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media/image7.jpg" ContentType="image/jpeg"/>
  <Override PartName="/ppt/media/image27.jpg" ContentType="image/jpeg"/>
  <Override PartName="/ppt/media/image35.jpg" ContentType="image/jpeg"/>
  <Override PartName="/ppt/media/image36.jpg" ContentType="image/jpeg"/>
  <Override PartName="/ppt/media/image74.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 id="2147483679" r:id="rId3"/>
  </p:sldMasterIdLst>
  <p:sldIdLst>
    <p:sldId id="345" r:id="rId4"/>
    <p:sldId id="262" r:id="rId5"/>
    <p:sldId id="326" r:id="rId6"/>
    <p:sldId id="327" r:id="rId7"/>
    <p:sldId id="328" r:id="rId8"/>
    <p:sldId id="329" r:id="rId9"/>
    <p:sldId id="330" r:id="rId10"/>
    <p:sldId id="256" r:id="rId11"/>
    <p:sldId id="263" r:id="rId12"/>
    <p:sldId id="267" r:id="rId13"/>
    <p:sldId id="266" r:id="rId14"/>
    <p:sldId id="336" r:id="rId15"/>
    <p:sldId id="313" r:id="rId16"/>
    <p:sldId id="265" r:id="rId17"/>
    <p:sldId id="331" r:id="rId18"/>
    <p:sldId id="333" r:id="rId19"/>
    <p:sldId id="337" r:id="rId20"/>
    <p:sldId id="283" r:id="rId21"/>
    <p:sldId id="338" r:id="rId22"/>
    <p:sldId id="257" r:id="rId23"/>
    <p:sldId id="258" r:id="rId24"/>
    <p:sldId id="259" r:id="rId25"/>
    <p:sldId id="260" r:id="rId26"/>
    <p:sldId id="261" r:id="rId27"/>
    <p:sldId id="285" r:id="rId28"/>
    <p:sldId id="286" r:id="rId29"/>
    <p:sldId id="287" r:id="rId30"/>
    <p:sldId id="289" r:id="rId31"/>
    <p:sldId id="290" r:id="rId32"/>
    <p:sldId id="291" r:id="rId33"/>
    <p:sldId id="292" r:id="rId34"/>
    <p:sldId id="332" r:id="rId35"/>
    <p:sldId id="293" r:id="rId36"/>
    <p:sldId id="322" r:id="rId37"/>
    <p:sldId id="323" r:id="rId38"/>
    <p:sldId id="264" r:id="rId39"/>
    <p:sldId id="268" r:id="rId40"/>
    <p:sldId id="269" r:id="rId41"/>
    <p:sldId id="270" r:id="rId42"/>
    <p:sldId id="320" r:id="rId43"/>
    <p:sldId id="321" r:id="rId44"/>
    <p:sldId id="319" r:id="rId45"/>
    <p:sldId id="318" r:id="rId46"/>
    <p:sldId id="294" r:id="rId47"/>
    <p:sldId id="314" r:id="rId48"/>
    <p:sldId id="317" r:id="rId49"/>
    <p:sldId id="296" r:id="rId50"/>
    <p:sldId id="339" r:id="rId51"/>
    <p:sldId id="316" r:id="rId52"/>
    <p:sldId id="315" r:id="rId53"/>
    <p:sldId id="324" r:id="rId54"/>
    <p:sldId id="325" r:id="rId55"/>
    <p:sldId id="297" r:id="rId56"/>
    <p:sldId id="298" r:id="rId57"/>
    <p:sldId id="299" r:id="rId58"/>
    <p:sldId id="300" r:id="rId59"/>
    <p:sldId id="271" r:id="rId60"/>
    <p:sldId id="272" r:id="rId61"/>
    <p:sldId id="273" r:id="rId62"/>
    <p:sldId id="304" r:id="rId63"/>
    <p:sldId id="274" r:id="rId64"/>
    <p:sldId id="302" r:id="rId65"/>
    <p:sldId id="340" r:id="rId66"/>
    <p:sldId id="303" r:id="rId67"/>
    <p:sldId id="341" r:id="rId68"/>
    <p:sldId id="305" r:id="rId69"/>
    <p:sldId id="306" r:id="rId70"/>
    <p:sldId id="307" r:id="rId71"/>
    <p:sldId id="309" r:id="rId72"/>
    <p:sldId id="310" r:id="rId73"/>
    <p:sldId id="311" r:id="rId74"/>
    <p:sldId id="312" r:id="rId75"/>
    <p:sldId id="334" r:id="rId76"/>
    <p:sldId id="335" r:id="rId77"/>
    <p:sldId id="301" r:id="rId78"/>
    <p:sldId id="344" r:id="rId7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14" d="100"/>
          <a:sy n="114" d="100"/>
        </p:scale>
        <p:origin x="3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004913E-7DFE-4C66-82BB-58A5B025E1E3}"/>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77161990-AD6A-44CA-A653-E85EBC4976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224DBEED-3A1C-4253-9FD0-FADF9C0236B0}"/>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5" name="Zástupný symbol pro zápatí 4">
            <a:extLst>
              <a:ext uri="{FF2B5EF4-FFF2-40B4-BE49-F238E27FC236}">
                <a16:creationId xmlns:a16="http://schemas.microsoft.com/office/drawing/2014/main" id="{3689263F-4509-4A30-AF30-7FD7FA90BA5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8DA66CB-685B-45F7-BB1E-9F4278F97E36}"/>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1351042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1695150-22BB-4819-8A39-F1F9147D19E7}"/>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759017C4-9879-4ABD-B5C6-72D0D1F86F32}"/>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0651099-A485-4B90-85D3-F892D4730295}"/>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5" name="Zástupný symbol pro zápatí 4">
            <a:extLst>
              <a:ext uri="{FF2B5EF4-FFF2-40B4-BE49-F238E27FC236}">
                <a16:creationId xmlns:a16="http://schemas.microsoft.com/office/drawing/2014/main" id="{DC992A29-69F3-42F4-91D3-6FD9378970A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2206CC2-549E-4769-8E9E-ACC2DE38210A}"/>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1282269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3A2360-31EF-4E67-913F-37F4BD477CC2}"/>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DA8A7200-01D0-4174-8F13-9675705D8A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70D8E2B6-5C68-432A-B3AC-A5422600908C}"/>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5" name="Zástupný symbol pro zápatí 4">
            <a:extLst>
              <a:ext uri="{FF2B5EF4-FFF2-40B4-BE49-F238E27FC236}">
                <a16:creationId xmlns:a16="http://schemas.microsoft.com/office/drawing/2014/main" id="{3131A2C2-0A7E-4F54-AB55-C62640B563C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C43BD2D-29F3-4BCB-95BC-C650CC60EF55}"/>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587339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5AB6CED-CABA-4E35-B222-07F18F8C92B4}"/>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580E9013-D6B2-498B-B920-D67D98FDCAA6}"/>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89BDDD89-5638-4A64-8ADF-D028F533792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E53E739F-9EDA-485A-B780-869F06BD07E2}"/>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6" name="Zástupný symbol pro zápatí 5">
            <a:extLst>
              <a:ext uri="{FF2B5EF4-FFF2-40B4-BE49-F238E27FC236}">
                <a16:creationId xmlns:a16="http://schemas.microsoft.com/office/drawing/2014/main" id="{298863B4-31BD-4B5B-A54D-8E05B7E0CC5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5C7B8D6-4DA6-438C-ADEB-60BAE10DC6F9}"/>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3856535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9727CA0-0858-4D61-8373-AFDE0E437AE4}"/>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870030E-6705-4C38-9C1A-622611F4CF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494EB9ED-C074-43A9-9F1F-F7BD317F6AA8}"/>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F48070CF-0F57-4557-ADEB-B76797E21E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1D0FF22-EE7C-4E81-A160-5F60B9E86C35}"/>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21852F1A-862B-4E20-939A-2E129FE5BB83}"/>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8" name="Zástupný symbol pro zápatí 7">
            <a:extLst>
              <a:ext uri="{FF2B5EF4-FFF2-40B4-BE49-F238E27FC236}">
                <a16:creationId xmlns:a16="http://schemas.microsoft.com/office/drawing/2014/main" id="{3E3F181B-5EE0-4D3B-B2A4-DA20DA384970}"/>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EE4AC006-D797-4AA8-BB8D-CD787000BD67}"/>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819789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1580A60-AEE7-4E5C-808C-983DA88540FF}"/>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A106FF32-A71E-487A-8916-DA8F2FE1C59C}"/>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4" name="Zástupný symbol pro zápatí 3">
            <a:extLst>
              <a:ext uri="{FF2B5EF4-FFF2-40B4-BE49-F238E27FC236}">
                <a16:creationId xmlns:a16="http://schemas.microsoft.com/office/drawing/2014/main" id="{40B5E336-508F-45CF-B515-52E4E7C479A8}"/>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C2D32937-28FB-4B05-A0E9-A0EF0F52EBB0}"/>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1250229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482673A0-83D8-4239-9009-DA106A96699F}"/>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3" name="Zástupný symbol pro zápatí 2">
            <a:extLst>
              <a:ext uri="{FF2B5EF4-FFF2-40B4-BE49-F238E27FC236}">
                <a16:creationId xmlns:a16="http://schemas.microsoft.com/office/drawing/2014/main" id="{8BD29D19-4F58-444C-BF7C-F866256054C0}"/>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A7B2564F-1C99-4C5D-A4E0-5F2EC05DE68A}"/>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2304170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052148D-6E15-4993-A9C0-8DF7B15542CD}"/>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E7100D6E-9DF0-40CA-8A79-969ED3ECF8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4B24884-256E-47E9-B202-B3A9FE6B27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AD79F8BF-F28B-4C2E-97B3-DDB5EB7DB2F6}"/>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6" name="Zástupný symbol pro zápatí 5">
            <a:extLst>
              <a:ext uri="{FF2B5EF4-FFF2-40B4-BE49-F238E27FC236}">
                <a16:creationId xmlns:a16="http://schemas.microsoft.com/office/drawing/2014/main" id="{94B78CCA-9BD9-4C54-BF70-140CD4557F24}"/>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0057AB1E-D609-4054-8C78-543DF8AB4444}"/>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2206764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A873F81-9AC8-4A33-AB94-E178268B2CB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2BA28BDA-439E-471B-BD3A-FBF586C77C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CA55B77F-3197-449C-BB37-975E5AF06A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70987512-EF61-4AC3-8F71-AFCBEED4A55F}"/>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6" name="Zástupný symbol pro zápatí 5">
            <a:extLst>
              <a:ext uri="{FF2B5EF4-FFF2-40B4-BE49-F238E27FC236}">
                <a16:creationId xmlns:a16="http://schemas.microsoft.com/office/drawing/2014/main" id="{DF4692DB-3F14-402A-9E0D-453C5157241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E310167-FFA2-4EF7-945A-B1027FA80E4D}"/>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3756045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56A191F-7E8A-40FF-8310-2DD662921B48}"/>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688F4CB4-7E96-4345-88F7-406D9C219B45}"/>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6800345-5133-48C0-BF74-C515551A6EFE}"/>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5" name="Zástupný symbol pro zápatí 4">
            <a:extLst>
              <a:ext uri="{FF2B5EF4-FFF2-40B4-BE49-F238E27FC236}">
                <a16:creationId xmlns:a16="http://schemas.microsoft.com/office/drawing/2014/main" id="{C94EFE90-8433-46E6-938A-A47BF7CD63E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74026444-2ACD-46A4-B518-23447EB387DA}"/>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4017677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46655B2F-2009-4EE7-BDED-30676574B0E4}"/>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357903F6-3EDB-4F5D-A845-BE89049219A6}"/>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5974021-D475-43AB-961C-873CC6C28560}"/>
              </a:ext>
            </a:extLst>
          </p:cNvPr>
          <p:cNvSpPr>
            <a:spLocks noGrp="1"/>
          </p:cNvSpPr>
          <p:nvPr>
            <p:ph type="dt" sz="half" idx="10"/>
          </p:nvPr>
        </p:nvSpPr>
        <p:spPr/>
        <p:txBody>
          <a:bodyPr/>
          <a:lstStyle/>
          <a:p>
            <a:fld id="{C7F75019-A104-4CCF-8E78-51A9C5FCB194}" type="datetimeFigureOut">
              <a:rPr lang="cs-CZ" smtClean="0"/>
              <a:t>25.06.2022</a:t>
            </a:fld>
            <a:endParaRPr lang="cs-CZ"/>
          </a:p>
        </p:txBody>
      </p:sp>
      <p:sp>
        <p:nvSpPr>
          <p:cNvPr id="5" name="Zástupný symbol pro zápatí 4">
            <a:extLst>
              <a:ext uri="{FF2B5EF4-FFF2-40B4-BE49-F238E27FC236}">
                <a16:creationId xmlns:a16="http://schemas.microsoft.com/office/drawing/2014/main" id="{265001B9-4F25-47CB-955A-535C6DFF4B9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436C288-260E-4E6E-A1DA-5488011376CB}"/>
              </a:ext>
            </a:extLst>
          </p:cNvPr>
          <p:cNvSpPr>
            <a:spLocks noGrp="1"/>
          </p:cNvSpPr>
          <p:nvPr>
            <p:ph type="sldNum" sz="quarter" idx="12"/>
          </p:nvPr>
        </p:nvSpPr>
        <p:spPr/>
        <p:txBody>
          <a:bodyPr/>
          <a:lstStyle/>
          <a:p>
            <a:fld id="{979EDF50-0718-4587-8532-71360E923E0B}" type="slidenum">
              <a:rPr lang="cs-CZ" smtClean="0"/>
              <a:t>‹#›</a:t>
            </a:fld>
            <a:endParaRPr lang="cs-CZ"/>
          </a:p>
        </p:txBody>
      </p:sp>
    </p:spTree>
    <p:extLst>
      <p:ext uri="{BB962C8B-B14F-4D97-AF65-F5344CB8AC3E}">
        <p14:creationId xmlns:p14="http://schemas.microsoft.com/office/powerpoint/2010/main" val="4045366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79"/>
            <a:ext cx="10363200" cy="53860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624371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806425" y="1205029"/>
            <a:ext cx="10579151" cy="488467"/>
          </a:xfrm>
        </p:spPr>
        <p:txBody>
          <a:bodyPr lIns="0" tIns="0" rIns="0" bIns="0"/>
          <a:lstStyle>
            <a:lvl1pPr>
              <a:defRPr sz="3174" b="1" i="0">
                <a:solidFill>
                  <a:srgbClr val="428F9B"/>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57067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806425" y="1205029"/>
            <a:ext cx="10579151" cy="488467"/>
          </a:xfrm>
        </p:spPr>
        <p:txBody>
          <a:bodyPr lIns="0" tIns="0" rIns="0" bIns="0"/>
          <a:lstStyle>
            <a:lvl1pPr>
              <a:defRPr sz="3174" b="1" i="0">
                <a:solidFill>
                  <a:srgbClr val="428F9B"/>
                </a:solidFill>
                <a:latin typeface="Calibri"/>
                <a:cs typeface="Calibri"/>
              </a:defRPr>
            </a:lvl1pPr>
          </a:lstStyle>
          <a:p>
            <a:endParaRPr/>
          </a:p>
        </p:txBody>
      </p:sp>
      <p:sp>
        <p:nvSpPr>
          <p:cNvPr id="3" name="Holder 3"/>
          <p:cNvSpPr>
            <a:spLocks noGrp="1"/>
          </p:cNvSpPr>
          <p:nvPr>
            <p:ph sz="half" idx="2"/>
          </p:nvPr>
        </p:nvSpPr>
        <p:spPr>
          <a:xfrm>
            <a:off x="609601"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1"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720723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806425" y="1205029"/>
            <a:ext cx="10579151" cy="488467"/>
          </a:xfrm>
        </p:spPr>
        <p:txBody>
          <a:bodyPr lIns="0" tIns="0" rIns="0" bIns="0"/>
          <a:lstStyle>
            <a:lvl1pPr>
              <a:defRPr sz="3174" b="1" i="0">
                <a:solidFill>
                  <a:srgbClr val="428F9B"/>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06238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90198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5937038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12946026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23881494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D0E7517C-23F5-41B7-9776-D319E25B1897}" type="datetimeFigureOut">
              <a:rPr lang="cs-CZ" smtClean="0"/>
              <a:t>25.06.2022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19910671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D0E7517C-23F5-41B7-9776-D319E25B1897}" type="datetimeFigureOut">
              <a:rPr lang="cs-CZ" smtClean="0"/>
              <a:t>25.06.2022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236943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D0E7517C-23F5-41B7-9776-D319E25B1897}" type="datetimeFigureOut">
              <a:rPr lang="cs-CZ" smtClean="0"/>
              <a:t>25.06.2022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595792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0E7517C-23F5-41B7-9776-D319E25B1897}" type="datetimeFigureOut">
              <a:rPr lang="cs-CZ" smtClean="0"/>
              <a:t>25.06.2022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57147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D0E7517C-23F5-41B7-9776-D319E25B1897}" type="datetimeFigureOut">
              <a:rPr lang="cs-CZ" smtClean="0"/>
              <a:t>25.06.2022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0569175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D0E7517C-23F5-41B7-9776-D319E25B1897}" type="datetimeFigureOut">
              <a:rPr lang="cs-CZ" smtClean="0"/>
              <a:t>25.06.2022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2039602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2014053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8462495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60475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image" Target="../media/image1.jp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3.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96FCD527-F8CD-474D-BB08-7AC12C5E89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88485AF5-DA08-4710-B475-4295F74526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E8708D2-43E6-4032-9D78-CC570C9BAC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F75019-A104-4CCF-8E78-51A9C5FCB194}" type="datetimeFigureOut">
              <a:rPr lang="cs-CZ" smtClean="0"/>
              <a:t>25.06.2022</a:t>
            </a:fld>
            <a:endParaRPr lang="cs-CZ"/>
          </a:p>
        </p:txBody>
      </p:sp>
      <p:sp>
        <p:nvSpPr>
          <p:cNvPr id="5" name="Zástupný symbol pro zápatí 4">
            <a:extLst>
              <a:ext uri="{FF2B5EF4-FFF2-40B4-BE49-F238E27FC236}">
                <a16:creationId xmlns:a16="http://schemas.microsoft.com/office/drawing/2014/main" id="{6B471666-DAE5-46A3-8696-13120553AA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4B3960D1-8811-449E-9F8C-6F88196B65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EDF50-0718-4587-8532-71360E923E0B}" type="slidenum">
              <a:rPr lang="cs-CZ" smtClean="0"/>
              <a:t>‹#›</a:t>
            </a:fld>
            <a:endParaRPr lang="cs-CZ"/>
          </a:p>
        </p:txBody>
      </p:sp>
    </p:spTree>
    <p:extLst>
      <p:ext uri="{BB962C8B-B14F-4D97-AF65-F5344CB8AC3E}">
        <p14:creationId xmlns:p14="http://schemas.microsoft.com/office/powerpoint/2010/main" val="1016347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1"/>
            <a:ext cx="12190406" cy="5876068"/>
          </a:xfrm>
          <a:prstGeom prst="rect">
            <a:avLst/>
          </a:prstGeom>
          <a:blipFill>
            <a:blip r:embed="rId7" cstate="print"/>
            <a:stretch>
              <a:fillRect/>
            </a:stretch>
          </a:blipFill>
        </p:spPr>
        <p:txBody>
          <a:bodyPr wrap="square" lIns="0" tIns="0" rIns="0" bIns="0" rtlCol="0"/>
          <a:lstStyle/>
          <a:p>
            <a:endParaRPr sz="1632"/>
          </a:p>
        </p:txBody>
      </p:sp>
      <p:sp>
        <p:nvSpPr>
          <p:cNvPr id="17" name="bk object 17"/>
          <p:cNvSpPr/>
          <p:nvPr/>
        </p:nvSpPr>
        <p:spPr>
          <a:xfrm>
            <a:off x="7620818" y="6120915"/>
            <a:ext cx="1273990" cy="489670"/>
          </a:xfrm>
          <a:prstGeom prst="rect">
            <a:avLst/>
          </a:prstGeom>
          <a:blipFill>
            <a:blip r:embed="rId8" cstate="print"/>
            <a:stretch>
              <a:fillRect/>
            </a:stretch>
          </a:blipFill>
        </p:spPr>
        <p:txBody>
          <a:bodyPr wrap="square" lIns="0" tIns="0" rIns="0" bIns="0" rtlCol="0"/>
          <a:lstStyle/>
          <a:p>
            <a:endParaRPr sz="1632"/>
          </a:p>
        </p:txBody>
      </p:sp>
      <p:sp>
        <p:nvSpPr>
          <p:cNvPr id="18" name="bk object 18"/>
          <p:cNvSpPr/>
          <p:nvPr/>
        </p:nvSpPr>
        <p:spPr>
          <a:xfrm>
            <a:off x="4316643" y="6192160"/>
            <a:ext cx="2369981" cy="350009"/>
          </a:xfrm>
          <a:prstGeom prst="rect">
            <a:avLst/>
          </a:prstGeom>
          <a:blipFill>
            <a:blip r:embed="rId9" cstate="print"/>
            <a:stretch>
              <a:fillRect/>
            </a:stretch>
          </a:blipFill>
        </p:spPr>
        <p:txBody>
          <a:bodyPr wrap="square" lIns="0" tIns="0" rIns="0" bIns="0" rtlCol="0"/>
          <a:lstStyle/>
          <a:p>
            <a:endParaRPr sz="1632"/>
          </a:p>
        </p:txBody>
      </p:sp>
      <p:sp>
        <p:nvSpPr>
          <p:cNvPr id="19" name="bk object 19"/>
          <p:cNvSpPr/>
          <p:nvPr/>
        </p:nvSpPr>
        <p:spPr>
          <a:xfrm>
            <a:off x="3295605" y="6120918"/>
            <a:ext cx="923812" cy="490022"/>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endParaRPr sz="1632"/>
          </a:p>
        </p:txBody>
      </p:sp>
      <p:sp>
        <p:nvSpPr>
          <p:cNvPr id="20" name="bk object 20"/>
          <p:cNvSpPr/>
          <p:nvPr/>
        </p:nvSpPr>
        <p:spPr>
          <a:xfrm>
            <a:off x="3724822" y="6175325"/>
            <a:ext cx="65159" cy="49520"/>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21" name="bk object 21"/>
          <p:cNvSpPr/>
          <p:nvPr/>
        </p:nvSpPr>
        <p:spPr>
          <a:xfrm>
            <a:off x="3622209" y="6197193"/>
            <a:ext cx="65159" cy="49520"/>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22" name="bk object 22"/>
          <p:cNvSpPr/>
          <p:nvPr/>
        </p:nvSpPr>
        <p:spPr>
          <a:xfrm>
            <a:off x="3547091" y="6256925"/>
            <a:ext cx="65159"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23" name="bk object 23"/>
          <p:cNvSpPr/>
          <p:nvPr/>
        </p:nvSpPr>
        <p:spPr>
          <a:xfrm>
            <a:off x="3519597" y="6338550"/>
            <a:ext cx="65159" cy="49520"/>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24" name="bk object 24"/>
          <p:cNvSpPr/>
          <p:nvPr/>
        </p:nvSpPr>
        <p:spPr>
          <a:xfrm>
            <a:off x="3930047" y="6338550"/>
            <a:ext cx="65159"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25" name="bk object 25"/>
          <p:cNvSpPr/>
          <p:nvPr/>
        </p:nvSpPr>
        <p:spPr>
          <a:xfrm>
            <a:off x="3902553" y="6256925"/>
            <a:ext cx="65159" cy="49520"/>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26" name="bk object 26"/>
          <p:cNvSpPr/>
          <p:nvPr/>
        </p:nvSpPr>
        <p:spPr>
          <a:xfrm>
            <a:off x="3827435" y="6197193"/>
            <a:ext cx="65159"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632"/>
          </a:p>
        </p:txBody>
      </p:sp>
      <p:sp>
        <p:nvSpPr>
          <p:cNvPr id="27" name="bk object 27"/>
          <p:cNvSpPr/>
          <p:nvPr/>
        </p:nvSpPr>
        <p:spPr>
          <a:xfrm>
            <a:off x="3902553" y="6420152"/>
            <a:ext cx="65159" cy="49520"/>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28" name="bk object 28"/>
          <p:cNvSpPr/>
          <p:nvPr/>
        </p:nvSpPr>
        <p:spPr>
          <a:xfrm>
            <a:off x="3827435" y="6479894"/>
            <a:ext cx="65159"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29" name="bk object 29"/>
          <p:cNvSpPr/>
          <p:nvPr/>
        </p:nvSpPr>
        <p:spPr>
          <a:xfrm>
            <a:off x="3724822" y="6501763"/>
            <a:ext cx="65159" cy="49520"/>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30" name="bk object 30"/>
          <p:cNvSpPr/>
          <p:nvPr/>
        </p:nvSpPr>
        <p:spPr>
          <a:xfrm>
            <a:off x="3622209" y="6479894"/>
            <a:ext cx="65159" cy="49520"/>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31" name="bk object 31"/>
          <p:cNvSpPr/>
          <p:nvPr/>
        </p:nvSpPr>
        <p:spPr>
          <a:xfrm>
            <a:off x="3547091" y="6420152"/>
            <a:ext cx="65159" cy="49520"/>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632"/>
          </a:p>
        </p:txBody>
      </p:sp>
      <p:sp>
        <p:nvSpPr>
          <p:cNvPr id="2" name="Holder 2"/>
          <p:cNvSpPr>
            <a:spLocks noGrp="1"/>
          </p:cNvSpPr>
          <p:nvPr>
            <p:ph type="title"/>
          </p:nvPr>
        </p:nvSpPr>
        <p:spPr>
          <a:xfrm>
            <a:off x="806425" y="1205029"/>
            <a:ext cx="10579151" cy="538609"/>
          </a:xfrm>
          <a:prstGeom prst="rect">
            <a:avLst/>
          </a:prstGeom>
        </p:spPr>
        <p:txBody>
          <a:bodyPr wrap="square" lIns="0" tIns="0" rIns="0" bIns="0">
            <a:spAutoFit/>
          </a:bodyPr>
          <a:lstStyle>
            <a:lvl1pPr>
              <a:defRPr sz="3500" b="1" i="0">
                <a:solidFill>
                  <a:srgbClr val="428F9B"/>
                </a:solidFill>
                <a:latin typeface="Calibri"/>
                <a:cs typeface="Calibri"/>
              </a:defRPr>
            </a:lvl1pPr>
          </a:lstStyle>
          <a:p>
            <a:endParaRPr/>
          </a:p>
        </p:txBody>
      </p:sp>
      <p:sp>
        <p:nvSpPr>
          <p:cNvPr id="3" name="Holder 3"/>
          <p:cNvSpPr>
            <a:spLocks noGrp="1"/>
          </p:cNvSpPr>
          <p:nvPr>
            <p:ph type="body" idx="1"/>
          </p:nvPr>
        </p:nvSpPr>
        <p:spPr>
          <a:xfrm>
            <a:off x="806425" y="1876956"/>
            <a:ext cx="10579151"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39"/>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39"/>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6" name="Holder 6"/>
          <p:cNvSpPr>
            <a:spLocks noGrp="1"/>
          </p:cNvSpPr>
          <p:nvPr>
            <p:ph type="sldNum" sz="quarter" idx="7"/>
          </p:nvPr>
        </p:nvSpPr>
        <p:spPr>
          <a:xfrm>
            <a:off x="8778240" y="6377939"/>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05304898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txStyles>
    <p:titleStyle>
      <a:lvl1pPr>
        <a:defRPr>
          <a:latin typeface="+mj-lt"/>
          <a:ea typeface="+mj-ea"/>
          <a:cs typeface="+mj-cs"/>
        </a:defRPr>
      </a:lvl1pPr>
    </p:titleStyle>
    <p:bodyStyle>
      <a:lvl1pPr marL="0">
        <a:defRPr>
          <a:latin typeface="+mn-lt"/>
          <a:ea typeface="+mn-ea"/>
          <a:cs typeface="+mn-cs"/>
        </a:defRPr>
      </a:lvl1pPr>
      <a:lvl2pPr marL="414589">
        <a:defRPr>
          <a:latin typeface="+mn-lt"/>
          <a:ea typeface="+mn-ea"/>
          <a:cs typeface="+mn-cs"/>
        </a:defRPr>
      </a:lvl2pPr>
      <a:lvl3pPr marL="829178">
        <a:defRPr>
          <a:latin typeface="+mn-lt"/>
          <a:ea typeface="+mn-ea"/>
          <a:cs typeface="+mn-cs"/>
        </a:defRPr>
      </a:lvl3pPr>
      <a:lvl4pPr marL="1243767">
        <a:defRPr>
          <a:latin typeface="+mn-lt"/>
          <a:ea typeface="+mn-ea"/>
          <a:cs typeface="+mn-cs"/>
        </a:defRPr>
      </a:lvl4pPr>
      <a:lvl5pPr marL="1658356">
        <a:defRPr>
          <a:latin typeface="+mn-lt"/>
          <a:ea typeface="+mn-ea"/>
          <a:cs typeface="+mn-cs"/>
        </a:defRPr>
      </a:lvl5pPr>
      <a:lvl6pPr marL="2072945">
        <a:defRPr>
          <a:latin typeface="+mn-lt"/>
          <a:ea typeface="+mn-ea"/>
          <a:cs typeface="+mn-cs"/>
        </a:defRPr>
      </a:lvl6pPr>
      <a:lvl7pPr marL="2487534">
        <a:defRPr>
          <a:latin typeface="+mn-lt"/>
          <a:ea typeface="+mn-ea"/>
          <a:cs typeface="+mn-cs"/>
        </a:defRPr>
      </a:lvl7pPr>
      <a:lvl8pPr marL="2902123">
        <a:defRPr>
          <a:latin typeface="+mn-lt"/>
          <a:ea typeface="+mn-ea"/>
          <a:cs typeface="+mn-cs"/>
        </a:defRPr>
      </a:lvl8pPr>
      <a:lvl9pPr marL="3316712">
        <a:defRPr>
          <a:latin typeface="+mn-lt"/>
          <a:ea typeface="+mn-ea"/>
          <a:cs typeface="+mn-cs"/>
        </a:defRPr>
      </a:lvl9pPr>
    </p:bodyStyle>
    <p:otherStyle>
      <a:lvl1pPr marL="0">
        <a:defRPr>
          <a:latin typeface="+mn-lt"/>
          <a:ea typeface="+mn-ea"/>
          <a:cs typeface="+mn-cs"/>
        </a:defRPr>
      </a:lvl1pPr>
      <a:lvl2pPr marL="414589">
        <a:defRPr>
          <a:latin typeface="+mn-lt"/>
          <a:ea typeface="+mn-ea"/>
          <a:cs typeface="+mn-cs"/>
        </a:defRPr>
      </a:lvl2pPr>
      <a:lvl3pPr marL="829178">
        <a:defRPr>
          <a:latin typeface="+mn-lt"/>
          <a:ea typeface="+mn-ea"/>
          <a:cs typeface="+mn-cs"/>
        </a:defRPr>
      </a:lvl3pPr>
      <a:lvl4pPr marL="1243767">
        <a:defRPr>
          <a:latin typeface="+mn-lt"/>
          <a:ea typeface="+mn-ea"/>
          <a:cs typeface="+mn-cs"/>
        </a:defRPr>
      </a:lvl4pPr>
      <a:lvl5pPr marL="1658356">
        <a:defRPr>
          <a:latin typeface="+mn-lt"/>
          <a:ea typeface="+mn-ea"/>
          <a:cs typeface="+mn-cs"/>
        </a:defRPr>
      </a:lvl5pPr>
      <a:lvl6pPr marL="2072945">
        <a:defRPr>
          <a:latin typeface="+mn-lt"/>
          <a:ea typeface="+mn-ea"/>
          <a:cs typeface="+mn-cs"/>
        </a:defRPr>
      </a:lvl6pPr>
      <a:lvl7pPr marL="2487534">
        <a:defRPr>
          <a:latin typeface="+mn-lt"/>
          <a:ea typeface="+mn-ea"/>
          <a:cs typeface="+mn-cs"/>
        </a:defRPr>
      </a:lvl7pPr>
      <a:lvl8pPr marL="2902123">
        <a:defRPr>
          <a:latin typeface="+mn-lt"/>
          <a:ea typeface="+mn-ea"/>
          <a:cs typeface="+mn-cs"/>
        </a:defRPr>
      </a:lvl8pPr>
      <a:lvl9pPr marL="3316712">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89F0E8-25C7-47E4-9A35-9F217770D8AA}" type="slidenum">
              <a:rPr lang="cs-CZ" smtClean="0"/>
              <a:t>‹#›</a:t>
            </a:fld>
            <a:endParaRPr lang="cs-CZ"/>
          </a:p>
        </p:txBody>
      </p:sp>
    </p:spTree>
    <p:extLst>
      <p:ext uri="{BB962C8B-B14F-4D97-AF65-F5344CB8AC3E}">
        <p14:creationId xmlns:p14="http://schemas.microsoft.com/office/powerpoint/2010/main" val="33855056"/>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12.emf"/></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oleObject" Target="../embeddings/oleObject1.bin"/><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2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oleObject" Target="../embeddings/oleObject3.bin"/><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hyperlink" Target="https://www.ped.muni.cz/wchem/sm/hc/zfc/vyroby/vyroba-zeleza.pdf" TargetMode="Externa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29.emf"/><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www.ped.muni.cz/wchem/sm/hc/zfc/vyroby/vyroba-zeleza.pdf" TargetMode="External"/><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hyperlink" Target="https://www.ocelarskaunie.cz/jak-se-vyrabi-a-zpracovava-ocel/"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31.emf"/></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4.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8.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0.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50.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44.emf"/></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5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50.jpeg"/></Relationships>
</file>

<file path=ppt/slides/_rels/slide53.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54.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image" Target="../media/image53.emf"/><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55.emf"/></Relationships>
</file>

<file path=ppt/slides/_rels/slide55.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58.emf"/><Relationship Id="rId4" Type="http://schemas.openxmlformats.org/officeDocument/2006/relationships/image" Target="../media/image57.emf"/></Relationships>
</file>

<file path=ppt/slides/_rels/slide56.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5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2.emf"/><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7.jpg"/><Relationship Id="rId1" Type="http://schemas.openxmlformats.org/officeDocument/2006/relationships/slideLayout" Target="../slideLayouts/slideLayout1.xml"/><Relationship Id="rId5" Type="http://schemas.openxmlformats.org/officeDocument/2006/relationships/hyperlink" Target="https://www.kristalovysvet.cz/www-kristalovysvet-cz/eshop/0/0/5/1002-CHALKOSIN-CHALKOPYRIT-zlaty" TargetMode="External"/><Relationship Id="rId4" Type="http://schemas.openxmlformats.org/officeDocument/2006/relationships/image" Target="../media/image64.jpeg"/></Relationships>
</file>

<file path=ppt/slides/_rels/slide6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6.emf"/><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6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9.emf"/><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emf"/><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72.emf"/></Relationships>
</file>

<file path=ppt/slides/_rels/slide7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3.emf"/><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77.emf"/><Relationship Id="rId5" Type="http://schemas.openxmlformats.org/officeDocument/2006/relationships/image" Target="../media/image76.jpeg"/><Relationship Id="rId4" Type="http://schemas.openxmlformats.org/officeDocument/2006/relationships/image" Target="../media/image75.emf"/></Relationships>
</file>

<file path=ppt/slides/_rels/slide7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47607" y="0"/>
            <a:ext cx="9695518" cy="587606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object 3"/>
          <p:cNvSpPr/>
          <p:nvPr/>
        </p:nvSpPr>
        <p:spPr>
          <a:xfrm>
            <a:off x="7308749" y="6120915"/>
            <a:ext cx="1013255" cy="489670"/>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object 4"/>
          <p:cNvSpPr/>
          <p:nvPr/>
        </p:nvSpPr>
        <p:spPr>
          <a:xfrm>
            <a:off x="4680806" y="6192160"/>
            <a:ext cx="1884941" cy="350009"/>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object 5"/>
          <p:cNvSpPr/>
          <p:nvPr/>
        </p:nvSpPr>
        <p:spPr>
          <a:xfrm>
            <a:off x="3868733" y="6120918"/>
            <a:ext cx="734745" cy="490022"/>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object 6"/>
          <p:cNvSpPr/>
          <p:nvPr/>
        </p:nvSpPr>
        <p:spPr>
          <a:xfrm>
            <a:off x="4210107" y="6175325"/>
            <a:ext cx="51824" cy="49520"/>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object 7"/>
          <p:cNvSpPr/>
          <p:nvPr/>
        </p:nvSpPr>
        <p:spPr>
          <a:xfrm>
            <a:off x="4128495" y="6197193"/>
            <a:ext cx="51824" cy="49520"/>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object 8"/>
          <p:cNvSpPr/>
          <p:nvPr/>
        </p:nvSpPr>
        <p:spPr>
          <a:xfrm>
            <a:off x="4068750" y="6256925"/>
            <a:ext cx="51824"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object 9"/>
          <p:cNvSpPr/>
          <p:nvPr/>
        </p:nvSpPr>
        <p:spPr>
          <a:xfrm>
            <a:off x="4046883" y="6338550"/>
            <a:ext cx="51824" cy="49520"/>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p:nvPr/>
        </p:nvSpPr>
        <p:spPr>
          <a:xfrm>
            <a:off x="4373331" y="6338550"/>
            <a:ext cx="51824"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object 11"/>
          <p:cNvSpPr/>
          <p:nvPr/>
        </p:nvSpPr>
        <p:spPr>
          <a:xfrm>
            <a:off x="4351463" y="6256925"/>
            <a:ext cx="51824" cy="49520"/>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object 12"/>
          <p:cNvSpPr/>
          <p:nvPr/>
        </p:nvSpPr>
        <p:spPr>
          <a:xfrm>
            <a:off x="4291719" y="6197193"/>
            <a:ext cx="51824"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bject 13"/>
          <p:cNvSpPr/>
          <p:nvPr/>
        </p:nvSpPr>
        <p:spPr>
          <a:xfrm>
            <a:off x="4351463" y="6420152"/>
            <a:ext cx="51824" cy="49520"/>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object 14"/>
          <p:cNvSpPr/>
          <p:nvPr/>
        </p:nvSpPr>
        <p:spPr>
          <a:xfrm>
            <a:off x="4291719" y="6479894"/>
            <a:ext cx="51824"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object 15"/>
          <p:cNvSpPr/>
          <p:nvPr/>
        </p:nvSpPr>
        <p:spPr>
          <a:xfrm>
            <a:off x="4210107" y="6501763"/>
            <a:ext cx="51824" cy="49520"/>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object 16"/>
          <p:cNvSpPr/>
          <p:nvPr/>
        </p:nvSpPr>
        <p:spPr>
          <a:xfrm>
            <a:off x="4128495" y="6479894"/>
            <a:ext cx="51824" cy="49520"/>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object 17"/>
          <p:cNvSpPr/>
          <p:nvPr/>
        </p:nvSpPr>
        <p:spPr>
          <a:xfrm>
            <a:off x="4068750" y="6420152"/>
            <a:ext cx="51824" cy="49520"/>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object 18"/>
          <p:cNvSpPr txBox="1"/>
          <p:nvPr/>
        </p:nvSpPr>
        <p:spPr>
          <a:xfrm>
            <a:off x="2059165" y="1911599"/>
            <a:ext cx="8072402" cy="1026435"/>
          </a:xfrm>
          <a:prstGeom prst="rect">
            <a:avLst/>
          </a:prstGeom>
        </p:spPr>
        <p:txBody>
          <a:bodyPr vert="horz" wrap="square" lIns="0" tIns="0" rIns="0" bIns="0" rtlCol="0">
            <a:spAutoFit/>
          </a:bodyPr>
          <a:lstStyle/>
          <a:p>
            <a:pPr marL="0" marR="0" lvl="0" indent="0" algn="ctr" defTabSz="914400" rtl="0" eaLnBrk="1" fontAlgn="auto" latinLnBrk="0" hangingPunct="1">
              <a:lnSpc>
                <a:spcPts val="4262"/>
              </a:lnSpc>
              <a:spcBef>
                <a:spcPts val="0"/>
              </a:spcBef>
              <a:spcAft>
                <a:spcPts val="0"/>
              </a:spcAft>
              <a:buClrTx/>
              <a:buSzTx/>
              <a:buFontTx/>
              <a:buNone/>
              <a:tabLst/>
              <a:defRPr/>
            </a:pPr>
            <a:r>
              <a:rPr kumimoji="0" lang="cs-CZ" sz="2902" b="1" i="0" u="none" strike="noStrike" kern="1200" cap="none" spc="-18" normalizeH="0" baseline="0" noProof="0" dirty="0">
                <a:ln>
                  <a:noFill/>
                </a:ln>
                <a:solidFill>
                  <a:srgbClr val="428F9B"/>
                </a:solidFill>
                <a:effectLst/>
                <a:uLnTx/>
                <a:uFillTx/>
                <a:latin typeface="Calibri" panose="020F0502020204030204"/>
                <a:ea typeface="+mn-ea"/>
                <a:cs typeface="Calibri"/>
              </a:rPr>
              <a:t>ESF II projekt Západočeské univerzity v Plzni</a:t>
            </a:r>
          </a:p>
          <a:p>
            <a:pPr marL="0" marR="0" lvl="0" indent="0" algn="ctr" defTabSz="914400" rtl="0" eaLnBrk="1" fontAlgn="auto" latinLnBrk="0" hangingPunct="1">
              <a:lnSpc>
                <a:spcPts val="4262"/>
              </a:lnSpc>
              <a:spcBef>
                <a:spcPts val="0"/>
              </a:spcBef>
              <a:spcAft>
                <a:spcPts val="0"/>
              </a:spcAft>
              <a:buClrTx/>
              <a:buSzTx/>
              <a:buFontTx/>
              <a:buNone/>
              <a:tabLst/>
              <a:defRPr/>
            </a:pPr>
            <a:r>
              <a:rPr kumimoji="0" lang="cs-CZ" sz="1814" b="1" i="0" u="none" strike="noStrike" kern="1200" cap="none" spc="-18" normalizeH="0" baseline="0" noProof="0" dirty="0" err="1">
                <a:ln>
                  <a:noFill/>
                </a:ln>
                <a:solidFill>
                  <a:srgbClr val="428F9B"/>
                </a:solidFill>
                <a:effectLst/>
                <a:uLnTx/>
                <a:uFillTx/>
                <a:latin typeface="Calibri" panose="020F0502020204030204"/>
                <a:ea typeface="+mn-ea"/>
                <a:cs typeface="Calibri"/>
              </a:rPr>
              <a:t>reg</a:t>
            </a:r>
            <a:r>
              <a:rPr kumimoji="0" lang="cs-CZ" sz="1814" b="1" i="0" u="none" strike="noStrike" kern="1200" cap="none" spc="-18" normalizeH="0" baseline="0" noProof="0" dirty="0">
                <a:ln>
                  <a:noFill/>
                </a:ln>
                <a:solidFill>
                  <a:srgbClr val="428F9B"/>
                </a:solidFill>
                <a:effectLst/>
                <a:uLnTx/>
                <a:uFillTx/>
                <a:latin typeface="Calibri" panose="020F0502020204030204"/>
                <a:ea typeface="+mn-ea"/>
                <a:cs typeface="Calibri"/>
              </a:rPr>
              <a:t>. č. CZ.02.2.69/0.0/0.0/18_056/0013239</a:t>
            </a:r>
            <a:endParaRPr kumimoji="0" sz="3627" b="0" i="0" u="none" strike="noStrike" kern="1200" cap="none" spc="0" normalizeH="0" baseline="0" noProof="0" dirty="0">
              <a:ln>
                <a:noFill/>
              </a:ln>
              <a:solidFill>
                <a:prstClr val="black"/>
              </a:solidFill>
              <a:effectLst/>
              <a:uLnTx/>
              <a:uFillTx/>
              <a:latin typeface="Calibri"/>
              <a:ea typeface="+mn-ea"/>
              <a:cs typeface="Calibri"/>
            </a:endParaRPr>
          </a:p>
        </p:txBody>
      </p:sp>
    </p:spTree>
  </p:cSld>
  <p:clrMapOvr>
    <a:masterClrMapping/>
  </p:clrMapOvr>
  <p:transition>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044869"/>
            <a:ext cx="9144000" cy="1215396"/>
          </a:xfrm>
        </p:spPr>
        <p:txBody>
          <a:bodyPr>
            <a:normAutofit fontScale="90000"/>
          </a:bodyPr>
          <a:lstStyle/>
          <a:p>
            <a:br>
              <a:rPr lang="cs-CZ" b="1" dirty="0">
                <a:latin typeface="Times New Roman" panose="02020603050405020304" pitchFamily="18" charset="0"/>
                <a:cs typeface="Times New Roman" panose="02020603050405020304" pitchFamily="18" charset="0"/>
              </a:rPr>
            </a:br>
            <a:r>
              <a:rPr lang="cs-CZ" sz="3600" b="0" i="0" dirty="0">
                <a:solidFill>
                  <a:srgbClr val="0000FF"/>
                </a:solidFill>
                <a:effectLst/>
                <a:latin typeface="Times New Roman" panose="02020603050405020304" pitchFamily="18" charset="0"/>
                <a:cs typeface="Times New Roman" panose="02020603050405020304" pitchFamily="18" charset="0"/>
              </a:rPr>
              <a:t>Výroba tekutého kovu a s tím související problematika, železné a neželezné kovy.</a:t>
            </a:r>
            <a:br>
              <a:rPr lang="cs-CZ" sz="3600" dirty="0">
                <a:solidFill>
                  <a:srgbClr val="0000FF"/>
                </a:solidFill>
                <a:latin typeface="Times New Roman" panose="02020603050405020304" pitchFamily="18" charset="0"/>
                <a:cs typeface="Times New Roman" panose="02020603050405020304" pitchFamily="18" charset="0"/>
              </a:rPr>
            </a:br>
            <a:endParaRPr lang="cs-CZ" sz="3300" b="1" dirty="0">
              <a:solidFill>
                <a:srgbClr val="0000FF"/>
              </a:solidFill>
              <a:latin typeface="Times New Roman" panose="02020603050405020304" pitchFamily="18" charset="0"/>
              <a:cs typeface="Times New Roman" panose="02020603050405020304" pitchFamily="18" charset="0"/>
            </a:endParaRPr>
          </a:p>
        </p:txBody>
      </p:sp>
      <p:sp>
        <p:nvSpPr>
          <p:cNvPr id="3" name="Podnadpis 2"/>
          <p:cNvSpPr>
            <a:spLocks noGrp="1"/>
          </p:cNvSpPr>
          <p:nvPr>
            <p:ph type="subTitle" idx="1"/>
          </p:nvPr>
        </p:nvSpPr>
        <p:spPr>
          <a:xfrm>
            <a:off x="2879848" y="2131707"/>
            <a:ext cx="6432302" cy="813327"/>
          </a:xfrm>
        </p:spPr>
        <p:txBody>
          <a:bodyPr>
            <a:normAutofit/>
          </a:bodyPr>
          <a:lstStyle/>
          <a:p>
            <a:r>
              <a:rPr lang="cs-CZ" sz="3200" b="1" dirty="0">
                <a:solidFill>
                  <a:srgbClr val="0000FF"/>
                </a:solidFill>
                <a:latin typeface="Times New Roman" panose="02020603050405020304" pitchFamily="18" charset="0"/>
                <a:cs typeface="Times New Roman" panose="02020603050405020304" pitchFamily="18" charset="0"/>
              </a:rPr>
              <a:t>Prof. Dr. Ing. Antonín Kříž, IWE</a:t>
            </a:r>
          </a:p>
        </p:txBody>
      </p:sp>
      <p:sp>
        <p:nvSpPr>
          <p:cNvPr id="4" name="Text Box 1">
            <a:extLst>
              <a:ext uri="{FF2B5EF4-FFF2-40B4-BE49-F238E27FC236}">
                <a16:creationId xmlns:a16="http://schemas.microsoft.com/office/drawing/2014/main" id="{EFFF6FA8-0498-4362-B75F-837B31F2C2B5}"/>
              </a:ext>
            </a:extLst>
          </p:cNvPr>
          <p:cNvSpPr txBox="1">
            <a:spLocks noChangeArrowheads="1"/>
          </p:cNvSpPr>
          <p:nvPr/>
        </p:nvSpPr>
        <p:spPr bwMode="auto">
          <a:xfrm>
            <a:off x="2992437" y="147638"/>
            <a:ext cx="62071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spAutoFit/>
          </a:bodyPr>
          <a:lstStyle>
            <a:lvl1pPr>
              <a:spcBef>
                <a:spcPct val="20000"/>
              </a:spcBef>
              <a:buClr>
                <a:schemeClr val="tx2"/>
              </a:buClr>
              <a:buSzPct val="75000"/>
              <a:buFont typeface="Wingdings" panose="05000000000000000000" pitchFamily="2" charset="2"/>
              <a:buChar char="n"/>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chemeClr val="tx1"/>
                </a:solidFill>
                <a:latin typeface="Times New Roman" panose="02020603050405020304" pitchFamily="18" charset="0"/>
              </a:defRPr>
            </a:lvl1pPr>
            <a:lvl2pPr marL="742950" indent="-285750">
              <a:spcBef>
                <a:spcPct val="20000"/>
              </a:spcBef>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chemeClr val="tx1"/>
                </a:solidFill>
                <a:latin typeface="Times New Roman" panose="02020603050405020304" pitchFamily="18" charset="0"/>
              </a:defRPr>
            </a:lvl2pPr>
            <a:lvl3pPr marL="1143000" indent="-228600">
              <a:spcBef>
                <a:spcPct val="20000"/>
              </a:spcBef>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Times New Roman" panose="02020603050405020304" pitchFamily="18" charset="0"/>
              </a:defRPr>
            </a:lvl3pPr>
            <a:lvl4pPr marL="1600200" indent="-228600">
              <a:spcBef>
                <a:spcPct val="20000"/>
              </a:spcBef>
              <a:buClr>
                <a:schemeClr val="tx2"/>
              </a:buClr>
              <a:buSzPct val="75000"/>
              <a:buFont typeface="Wingdings" panose="05000000000000000000" pitchFamily="2" charset="2"/>
              <a:buChar char="n"/>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Times New Roman" panose="02020603050405020304" pitchFamily="18" charset="0"/>
              </a:defRPr>
            </a:lvl4pPr>
            <a:lvl5pPr marL="2057400" indent="-228600">
              <a:spcBef>
                <a:spcPct val="20000"/>
              </a:spcBef>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Times New Roman" panose="02020603050405020304" pitchFamily="18" charset="0"/>
              </a:defRPr>
            </a:lvl9pPr>
          </a:lstStyle>
          <a:p>
            <a:pPr algn="ctr" eaLnBrk="1">
              <a:lnSpc>
                <a:spcPct val="87000"/>
              </a:lnSpc>
              <a:spcBef>
                <a:spcPct val="0"/>
              </a:spcBef>
              <a:buClr>
                <a:srgbClr val="000000"/>
              </a:buClr>
              <a:buSzPct val="45000"/>
              <a:buFont typeface="Wingdings" panose="05000000000000000000" pitchFamily="2" charset="2"/>
              <a:buNone/>
            </a:pPr>
            <a:r>
              <a:rPr lang="en-GB" altLang="cs-CZ" sz="4000" dirty="0" err="1">
                <a:solidFill>
                  <a:srgbClr val="FF0000"/>
                </a:solidFill>
                <a:latin typeface="Arial" panose="020B0604020202020204" pitchFamily="34" charset="0"/>
                <a:ea typeface="Arial Unicode MS"/>
                <a:cs typeface="Arial Unicode MS"/>
              </a:rPr>
              <a:t>Strojírenské</a:t>
            </a:r>
            <a:r>
              <a:rPr lang="en-GB" altLang="cs-CZ" sz="4000" dirty="0">
                <a:solidFill>
                  <a:srgbClr val="FF0000"/>
                </a:solidFill>
                <a:latin typeface="Arial" panose="020B0604020202020204" pitchFamily="34" charset="0"/>
                <a:ea typeface="Arial Unicode MS"/>
                <a:cs typeface="Arial Unicode MS"/>
              </a:rPr>
              <a:t> </a:t>
            </a:r>
            <a:r>
              <a:rPr lang="en-GB" altLang="cs-CZ" sz="4000" dirty="0" err="1">
                <a:solidFill>
                  <a:srgbClr val="FF0000"/>
                </a:solidFill>
                <a:latin typeface="Arial" panose="020B0604020202020204" pitchFamily="34" charset="0"/>
                <a:ea typeface="Arial Unicode MS"/>
                <a:cs typeface="Arial Unicode MS"/>
              </a:rPr>
              <a:t>materiály</a:t>
            </a:r>
            <a:endParaRPr lang="en-GB" altLang="cs-CZ" sz="4000" dirty="0">
              <a:solidFill>
                <a:srgbClr val="FF0000"/>
              </a:solidFill>
              <a:latin typeface="Arial" panose="020B0604020202020204" pitchFamily="34" charset="0"/>
              <a:ea typeface="Arial Unicode MS"/>
              <a:cs typeface="Arial Unicode MS"/>
            </a:endParaRPr>
          </a:p>
        </p:txBody>
      </p:sp>
      <p:sp>
        <p:nvSpPr>
          <p:cNvPr id="5" name="TextovéPole 4">
            <a:extLst>
              <a:ext uri="{FF2B5EF4-FFF2-40B4-BE49-F238E27FC236}">
                <a16:creationId xmlns:a16="http://schemas.microsoft.com/office/drawing/2014/main" id="{DFBF7D9D-B4D6-4113-9BBC-D017D64B6BE8}"/>
              </a:ext>
            </a:extLst>
          </p:cNvPr>
          <p:cNvSpPr txBox="1"/>
          <p:nvPr/>
        </p:nvSpPr>
        <p:spPr>
          <a:xfrm>
            <a:off x="2251868" y="3188910"/>
            <a:ext cx="7688262" cy="842962"/>
          </a:xfrm>
          <a:prstGeom prst="rect">
            <a:avLst/>
          </a:prstGeom>
          <a:noFill/>
        </p:spPr>
        <p:txBody>
          <a:bodyPr>
            <a:spAutoFit/>
          </a:bodyPr>
          <a:lstStyle/>
          <a:p>
            <a:pPr algn="ctr" eaLnBrk="1">
              <a:lnSpc>
                <a:spcPct val="87000"/>
              </a:lnSpc>
              <a:buClr>
                <a:srgbClr val="000000"/>
              </a:buClr>
              <a:buSzPct val="45000"/>
              <a:buFont typeface="Wingdings" panose="05000000000000000000" pitchFamily="2" charset="2"/>
              <a:buNone/>
              <a:defRPr/>
            </a:pPr>
            <a:r>
              <a:rPr lang="cs-CZ" altLang="cs-CZ" sz="2800" dirty="0">
                <a:solidFill>
                  <a:srgbClr val="0000FF"/>
                </a:solidFill>
                <a:latin typeface="+mj-lt"/>
              </a:rPr>
              <a:t>Přednášky v rozsahu třetího bloku</a:t>
            </a:r>
          </a:p>
          <a:p>
            <a:pPr algn="ctr" eaLnBrk="1">
              <a:lnSpc>
                <a:spcPct val="87000"/>
              </a:lnSpc>
              <a:buClr>
                <a:srgbClr val="000000"/>
              </a:buClr>
              <a:buSzPct val="45000"/>
              <a:buFont typeface="Wingdings" panose="05000000000000000000" pitchFamily="2" charset="2"/>
              <a:buNone/>
              <a:defRPr/>
            </a:pPr>
            <a:r>
              <a:rPr lang="cs-CZ" altLang="cs-CZ" sz="2800" dirty="0">
                <a:solidFill>
                  <a:srgbClr val="0000FF"/>
                </a:solidFill>
                <a:latin typeface="+mj-lt"/>
              </a:rPr>
              <a:t>Přednáška pro kombinovanou formu studia</a:t>
            </a:r>
            <a:endParaRPr lang="en-GB" altLang="cs-CZ" sz="2800" dirty="0">
              <a:solidFill>
                <a:srgbClr val="0000FF"/>
              </a:solidFill>
              <a:latin typeface="+mj-lt"/>
            </a:endParaRPr>
          </a:p>
        </p:txBody>
      </p:sp>
      <p:sp>
        <p:nvSpPr>
          <p:cNvPr id="6" name="Obdélník 5">
            <a:extLst>
              <a:ext uri="{FF2B5EF4-FFF2-40B4-BE49-F238E27FC236}">
                <a16:creationId xmlns:a16="http://schemas.microsoft.com/office/drawing/2014/main" id="{AC8364E3-2882-44D4-8711-90F89A48B437}"/>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933629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2530CA83-0706-4BA3-8301-C1DB8B2EB702}"/>
              </a:ext>
            </a:extLst>
          </p:cNvPr>
          <p:cNvSpPr txBox="1"/>
          <p:nvPr/>
        </p:nvSpPr>
        <p:spPr>
          <a:xfrm>
            <a:off x="176916" y="149288"/>
            <a:ext cx="7686923" cy="461665"/>
          </a:xfrm>
          <a:prstGeom prst="rect">
            <a:avLst/>
          </a:prstGeom>
          <a:noFill/>
        </p:spPr>
        <p:txBody>
          <a:bodyPr wrap="square">
            <a:spAutoFit/>
          </a:bodyPr>
          <a:lstStyle/>
          <a:p>
            <a:r>
              <a:rPr lang="cs-CZ" sz="2400" b="1" dirty="0">
                <a:solidFill>
                  <a:srgbClr val="0000FF"/>
                </a:solidFill>
                <a:latin typeface="Times New Roman" panose="02020603050405020304" pitchFamily="18" charset="0"/>
                <a:cs typeface="Times New Roman" panose="02020603050405020304" pitchFamily="18" charset="0"/>
              </a:rPr>
              <a:t>TITANIC – příčina zkázy – špatná metalurgie oceli</a:t>
            </a:r>
          </a:p>
        </p:txBody>
      </p:sp>
      <p:pic>
        <p:nvPicPr>
          <p:cNvPr id="7" name="Obrázek 6">
            <a:extLst>
              <a:ext uri="{FF2B5EF4-FFF2-40B4-BE49-F238E27FC236}">
                <a16:creationId xmlns:a16="http://schemas.microsoft.com/office/drawing/2014/main" id="{DD63750E-4E5E-4753-AB25-842CBF3C1F26}"/>
              </a:ext>
            </a:extLst>
          </p:cNvPr>
          <p:cNvPicPr>
            <a:picLocks noChangeAspect="1"/>
          </p:cNvPicPr>
          <p:nvPr/>
        </p:nvPicPr>
        <p:blipFill>
          <a:blip r:embed="rId2"/>
          <a:stretch>
            <a:fillRect/>
          </a:stretch>
        </p:blipFill>
        <p:spPr>
          <a:xfrm>
            <a:off x="8259161" y="149288"/>
            <a:ext cx="3755923" cy="2841523"/>
          </a:xfrm>
          <a:prstGeom prst="rect">
            <a:avLst/>
          </a:prstGeom>
        </p:spPr>
      </p:pic>
      <p:sp>
        <p:nvSpPr>
          <p:cNvPr id="9" name="TextovéPole 8">
            <a:extLst>
              <a:ext uri="{FF2B5EF4-FFF2-40B4-BE49-F238E27FC236}">
                <a16:creationId xmlns:a16="http://schemas.microsoft.com/office/drawing/2014/main" id="{4F7D21AD-0DA1-4756-912D-6C6DF575676A}"/>
              </a:ext>
            </a:extLst>
          </p:cNvPr>
          <p:cNvSpPr txBox="1"/>
          <p:nvPr/>
        </p:nvSpPr>
        <p:spPr>
          <a:xfrm>
            <a:off x="176915" y="697843"/>
            <a:ext cx="7909561" cy="1938992"/>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V době konstrukce byl Titanic zatím největší lodí, která kdy byla postavena. Její délka činila necelých 270 m, šířka téměř 30 m, výška od dna lodě po vrch komínů byla 54 m a vážila neuvěřitelných 46 tun. Převrat v designu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technologii zahrnoval 16 vodotěsných částí ve spodní sekci lodi, které by v případě proražení trupu mohly být lehce uzavřeny, a tím byl Titanic považován za nepotopitelný.</a:t>
            </a:r>
          </a:p>
        </p:txBody>
      </p:sp>
      <p:sp>
        <p:nvSpPr>
          <p:cNvPr id="11" name="TextovéPole 10">
            <a:extLst>
              <a:ext uri="{FF2B5EF4-FFF2-40B4-BE49-F238E27FC236}">
                <a16:creationId xmlns:a16="http://schemas.microsoft.com/office/drawing/2014/main" id="{0221E629-9785-4BB0-A4D6-68020DFC95C9}"/>
              </a:ext>
            </a:extLst>
          </p:cNvPr>
          <p:cNvSpPr txBox="1"/>
          <p:nvPr/>
        </p:nvSpPr>
        <p:spPr>
          <a:xfrm>
            <a:off x="176915" y="2636835"/>
            <a:ext cx="7909560" cy="1015663"/>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Parník začal svou první plavbu z Anglie do New Yorku těsně před polednem 10. dubna roku 1912. Na palubě bylo 2227 pasažérů, mezi kterými se nacházelo několik nejbohatších a nejprestižnějších lidí té doby. </a:t>
            </a:r>
          </a:p>
        </p:txBody>
      </p:sp>
      <p:sp>
        <p:nvSpPr>
          <p:cNvPr id="15" name="TextovéPole 14">
            <a:extLst>
              <a:ext uri="{FF2B5EF4-FFF2-40B4-BE49-F238E27FC236}">
                <a16:creationId xmlns:a16="http://schemas.microsoft.com/office/drawing/2014/main" id="{709BEBBE-2EBD-4F06-B535-A299A548B221}"/>
              </a:ext>
            </a:extLst>
          </p:cNvPr>
          <p:cNvSpPr txBox="1"/>
          <p:nvPr/>
        </p:nvSpPr>
        <p:spPr>
          <a:xfrm>
            <a:off x="176914" y="3895649"/>
            <a:ext cx="11838170" cy="707886"/>
          </a:xfrm>
          <a:prstGeom prst="rect">
            <a:avLst/>
          </a:prstGeom>
          <a:noFill/>
        </p:spPr>
        <p:txBody>
          <a:bodyPr wrap="square">
            <a:spAutoFit/>
          </a:bodyPr>
          <a:lstStyle/>
          <a:p>
            <a:r>
              <a:rPr lang="cs-CZ" sz="2000" dirty="0">
                <a:solidFill>
                  <a:srgbClr val="FF0000"/>
                </a:solidFill>
                <a:latin typeface="Times New Roman" panose="02020603050405020304" pitchFamily="18" charset="0"/>
                <a:cs typeface="Times New Roman" panose="02020603050405020304" pitchFamily="18" charset="0"/>
              </a:rPr>
              <a:t>14. dubna 1912 ve 23:40 se parník srazil s ledovcem. Po necelých třech hodinách, nad ránem 15. dubna v 02:20, klesl ke dnu. Zahynulo přes 1 500 cestujících a členů posádky.</a:t>
            </a:r>
          </a:p>
        </p:txBody>
      </p:sp>
      <p:sp>
        <p:nvSpPr>
          <p:cNvPr id="17" name="TextovéPole 16">
            <a:extLst>
              <a:ext uri="{FF2B5EF4-FFF2-40B4-BE49-F238E27FC236}">
                <a16:creationId xmlns:a16="http://schemas.microsoft.com/office/drawing/2014/main" id="{FB0E171F-C881-4A72-9609-60CB351DE1FA}"/>
              </a:ext>
            </a:extLst>
          </p:cNvPr>
          <p:cNvSpPr txBox="1"/>
          <p:nvPr/>
        </p:nvSpPr>
        <p:spPr>
          <a:xfrm>
            <a:off x="176914" y="4692797"/>
            <a:ext cx="10795886" cy="307777"/>
          </a:xfrm>
          <a:prstGeom prst="rect">
            <a:avLst/>
          </a:prstGeom>
          <a:noFill/>
        </p:spPr>
        <p:txBody>
          <a:bodyPr wrap="square">
            <a:spAutoFit/>
          </a:bodyPr>
          <a:lstStyle/>
          <a:p>
            <a:r>
              <a:rPr lang="cs-CZ" sz="1400" i="1" dirty="0">
                <a:latin typeface="Times New Roman" panose="02020603050405020304" pitchFamily="18" charset="0"/>
                <a:cs typeface="Times New Roman" panose="02020603050405020304" pitchFamily="18" charset="0"/>
              </a:rPr>
              <a:t>RADKA NEDBALOVÁ: ZKÁZA TITANIKU Z MATERIÁLOVÉHO HLEDISKA. Bakalářská práce. VUT v Brně. Brno 2012</a:t>
            </a:r>
          </a:p>
        </p:txBody>
      </p:sp>
      <p:sp>
        <p:nvSpPr>
          <p:cNvPr id="8" name="Obdélník 7">
            <a:extLst>
              <a:ext uri="{FF2B5EF4-FFF2-40B4-BE49-F238E27FC236}">
                <a16:creationId xmlns:a16="http://schemas.microsoft.com/office/drawing/2014/main" id="{CC0B2C90-F53F-4696-BC90-B2BA648C7352}"/>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12" name="TextovéPole 11">
            <a:extLst>
              <a:ext uri="{FF2B5EF4-FFF2-40B4-BE49-F238E27FC236}">
                <a16:creationId xmlns:a16="http://schemas.microsoft.com/office/drawing/2014/main" id="{E8A3C1D7-06FA-2777-48CC-16927E91C523}"/>
              </a:ext>
            </a:extLst>
          </p:cNvPr>
          <p:cNvSpPr txBox="1"/>
          <p:nvPr/>
        </p:nvSpPr>
        <p:spPr>
          <a:xfrm>
            <a:off x="168656" y="5010000"/>
            <a:ext cx="11846428" cy="369332"/>
          </a:xfrm>
          <a:prstGeom prst="rect">
            <a:avLst/>
          </a:prstGeom>
          <a:noFill/>
        </p:spPr>
        <p:txBody>
          <a:bodyPr wrap="square">
            <a:spAutoFit/>
          </a:bodyPr>
          <a:lstStyle/>
          <a:p>
            <a:r>
              <a:rPr lang="cs-CZ" dirty="0" err="1"/>
              <a:t>Codus</a:t>
            </a:r>
            <a:r>
              <a:rPr lang="cs-CZ" dirty="0"/>
              <a:t>, Cyril; </a:t>
            </a:r>
            <a:r>
              <a:rPr lang="cs-CZ" dirty="0" err="1"/>
              <a:t>Davies-Garner</a:t>
            </a:r>
            <a:r>
              <a:rPr lang="cs-CZ" dirty="0"/>
              <a:t>, Peter; Hahn, Robert: </a:t>
            </a:r>
            <a:r>
              <a:rPr lang="cs-CZ" dirty="0" err="1"/>
              <a:t>Olympic</a:t>
            </a:r>
            <a:r>
              <a:rPr lang="cs-CZ" dirty="0"/>
              <a:t> Titanic </a:t>
            </a:r>
            <a:r>
              <a:rPr lang="cs-CZ" dirty="0" err="1"/>
              <a:t>Britannic</a:t>
            </a:r>
            <a:r>
              <a:rPr lang="cs-CZ" dirty="0"/>
              <a:t>.  </a:t>
            </a:r>
            <a:r>
              <a:rPr lang="cs-CZ" dirty="0" err="1"/>
              <a:t>Bloomsbury</a:t>
            </a:r>
            <a:r>
              <a:rPr lang="cs-CZ" dirty="0"/>
              <a:t> </a:t>
            </a:r>
            <a:r>
              <a:rPr lang="cs-CZ" dirty="0" err="1"/>
              <a:t>Publishing</a:t>
            </a:r>
            <a:r>
              <a:rPr lang="cs-CZ" dirty="0"/>
              <a:t>, 2022. ISBN: 1472988655 </a:t>
            </a:r>
          </a:p>
        </p:txBody>
      </p:sp>
    </p:spTree>
    <p:extLst>
      <p:ext uri="{BB962C8B-B14F-4D97-AF65-F5344CB8AC3E}">
        <p14:creationId xmlns:p14="http://schemas.microsoft.com/office/powerpoint/2010/main" val="1308514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66C42EE6-1B3F-4AA0-8744-1B1A9A127CAA}"/>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5" name="TextovéPole 4">
            <a:extLst>
              <a:ext uri="{FF2B5EF4-FFF2-40B4-BE49-F238E27FC236}">
                <a16:creationId xmlns:a16="http://schemas.microsoft.com/office/drawing/2014/main" id="{CEE758FC-FB51-495C-A74F-8D7E845C2AC3}"/>
              </a:ext>
            </a:extLst>
          </p:cNvPr>
          <p:cNvSpPr txBox="1"/>
          <p:nvPr/>
        </p:nvSpPr>
        <p:spPr>
          <a:xfrm>
            <a:off x="129208" y="0"/>
            <a:ext cx="6094674" cy="523220"/>
          </a:xfrm>
          <a:prstGeom prst="rect">
            <a:avLst/>
          </a:prstGeom>
          <a:noFill/>
        </p:spPr>
        <p:txBody>
          <a:bodyPr wrap="square">
            <a:spAutoFit/>
          </a:bodyPr>
          <a:lstStyle/>
          <a:p>
            <a:r>
              <a:rPr lang="cs-CZ" sz="2800" dirty="0">
                <a:solidFill>
                  <a:srgbClr val="0000FF"/>
                </a:solidFill>
                <a:latin typeface="Times New Roman" panose="02020603050405020304" pitchFamily="18" charset="0"/>
                <a:cs typeface="Times New Roman" panose="02020603050405020304" pitchFamily="18" charset="0"/>
              </a:rPr>
              <a:t>Složení oceli </a:t>
            </a:r>
          </a:p>
        </p:txBody>
      </p:sp>
      <p:sp>
        <p:nvSpPr>
          <p:cNvPr id="7" name="TextovéPole 6">
            <a:extLst>
              <a:ext uri="{FF2B5EF4-FFF2-40B4-BE49-F238E27FC236}">
                <a16:creationId xmlns:a16="http://schemas.microsoft.com/office/drawing/2014/main" id="{8DDAEC72-381A-4A72-B439-A11DB1544A36}"/>
              </a:ext>
            </a:extLst>
          </p:cNvPr>
          <p:cNvSpPr txBox="1"/>
          <p:nvPr/>
        </p:nvSpPr>
        <p:spPr>
          <a:xfrm>
            <a:off x="129208" y="400318"/>
            <a:ext cx="11797747" cy="4585871"/>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Z expedice k vraku lodi v Severním Atlantiku, která se konala 15. srpna 1996, vědci přivezli vzorky oceli z trupu Titaniku, které měly posloužit pro metalurgické analýzy. Po převzetí oceli Univerzitou vědy a techniky Missouri-</a:t>
            </a:r>
            <a:r>
              <a:rPr lang="cs-CZ" sz="2000" dirty="0" err="1">
                <a:latin typeface="Times New Roman" panose="02020603050405020304" pitchFamily="18" charset="0"/>
                <a:cs typeface="Times New Roman" panose="02020603050405020304" pitchFamily="18" charset="0"/>
              </a:rPr>
              <a:t>Rolla</a:t>
            </a:r>
            <a:r>
              <a:rPr lang="cs-CZ" sz="2000" dirty="0">
                <a:latin typeface="Times New Roman" panose="02020603050405020304" pitchFamily="18" charset="0"/>
                <a:cs typeface="Times New Roman" panose="02020603050405020304" pitchFamily="18" charset="0"/>
              </a:rPr>
              <a:t>, bylo prvním úkolem stanovit její chemické složení. </a:t>
            </a:r>
          </a:p>
          <a:p>
            <a:pPr algn="just"/>
            <a:r>
              <a:rPr lang="cs-CZ" sz="2000" dirty="0">
                <a:latin typeface="Times New Roman" panose="02020603050405020304" pitchFamily="18" charset="0"/>
                <a:cs typeface="Times New Roman" panose="02020603050405020304" pitchFamily="18" charset="0"/>
              </a:rPr>
              <a:t>Byl zjištěn </a:t>
            </a:r>
            <a:r>
              <a:rPr lang="cs-CZ" sz="2000" dirty="0">
                <a:solidFill>
                  <a:srgbClr val="0000FF"/>
                </a:solidFill>
                <a:latin typeface="Times New Roman" panose="02020603050405020304" pitchFamily="18" charset="0"/>
                <a:cs typeface="Times New Roman" panose="02020603050405020304" pitchFamily="18" charset="0"/>
              </a:rPr>
              <a:t>velmi nízký obsah dusíku</a:t>
            </a:r>
            <a:r>
              <a:rPr lang="cs-CZ" sz="2000" dirty="0">
                <a:latin typeface="Times New Roman" panose="02020603050405020304" pitchFamily="18" charset="0"/>
                <a:cs typeface="Times New Roman" panose="02020603050405020304" pitchFamily="18" charset="0"/>
              </a:rPr>
              <a:t>, což naznačuje, že ocel </a:t>
            </a:r>
            <a:r>
              <a:rPr lang="cs-CZ" sz="2000" dirty="0">
                <a:solidFill>
                  <a:srgbClr val="FF0000"/>
                </a:solidFill>
                <a:latin typeface="Times New Roman" panose="02020603050405020304" pitchFamily="18" charset="0"/>
                <a:cs typeface="Times New Roman" panose="02020603050405020304" pitchFamily="18" charset="0"/>
              </a:rPr>
              <a:t>nebyla vyrobena v Bessemerově konvertoru</a:t>
            </a:r>
            <a:r>
              <a:rPr lang="cs-CZ" sz="2000" dirty="0">
                <a:latin typeface="Times New Roman" panose="02020603050405020304" pitchFamily="18" charset="0"/>
                <a:cs typeface="Times New Roman" panose="02020603050405020304" pitchFamily="18" charset="0"/>
              </a:rPr>
              <a:t>. To bylo první metalurgické zařízení pro velkovýrobu oceli ze surového železa. Při výrobě tímto způsobem by ocel obsahovala </a:t>
            </a:r>
            <a:r>
              <a:rPr lang="cs-CZ" sz="2000" dirty="0">
                <a:solidFill>
                  <a:srgbClr val="0000FF"/>
                </a:solidFill>
                <a:latin typeface="Times New Roman" panose="02020603050405020304" pitchFamily="18" charset="0"/>
                <a:cs typeface="Times New Roman" panose="02020603050405020304" pitchFamily="18" charset="0"/>
              </a:rPr>
              <a:t>vyšší obsah dusíku</a:t>
            </a:r>
            <a:r>
              <a:rPr lang="cs-CZ" sz="2000" dirty="0">
                <a:latin typeface="Times New Roman" panose="02020603050405020304" pitchFamily="18" charset="0"/>
                <a:cs typeface="Times New Roman" panose="02020603050405020304" pitchFamily="18" charset="0"/>
              </a:rPr>
              <a:t>, což by ji </a:t>
            </a:r>
            <a:r>
              <a:rPr lang="cs-CZ" sz="2000" dirty="0">
                <a:solidFill>
                  <a:srgbClr val="0000FF"/>
                </a:solidFill>
                <a:latin typeface="Times New Roman" panose="02020603050405020304" pitchFamily="18" charset="0"/>
                <a:cs typeface="Times New Roman" panose="02020603050405020304" pitchFamily="18" charset="0"/>
              </a:rPr>
              <a:t>činilo křehkou</a:t>
            </a:r>
            <a:r>
              <a:rPr lang="cs-CZ" sz="2000" dirty="0">
                <a:latin typeface="Times New Roman" panose="02020603050405020304" pitchFamily="18" charset="0"/>
                <a:cs typeface="Times New Roman" panose="02020603050405020304" pitchFamily="18" charset="0"/>
              </a:rPr>
              <a:t>, obzvláště při nižších teplotách. </a:t>
            </a:r>
          </a:p>
          <a:p>
            <a:pPr algn="just"/>
            <a:r>
              <a:rPr lang="cs-CZ" sz="2000" dirty="0">
                <a:latin typeface="Times New Roman" panose="02020603050405020304" pitchFamily="18" charset="0"/>
                <a:cs typeface="Times New Roman" panose="02020603050405020304" pitchFamily="18" charset="0"/>
              </a:rPr>
              <a:t>Použita tedy byla druhá, tehdy používaná, modernější, metoda pro výrobu konstrukční oceli, což byla </a:t>
            </a:r>
            <a:r>
              <a:rPr lang="cs-CZ" sz="2000" dirty="0" err="1">
                <a:solidFill>
                  <a:srgbClr val="FF0000"/>
                </a:solidFill>
                <a:latin typeface="Times New Roman" panose="02020603050405020304" pitchFamily="18" charset="0"/>
                <a:cs typeface="Times New Roman" panose="02020603050405020304" pitchFamily="18" charset="0"/>
              </a:rPr>
              <a:t>Siemensova</a:t>
            </a:r>
            <a:r>
              <a:rPr lang="cs-CZ" sz="2000" dirty="0">
                <a:solidFill>
                  <a:srgbClr val="FF0000"/>
                </a:solidFill>
                <a:latin typeface="Times New Roman" panose="02020603050405020304" pitchFamily="18" charset="0"/>
                <a:cs typeface="Times New Roman" panose="02020603050405020304" pitchFamily="18" charset="0"/>
              </a:rPr>
              <a:t>-Martinova pec</a:t>
            </a:r>
            <a:r>
              <a:rPr lang="cs-CZ" sz="2000" dirty="0">
                <a:latin typeface="Times New Roman" panose="02020603050405020304" pitchFamily="18" charset="0"/>
                <a:cs typeface="Times New Roman" panose="02020603050405020304" pitchFamily="18" charset="0"/>
              </a:rPr>
              <a:t>. Poměrně </a:t>
            </a:r>
            <a:r>
              <a:rPr lang="cs-CZ" sz="2000" dirty="0">
                <a:solidFill>
                  <a:srgbClr val="FF0000"/>
                </a:solidFill>
                <a:latin typeface="Times New Roman" panose="02020603050405020304" pitchFamily="18" charset="0"/>
                <a:cs typeface="Times New Roman" panose="02020603050405020304" pitchFamily="18" charset="0"/>
              </a:rPr>
              <a:t>vysoké množství kyslíku </a:t>
            </a:r>
            <a:r>
              <a:rPr lang="cs-CZ" sz="2000" dirty="0">
                <a:latin typeface="Times New Roman" panose="02020603050405020304" pitchFamily="18" charset="0"/>
                <a:cs typeface="Times New Roman" panose="02020603050405020304" pitchFamily="18" charset="0"/>
              </a:rPr>
              <a:t>značí, že ocel byla jen částečně </a:t>
            </a:r>
            <a:r>
              <a:rPr lang="cs-CZ" sz="2000" dirty="0">
                <a:solidFill>
                  <a:srgbClr val="FF0000"/>
                </a:solidFill>
                <a:latin typeface="Times New Roman" panose="02020603050405020304" pitchFamily="18" charset="0"/>
                <a:cs typeface="Times New Roman" panose="02020603050405020304" pitchFamily="18" charset="0"/>
              </a:rPr>
              <a:t>dezoxidována</a:t>
            </a:r>
            <a:r>
              <a:rPr lang="cs-CZ" sz="2000" dirty="0">
                <a:latin typeface="Times New Roman" panose="02020603050405020304" pitchFamily="18" charset="0"/>
                <a:cs typeface="Times New Roman" panose="02020603050405020304" pitchFamily="18" charset="0"/>
              </a:rPr>
              <a:t>. </a:t>
            </a:r>
            <a:r>
              <a:rPr lang="cs-CZ" sz="2000" dirty="0">
                <a:solidFill>
                  <a:srgbClr val="FF0000"/>
                </a:solidFill>
                <a:latin typeface="Times New Roman" panose="02020603050405020304" pitchFamily="18" charset="0"/>
                <a:cs typeface="Times New Roman" panose="02020603050405020304" pitchFamily="18" charset="0"/>
              </a:rPr>
              <a:t>Nízký obsah křemíku ukazuje na zkujňovací proces</a:t>
            </a:r>
            <a:r>
              <a:rPr lang="cs-CZ" sz="2000" dirty="0">
                <a:latin typeface="Times New Roman" panose="02020603050405020304" pitchFamily="18" charset="0"/>
                <a:cs typeface="Times New Roman" panose="02020603050405020304" pitchFamily="18" charset="0"/>
              </a:rPr>
              <a:t>, kterým se dociluje snížení obsahu nežádoucích příměrových prvků. Obsah </a:t>
            </a:r>
            <a:r>
              <a:rPr lang="cs-CZ" sz="2000" dirty="0">
                <a:solidFill>
                  <a:srgbClr val="FF0000"/>
                </a:solidFill>
                <a:latin typeface="Times New Roman" panose="02020603050405020304" pitchFamily="18" charset="0"/>
                <a:cs typeface="Times New Roman" panose="02020603050405020304" pitchFamily="18" charset="0"/>
              </a:rPr>
              <a:t>fosforu</a:t>
            </a:r>
            <a:r>
              <a:rPr lang="cs-CZ" sz="2000" dirty="0">
                <a:latin typeface="Times New Roman" panose="02020603050405020304" pitchFamily="18" charset="0"/>
                <a:cs typeface="Times New Roman" panose="02020603050405020304" pitchFamily="18" charset="0"/>
              </a:rPr>
              <a:t> v oceli je o něco vyšší, než je obvyklé, a množství </a:t>
            </a:r>
            <a:r>
              <a:rPr lang="cs-CZ" sz="2000" dirty="0">
                <a:solidFill>
                  <a:srgbClr val="FF0000"/>
                </a:solidFill>
                <a:latin typeface="Times New Roman" panose="02020603050405020304" pitchFamily="18" charset="0"/>
                <a:cs typeface="Times New Roman" panose="02020603050405020304" pitchFamily="18" charset="0"/>
              </a:rPr>
              <a:t>síry</a:t>
            </a:r>
            <a:r>
              <a:rPr lang="cs-CZ" sz="2000" dirty="0">
                <a:latin typeface="Times New Roman" panose="02020603050405020304" pitchFamily="18" charset="0"/>
                <a:cs typeface="Times New Roman" panose="02020603050405020304" pitchFamily="18" charset="0"/>
              </a:rPr>
              <a:t> </a:t>
            </a:r>
            <a:r>
              <a:rPr lang="cs-CZ" sz="2000" dirty="0">
                <a:solidFill>
                  <a:srgbClr val="FF0000"/>
                </a:solidFill>
                <a:latin typeface="Times New Roman" panose="02020603050405020304" pitchFamily="18" charset="0"/>
                <a:cs typeface="Times New Roman" panose="02020603050405020304" pitchFamily="18" charset="0"/>
              </a:rPr>
              <a:t>je poměrně vysoké</a:t>
            </a:r>
            <a:r>
              <a:rPr lang="cs-CZ" sz="2000" dirty="0">
                <a:latin typeface="Times New Roman" panose="02020603050405020304" pitchFamily="18" charset="0"/>
                <a:cs typeface="Times New Roman" panose="02020603050405020304" pitchFamily="18" charset="0"/>
              </a:rPr>
              <a:t>, navíc doprovázené nízkým obsahem </a:t>
            </a:r>
            <a:r>
              <a:rPr lang="cs-CZ" sz="2000" dirty="0">
                <a:solidFill>
                  <a:srgbClr val="FF0000"/>
                </a:solidFill>
                <a:latin typeface="Times New Roman" panose="02020603050405020304" pitchFamily="18" charset="0"/>
                <a:cs typeface="Times New Roman" panose="02020603050405020304" pitchFamily="18" charset="0"/>
              </a:rPr>
              <a:t>manganu</a:t>
            </a:r>
            <a:r>
              <a:rPr lang="cs-CZ" sz="2000" dirty="0">
                <a:latin typeface="Times New Roman" panose="02020603050405020304" pitchFamily="18" charset="0"/>
                <a:cs typeface="Times New Roman" panose="02020603050405020304" pitchFamily="18" charset="0"/>
              </a:rPr>
              <a:t>, z čehož vyplývá </a:t>
            </a:r>
            <a:r>
              <a:rPr lang="cs-CZ" sz="2000" dirty="0">
                <a:solidFill>
                  <a:srgbClr val="FF0000"/>
                </a:solidFill>
                <a:latin typeface="Times New Roman" panose="02020603050405020304" pitchFamily="18" charset="0"/>
                <a:cs typeface="Times New Roman" panose="02020603050405020304" pitchFamily="18" charset="0"/>
              </a:rPr>
              <a:t>poměr manganu a síry na 6,8:1</a:t>
            </a:r>
            <a:r>
              <a:rPr lang="cs-CZ" sz="2000" dirty="0">
                <a:latin typeface="Times New Roman" panose="02020603050405020304" pitchFamily="18" charset="0"/>
                <a:cs typeface="Times New Roman" panose="02020603050405020304" pitchFamily="18" charset="0"/>
              </a:rPr>
              <a:t>. Tento poměr je velmi malý v porovnání s moderními standardy. </a:t>
            </a:r>
            <a:r>
              <a:rPr lang="cs-CZ" sz="2400" b="1" dirty="0">
                <a:solidFill>
                  <a:srgbClr val="FF0000"/>
                </a:solidFill>
                <a:latin typeface="Times New Roman" panose="02020603050405020304" pitchFamily="18" charset="0"/>
                <a:cs typeface="Times New Roman" panose="02020603050405020304" pitchFamily="18" charset="0"/>
              </a:rPr>
              <a:t>Přítomnost relativně vysokého množství fosforu, kyslíku a síry má pro ocel velmi negativní vliv právě na křehkost materiálu při nízkých teplotách.</a:t>
            </a:r>
            <a:endParaRPr lang="cs-CZ" sz="2000" b="1" dirty="0">
              <a:solidFill>
                <a:srgbClr val="FF0000"/>
              </a:solidFill>
              <a:latin typeface="Times New Roman" panose="02020603050405020304" pitchFamily="18" charset="0"/>
              <a:cs typeface="Times New Roman" panose="02020603050405020304" pitchFamily="18" charset="0"/>
            </a:endParaRPr>
          </a:p>
        </p:txBody>
      </p:sp>
      <p:sp>
        <p:nvSpPr>
          <p:cNvPr id="9" name="TextovéPole 8">
            <a:extLst>
              <a:ext uri="{FF2B5EF4-FFF2-40B4-BE49-F238E27FC236}">
                <a16:creationId xmlns:a16="http://schemas.microsoft.com/office/drawing/2014/main" id="{2015C038-590D-4900-AFA0-57E623576326}"/>
              </a:ext>
            </a:extLst>
          </p:cNvPr>
          <p:cNvSpPr txBox="1"/>
          <p:nvPr/>
        </p:nvSpPr>
        <p:spPr>
          <a:xfrm>
            <a:off x="129207" y="4854843"/>
            <a:ext cx="11797747" cy="132343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Vysoký obsah síry spolu s manganem tvoří v oceli sulfidy manganu, které jsou vyloučeny na hranicích zrn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řetízkovitých útvarech, které fungují jako "dálnice" pro šíření trhliny. Ačkoliv většina z ocelí používaných počátkem 20. století měla relativně vysoký obsah síry, podíl síry v oceli z Titaniku byl velmi vysoký i pro danou dobu. </a:t>
            </a:r>
          </a:p>
        </p:txBody>
      </p:sp>
    </p:spTree>
    <p:extLst>
      <p:ext uri="{BB962C8B-B14F-4D97-AF65-F5344CB8AC3E}">
        <p14:creationId xmlns:p14="http://schemas.microsoft.com/office/powerpoint/2010/main" val="261377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0E0860DD-BA56-42E6-99E3-4DB5FD2C6846}"/>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3" name="Obrázek 2">
            <a:extLst>
              <a:ext uri="{FF2B5EF4-FFF2-40B4-BE49-F238E27FC236}">
                <a16:creationId xmlns:a16="http://schemas.microsoft.com/office/drawing/2014/main" id="{D0D6E9B9-E70F-4BCD-9FDD-A70BC841E5C9}"/>
              </a:ext>
            </a:extLst>
          </p:cNvPr>
          <p:cNvPicPr>
            <a:picLocks noChangeAspect="1"/>
          </p:cNvPicPr>
          <p:nvPr/>
        </p:nvPicPr>
        <p:blipFill>
          <a:blip r:embed="rId3"/>
          <a:stretch>
            <a:fillRect/>
          </a:stretch>
        </p:blipFill>
        <p:spPr>
          <a:xfrm>
            <a:off x="230801" y="74532"/>
            <a:ext cx="9488129" cy="2192594"/>
          </a:xfrm>
          <a:prstGeom prst="rect">
            <a:avLst/>
          </a:prstGeom>
        </p:spPr>
      </p:pic>
      <p:sp>
        <p:nvSpPr>
          <p:cNvPr id="5" name="TextovéPole 4">
            <a:extLst>
              <a:ext uri="{FF2B5EF4-FFF2-40B4-BE49-F238E27FC236}">
                <a16:creationId xmlns:a16="http://schemas.microsoft.com/office/drawing/2014/main" id="{2D8C11C9-8228-4D75-81CD-7F8E54062F67}"/>
              </a:ext>
            </a:extLst>
          </p:cNvPr>
          <p:cNvSpPr txBox="1"/>
          <p:nvPr/>
        </p:nvSpPr>
        <p:spPr>
          <a:xfrm>
            <a:off x="121257" y="2374920"/>
            <a:ext cx="11956773" cy="132343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Pan </a:t>
            </a:r>
            <a:r>
              <a:rPr lang="cs-CZ" sz="2000" dirty="0" err="1">
                <a:latin typeface="Times New Roman" panose="02020603050405020304" pitchFamily="18" charset="0"/>
                <a:cs typeface="Times New Roman" panose="02020603050405020304" pitchFamily="18" charset="0"/>
              </a:rPr>
              <a:t>Davies</a:t>
            </a:r>
            <a:r>
              <a:rPr lang="cs-CZ" sz="2000" dirty="0">
                <a:latin typeface="Times New Roman" panose="02020603050405020304" pitchFamily="18" charset="0"/>
                <a:cs typeface="Times New Roman" panose="02020603050405020304" pitchFamily="18" charset="0"/>
              </a:rPr>
              <a:t> ve svém spisu s názvem Historie metalurgie ukázal, že v době, kdy byl postaven Titanic, byly ve Velké Británii téměř dvě třetiny oceli vyráběné v </a:t>
            </a:r>
            <a:r>
              <a:rPr lang="cs-CZ" sz="2000" dirty="0" err="1">
                <a:solidFill>
                  <a:srgbClr val="FF0000"/>
                </a:solidFill>
                <a:latin typeface="Times New Roman" panose="02020603050405020304" pitchFamily="18" charset="0"/>
                <a:cs typeface="Times New Roman" panose="02020603050405020304" pitchFamily="18" charset="0"/>
              </a:rPr>
              <a:t>Siemensově</a:t>
            </a:r>
            <a:r>
              <a:rPr lang="cs-CZ" sz="2000" dirty="0">
                <a:solidFill>
                  <a:srgbClr val="FF0000"/>
                </a:solidFill>
                <a:latin typeface="Times New Roman" panose="02020603050405020304" pitchFamily="18" charset="0"/>
                <a:cs typeface="Times New Roman" panose="02020603050405020304" pitchFamily="18" charset="0"/>
              </a:rPr>
              <a:t>-Martinově peci s kyselou vyzdívkou</a:t>
            </a:r>
            <a:r>
              <a:rPr lang="cs-CZ" sz="2000" dirty="0">
                <a:latin typeface="Times New Roman" panose="02020603050405020304" pitchFamily="18" charset="0"/>
                <a:cs typeface="Times New Roman" panose="02020603050405020304" pitchFamily="18" charset="0"/>
              </a:rPr>
              <a:t>. Proto je zde velká pravděpodobnost, že ocel, použitá pro konstrukci lodi Titanic, byla vyrobena právě v takové peci. Dokazuje to i velké množství fosforu a síry v oceli.</a:t>
            </a:r>
          </a:p>
        </p:txBody>
      </p:sp>
      <p:sp>
        <p:nvSpPr>
          <p:cNvPr id="7" name="TextovéPole 6">
            <a:extLst>
              <a:ext uri="{FF2B5EF4-FFF2-40B4-BE49-F238E27FC236}">
                <a16:creationId xmlns:a16="http://schemas.microsoft.com/office/drawing/2014/main" id="{FC6D9E32-231F-4317-BBD9-94C45CBEE4F4}"/>
              </a:ext>
            </a:extLst>
          </p:cNvPr>
          <p:cNvSpPr txBox="1"/>
          <p:nvPr/>
        </p:nvSpPr>
        <p:spPr>
          <a:xfrm>
            <a:off x="121257" y="3624818"/>
            <a:ext cx="11956773" cy="2554545"/>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Tabulka  zahrnuje také chemické složení dalších dvou ocelí, první z nich je ocel, která byla použita na konstrukci </a:t>
            </a:r>
            <a:r>
              <a:rPr lang="cs-CZ" sz="2000" dirty="0" err="1">
                <a:latin typeface="Times New Roman" panose="02020603050405020304" pitchFamily="18" charset="0"/>
                <a:cs typeface="Times New Roman" panose="02020603050405020304" pitchFamily="18" charset="0"/>
              </a:rPr>
              <a:t>Chittendenského</a:t>
            </a:r>
            <a:r>
              <a:rPr lang="cs-CZ" sz="2000" dirty="0">
                <a:latin typeface="Times New Roman" panose="02020603050405020304" pitchFamily="18" charset="0"/>
                <a:cs typeface="Times New Roman" panose="02020603050405020304" pitchFamily="18" charset="0"/>
              </a:rPr>
              <a:t> lodního kanálu, což je komplex plavebních komor nacházejících se na západním konci Lososového zálivu, který je součástí Washingtonského jezera. Tato zdymadla slouží pro zachování hladiny pitné vody jezera 20-22 metrů nad hladinou moře, k zabránění mísení slané a sladké vody nebo také například pro pohyb lodí z hladiny jezer na hladinu </a:t>
            </a:r>
            <a:r>
              <a:rPr lang="cs-CZ" sz="2000" dirty="0" err="1">
                <a:latin typeface="Times New Roman" panose="02020603050405020304" pitchFamily="18" charset="0"/>
                <a:cs typeface="Times New Roman" panose="02020603050405020304" pitchFamily="18" charset="0"/>
              </a:rPr>
              <a:t>Pugetského</a:t>
            </a:r>
            <a:r>
              <a:rPr lang="cs-CZ" sz="2000" dirty="0">
                <a:latin typeface="Times New Roman" panose="02020603050405020304" pitchFamily="18" charset="0"/>
                <a:cs typeface="Times New Roman" panose="02020603050405020304" pitchFamily="18" charset="0"/>
              </a:rPr>
              <a:t> zálivu a naopak. Zdymadla byla stavěna od roku 1912, což ocel, použitou na stavbu těchto plavebních komor, zařazuje do stejného období, jako ocel z lodi Titanik. Třetí ocelí v tabulce je moderní ocel ASTM A36, což je nízkouhlíková jakostní konstrukční ocel běžně používaná hlavně ve Spojených státech. </a:t>
            </a:r>
          </a:p>
        </p:txBody>
      </p:sp>
    </p:spTree>
    <p:extLst>
      <p:ext uri="{BB962C8B-B14F-4D97-AF65-F5344CB8AC3E}">
        <p14:creationId xmlns:p14="http://schemas.microsoft.com/office/powerpoint/2010/main" val="3510731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415559CC-8AC4-4705-A21B-09BD2D6E3B21}"/>
              </a:ext>
            </a:extLst>
          </p:cNvPr>
          <p:cNvPicPr>
            <a:picLocks noChangeAspect="1"/>
          </p:cNvPicPr>
          <p:nvPr/>
        </p:nvPicPr>
        <p:blipFill>
          <a:blip r:embed="rId2"/>
          <a:stretch>
            <a:fillRect/>
          </a:stretch>
        </p:blipFill>
        <p:spPr>
          <a:xfrm>
            <a:off x="178734" y="235140"/>
            <a:ext cx="5530130" cy="2871019"/>
          </a:xfrm>
          <a:prstGeom prst="rect">
            <a:avLst/>
          </a:prstGeom>
        </p:spPr>
      </p:pic>
      <p:pic>
        <p:nvPicPr>
          <p:cNvPr id="5" name="Obrázek 4">
            <a:extLst>
              <a:ext uri="{FF2B5EF4-FFF2-40B4-BE49-F238E27FC236}">
                <a16:creationId xmlns:a16="http://schemas.microsoft.com/office/drawing/2014/main" id="{65914133-B69C-4CB4-B1F3-F7926AC61F69}"/>
              </a:ext>
            </a:extLst>
          </p:cNvPr>
          <p:cNvPicPr>
            <a:picLocks noChangeAspect="1"/>
          </p:cNvPicPr>
          <p:nvPr/>
        </p:nvPicPr>
        <p:blipFill>
          <a:blip r:embed="rId3"/>
          <a:stretch>
            <a:fillRect/>
          </a:stretch>
        </p:blipFill>
        <p:spPr>
          <a:xfrm>
            <a:off x="4719272" y="-1"/>
            <a:ext cx="7215635" cy="2614101"/>
          </a:xfrm>
          <a:prstGeom prst="rect">
            <a:avLst/>
          </a:prstGeom>
        </p:spPr>
      </p:pic>
      <p:sp>
        <p:nvSpPr>
          <p:cNvPr id="7" name="TextovéPole 6">
            <a:extLst>
              <a:ext uri="{FF2B5EF4-FFF2-40B4-BE49-F238E27FC236}">
                <a16:creationId xmlns:a16="http://schemas.microsoft.com/office/drawing/2014/main" id="{F4ACD0BE-1076-4EFE-B0DD-C794BFA6356F}"/>
              </a:ext>
            </a:extLst>
          </p:cNvPr>
          <p:cNvSpPr txBox="1"/>
          <p:nvPr/>
        </p:nvSpPr>
        <p:spPr>
          <a:xfrm>
            <a:off x="178733" y="3106159"/>
            <a:ext cx="11756173" cy="707886"/>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Test potvrdil křehkost oceli z trupu Titaniku. Když loď narazila do ledovce, deska trupu parníku se vůbec nedeformovala, ale zlomila se.</a:t>
            </a:r>
          </a:p>
        </p:txBody>
      </p:sp>
      <p:pic>
        <p:nvPicPr>
          <p:cNvPr id="9" name="Obrázek 8">
            <a:extLst>
              <a:ext uri="{FF2B5EF4-FFF2-40B4-BE49-F238E27FC236}">
                <a16:creationId xmlns:a16="http://schemas.microsoft.com/office/drawing/2014/main" id="{EC323788-6281-4C29-AA0E-520928BAF67C}"/>
              </a:ext>
            </a:extLst>
          </p:cNvPr>
          <p:cNvPicPr>
            <a:picLocks noChangeAspect="1"/>
          </p:cNvPicPr>
          <p:nvPr/>
        </p:nvPicPr>
        <p:blipFill>
          <a:blip r:embed="rId4"/>
          <a:stretch>
            <a:fillRect/>
          </a:stretch>
        </p:blipFill>
        <p:spPr>
          <a:xfrm>
            <a:off x="178732" y="3814045"/>
            <a:ext cx="3492461" cy="2893303"/>
          </a:xfrm>
          <a:prstGeom prst="rect">
            <a:avLst/>
          </a:prstGeom>
        </p:spPr>
      </p:pic>
      <p:sp>
        <p:nvSpPr>
          <p:cNvPr id="6" name="Obdélník 5">
            <a:extLst>
              <a:ext uri="{FF2B5EF4-FFF2-40B4-BE49-F238E27FC236}">
                <a16:creationId xmlns:a16="http://schemas.microsoft.com/office/drawing/2014/main" id="{B76727A0-5ADF-45EF-9743-B49145725354}"/>
              </a:ext>
            </a:extLst>
          </p:cNvPr>
          <p:cNvSpPr/>
          <p:nvPr/>
        </p:nvSpPr>
        <p:spPr bwMode="auto">
          <a:xfrm>
            <a:off x="3671193" y="5579745"/>
            <a:ext cx="5760085" cy="1278255"/>
          </a:xfrm>
          <a:prstGeom prst="rect">
            <a:avLst/>
          </a:prstGeom>
          <a:blipFill>
            <a:blip r:embed="rId5"/>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666593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A80EAB82-9D64-44A8-8FDC-C54EB5B06A9F}"/>
              </a:ext>
            </a:extLst>
          </p:cNvPr>
          <p:cNvPicPr>
            <a:picLocks noChangeAspect="1"/>
          </p:cNvPicPr>
          <p:nvPr/>
        </p:nvPicPr>
        <p:blipFill>
          <a:blip r:embed="rId2"/>
          <a:stretch>
            <a:fillRect/>
          </a:stretch>
        </p:blipFill>
        <p:spPr>
          <a:xfrm>
            <a:off x="0" y="0"/>
            <a:ext cx="5545394" cy="5653548"/>
          </a:xfrm>
          <a:prstGeom prst="rect">
            <a:avLst/>
          </a:prstGeom>
        </p:spPr>
      </p:pic>
      <p:sp>
        <p:nvSpPr>
          <p:cNvPr id="7" name="TextovéPole 6">
            <a:extLst>
              <a:ext uri="{FF2B5EF4-FFF2-40B4-BE49-F238E27FC236}">
                <a16:creationId xmlns:a16="http://schemas.microsoft.com/office/drawing/2014/main" id="{FE497C86-F58A-4C07-B67D-2E0961561BA7}"/>
              </a:ext>
            </a:extLst>
          </p:cNvPr>
          <p:cNvSpPr txBox="1"/>
          <p:nvPr/>
        </p:nvSpPr>
        <p:spPr>
          <a:xfrm>
            <a:off x="5545394" y="0"/>
            <a:ext cx="6500832" cy="5632311"/>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Nelegovaná ocel, použitá pro konstrukci lodi Titanic, byla pravděpodobně nejlepší dostupnou variantou v období stavby lodi (1909 až 1911). Dnes, po letech rozsáhlého výzkumu materiálů a metod jejich zkoušení, které v té době ještě nebyly dostupné, ale již víme, že tato ocel není vhodná pro namáhané svařované konstrukce a zejména ne pro stavbu lodí. </a:t>
            </a:r>
          </a:p>
          <a:p>
            <a:pPr algn="just"/>
            <a:r>
              <a:rPr lang="cs-CZ" sz="2000" dirty="0">
                <a:latin typeface="Times New Roman" panose="02020603050405020304" pitchFamily="18" charset="0"/>
                <a:cs typeface="Times New Roman" panose="02020603050405020304" pitchFamily="18" charset="0"/>
              </a:rPr>
              <a:t>Jednou z příčin celé tragédie byl špatně zvolený materiál trupu lodi, ovšem vyskytlo se zde několik dalších chyb: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Nesprávně zvolené spojování plechů – nekvalitní nýty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Špatná konstrukce příčné přepážky vodotěsných komor – přelévání vody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Varovné zprávy ohledně ledovců byly brány na lehkou váhu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Malá kapacita záchranných člunů </a:t>
            </a:r>
          </a:p>
        </p:txBody>
      </p:sp>
      <p:sp>
        <p:nvSpPr>
          <p:cNvPr id="4" name="Obdélník 3">
            <a:extLst>
              <a:ext uri="{FF2B5EF4-FFF2-40B4-BE49-F238E27FC236}">
                <a16:creationId xmlns:a16="http://schemas.microsoft.com/office/drawing/2014/main" id="{52F0AFB9-A545-4AB8-8311-EC9E973DA2AD}"/>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2734803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723814EA-464C-47C7-B8AF-D34FED761305}"/>
              </a:ext>
            </a:extLst>
          </p:cNvPr>
          <p:cNvSpPr txBox="1"/>
          <p:nvPr/>
        </p:nvSpPr>
        <p:spPr>
          <a:xfrm>
            <a:off x="144117" y="658186"/>
            <a:ext cx="11948822" cy="1015663"/>
          </a:xfrm>
          <a:prstGeom prst="rect">
            <a:avLst/>
          </a:prstGeom>
          <a:noFill/>
        </p:spPr>
        <p:txBody>
          <a:bodyPr wrap="square">
            <a:spAutoFit/>
          </a:bodyPr>
          <a:lstStyle/>
          <a:p>
            <a:pPr algn="just"/>
            <a:r>
              <a:rPr lang="cs-CZ" sz="2000" b="1" i="0" u="none" strike="noStrike" baseline="0" dirty="0">
                <a:latin typeface="Times New Roman" panose="02020603050405020304" pitchFamily="18" charset="0"/>
                <a:cs typeface="Times New Roman" panose="02020603050405020304" pitchFamily="18" charset="0"/>
              </a:rPr>
              <a:t>Pece pro tavení kovů </a:t>
            </a:r>
            <a:r>
              <a:rPr lang="cs-CZ" sz="2000" b="0" i="0" u="none" strike="noStrike" baseline="0" dirty="0">
                <a:latin typeface="Times New Roman" panose="02020603050405020304" pitchFamily="18" charset="0"/>
                <a:cs typeface="Times New Roman" panose="02020603050405020304" pitchFamily="18" charset="0"/>
              </a:rPr>
              <a:t>používané ve slévárnách jsou několika typů a liší se způsobem ohřevu, velikostí, výkonem, účinností využití energie, dosažitelnou teplotou, možnostmi ovlivnit chemické složení a dosažitelnou čistotou roztaveného kovu.</a:t>
            </a:r>
            <a:endParaRPr lang="cs-CZ" sz="2000" dirty="0">
              <a:latin typeface="Times New Roman" panose="02020603050405020304" pitchFamily="18" charset="0"/>
              <a:cs typeface="Times New Roman" panose="02020603050405020304" pitchFamily="18" charset="0"/>
            </a:endParaRPr>
          </a:p>
        </p:txBody>
      </p:sp>
      <p:sp>
        <p:nvSpPr>
          <p:cNvPr id="5" name="TextovéPole 4">
            <a:extLst>
              <a:ext uri="{FF2B5EF4-FFF2-40B4-BE49-F238E27FC236}">
                <a16:creationId xmlns:a16="http://schemas.microsoft.com/office/drawing/2014/main" id="{E870F209-4542-427C-88BF-1AF0F26B50FE}"/>
              </a:ext>
            </a:extLst>
          </p:cNvPr>
          <p:cNvSpPr txBox="1"/>
          <p:nvPr/>
        </p:nvSpPr>
        <p:spPr>
          <a:xfrm>
            <a:off x="144117" y="1673849"/>
            <a:ext cx="11855395" cy="2554545"/>
          </a:xfrm>
          <a:prstGeom prst="rect">
            <a:avLst/>
          </a:prstGeom>
          <a:noFill/>
        </p:spPr>
        <p:txBody>
          <a:bodyPr wrap="square">
            <a:spAutoFit/>
          </a:bodyPr>
          <a:lstStyle/>
          <a:p>
            <a:pPr algn="just"/>
            <a:r>
              <a:rPr lang="cs-CZ" sz="2000" b="1" i="0" u="none" strike="noStrike" baseline="0" dirty="0">
                <a:latin typeface="Times New Roman" panose="02020603050405020304" pitchFamily="18" charset="0"/>
              </a:rPr>
              <a:t>Kuplovna </a:t>
            </a:r>
            <a:r>
              <a:rPr lang="cs-CZ" sz="2000" b="0" i="0" u="none" strike="noStrike" baseline="0" dirty="0">
                <a:latin typeface="Times New Roman" panose="02020603050405020304" pitchFamily="18" charset="0"/>
              </a:rPr>
              <a:t>je určena výhradně pro tavení </a:t>
            </a:r>
            <a:r>
              <a:rPr lang="cs-CZ" sz="2000" b="1" i="1" u="none" strike="noStrike" baseline="0" dirty="0">
                <a:latin typeface="Times New Roman" panose="02020603050405020304" pitchFamily="18" charset="0"/>
              </a:rPr>
              <a:t>litiny</a:t>
            </a:r>
            <a:r>
              <a:rPr lang="cs-CZ" sz="2000" b="0" i="0" u="none" strike="noStrike" baseline="0" dirty="0">
                <a:latin typeface="Times New Roman" panose="02020603050405020304" pitchFamily="18" charset="0"/>
              </a:rPr>
              <a:t>. Jde o výkonnou šachtovou pec, do níž se střídavě zaváží kovová vsázka, struskotvorná přísada - vápenec a koks jako palivo. Do pece se dmychá vzduch a horké spaliny obsahující dusík a směs </a:t>
            </a:r>
            <a:r>
              <a:rPr lang="cs-CZ" sz="2000" b="0" i="1" u="none" strike="noStrike" baseline="0" dirty="0">
                <a:latin typeface="Times New Roman" panose="02020603050405020304" pitchFamily="18" charset="0"/>
              </a:rPr>
              <a:t>CO </a:t>
            </a:r>
            <a:r>
              <a:rPr lang="cs-CZ" sz="2000" b="0" i="0" u="none" strike="noStrike" baseline="0" dirty="0">
                <a:latin typeface="Times New Roman" panose="02020603050405020304" pitchFamily="18" charset="0"/>
              </a:rPr>
              <a:t>a </a:t>
            </a:r>
            <a:r>
              <a:rPr lang="cs-CZ" sz="2000" b="0" i="1" u="none" strike="noStrike" baseline="0" dirty="0">
                <a:latin typeface="Times New Roman" panose="02020603050405020304" pitchFamily="18" charset="0"/>
              </a:rPr>
              <a:t>CO</a:t>
            </a:r>
            <a:r>
              <a:rPr lang="cs-CZ" sz="2000" b="0" i="1" u="none" strike="noStrike" baseline="-25000" dirty="0">
                <a:latin typeface="Times New Roman" panose="02020603050405020304" pitchFamily="18" charset="0"/>
              </a:rPr>
              <a:t>2</a:t>
            </a:r>
            <a:r>
              <a:rPr lang="cs-CZ" sz="2000" b="0" i="0" u="none" strike="noStrike" baseline="0" dirty="0">
                <a:latin typeface="Times New Roman" panose="02020603050405020304" pitchFamily="18" charset="0"/>
              </a:rPr>
              <a:t>, unikající horní částí kuplovny přes výměník tepla. Tekutý kov se shromažďuje v dolní části mezi výplňovým koksem a po odpichu vytéká odpichovým otvorem buď do pánve a nebo přímo na licí pole do forem, v nichž tuhne. O něco výše se vypouští tekutá struska, která nesmí zahltit </a:t>
            </a:r>
            <a:r>
              <a:rPr lang="cs-CZ" sz="2000" b="0" i="0" u="none" strike="noStrike" baseline="0" dirty="0" err="1">
                <a:latin typeface="Times New Roman" panose="02020603050405020304" pitchFamily="18" charset="0"/>
              </a:rPr>
              <a:t>dmyšné</a:t>
            </a:r>
            <a:r>
              <a:rPr lang="cs-CZ" sz="2000" b="0" i="0" u="none" strike="noStrike" baseline="0" dirty="0">
                <a:latin typeface="Times New Roman" panose="02020603050405020304" pitchFamily="18" charset="0"/>
              </a:rPr>
              <a:t> otvory. Výkon tavení v kuplovně je vysoký při dobré účinnosti, avšak možnosti ovlivnění metalurgických pochodů jsou omezené, </a:t>
            </a:r>
            <a:br>
              <a:rPr lang="cs-CZ" sz="2000" b="0" i="0" u="none" strike="noStrike" baseline="0" dirty="0">
                <a:latin typeface="Times New Roman" panose="02020603050405020304" pitchFamily="18" charset="0"/>
              </a:rPr>
            </a:br>
            <a:r>
              <a:rPr lang="cs-CZ" sz="2000" b="0" i="0" u="none" strike="noStrike" baseline="0" dirty="0">
                <a:latin typeface="Times New Roman" panose="02020603050405020304" pitchFamily="18" charset="0"/>
              </a:rPr>
              <a:t>a proto je obtížné udržet předepsané chemické složení tekutého kovu, neboť do něj přecházejí nečistoty z kovové vsázky a také uhlík a síra z koksu.</a:t>
            </a:r>
            <a:endParaRPr lang="cs-CZ" sz="2000" dirty="0"/>
          </a:p>
        </p:txBody>
      </p:sp>
      <p:sp>
        <p:nvSpPr>
          <p:cNvPr id="7" name="TextovéPole 6">
            <a:extLst>
              <a:ext uri="{FF2B5EF4-FFF2-40B4-BE49-F238E27FC236}">
                <a16:creationId xmlns:a16="http://schemas.microsoft.com/office/drawing/2014/main" id="{5C3D9D82-C030-43E6-929A-27E099E57E0B}"/>
              </a:ext>
            </a:extLst>
          </p:cNvPr>
          <p:cNvSpPr txBox="1"/>
          <p:nvPr/>
        </p:nvSpPr>
        <p:spPr>
          <a:xfrm>
            <a:off x="144117" y="4273842"/>
            <a:ext cx="11855395" cy="1323439"/>
          </a:xfrm>
          <a:prstGeom prst="rect">
            <a:avLst/>
          </a:prstGeom>
          <a:noFill/>
        </p:spPr>
        <p:txBody>
          <a:bodyPr wrap="square">
            <a:spAutoFit/>
          </a:bodyPr>
          <a:lstStyle/>
          <a:p>
            <a:pPr algn="just"/>
            <a:r>
              <a:rPr lang="cs-CZ" sz="2000" b="1" i="0" u="none" strike="noStrike" baseline="0" dirty="0">
                <a:latin typeface="Times New Roman" panose="02020603050405020304" pitchFamily="18" charset="0"/>
                <a:cs typeface="Times New Roman" panose="02020603050405020304" pitchFamily="18" charset="0"/>
              </a:rPr>
              <a:t>Litiny </a:t>
            </a:r>
            <a:r>
              <a:rPr lang="cs-CZ" sz="2000" b="0" i="0" u="none" strike="noStrike" baseline="0" dirty="0">
                <a:latin typeface="Times New Roman" panose="02020603050405020304" pitchFamily="18" charset="0"/>
                <a:cs typeface="Times New Roman" panose="02020603050405020304" pitchFamily="18" charset="0"/>
              </a:rPr>
              <a:t>jsou slitiny </a:t>
            </a:r>
            <a:r>
              <a:rPr lang="cs-CZ" sz="2000" b="1" i="0" u="none" strike="noStrike" baseline="0" dirty="0" err="1">
                <a:latin typeface="Times New Roman" panose="02020603050405020304" pitchFamily="18" charset="0"/>
                <a:cs typeface="Times New Roman" panose="02020603050405020304" pitchFamily="18" charset="0"/>
              </a:rPr>
              <a:t>Fe</a:t>
            </a:r>
            <a:r>
              <a:rPr lang="cs-CZ" sz="2000" b="0" i="0" u="none" strike="noStrike" baseline="0" dirty="0">
                <a:latin typeface="Times New Roman" panose="02020603050405020304" pitchFamily="18" charset="0"/>
                <a:cs typeface="Times New Roman" panose="02020603050405020304" pitchFamily="18" charset="0"/>
              </a:rPr>
              <a:t>, </a:t>
            </a:r>
            <a:r>
              <a:rPr lang="cs-CZ" sz="2000" b="1" i="0" u="none" strike="noStrike" baseline="0" dirty="0">
                <a:latin typeface="Times New Roman" panose="02020603050405020304" pitchFamily="18" charset="0"/>
                <a:cs typeface="Times New Roman" panose="02020603050405020304" pitchFamily="18" charset="0"/>
              </a:rPr>
              <a:t>C, Si, </a:t>
            </a:r>
            <a:r>
              <a:rPr lang="cs-CZ" sz="2000" b="1" i="0" u="none" strike="noStrike" baseline="0" dirty="0" err="1">
                <a:latin typeface="Times New Roman" panose="02020603050405020304" pitchFamily="18" charset="0"/>
                <a:cs typeface="Times New Roman" panose="02020603050405020304" pitchFamily="18" charset="0"/>
              </a:rPr>
              <a:t>Mn</a:t>
            </a:r>
            <a:r>
              <a:rPr lang="cs-CZ" sz="2000" b="1" i="0" u="none" strike="noStrike" baseline="0" dirty="0">
                <a:latin typeface="Times New Roman" panose="02020603050405020304" pitchFamily="18" charset="0"/>
                <a:cs typeface="Times New Roman" panose="02020603050405020304" pitchFamily="18" charset="0"/>
              </a:rPr>
              <a:t>, S, P </a:t>
            </a:r>
            <a:r>
              <a:rPr lang="cs-CZ" sz="2000" b="0" i="0" u="none" strike="noStrike" baseline="0" dirty="0">
                <a:latin typeface="Times New Roman" panose="02020603050405020304" pitchFamily="18" charset="0"/>
                <a:cs typeface="Times New Roman" panose="02020603050405020304" pitchFamily="18" charset="0"/>
              </a:rPr>
              <a:t>s dalšími prvky, ve kterých je obsah </a:t>
            </a:r>
            <a:r>
              <a:rPr lang="cs-CZ" sz="2000" b="1" i="0" u="none" strike="noStrike" baseline="0" dirty="0">
                <a:latin typeface="Times New Roman" panose="02020603050405020304" pitchFamily="18" charset="0"/>
                <a:cs typeface="Times New Roman" panose="02020603050405020304" pitchFamily="18" charset="0"/>
              </a:rPr>
              <a:t>uhlíku </a:t>
            </a:r>
            <a:r>
              <a:rPr lang="cs-CZ" sz="2000" b="0" i="0" u="none" strike="noStrike" baseline="0" dirty="0">
                <a:latin typeface="Times New Roman" panose="02020603050405020304" pitchFamily="18" charset="0"/>
                <a:cs typeface="Times New Roman" panose="02020603050405020304" pitchFamily="18" charset="0"/>
              </a:rPr>
              <a:t>vyšší než </a:t>
            </a:r>
            <a:r>
              <a:rPr lang="cs-CZ" sz="2000" b="1" i="0" u="none" strike="noStrike" baseline="0" dirty="0">
                <a:latin typeface="Times New Roman" panose="02020603050405020304" pitchFamily="18" charset="0"/>
                <a:cs typeface="Times New Roman" panose="02020603050405020304" pitchFamily="18" charset="0"/>
              </a:rPr>
              <a:t>2,11 %</a:t>
            </a:r>
            <a:r>
              <a:rPr lang="cs-CZ" sz="2000" b="0" i="0" u="none" strike="noStrike" baseline="0" dirty="0">
                <a:latin typeface="Times New Roman" panose="02020603050405020304" pitchFamily="18" charset="0"/>
                <a:cs typeface="Times New Roman" panose="02020603050405020304" pitchFamily="18" charset="0"/>
              </a:rPr>
              <a:t>. Uhlík je </a:t>
            </a:r>
            <a:br>
              <a:rPr lang="cs-CZ" sz="2000" b="0" i="0" u="none" strike="noStrike" baseline="0" dirty="0">
                <a:latin typeface="Times New Roman" panose="02020603050405020304" pitchFamily="18" charset="0"/>
                <a:cs typeface="Times New Roman" panose="02020603050405020304" pitchFamily="18" charset="0"/>
              </a:rPr>
            </a:br>
            <a:r>
              <a:rPr lang="cs-CZ" sz="2000" b="0" i="0" u="none" strike="noStrike" baseline="0" dirty="0">
                <a:latin typeface="Times New Roman" panose="02020603050405020304" pitchFamily="18" charset="0"/>
                <a:cs typeface="Times New Roman" panose="02020603050405020304" pitchFamily="18" charset="0"/>
              </a:rPr>
              <a:t>v litinách vyloučen ve formě grafitu (grafitické litiny), nebo cementitu (Fe</a:t>
            </a:r>
            <a:r>
              <a:rPr lang="cs-CZ" sz="2000" b="0" i="0" u="none" strike="noStrike" baseline="-25000" dirty="0">
                <a:latin typeface="Times New Roman" panose="02020603050405020304" pitchFamily="18" charset="0"/>
                <a:cs typeface="Times New Roman" panose="02020603050405020304" pitchFamily="18" charset="0"/>
              </a:rPr>
              <a:t>3</a:t>
            </a:r>
            <a:r>
              <a:rPr lang="cs-CZ" sz="2000" b="0" i="0" u="none" strike="noStrike" baseline="0" dirty="0">
                <a:latin typeface="Times New Roman" panose="02020603050405020304" pitchFamily="18" charset="0"/>
                <a:cs typeface="Times New Roman" panose="02020603050405020304" pitchFamily="18" charset="0"/>
              </a:rPr>
              <a:t>C).</a:t>
            </a:r>
          </a:p>
          <a:p>
            <a:pPr algn="just"/>
            <a:r>
              <a:rPr lang="cs-CZ" sz="2000" b="0" i="0" u="none" strike="noStrike" baseline="0" dirty="0">
                <a:latin typeface="Times New Roman" panose="02020603050405020304" pitchFamily="18" charset="0"/>
                <a:cs typeface="Times New Roman" panose="02020603050405020304" pitchFamily="18" charset="0"/>
              </a:rPr>
              <a:t>Většina odlitků se odlévá z tzv. grafitických litin, které mají dobré slévárenské vlastnosti. Litiny, které mají ve struktuře vyloučen cementit se používají tam, kde odlitek má mít vysokou tvrdost, nebo odolnost proti otěru.</a:t>
            </a:r>
          </a:p>
        </p:txBody>
      </p:sp>
      <p:sp>
        <p:nvSpPr>
          <p:cNvPr id="2" name="Obdélník 1"/>
          <p:cNvSpPr/>
          <p:nvPr/>
        </p:nvSpPr>
        <p:spPr>
          <a:xfrm>
            <a:off x="208134" y="0"/>
            <a:ext cx="8876982" cy="461665"/>
          </a:xfrm>
          <a:prstGeom prst="rect">
            <a:avLst/>
          </a:prstGeom>
        </p:spPr>
        <p:txBody>
          <a:bodyPr wrap="none">
            <a:spAutoFit/>
          </a:bodyPr>
          <a:lstStyle/>
          <a:p>
            <a:r>
              <a:rPr lang="cs-CZ" sz="2400" b="1" dirty="0">
                <a:solidFill>
                  <a:srgbClr val="FF0000"/>
                </a:solidFill>
                <a:latin typeface="Times New Roman" panose="02020603050405020304" pitchFamily="18" charset="0"/>
              </a:rPr>
              <a:t>Pecní vybavení – tavení kovů a slitin a jejich metalurgické procesy</a:t>
            </a:r>
            <a:endParaRPr lang="cs-CZ" sz="2400" dirty="0">
              <a:solidFill>
                <a:srgbClr val="FF0000"/>
              </a:solidFill>
            </a:endParaRPr>
          </a:p>
        </p:txBody>
      </p:sp>
      <p:sp>
        <p:nvSpPr>
          <p:cNvPr id="6" name="Obdélník 5">
            <a:extLst>
              <a:ext uri="{FF2B5EF4-FFF2-40B4-BE49-F238E27FC236}">
                <a16:creationId xmlns:a16="http://schemas.microsoft.com/office/drawing/2014/main" id="{838E883B-7DEF-4F7D-AC0C-7F2112FB345A}"/>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888342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AC660A52-81F8-4273-A281-BB76B802D2B9}"/>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51F2E447-7901-4D8C-A86D-CEDEBFAAFF14}"/>
              </a:ext>
            </a:extLst>
          </p:cNvPr>
          <p:cNvSpPr txBox="1"/>
          <p:nvPr/>
        </p:nvSpPr>
        <p:spPr>
          <a:xfrm>
            <a:off x="87464" y="195358"/>
            <a:ext cx="12030324" cy="3693319"/>
          </a:xfrm>
          <a:prstGeom prst="rect">
            <a:avLst/>
          </a:prstGeom>
          <a:noFill/>
        </p:spPr>
        <p:txBody>
          <a:bodyPr wrap="square">
            <a:spAutoFit/>
          </a:bodyPr>
          <a:lstStyle/>
          <a:p>
            <a:pPr algn="l"/>
            <a:r>
              <a:rPr lang="cs-CZ" sz="1800" b="1" i="0" u="none" strike="noStrike" baseline="0" dirty="0">
                <a:latin typeface="Times New Roman,Bold"/>
              </a:rPr>
              <a:t>Historický vývoj litin:</a:t>
            </a:r>
          </a:p>
          <a:p>
            <a:pPr algn="l"/>
            <a:r>
              <a:rPr lang="cs-CZ" sz="1800" b="0" i="0" u="none" strike="noStrike" baseline="0" dirty="0">
                <a:latin typeface="Times New Roman" panose="02020603050405020304" pitchFamily="18" charset="0"/>
              </a:rPr>
              <a:t>Použití dmychadla k tavící peci umožnilo zvýšit teplotu tavení, tím se železo vyredukované z rudy vysoce nauhličilo a v důsledku toho se snížil bod tavení (litiny) tak, že z pece vytékalo tekuté.</a:t>
            </a:r>
          </a:p>
          <a:p>
            <a:pPr algn="l"/>
            <a:r>
              <a:rPr lang="cs-CZ" sz="1800" b="1" i="0" u="none" strike="noStrike" baseline="0" dirty="0">
                <a:latin typeface="Times New Roman" panose="02020603050405020304" pitchFamily="18" charset="0"/>
                <a:cs typeface="Times New Roman" panose="02020603050405020304" pitchFamily="18" charset="0"/>
              </a:rPr>
              <a:t>1400 </a:t>
            </a:r>
            <a:r>
              <a:rPr lang="cs-CZ" sz="1800" b="0" i="0" u="none" strike="noStrike" baseline="0" dirty="0">
                <a:latin typeface="Times New Roman" panose="02020603050405020304" pitchFamily="18" charset="0"/>
                <a:cs typeface="Times New Roman" panose="02020603050405020304" pitchFamily="18" charset="0"/>
              </a:rPr>
              <a:t>Augsburg – dělové koule</a:t>
            </a:r>
          </a:p>
          <a:p>
            <a:pPr algn="l"/>
            <a:r>
              <a:rPr lang="cs-CZ" sz="1800" b="1" i="0" u="none" strike="noStrike" baseline="0" dirty="0">
                <a:latin typeface="Times New Roman" panose="02020603050405020304" pitchFamily="18" charset="0"/>
                <a:cs typeface="Times New Roman" panose="02020603050405020304" pitchFamily="18" charset="0"/>
              </a:rPr>
              <a:t>1500 </a:t>
            </a:r>
            <a:r>
              <a:rPr lang="cs-CZ" sz="1800" b="0" i="0" u="none" strike="noStrike" baseline="0" dirty="0">
                <a:latin typeface="Times New Roman" panose="02020603050405020304" pitchFamily="18" charset="0"/>
                <a:cs typeface="Times New Roman" panose="02020603050405020304" pitchFamily="18" charset="0"/>
              </a:rPr>
              <a:t>Německo, Itálie - výroba litiny přetavením již ze surového železa (SŽ ).</a:t>
            </a:r>
          </a:p>
          <a:p>
            <a:pPr algn="l"/>
            <a:r>
              <a:rPr lang="cs-CZ" sz="1800" b="1" i="0" u="none" strike="noStrike" baseline="0" dirty="0">
                <a:latin typeface="Times New Roman" panose="02020603050405020304" pitchFamily="18" charset="0"/>
                <a:cs typeface="Times New Roman" panose="02020603050405020304" pitchFamily="18" charset="0"/>
              </a:rPr>
              <a:t>1800 </a:t>
            </a:r>
            <a:r>
              <a:rPr lang="cs-CZ" sz="1800" b="0" i="0" u="none" strike="noStrike" baseline="0" dirty="0">
                <a:latin typeface="Times New Roman" panose="02020603050405020304" pitchFamily="18" charset="0"/>
                <a:cs typeface="Times New Roman" panose="02020603050405020304" pitchFamily="18" charset="0"/>
              </a:rPr>
              <a:t>Anglie – vynález kupolové pece – litina se stává významným technickým materiálem a způsobuje rychlý rozvoj výroby tvarově složitých užitných i uměleckých předmětů.</a:t>
            </a:r>
          </a:p>
          <a:p>
            <a:pPr algn="l"/>
            <a:r>
              <a:rPr lang="cs-CZ" sz="1800" b="1" i="0" u="none" strike="noStrike" baseline="0" dirty="0">
                <a:latin typeface="Times New Roman" panose="02020603050405020304" pitchFamily="18" charset="0"/>
                <a:cs typeface="Times New Roman" panose="02020603050405020304" pitchFamily="18" charset="0"/>
              </a:rPr>
              <a:t>1946 </a:t>
            </a:r>
            <a:r>
              <a:rPr lang="cs-CZ" sz="1800" b="0" i="0" u="none" strike="noStrike" baseline="0" dirty="0">
                <a:latin typeface="Times New Roman" panose="02020603050405020304" pitchFamily="18" charset="0"/>
                <a:cs typeface="Times New Roman" panose="02020603050405020304" pitchFamily="18" charset="0"/>
              </a:rPr>
              <a:t>vynález litiny s kuličkovým grafitem (LKG) - přidáním </a:t>
            </a:r>
            <a:r>
              <a:rPr lang="cs-CZ" sz="1800" b="0" i="0" u="none" strike="noStrike" baseline="0" dirty="0" err="1">
                <a:latin typeface="Times New Roman" panose="02020603050405020304" pitchFamily="18" charset="0"/>
                <a:cs typeface="Times New Roman" panose="02020603050405020304" pitchFamily="18" charset="0"/>
              </a:rPr>
              <a:t>céru</a:t>
            </a:r>
            <a:r>
              <a:rPr lang="cs-CZ" sz="1800" b="0" i="0" u="none" strike="noStrike" baseline="0" dirty="0">
                <a:latin typeface="Times New Roman" panose="02020603050405020304" pitchFamily="18" charset="0"/>
                <a:cs typeface="Times New Roman" panose="02020603050405020304" pitchFamily="18" charset="0"/>
              </a:rPr>
              <a:t> do roztavené litiny.</a:t>
            </a:r>
          </a:p>
          <a:p>
            <a:pPr algn="l"/>
            <a:r>
              <a:rPr lang="cs-CZ" sz="1800" b="1" i="0" u="none" strike="noStrike" baseline="0" dirty="0">
                <a:latin typeface="Times New Roman" panose="02020603050405020304" pitchFamily="18" charset="0"/>
                <a:cs typeface="Times New Roman" panose="02020603050405020304" pitchFamily="18" charset="0"/>
              </a:rPr>
              <a:t>1949 </a:t>
            </a:r>
            <a:r>
              <a:rPr lang="cs-CZ" sz="1800" b="0" i="0" u="none" strike="noStrike" baseline="0" dirty="0">
                <a:latin typeface="Times New Roman" panose="02020603050405020304" pitchFamily="18" charset="0"/>
                <a:cs typeface="Times New Roman" panose="02020603050405020304" pitchFamily="18" charset="0"/>
              </a:rPr>
              <a:t>patent USA – LKG vyrobena přidáním Mg do taveniny = </a:t>
            </a:r>
            <a:r>
              <a:rPr lang="cs-CZ" sz="1800" b="1" i="0" u="none" strike="noStrike" baseline="0" dirty="0">
                <a:latin typeface="Times New Roman" panose="02020603050405020304" pitchFamily="18" charset="0"/>
                <a:cs typeface="Times New Roman" panose="02020603050405020304" pitchFamily="18" charset="0"/>
              </a:rPr>
              <a:t>modifikace hořčíkem.</a:t>
            </a:r>
          </a:p>
          <a:p>
            <a:pPr algn="l"/>
            <a:r>
              <a:rPr lang="cs-CZ" sz="1800" i="0" u="none" strike="noStrike" baseline="0" dirty="0">
                <a:latin typeface="Times New Roman" panose="02020603050405020304" pitchFamily="18" charset="0"/>
                <a:cs typeface="Times New Roman" panose="02020603050405020304" pitchFamily="18" charset="0"/>
              </a:rPr>
              <a:t>1965 Tvárná litina (LKG) má nejvyšší nárůsty výroby ze všech materiálů pro odlitky.</a:t>
            </a:r>
          </a:p>
          <a:p>
            <a:pPr algn="l"/>
            <a:endParaRPr lang="cs-CZ" sz="1800" b="1" i="0" u="none" strike="noStrike" baseline="0" dirty="0">
              <a:latin typeface="Times New Roman" panose="02020603050405020304" pitchFamily="18" charset="0"/>
              <a:cs typeface="Times New Roman" panose="02020603050405020304" pitchFamily="18" charset="0"/>
            </a:endParaRPr>
          </a:p>
          <a:p>
            <a:pPr algn="l"/>
            <a:r>
              <a:rPr lang="cs-CZ" sz="1800" b="1" i="0" u="none" strike="noStrike" baseline="0" dirty="0">
                <a:latin typeface="Times New Roman" panose="02020603050405020304" pitchFamily="18" charset="0"/>
                <a:cs typeface="Times New Roman" panose="02020603050405020304" pitchFamily="18" charset="0"/>
              </a:rPr>
              <a:t>Současnost: </a:t>
            </a:r>
            <a:r>
              <a:rPr lang="cs-CZ" sz="1800" b="0" i="0" u="none" strike="noStrike" baseline="0" dirty="0">
                <a:latin typeface="Times New Roman" panose="02020603050405020304" pitchFamily="18" charset="0"/>
                <a:cs typeface="Times New Roman" panose="02020603050405020304" pitchFamily="18" charset="0"/>
              </a:rPr>
              <a:t>vysoce pevné litiny (ADI), izotermicky zušlechtěné LKG dle EN-GJS-800-8 až 1400-1, dle ASTM 800-1600 </a:t>
            </a:r>
            <a:r>
              <a:rPr lang="cs-CZ" sz="1800" b="0" i="0" u="none" strike="noStrike" baseline="0" dirty="0" err="1">
                <a:latin typeface="Times New Roman" panose="02020603050405020304" pitchFamily="18" charset="0"/>
                <a:cs typeface="Times New Roman" panose="02020603050405020304" pitchFamily="18" charset="0"/>
              </a:rPr>
              <a:t>MPa</a:t>
            </a:r>
            <a:r>
              <a:rPr lang="cs-CZ" sz="1800" b="0" i="0" u="none" strike="noStrike" baseline="0" dirty="0">
                <a:latin typeface="Times New Roman" panose="02020603050405020304" pitchFamily="18" charset="0"/>
                <a:cs typeface="Times New Roman" panose="02020603050405020304" pitchFamily="18" charset="0"/>
              </a:rPr>
              <a:t>, nahrazují ocelové odlitky i výkovky. Vyspělé země vyrábí </a:t>
            </a:r>
            <a:r>
              <a:rPr lang="cs-CZ" sz="1800" b="1" i="0" u="none" strike="noStrike" baseline="0" dirty="0">
                <a:latin typeface="Times New Roman" panose="02020603050405020304" pitchFamily="18" charset="0"/>
                <a:cs typeface="Times New Roman" panose="02020603050405020304" pitchFamily="18" charset="0"/>
              </a:rPr>
              <a:t>35 - 55 % </a:t>
            </a:r>
            <a:r>
              <a:rPr lang="cs-CZ" sz="1800" b="0" i="0" u="none" strike="noStrike" baseline="0" dirty="0">
                <a:latin typeface="Times New Roman" panose="02020603050405020304" pitchFamily="18" charset="0"/>
                <a:cs typeface="Times New Roman" panose="02020603050405020304" pitchFamily="18" charset="0"/>
              </a:rPr>
              <a:t>litinových odlitků z jakostních grafitických litin.</a:t>
            </a:r>
            <a:endParaRPr lang="cs-CZ" dirty="0">
              <a:latin typeface="Times New Roman" panose="02020603050405020304" pitchFamily="18" charset="0"/>
              <a:cs typeface="Times New Roman" panose="02020603050405020304" pitchFamily="18" charset="0"/>
            </a:endParaRPr>
          </a:p>
        </p:txBody>
      </p:sp>
      <p:sp>
        <p:nvSpPr>
          <p:cNvPr id="5" name="TextovéPole 4">
            <a:extLst>
              <a:ext uri="{FF2B5EF4-FFF2-40B4-BE49-F238E27FC236}">
                <a16:creationId xmlns:a16="http://schemas.microsoft.com/office/drawing/2014/main" id="{91925CE3-24DC-4BB6-BA26-4FA656FF0CFE}"/>
              </a:ext>
            </a:extLst>
          </p:cNvPr>
          <p:cNvSpPr txBox="1"/>
          <p:nvPr/>
        </p:nvSpPr>
        <p:spPr>
          <a:xfrm>
            <a:off x="87464" y="3888677"/>
            <a:ext cx="12017072" cy="2062103"/>
          </a:xfrm>
          <a:prstGeom prst="rect">
            <a:avLst/>
          </a:prstGeom>
          <a:noFill/>
        </p:spPr>
        <p:txBody>
          <a:bodyPr wrap="square">
            <a:spAutoFit/>
          </a:bodyPr>
          <a:lstStyle/>
          <a:p>
            <a:pPr algn="l"/>
            <a:r>
              <a:rPr lang="cs-CZ" sz="2000" b="1" i="0" u="none" strike="noStrike" baseline="0" dirty="0">
                <a:latin typeface="Times New Roman" panose="02020603050405020304" pitchFamily="18" charset="0"/>
                <a:cs typeface="Times New Roman" panose="02020603050405020304" pitchFamily="18" charset="0"/>
              </a:rPr>
              <a:t>Suroviny pro tavení litin</a:t>
            </a:r>
          </a:p>
          <a:p>
            <a:pPr algn="l"/>
            <a:r>
              <a:rPr lang="cs-CZ" sz="1800" b="1" i="0" u="none" strike="noStrike" baseline="0" dirty="0">
                <a:latin typeface="Times New Roman" panose="02020603050405020304" pitchFamily="18" charset="0"/>
                <a:cs typeface="Times New Roman" panose="02020603050405020304" pitchFamily="18" charset="0"/>
              </a:rPr>
              <a:t>Surová železa </a:t>
            </a:r>
            <a:r>
              <a:rPr lang="cs-CZ" sz="1800" b="0" i="0" u="none" strike="noStrike" baseline="0" dirty="0">
                <a:latin typeface="Times New Roman" panose="02020603050405020304" pitchFamily="18" charset="0"/>
                <a:cs typeface="Times New Roman" panose="02020603050405020304" pitchFamily="18" charset="0"/>
              </a:rPr>
              <a:t>(SŽ) - představují základní materiál kovové vsázky pro všechny typy litin dle (EN- ČSN- 421221). Rozdělují se podle obsahu základních prvků na:</a:t>
            </a:r>
          </a:p>
          <a:p>
            <a:pPr algn="l"/>
            <a:r>
              <a:rPr lang="pt-BR" sz="1800" b="0" i="0" u="none" strike="noStrike" baseline="0" dirty="0">
                <a:latin typeface="Times New Roman" panose="02020603050405020304" pitchFamily="18" charset="0"/>
                <a:cs typeface="Times New Roman" panose="02020603050405020304" pitchFamily="18" charset="0"/>
              </a:rPr>
              <a:t> Slévárenská s obsahem Si nad 1,25% a C = 3,75 - 4,25%</a:t>
            </a:r>
          </a:p>
          <a:p>
            <a:pPr algn="l"/>
            <a:r>
              <a:rPr lang="pt-BR" sz="1800" b="0" i="0" u="none" strike="noStrike" baseline="0" dirty="0">
                <a:latin typeface="Times New Roman" panose="02020603050405020304" pitchFamily="18" charset="0"/>
                <a:cs typeface="Times New Roman" panose="02020603050405020304" pitchFamily="18" charset="0"/>
              </a:rPr>
              <a:t> Ocelárenská s obsahem Si do 1,25% a C = 4,20 – 4,7 %</a:t>
            </a:r>
          </a:p>
          <a:p>
            <a:pPr algn="l"/>
            <a:r>
              <a:rPr lang="cs-CZ" sz="1800" b="0" i="0" u="none" strike="noStrike" baseline="0" dirty="0">
                <a:latin typeface="Times New Roman" panose="02020603050405020304" pitchFamily="18" charset="0"/>
                <a:cs typeface="Times New Roman" panose="02020603050405020304" pitchFamily="18" charset="0"/>
              </a:rPr>
              <a:t> Speciální na výrobu litin s kuličkovým grafitem s nízkým obsahem </a:t>
            </a:r>
            <a:r>
              <a:rPr lang="cs-CZ" sz="1800" b="0" i="0" u="none" strike="noStrike" baseline="0" dirty="0" err="1">
                <a:latin typeface="Times New Roman" panose="02020603050405020304" pitchFamily="18" charset="0"/>
                <a:cs typeface="Times New Roman" panose="02020603050405020304" pitchFamily="18" charset="0"/>
              </a:rPr>
              <a:t>Mn</a:t>
            </a:r>
            <a:r>
              <a:rPr lang="cs-CZ" sz="1800" b="0" i="0" u="none" strike="noStrike" baseline="0" dirty="0">
                <a:latin typeface="Times New Roman" panose="02020603050405020304" pitchFamily="18" charset="0"/>
                <a:cs typeface="Times New Roman" panose="02020603050405020304" pitchFamily="18" charset="0"/>
              </a:rPr>
              <a:t>, P, S.</a:t>
            </a:r>
          </a:p>
          <a:p>
            <a:pPr algn="l"/>
            <a:r>
              <a:rPr lang="cs-CZ" sz="1800" b="0" i="0" u="none" strike="noStrike" baseline="0" dirty="0">
                <a:latin typeface="Times New Roman" panose="02020603050405020304" pitchFamily="18" charset="0"/>
                <a:cs typeface="Times New Roman" panose="02020603050405020304" pitchFamily="18" charset="0"/>
              </a:rPr>
              <a:t> Legovaná, která mají zvýšený obsah </a:t>
            </a:r>
            <a:r>
              <a:rPr lang="cs-CZ" sz="1800" b="0" i="0" u="none" strike="noStrike" baseline="0" dirty="0" err="1">
                <a:latin typeface="Times New Roman" panose="02020603050405020304" pitchFamily="18" charset="0"/>
                <a:cs typeface="Times New Roman" panose="02020603050405020304" pitchFamily="18" charset="0"/>
              </a:rPr>
              <a:t>legur</a:t>
            </a:r>
            <a:r>
              <a:rPr lang="cs-CZ" sz="1800" b="0" i="0" u="none" strike="noStrike" baseline="0" dirty="0">
                <a:latin typeface="Times New Roman" panose="02020603050405020304" pitchFamily="18" charset="0"/>
                <a:cs typeface="Times New Roman" panose="02020603050405020304" pitchFamily="18" charset="0"/>
              </a:rPr>
              <a:t> – </a:t>
            </a:r>
            <a:r>
              <a:rPr lang="cs-CZ" sz="1800" b="0" i="0" u="none" strike="noStrike" baseline="0" dirty="0" err="1">
                <a:latin typeface="Times New Roman" panose="02020603050405020304" pitchFamily="18" charset="0"/>
                <a:cs typeface="Times New Roman" panose="02020603050405020304" pitchFamily="18" charset="0"/>
              </a:rPr>
              <a:t>Mn</a:t>
            </a:r>
            <a:r>
              <a:rPr lang="cs-CZ" sz="1800" b="0"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err="1">
                <a:latin typeface="Times New Roman" panose="02020603050405020304" pitchFamily="18" charset="0"/>
                <a:cs typeface="Times New Roman" panose="02020603050405020304" pitchFamily="18" charset="0"/>
              </a:rPr>
              <a:t>Cr</a:t>
            </a:r>
            <a:r>
              <a:rPr lang="cs-CZ" sz="1800" b="0"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err="1">
                <a:latin typeface="Times New Roman" panose="02020603050405020304" pitchFamily="18" charset="0"/>
                <a:cs typeface="Times New Roman" panose="02020603050405020304" pitchFamily="18" charset="0"/>
              </a:rPr>
              <a:t>Cu</a:t>
            </a:r>
            <a:r>
              <a:rPr lang="cs-CZ" sz="1800" b="0"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err="1">
                <a:latin typeface="Times New Roman" panose="02020603050405020304" pitchFamily="18" charset="0"/>
                <a:cs typeface="Times New Roman" panose="02020603050405020304" pitchFamily="18" charset="0"/>
              </a:rPr>
              <a:t>Ni,V</a:t>
            </a:r>
            <a:r>
              <a:rPr lang="cs-CZ" sz="1800" b="0" i="0" u="none" strike="noStrike" baseline="0" dirty="0">
                <a:latin typeface="Times New Roman" panose="02020603050405020304" pitchFamily="18" charset="0"/>
                <a:cs typeface="Times New Roman" panose="02020603050405020304" pitchFamily="18" charset="0"/>
              </a:rPr>
              <a:t>, P</a:t>
            </a:r>
            <a:endParaRPr lang="cs-C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8978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B11E31B8-3F6F-4BBB-BA60-83800BCC21A8}"/>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E897A9BE-707F-4D78-85D9-1FC88527B159}"/>
              </a:ext>
            </a:extLst>
          </p:cNvPr>
          <p:cNvSpPr txBox="1"/>
          <p:nvPr/>
        </p:nvSpPr>
        <p:spPr>
          <a:xfrm>
            <a:off x="16272" y="0"/>
            <a:ext cx="7857727" cy="6186309"/>
          </a:xfrm>
          <a:prstGeom prst="rect">
            <a:avLst/>
          </a:prstGeom>
          <a:noFill/>
        </p:spPr>
        <p:txBody>
          <a:bodyPr wrap="square">
            <a:spAutoFit/>
          </a:bodyPr>
          <a:lstStyle/>
          <a:p>
            <a:pPr algn="just"/>
            <a:r>
              <a:rPr lang="cs-CZ" sz="1800" b="1" i="0" u="none" strike="noStrike" baseline="0" dirty="0">
                <a:latin typeface="Times New Roman" panose="02020603050405020304" pitchFamily="18" charset="0"/>
                <a:cs typeface="Times New Roman" panose="02020603050405020304" pitchFamily="18" charset="0"/>
              </a:rPr>
              <a:t>Ocelový odpad </a:t>
            </a:r>
            <a:r>
              <a:rPr lang="cs-CZ" sz="1800" b="0" i="0" u="none" strike="noStrike" baseline="0" dirty="0">
                <a:latin typeface="Times New Roman" panose="02020603050405020304" pitchFamily="18" charset="0"/>
                <a:cs typeface="Times New Roman" panose="02020603050405020304" pitchFamily="18" charset="0"/>
              </a:rPr>
              <a:t>– používá se na snížení obsahů C a Si a také jako náhrada SŽ, v případě, že se jedná o kvalitní paketovaný tříděný ocelový šrot (hlubokotažné plechy z výroby karosérií) s limitovanými obsahy neželezných kovů (</a:t>
            </a:r>
            <a:r>
              <a:rPr lang="cs-CZ" sz="1800" b="0" i="0" u="none" strike="noStrike" baseline="0" dirty="0" err="1">
                <a:latin typeface="Times New Roman" panose="02020603050405020304" pitchFamily="18" charset="0"/>
                <a:cs typeface="Times New Roman" panose="02020603050405020304" pitchFamily="18" charset="0"/>
              </a:rPr>
              <a:t>Cu</a:t>
            </a:r>
            <a:r>
              <a:rPr lang="cs-CZ" sz="1800" b="0" i="0" u="none" strike="noStrike" baseline="0" dirty="0">
                <a:latin typeface="Times New Roman" panose="02020603050405020304" pitchFamily="18" charset="0"/>
                <a:cs typeface="Times New Roman" panose="02020603050405020304" pitchFamily="18" charset="0"/>
              </a:rPr>
              <a:t>, P, </a:t>
            </a:r>
            <a:r>
              <a:rPr lang="cs-CZ" sz="1800" b="0" i="0" u="none" strike="noStrike" baseline="0" dirty="0" err="1">
                <a:latin typeface="Times New Roman" panose="02020603050405020304" pitchFamily="18" charset="0"/>
                <a:cs typeface="Times New Roman" panose="02020603050405020304" pitchFamily="18" charset="0"/>
              </a:rPr>
              <a:t>Sn</a:t>
            </a:r>
            <a:r>
              <a:rPr lang="cs-CZ" sz="1800" b="0" i="0" u="none" strike="noStrike" baseline="0" dirty="0">
                <a:latin typeface="Times New Roman" panose="02020603050405020304" pitchFamily="18" charset="0"/>
                <a:cs typeface="Times New Roman" panose="02020603050405020304" pitchFamily="18" charset="0"/>
              </a:rPr>
              <a:t>, Zn) a </a:t>
            </a:r>
            <a:r>
              <a:rPr lang="cs-CZ" sz="1800" b="0" i="0" u="none" strike="noStrike" baseline="0" dirty="0" err="1">
                <a:latin typeface="Times New Roman" panose="02020603050405020304" pitchFamily="18" charset="0"/>
                <a:cs typeface="Times New Roman" panose="02020603050405020304" pitchFamily="18" charset="0"/>
              </a:rPr>
              <a:t>legur</a:t>
            </a:r>
            <a:r>
              <a:rPr lang="cs-CZ" sz="1800" b="0"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err="1">
                <a:latin typeface="Times New Roman" panose="02020603050405020304" pitchFamily="18" charset="0"/>
                <a:cs typeface="Times New Roman" panose="02020603050405020304" pitchFamily="18" charset="0"/>
              </a:rPr>
              <a:t>Cr</a:t>
            </a:r>
            <a:r>
              <a:rPr lang="cs-CZ" sz="1800" b="0"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err="1">
                <a:latin typeface="Times New Roman" panose="02020603050405020304" pitchFamily="18" charset="0"/>
                <a:cs typeface="Times New Roman" panose="02020603050405020304" pitchFamily="18" charset="0"/>
              </a:rPr>
              <a:t>Mn</a:t>
            </a:r>
            <a:r>
              <a:rPr lang="cs-CZ" sz="1800" b="0" i="0" u="none" strike="noStrike" baseline="0" dirty="0">
                <a:latin typeface="Times New Roman" panose="02020603050405020304" pitchFamily="18" charset="0"/>
                <a:cs typeface="Times New Roman" panose="02020603050405020304" pitchFamily="18" charset="0"/>
              </a:rPr>
              <a:t>, Ni, Ti).</a:t>
            </a:r>
          </a:p>
          <a:p>
            <a:pPr algn="just"/>
            <a:r>
              <a:rPr lang="cs-CZ" sz="1800" b="1" i="0" u="none" strike="noStrike" baseline="0" dirty="0">
                <a:latin typeface="Times New Roman" panose="02020603050405020304" pitchFamily="18" charset="0"/>
                <a:cs typeface="Times New Roman" panose="02020603050405020304" pitchFamily="18" charset="0"/>
              </a:rPr>
              <a:t>Vratný matriál </a:t>
            </a:r>
            <a:r>
              <a:rPr lang="cs-CZ" sz="1800" b="0" i="0" u="none" strike="noStrike" baseline="0" dirty="0">
                <a:latin typeface="Times New Roman" panose="02020603050405020304" pitchFamily="18" charset="0"/>
                <a:cs typeface="Times New Roman" panose="02020603050405020304" pitchFamily="18" charset="0"/>
              </a:rPr>
              <a:t>– je vlastní technologický odpad slévárny, zvyšuje obsah síry </a:t>
            </a:r>
            <a:br>
              <a:rPr lang="cs-CZ" sz="1800" b="0" i="0" u="none" strike="noStrike" baseline="0" dirty="0">
                <a:latin typeface="Times New Roman" panose="02020603050405020304" pitchFamily="18" charset="0"/>
                <a:cs typeface="Times New Roman" panose="02020603050405020304" pitchFamily="18" charset="0"/>
              </a:rPr>
            </a:br>
            <a:r>
              <a:rPr lang="cs-CZ" sz="1800" b="0" i="0" u="none" strike="noStrike" baseline="0" dirty="0">
                <a:latin typeface="Times New Roman" panose="02020603050405020304" pitchFamily="18" charset="0"/>
                <a:cs typeface="Times New Roman" panose="02020603050405020304" pitchFamily="18" charset="0"/>
              </a:rPr>
              <a:t>a viskozitu strusky, jeho podíl ve vsázce by neměl převyšovat 60%.</a:t>
            </a:r>
          </a:p>
          <a:p>
            <a:pPr algn="just"/>
            <a:r>
              <a:rPr lang="cs-CZ" sz="1800" b="1" i="0" u="none" strike="noStrike" baseline="0" dirty="0">
                <a:latin typeface="Times New Roman" panose="02020603050405020304" pitchFamily="18" charset="0"/>
                <a:cs typeface="Times New Roman" panose="02020603050405020304" pitchFamily="18" charset="0"/>
              </a:rPr>
              <a:t>Zlomková litina </a:t>
            </a:r>
            <a:r>
              <a:rPr lang="cs-CZ" sz="1800" b="0" i="0" u="none" strike="noStrike" baseline="0" dirty="0">
                <a:latin typeface="Times New Roman" panose="02020603050405020304" pitchFamily="18" charset="0"/>
                <a:cs typeface="Times New Roman" panose="02020603050405020304" pitchFamily="18" charset="0"/>
              </a:rPr>
              <a:t>– je smíšený spotřebitelský odpad, pro jeho použití je nutné oddělení případně se vyskytujících neželezných složek.</a:t>
            </a:r>
          </a:p>
          <a:p>
            <a:pPr algn="just"/>
            <a:r>
              <a:rPr lang="cs-CZ" sz="1800" b="1" i="0" u="none" strike="noStrike" baseline="0" dirty="0" err="1">
                <a:latin typeface="Times New Roman" panose="02020603050405020304" pitchFamily="18" charset="0"/>
                <a:cs typeface="Times New Roman" panose="02020603050405020304" pitchFamily="18" charset="0"/>
              </a:rPr>
              <a:t>Legury</a:t>
            </a:r>
            <a:r>
              <a:rPr lang="cs-CZ" sz="1800" b="1"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a:latin typeface="Times New Roman" panose="02020603050405020304" pitchFamily="18" charset="0"/>
                <a:cs typeface="Times New Roman" panose="02020603050405020304" pitchFamily="18" charset="0"/>
              </a:rPr>
              <a:t>– při výrobě LLG se legovaných litin se nejčastěji zvyšují obsahy těchto prvků – Si, </a:t>
            </a:r>
            <a:r>
              <a:rPr lang="cs-CZ" sz="1800" b="0" i="0" u="none" strike="noStrike" baseline="0" dirty="0" err="1">
                <a:latin typeface="Times New Roman" panose="02020603050405020304" pitchFamily="18" charset="0"/>
                <a:cs typeface="Times New Roman" panose="02020603050405020304" pitchFamily="18" charset="0"/>
              </a:rPr>
              <a:t>Mn</a:t>
            </a:r>
            <a:r>
              <a:rPr lang="cs-CZ" sz="1800" b="0"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err="1">
                <a:latin typeface="Times New Roman" panose="02020603050405020304" pitchFamily="18" charset="0"/>
                <a:cs typeface="Times New Roman" panose="02020603050405020304" pitchFamily="18" charset="0"/>
              </a:rPr>
              <a:t>Cr</a:t>
            </a:r>
            <a:r>
              <a:rPr lang="cs-CZ" sz="1800" b="0" i="0" u="none" strike="noStrike" baseline="0" dirty="0">
                <a:latin typeface="Times New Roman" panose="02020603050405020304" pitchFamily="18" charset="0"/>
                <a:cs typeface="Times New Roman" panose="02020603050405020304" pitchFamily="18" charset="0"/>
              </a:rPr>
              <a:t>, </a:t>
            </a:r>
            <a:r>
              <a:rPr lang="es-ES" sz="1800" b="0" i="0" u="none" strike="noStrike" baseline="0" dirty="0">
                <a:latin typeface="Times New Roman" panose="02020603050405020304" pitchFamily="18" charset="0"/>
                <a:cs typeface="Times New Roman" panose="02020603050405020304" pitchFamily="18" charset="0"/>
              </a:rPr>
              <a:t>Cu, P, Ni, V, W, Mo, Al. Jako mikrolegury se používají Sn, Sb, Ti, B, Ca, Mg. Přidávají se do</a:t>
            </a:r>
            <a:r>
              <a:rPr lang="cs-CZ" sz="1800" b="0" i="0" u="none" strike="noStrike" baseline="0" dirty="0">
                <a:latin typeface="Times New Roman" panose="02020603050405020304" pitchFamily="18" charset="0"/>
                <a:cs typeface="Times New Roman" panose="02020603050405020304" pitchFamily="18" charset="0"/>
              </a:rPr>
              <a:t> vsázky, nebo taveniny, obvykle ve formě feroslitin.</a:t>
            </a:r>
          </a:p>
          <a:p>
            <a:pPr algn="just"/>
            <a:r>
              <a:rPr lang="cs-CZ" sz="1800" b="1" i="0" u="none" strike="noStrike" baseline="0" dirty="0" err="1">
                <a:latin typeface="Times New Roman" panose="02020603050405020304" pitchFamily="18" charset="0"/>
                <a:cs typeface="Times New Roman" panose="02020603050405020304" pitchFamily="18" charset="0"/>
              </a:rPr>
              <a:t>Nauhličovadla</a:t>
            </a:r>
            <a:r>
              <a:rPr lang="cs-CZ" sz="1800" b="1" i="0" u="none" strike="noStrike" baseline="0" dirty="0">
                <a:latin typeface="Times New Roman" panose="02020603050405020304" pitchFamily="18" charset="0"/>
                <a:cs typeface="Times New Roman" panose="02020603050405020304" pitchFamily="18" charset="0"/>
              </a:rPr>
              <a:t> </a:t>
            </a:r>
            <a:r>
              <a:rPr lang="cs-CZ" sz="1800" b="0" i="0" u="none" strike="noStrike" baseline="0" dirty="0">
                <a:latin typeface="Times New Roman" panose="02020603050405020304" pitchFamily="18" charset="0"/>
                <a:cs typeface="Times New Roman" panose="02020603050405020304" pitchFamily="18" charset="0"/>
              </a:rPr>
              <a:t>– jsou vysokouhlíkové matriály (koks, antracit, grafit), které se používají v elektrických pecích pro zvýšení obsahu uhlíku. Jejich jakost je posuzována podle rychlosti nauhličování a využití uhlíku. Jejich kvalita závisí na nízkém obsahu síry, dusíku a popela (způsobuje tvorbu strusky).</a:t>
            </a:r>
          </a:p>
          <a:p>
            <a:pPr algn="just"/>
            <a:r>
              <a:rPr lang="cs-CZ" sz="1800" b="1" i="0" u="none" strike="noStrike" baseline="0" dirty="0">
                <a:latin typeface="Times New Roman" panose="02020603050405020304" pitchFamily="18" charset="0"/>
                <a:cs typeface="Times New Roman" panose="02020603050405020304" pitchFamily="18" charset="0"/>
              </a:rPr>
              <a:t>Očkovadla</a:t>
            </a:r>
            <a:r>
              <a:rPr lang="cs-CZ" sz="1800" b="0" i="0" u="none" strike="noStrike" baseline="0" dirty="0">
                <a:latin typeface="Times New Roman" panose="02020603050405020304" pitchFamily="18" charset="0"/>
                <a:cs typeface="Times New Roman" panose="02020603050405020304" pitchFamily="18" charset="0"/>
              </a:rPr>
              <a:t>- látky na bázi Si a C, Ca používají se jako feroslitiny (FeSi75) pro očkování litin.</a:t>
            </a:r>
          </a:p>
          <a:p>
            <a:pPr algn="just"/>
            <a:r>
              <a:rPr lang="cs-CZ" sz="1800" b="1" i="0" u="none" strike="noStrike" baseline="0" dirty="0">
                <a:latin typeface="Times New Roman" panose="02020603050405020304" pitchFamily="18" charset="0"/>
                <a:cs typeface="Times New Roman" panose="02020603050405020304" pitchFamily="18" charset="0"/>
              </a:rPr>
              <a:t>Modifikátory </a:t>
            </a:r>
            <a:r>
              <a:rPr lang="cs-CZ" sz="1800" b="0" i="0" u="none" strike="noStrike" baseline="0" dirty="0">
                <a:latin typeface="Times New Roman" panose="02020603050405020304" pitchFamily="18" charset="0"/>
                <a:cs typeface="Times New Roman" panose="02020603050405020304" pitchFamily="18" charset="0"/>
              </a:rPr>
              <a:t>– přísady na výrobu litiny s kuličkovým (LKG) nebo červíkovitým (LČG) grafitem.</a:t>
            </a:r>
          </a:p>
          <a:p>
            <a:pPr algn="just"/>
            <a:r>
              <a:rPr lang="cs-CZ" sz="1800" b="1" i="0" u="none" strike="noStrike" baseline="0" dirty="0">
                <a:latin typeface="Times New Roman" panose="02020603050405020304" pitchFamily="18" charset="0"/>
                <a:cs typeface="Times New Roman" panose="02020603050405020304" pitchFamily="18" charset="0"/>
              </a:rPr>
              <a:t>Struskotvorné přísady </a:t>
            </a:r>
            <a:r>
              <a:rPr lang="cs-CZ" sz="1800" b="0" i="0" u="none" strike="noStrike" baseline="0" dirty="0">
                <a:latin typeface="Times New Roman" panose="02020603050405020304" pitchFamily="18" charset="0"/>
                <a:cs typeface="Times New Roman" panose="02020603050405020304" pitchFamily="18" charset="0"/>
              </a:rPr>
              <a:t>– vápenec, vápno, kazivec, dolomit, křemenný písek, kalcinovaná soda, drcené sklo se požívají pro optimalizaci tekutosti strusky </a:t>
            </a:r>
            <a:br>
              <a:rPr lang="cs-CZ" sz="1800" b="0" i="0" u="none" strike="noStrike" baseline="0" dirty="0">
                <a:latin typeface="Times New Roman" panose="02020603050405020304" pitchFamily="18" charset="0"/>
                <a:cs typeface="Times New Roman" panose="02020603050405020304" pitchFamily="18" charset="0"/>
              </a:rPr>
            </a:br>
            <a:r>
              <a:rPr lang="cs-CZ" sz="1800" b="0" i="0" u="none" strike="noStrike" baseline="0" dirty="0">
                <a:latin typeface="Times New Roman" panose="02020603050405020304" pitchFamily="18" charset="0"/>
                <a:cs typeface="Times New Roman" panose="02020603050405020304" pitchFamily="18" charset="0"/>
              </a:rPr>
              <a:t>a zvýšení její rafinační schopnosti.</a:t>
            </a:r>
            <a:endParaRPr lang="cs-CZ" dirty="0">
              <a:latin typeface="Times New Roman" panose="02020603050405020304" pitchFamily="18" charset="0"/>
              <a:cs typeface="Times New Roman" panose="02020603050405020304" pitchFamily="18" charset="0"/>
            </a:endParaRPr>
          </a:p>
        </p:txBody>
      </p:sp>
      <p:pic>
        <p:nvPicPr>
          <p:cNvPr id="7" name="Obrázek 6">
            <a:extLst>
              <a:ext uri="{FF2B5EF4-FFF2-40B4-BE49-F238E27FC236}">
                <a16:creationId xmlns:a16="http://schemas.microsoft.com/office/drawing/2014/main" id="{F3BDB1C8-88E5-42AC-8057-60AA78806C2F}"/>
              </a:ext>
            </a:extLst>
          </p:cNvPr>
          <p:cNvPicPr>
            <a:picLocks noChangeAspect="1"/>
          </p:cNvPicPr>
          <p:nvPr/>
        </p:nvPicPr>
        <p:blipFill>
          <a:blip r:embed="rId3"/>
          <a:stretch>
            <a:fillRect/>
          </a:stretch>
        </p:blipFill>
        <p:spPr>
          <a:xfrm>
            <a:off x="7873999" y="455212"/>
            <a:ext cx="4301729" cy="5255205"/>
          </a:xfrm>
          <a:prstGeom prst="rect">
            <a:avLst/>
          </a:prstGeom>
        </p:spPr>
      </p:pic>
    </p:spTree>
    <p:extLst>
      <p:ext uri="{BB962C8B-B14F-4D97-AF65-F5344CB8AC3E}">
        <p14:creationId xmlns:p14="http://schemas.microsoft.com/office/powerpoint/2010/main" val="4155727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A0CA9E28-7BB3-4691-9E36-5D33C2B9478D}"/>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B9AFE946-99B6-4DC3-9FAE-23BE5B43A8C8}"/>
              </a:ext>
            </a:extLst>
          </p:cNvPr>
          <p:cNvSpPr txBox="1"/>
          <p:nvPr/>
        </p:nvSpPr>
        <p:spPr>
          <a:xfrm>
            <a:off x="55661" y="69985"/>
            <a:ext cx="12030322" cy="5632311"/>
          </a:xfrm>
          <a:prstGeom prst="rect">
            <a:avLst/>
          </a:prstGeom>
          <a:noFill/>
        </p:spPr>
        <p:txBody>
          <a:bodyPr wrap="square">
            <a:spAutoFit/>
          </a:bodyPr>
          <a:lstStyle/>
          <a:p>
            <a:pPr algn="l"/>
            <a:r>
              <a:rPr lang="cs-CZ" sz="2000" b="1" i="0" u="none" strike="noStrike" baseline="0" dirty="0">
                <a:solidFill>
                  <a:srgbClr val="FF0000"/>
                </a:solidFill>
                <a:latin typeface="Times New Roman" panose="02020603050405020304" pitchFamily="18" charset="0"/>
                <a:cs typeface="Times New Roman" panose="02020603050405020304" pitchFamily="18" charset="0"/>
              </a:rPr>
              <a:t>Elektrická oblouková pec</a:t>
            </a:r>
          </a:p>
          <a:p>
            <a:pPr algn="just"/>
            <a:r>
              <a:rPr lang="cs-CZ" sz="2000" dirty="0">
                <a:latin typeface="Times New Roman" panose="02020603050405020304" pitchFamily="18" charset="0"/>
                <a:cs typeface="Times New Roman" panose="02020603050405020304" pitchFamily="18" charset="0"/>
              </a:rPr>
              <a:t>První elektrickou obloukovou pec vynalezl </a:t>
            </a:r>
            <a:r>
              <a:rPr lang="cs-CZ" sz="2000" dirty="0">
                <a:solidFill>
                  <a:srgbClr val="FF0000"/>
                </a:solidFill>
                <a:latin typeface="Times New Roman" panose="02020603050405020304" pitchFamily="18" charset="0"/>
                <a:cs typeface="Times New Roman" panose="02020603050405020304" pitchFamily="18" charset="0"/>
              </a:rPr>
              <a:t>Sir William Siemens v roce 1878 </a:t>
            </a:r>
            <a:r>
              <a:rPr lang="cs-CZ" sz="2000" dirty="0">
                <a:latin typeface="Times New Roman" panose="02020603050405020304" pitchFamily="18" charset="0"/>
                <a:cs typeface="Times New Roman" panose="02020603050405020304" pitchFamily="18" charset="0"/>
              </a:rPr>
              <a:t>a poprvé byla instalovaná ve Spojených Státech v roce 1906 v </a:t>
            </a:r>
            <a:r>
              <a:rPr lang="cs-CZ" sz="2000" dirty="0" err="1">
                <a:latin typeface="Times New Roman" panose="02020603050405020304" pitchFamily="18" charset="0"/>
                <a:cs typeface="Times New Roman" panose="02020603050405020304" pitchFamily="18" charset="0"/>
              </a:rPr>
              <a:t>Holcomb</a:t>
            </a:r>
            <a:r>
              <a:rPr lang="cs-CZ" sz="2000" dirty="0">
                <a:latin typeface="Times New Roman" panose="02020603050405020304" pitchFamily="18" charset="0"/>
                <a:cs typeface="Times New Roman" panose="02020603050405020304" pitchFamily="18" charset="0"/>
              </a:rPr>
              <a:t> Steel </a:t>
            </a:r>
            <a:r>
              <a:rPr lang="cs-CZ" sz="2000" dirty="0" err="1">
                <a:latin typeface="Times New Roman" panose="02020603050405020304" pitchFamily="18" charset="0"/>
                <a:cs typeface="Times New Roman" panose="02020603050405020304" pitchFamily="18" charset="0"/>
              </a:rPr>
              <a:t>Company</a:t>
            </a:r>
            <a:r>
              <a:rPr lang="cs-CZ" sz="2000" dirty="0">
                <a:latin typeface="Times New Roman" panose="02020603050405020304" pitchFamily="18" charset="0"/>
                <a:cs typeface="Times New Roman" panose="02020603050405020304" pitchFamily="18" charset="0"/>
              </a:rPr>
              <a:t>. Za posledních 20 let se udál velký technický pokrok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EOP. Souvisí to se zvýšenou hodnotou elektrického příkonu a alternativních forem vstupní energie (kyslík, </a:t>
            </a:r>
            <a:r>
              <a:rPr lang="cs-CZ" sz="2000" dirty="0" err="1">
                <a:latin typeface="Times New Roman" panose="02020603050405020304" pitchFamily="18" charset="0"/>
                <a:cs typeface="Times New Roman" panose="02020603050405020304" pitchFamily="18" charset="0"/>
              </a:rPr>
              <a:t>oxy</a:t>
            </a:r>
            <a:r>
              <a:rPr lang="cs-CZ" sz="2000" dirty="0">
                <a:latin typeface="Times New Roman" panose="02020603050405020304" pitchFamily="18" charset="0"/>
                <a:cs typeface="Times New Roman" panose="02020603050405020304" pitchFamily="18" charset="0"/>
              </a:rPr>
              <a:t>-hořáky) do pece. </a:t>
            </a:r>
            <a:r>
              <a:rPr lang="cs-CZ" sz="2000" b="1" dirty="0">
                <a:latin typeface="Times New Roman" panose="02020603050405020304" pitchFamily="18" charset="0"/>
                <a:cs typeface="Times New Roman" panose="02020603050405020304" pitchFamily="18" charset="0"/>
              </a:rPr>
              <a:t>V dnešní době se EOP používá při výrobě surové oceli. </a:t>
            </a:r>
            <a:r>
              <a:rPr lang="cs-CZ" sz="2000" dirty="0">
                <a:latin typeface="Times New Roman" panose="02020603050405020304" pitchFamily="18" charset="0"/>
                <a:cs typeface="Times New Roman" panose="02020603050405020304" pitchFamily="18" charset="0"/>
              </a:rPr>
              <a:t>Požadavky na moderní EOP jsou takové, aby se roztavení, oduhličení a odfosfoření vsázky událo ve velmi krátké době. Vzhledem k technickému pokroku se používá ve světě mnoho typů EOP. Tyto pece se odlišují jednak pecními nádobami, ale také zavážením pece vsázkou, metodami odpichu, zvýšenou účinností chemické energie a pecních transformátorů. Nejvíce používanými jsou třífázové obloukové pece. </a:t>
            </a:r>
            <a:r>
              <a:rPr lang="cs-CZ" sz="2000" b="0" i="0" u="none" strike="noStrike" baseline="0" dirty="0">
                <a:latin typeface="Times New Roman" panose="02020603050405020304" pitchFamily="18" charset="0"/>
                <a:cs typeface="Times New Roman" panose="02020603050405020304" pitchFamily="18" charset="0"/>
              </a:rPr>
              <a:t>Je určena hlavně pro tavení ocelí na odlitky. Kovová vsázka se ohřívá teplem elektrického oblouku, který hoří mezi třemi grafitovými elektrodami a vsázkou. Tekutý kov je krytý aktivní struskou, což umožňuje zpracovat i méně kvalitní vsázku, provést její rafinaci ve značném rozsahu, což umožní radikálně snížit obsah nečistot, ale současně to vede k </a:t>
            </a:r>
            <a:r>
              <a:rPr lang="cs-CZ" sz="2000" b="0" i="0" u="none" strike="noStrike" baseline="0" dirty="0" err="1">
                <a:latin typeface="Times New Roman" panose="02020603050405020304" pitchFamily="18" charset="0"/>
                <a:cs typeface="Times New Roman" panose="02020603050405020304" pitchFamily="18" charset="0"/>
              </a:rPr>
              <a:t>propalu</a:t>
            </a:r>
            <a:r>
              <a:rPr lang="cs-CZ" sz="2000" b="0" i="0" u="none" strike="noStrike" baseline="0" dirty="0">
                <a:latin typeface="Times New Roman" panose="02020603050405020304" pitchFamily="18" charset="0"/>
                <a:cs typeface="Times New Roman" panose="02020603050405020304" pitchFamily="18" charset="0"/>
              </a:rPr>
              <a:t> </a:t>
            </a:r>
            <a:r>
              <a:rPr lang="cs-CZ" sz="2000" b="0" i="0" u="none" strike="noStrike" baseline="0" dirty="0" err="1">
                <a:latin typeface="Times New Roman" panose="02020603050405020304" pitchFamily="18" charset="0"/>
                <a:cs typeface="Times New Roman" panose="02020603050405020304" pitchFamily="18" charset="0"/>
              </a:rPr>
              <a:t>legur</a:t>
            </a:r>
            <a:r>
              <a:rPr lang="cs-CZ" sz="2000" b="0" i="0" u="none" strike="noStrike" baseline="0" dirty="0">
                <a:latin typeface="Times New Roman" panose="02020603050405020304" pitchFamily="18" charset="0"/>
                <a:cs typeface="Times New Roman" panose="02020603050405020304" pitchFamily="18" charset="0"/>
              </a:rPr>
              <a:t>.</a:t>
            </a:r>
          </a:p>
          <a:p>
            <a:pPr algn="just"/>
            <a:r>
              <a:rPr lang="cs-CZ" sz="2000" b="0" i="0" u="none" strike="noStrike" baseline="0" dirty="0">
                <a:latin typeface="Times New Roman" panose="02020603050405020304" pitchFamily="18" charset="0"/>
                <a:cs typeface="Times New Roman" panose="02020603050405020304" pitchFamily="18" charset="0"/>
              </a:rPr>
              <a:t>V malé míře se těchto pecí využívá i pro tavení některých druhů jakostních litin, které nahrazují oceli.</a:t>
            </a:r>
          </a:p>
          <a:p>
            <a:pPr algn="just"/>
            <a:r>
              <a:rPr lang="cs-CZ" sz="2000" b="0" i="0" u="none" strike="noStrike" baseline="0" dirty="0">
                <a:latin typeface="Times New Roman" panose="02020603050405020304" pitchFamily="18" charset="0"/>
              </a:rPr>
              <a:t>Z metalurgického hlediska je důležitá vyzdívka pece. V </a:t>
            </a:r>
            <a:r>
              <a:rPr lang="cs-CZ" sz="2000" b="1" i="0" u="none" strike="noStrike" baseline="0" dirty="0">
                <a:latin typeface="Times New Roman" panose="02020603050405020304" pitchFamily="18" charset="0"/>
              </a:rPr>
              <a:t>ČR i ve střední Evropě jsou nejrozšířenější zásaditě vyzděné pece, které se používají, pokud se v peci provádí odsíření a odfosfoření lázně.</a:t>
            </a:r>
          </a:p>
          <a:p>
            <a:pPr algn="just"/>
            <a:r>
              <a:rPr lang="cs-CZ" sz="2000" b="1" i="0" u="none" strike="noStrike" baseline="0" dirty="0">
                <a:latin typeface="Times New Roman" panose="02020603050405020304" pitchFamily="18" charset="0"/>
              </a:rPr>
              <a:t>Kysele vyzděné pece se více používají v USA</a:t>
            </a:r>
            <a:r>
              <a:rPr lang="cs-CZ" sz="2000" b="0" i="0" u="none" strike="noStrike" baseline="0" dirty="0">
                <a:latin typeface="Times New Roman" panose="02020603050405020304" pitchFamily="18" charset="0"/>
              </a:rPr>
              <a:t>, zpravidla pro menší pece do 8t. Jsou vhodné pro přetavování vsázky s již vyhovujícím obsahem fosforu a síry a vlastního vratného materiálu, pokud se nezpracovává </a:t>
            </a:r>
            <a:br>
              <a:rPr lang="cs-CZ" sz="2000" b="0" i="0" u="none" strike="noStrike" baseline="0" dirty="0">
                <a:latin typeface="Times New Roman" panose="02020603050405020304" pitchFamily="18" charset="0"/>
              </a:rPr>
            </a:br>
            <a:r>
              <a:rPr lang="cs-CZ" sz="2000" b="0" i="0" u="none" strike="noStrike" baseline="0" dirty="0">
                <a:latin typeface="Times New Roman" panose="02020603050405020304" pitchFamily="18" charset="0"/>
              </a:rPr>
              <a:t>v indukčních pecích. </a:t>
            </a:r>
            <a:r>
              <a:rPr lang="cs-CZ" sz="2000" b="0" i="0" u="none" strike="noStrike" baseline="0" dirty="0">
                <a:solidFill>
                  <a:srgbClr val="FF0000"/>
                </a:solidFill>
                <a:latin typeface="Times New Roman" panose="02020603050405020304" pitchFamily="18" charset="0"/>
              </a:rPr>
              <a:t>Kyselá struska neumožňuje odstranit z lázně fosfor a síru.</a:t>
            </a:r>
          </a:p>
        </p:txBody>
      </p:sp>
    </p:spTree>
    <p:extLst>
      <p:ext uri="{BB962C8B-B14F-4D97-AF65-F5344CB8AC3E}">
        <p14:creationId xmlns:p14="http://schemas.microsoft.com/office/powerpoint/2010/main" val="1345357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CC125E88-C2C9-4F77-80A7-64F4631BDA6F}"/>
              </a:ext>
            </a:extLst>
          </p:cNvPr>
          <p:cNvSpPr txBox="1"/>
          <p:nvPr/>
        </p:nvSpPr>
        <p:spPr>
          <a:xfrm>
            <a:off x="171450" y="137636"/>
            <a:ext cx="11849100" cy="1015663"/>
          </a:xfrm>
          <a:prstGeom prst="rect">
            <a:avLst/>
          </a:prstGeom>
          <a:noFill/>
        </p:spPr>
        <p:txBody>
          <a:bodyPr wrap="square">
            <a:spAutoFit/>
          </a:bodyPr>
          <a:lstStyle/>
          <a:p>
            <a:pPr algn="just"/>
            <a:r>
              <a:rPr lang="cs-CZ" sz="2000" b="1" dirty="0">
                <a:latin typeface="Times New Roman" panose="02020603050405020304" pitchFamily="18" charset="0"/>
              </a:rPr>
              <a:t>Kysele vyzděné pece m</a:t>
            </a:r>
            <a:r>
              <a:rPr lang="cs-CZ" sz="2000" b="1" i="0" u="none" strike="noStrike" baseline="0" dirty="0">
                <a:latin typeface="Times New Roman" panose="02020603050405020304" pitchFamily="18" charset="0"/>
              </a:rPr>
              <a:t>ají o 20% nižší provozní náklady než zásadité elektrické obloukové pece. </a:t>
            </a:r>
            <a:r>
              <a:rPr lang="cs-CZ" sz="2000" b="0" i="0" u="none" strike="noStrike" baseline="0" dirty="0">
                <a:latin typeface="Times New Roman" panose="02020603050405020304" pitchFamily="18" charset="0"/>
              </a:rPr>
              <a:t>Výrobní sortiment ocelí pro kyselé obloukové pece je omezen na nelegované a nízkolegované značky ocelí. V těchto pecích nelze vyrábět vysokolegované chrómové a manganové oceli.</a:t>
            </a:r>
            <a:endParaRPr lang="cs-CZ" sz="2000" b="1" i="0" u="none" strike="noStrike" baseline="0" dirty="0">
              <a:latin typeface="Times New Roman" panose="02020603050405020304" pitchFamily="18" charset="0"/>
              <a:cs typeface="Times New Roman" panose="02020603050405020304" pitchFamily="18" charset="0"/>
            </a:endParaRPr>
          </a:p>
        </p:txBody>
      </p:sp>
      <p:pic>
        <p:nvPicPr>
          <p:cNvPr id="6" name="Obrázek 5">
            <a:extLst>
              <a:ext uri="{FF2B5EF4-FFF2-40B4-BE49-F238E27FC236}">
                <a16:creationId xmlns:a16="http://schemas.microsoft.com/office/drawing/2014/main" id="{C23D3CC6-69F4-4AD0-894F-06025EDE265D}"/>
              </a:ext>
            </a:extLst>
          </p:cNvPr>
          <p:cNvPicPr>
            <a:picLocks noChangeAspect="1"/>
          </p:cNvPicPr>
          <p:nvPr/>
        </p:nvPicPr>
        <p:blipFill>
          <a:blip r:embed="rId2"/>
          <a:stretch>
            <a:fillRect/>
          </a:stretch>
        </p:blipFill>
        <p:spPr>
          <a:xfrm>
            <a:off x="2947094" y="1255144"/>
            <a:ext cx="6297811" cy="3805391"/>
          </a:xfrm>
          <a:prstGeom prst="rect">
            <a:avLst/>
          </a:prstGeom>
        </p:spPr>
      </p:pic>
      <p:sp>
        <p:nvSpPr>
          <p:cNvPr id="7" name="TextovéPole 6">
            <a:extLst>
              <a:ext uri="{FF2B5EF4-FFF2-40B4-BE49-F238E27FC236}">
                <a16:creationId xmlns:a16="http://schemas.microsoft.com/office/drawing/2014/main" id="{4204DB92-44B2-49D6-84C0-F22CCE8F71AE}"/>
              </a:ext>
            </a:extLst>
          </p:cNvPr>
          <p:cNvSpPr txBox="1"/>
          <p:nvPr/>
        </p:nvSpPr>
        <p:spPr>
          <a:xfrm>
            <a:off x="982485" y="4691203"/>
            <a:ext cx="1964609" cy="369332"/>
          </a:xfrm>
          <a:prstGeom prst="rect">
            <a:avLst/>
          </a:prstGeom>
          <a:noFill/>
        </p:spPr>
        <p:txBody>
          <a:bodyPr wrap="square">
            <a:spAutoFit/>
          </a:bodyPr>
          <a:lstStyle/>
          <a:p>
            <a:r>
              <a:rPr lang="fi-FI" dirty="0"/>
              <a:t>EOP 180 tun fy VAI</a:t>
            </a:r>
            <a:endParaRPr lang="cs-CZ" dirty="0"/>
          </a:p>
        </p:txBody>
      </p:sp>
      <p:sp>
        <p:nvSpPr>
          <p:cNvPr id="8" name="Obdélník 7">
            <a:extLst>
              <a:ext uri="{FF2B5EF4-FFF2-40B4-BE49-F238E27FC236}">
                <a16:creationId xmlns:a16="http://schemas.microsoft.com/office/drawing/2014/main" id="{5D440425-12D4-4038-A83F-FE436B731436}"/>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9" name="TextovéPole 8">
            <a:extLst>
              <a:ext uri="{FF2B5EF4-FFF2-40B4-BE49-F238E27FC236}">
                <a16:creationId xmlns:a16="http://schemas.microsoft.com/office/drawing/2014/main" id="{BAE9892A-9323-B15F-A3B5-46A7A929784E}"/>
              </a:ext>
            </a:extLst>
          </p:cNvPr>
          <p:cNvSpPr txBox="1"/>
          <p:nvPr/>
        </p:nvSpPr>
        <p:spPr>
          <a:xfrm>
            <a:off x="102764" y="5162380"/>
            <a:ext cx="11917785" cy="461665"/>
          </a:xfrm>
          <a:prstGeom prst="rect">
            <a:avLst/>
          </a:prstGeom>
          <a:noFill/>
        </p:spPr>
        <p:txBody>
          <a:bodyPr wrap="square">
            <a:spAutoFit/>
          </a:bodyPr>
          <a:lstStyle/>
          <a:p>
            <a:r>
              <a:rPr lang="cs-CZ" sz="1200" dirty="0">
                <a:latin typeface="Times New Roman" panose="02020603050405020304" pitchFamily="18" charset="0"/>
                <a:cs typeface="Times New Roman" panose="02020603050405020304" pitchFamily="18" charset="0"/>
              </a:rPr>
              <a:t>Libor </a:t>
            </a:r>
            <a:r>
              <a:rPr lang="cs-CZ" sz="1200" dirty="0" err="1">
                <a:latin typeface="Times New Roman" panose="02020603050405020304" pitchFamily="18" charset="0"/>
                <a:cs typeface="Times New Roman" panose="02020603050405020304" pitchFamily="18" charset="0"/>
              </a:rPr>
              <a:t>Čamek</a:t>
            </a:r>
            <a:r>
              <a:rPr lang="cs-CZ" sz="1200" dirty="0">
                <a:latin typeface="Times New Roman" panose="02020603050405020304" pitchFamily="18" charset="0"/>
                <a:cs typeface="Times New Roman" panose="02020603050405020304" pitchFamily="18" charset="0"/>
              </a:rPr>
              <a:t>: Slévárenství ocelových odlitků. Studijní opora vznikla v rámci projektu OP VK: Název: </a:t>
            </a:r>
            <a:r>
              <a:rPr lang="cs-CZ" sz="1200" dirty="0" err="1">
                <a:latin typeface="Times New Roman" panose="02020603050405020304" pitchFamily="18" charset="0"/>
                <a:cs typeface="Times New Roman" panose="02020603050405020304" pitchFamily="18" charset="0"/>
              </a:rPr>
              <a:t>ModIn</a:t>
            </a:r>
            <a:r>
              <a:rPr lang="cs-CZ" sz="1200" dirty="0">
                <a:latin typeface="Times New Roman" panose="02020603050405020304" pitchFamily="18" charset="0"/>
                <a:cs typeface="Times New Roman" panose="02020603050405020304" pitchFamily="18" charset="0"/>
              </a:rPr>
              <a:t> - Modulární inovace bakalářských a navazujících magisterských programů na</a:t>
            </a:r>
          </a:p>
          <a:p>
            <a:r>
              <a:rPr lang="cs-CZ" sz="1200" dirty="0">
                <a:latin typeface="Times New Roman" panose="02020603050405020304" pitchFamily="18" charset="0"/>
                <a:cs typeface="Times New Roman" panose="02020603050405020304" pitchFamily="18" charset="0"/>
              </a:rPr>
              <a:t>Fakultě metalurgie a materiálového inženýrství VŠB - TU Ostrava, Číslo: CZ.1.07/2.2.00/28.0304. VŠB Ostrava. 2013 ISBN 978-80-248-3358-3</a:t>
            </a:r>
          </a:p>
        </p:txBody>
      </p:sp>
    </p:spTree>
    <p:extLst>
      <p:ext uri="{BB962C8B-B14F-4D97-AF65-F5344CB8AC3E}">
        <p14:creationId xmlns:p14="http://schemas.microsoft.com/office/powerpoint/2010/main" val="1839428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1FD64779-5EC3-4011-BF10-975B40FE84B1}"/>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8" name="Obrázek 7">
            <a:extLst>
              <a:ext uri="{FF2B5EF4-FFF2-40B4-BE49-F238E27FC236}">
                <a16:creationId xmlns:a16="http://schemas.microsoft.com/office/drawing/2014/main" id="{60261D6E-52FD-4755-B4CB-08B081DC2AA3}"/>
              </a:ext>
            </a:extLst>
          </p:cNvPr>
          <p:cNvPicPr/>
          <p:nvPr/>
        </p:nvPicPr>
        <p:blipFill>
          <a:blip r:embed="rId3">
            <a:lum contrast="36000"/>
          </a:blip>
          <a:srcRect/>
          <a:stretch>
            <a:fillRect/>
          </a:stretch>
        </p:blipFill>
        <p:spPr bwMode="auto">
          <a:xfrm>
            <a:off x="3256385" y="40391"/>
            <a:ext cx="4734598" cy="3691894"/>
          </a:xfrm>
          <a:prstGeom prst="rect">
            <a:avLst/>
          </a:prstGeom>
          <a:noFill/>
          <a:ln w="9525">
            <a:noFill/>
            <a:round/>
            <a:headEnd/>
            <a:tailEnd/>
          </a:ln>
          <a:effectLst/>
        </p:spPr>
      </p:pic>
      <p:sp>
        <p:nvSpPr>
          <p:cNvPr id="10" name="TextovéPole 9">
            <a:extLst>
              <a:ext uri="{FF2B5EF4-FFF2-40B4-BE49-F238E27FC236}">
                <a16:creationId xmlns:a16="http://schemas.microsoft.com/office/drawing/2014/main" id="{5210986D-3AF5-4189-A758-D18DC589717A}"/>
              </a:ext>
            </a:extLst>
          </p:cNvPr>
          <p:cNvSpPr txBox="1"/>
          <p:nvPr/>
        </p:nvSpPr>
        <p:spPr>
          <a:xfrm>
            <a:off x="204994" y="3429000"/>
            <a:ext cx="11809206" cy="2308324"/>
          </a:xfrm>
          <a:prstGeom prst="rect">
            <a:avLst/>
          </a:prstGeom>
          <a:noFill/>
        </p:spPr>
        <p:txBody>
          <a:bodyPr wrap="square">
            <a:spAutoFit/>
          </a:bodyPr>
          <a:lstStyle/>
          <a:p>
            <a:r>
              <a:rPr lang="cs-CZ" sz="1800" b="1" dirty="0"/>
              <a:t>Pochody při výrobě oceli (EOP)</a:t>
            </a:r>
            <a:endParaRPr lang="cs-CZ" sz="1800" dirty="0"/>
          </a:p>
          <a:p>
            <a:r>
              <a:rPr lang="cs-CZ" sz="1800" dirty="0"/>
              <a:t>Surové železo z vysoké pece i šrot má při výrobě oceli několik částí, které jsou nutné pro dosažení kvalitní jakosti konečných výrobků. Jedná se o následující operace, které tuto jakost zajišťují:  </a:t>
            </a:r>
          </a:p>
          <a:p>
            <a:r>
              <a:rPr lang="cs-CZ" sz="1800" dirty="0"/>
              <a:t>1) Oxidace doprovodných prvků, které jsou mimo požadované složení a odstranění fosforu. </a:t>
            </a:r>
          </a:p>
          <a:p>
            <a:r>
              <a:rPr lang="cs-CZ" sz="1800" dirty="0"/>
              <a:t>2) Var lázně (oxidace uhlíku) a odstranění plynů. Tvorba a úprava strusky </a:t>
            </a:r>
          </a:p>
          <a:p>
            <a:r>
              <a:rPr lang="cs-CZ" sz="1800" dirty="0"/>
              <a:t>3) Odstranění síry </a:t>
            </a:r>
          </a:p>
          <a:p>
            <a:r>
              <a:rPr lang="cs-CZ" sz="1800" dirty="0"/>
              <a:t>4) Desoxidace   oceli </a:t>
            </a:r>
          </a:p>
          <a:p>
            <a:r>
              <a:rPr lang="cs-CZ" sz="1800" dirty="0"/>
              <a:t>5) Legování oceli a nastavení licí teploty</a:t>
            </a:r>
            <a:endParaRPr lang="cs-CZ" dirty="0"/>
          </a:p>
        </p:txBody>
      </p:sp>
    </p:spTree>
    <p:extLst>
      <p:ext uri="{BB962C8B-B14F-4D97-AF65-F5344CB8AC3E}">
        <p14:creationId xmlns:p14="http://schemas.microsoft.com/office/powerpoint/2010/main" val="17919258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089560E2-632D-4958-8489-F43080999F31}"/>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A0ED94A2-8A94-43D4-AF7D-7EC79BA51926}"/>
              </a:ext>
            </a:extLst>
          </p:cNvPr>
          <p:cNvSpPr txBox="1"/>
          <p:nvPr/>
        </p:nvSpPr>
        <p:spPr>
          <a:xfrm>
            <a:off x="0" y="192728"/>
            <a:ext cx="6096000" cy="4524315"/>
          </a:xfrm>
          <a:prstGeom prst="rect">
            <a:avLst/>
          </a:prstGeom>
          <a:noFill/>
        </p:spPr>
        <p:txBody>
          <a:bodyPr wrap="square">
            <a:spAutoFit/>
          </a:bodyPr>
          <a:lstStyle/>
          <a:p>
            <a:pPr algn="just"/>
            <a:r>
              <a:rPr lang="cs-CZ" sz="1800" b="1" i="0" u="none" strike="noStrike" baseline="0" dirty="0">
                <a:solidFill>
                  <a:srgbClr val="FF0000"/>
                </a:solidFill>
                <a:latin typeface="Times New Roman" panose="02020603050405020304" pitchFamily="18" charset="0"/>
                <a:cs typeface="Times New Roman" panose="02020603050405020304" pitchFamily="18" charset="0"/>
              </a:rPr>
              <a:t>Indukční středofrekvenční pec</a:t>
            </a:r>
          </a:p>
          <a:p>
            <a:pPr algn="just"/>
            <a:r>
              <a:rPr lang="cs-CZ" sz="1800" b="0" i="0" u="none" strike="noStrike" baseline="0" dirty="0">
                <a:latin typeface="Times New Roman" panose="02020603050405020304" pitchFamily="18" charset="0"/>
                <a:cs typeface="Times New Roman" panose="02020603050405020304" pitchFamily="18" charset="0"/>
              </a:rPr>
              <a:t>Pracuje na principu vířivých proudů. Tavba je velmi rychlá, pec pracuje s vysokou účinností a s minimálním </a:t>
            </a:r>
            <a:r>
              <a:rPr lang="cs-CZ" sz="1800" b="0" i="0" u="none" strike="noStrike" baseline="0" dirty="0" err="1">
                <a:latin typeface="Times New Roman" panose="02020603050405020304" pitchFamily="18" charset="0"/>
                <a:cs typeface="Times New Roman" panose="02020603050405020304" pitchFamily="18" charset="0"/>
              </a:rPr>
              <a:t>propalem</a:t>
            </a:r>
            <a:r>
              <a:rPr lang="cs-CZ" sz="1800" b="0" i="0" u="none" strike="noStrike" baseline="0" dirty="0">
                <a:latin typeface="Times New Roman" panose="02020603050405020304" pitchFamily="18" charset="0"/>
                <a:cs typeface="Times New Roman" panose="02020603050405020304" pitchFamily="18" charset="0"/>
              </a:rPr>
              <a:t> přísadových prvků. Vsázka musí mít vysokou čistotu, abychom dosáhli kvalitní oceli.</a:t>
            </a:r>
          </a:p>
          <a:p>
            <a:pPr algn="just"/>
            <a:endParaRPr lang="cs-CZ" sz="1800" b="1" i="0" u="none" strike="noStrike" baseline="0" dirty="0">
              <a:latin typeface="Times New Roman" panose="02020603050405020304" pitchFamily="18" charset="0"/>
              <a:cs typeface="Times New Roman" panose="02020603050405020304" pitchFamily="18" charset="0"/>
            </a:endParaRPr>
          </a:p>
          <a:p>
            <a:pPr algn="just"/>
            <a:r>
              <a:rPr lang="cs-CZ" sz="1800" b="1" i="0" u="none" strike="noStrike" baseline="0" dirty="0">
                <a:solidFill>
                  <a:srgbClr val="FF0000"/>
                </a:solidFill>
                <a:latin typeface="Times New Roman" panose="02020603050405020304" pitchFamily="18" charset="0"/>
                <a:cs typeface="Times New Roman" panose="02020603050405020304" pitchFamily="18" charset="0"/>
              </a:rPr>
              <a:t>Kelímková pec</a:t>
            </a:r>
          </a:p>
          <a:p>
            <a:pPr algn="just"/>
            <a:r>
              <a:rPr lang="cs-CZ" sz="1800" b="0" i="0" u="none" strike="noStrike" baseline="0" dirty="0">
                <a:latin typeface="Times New Roman" panose="02020603050405020304" pitchFamily="18" charset="0"/>
                <a:cs typeface="Times New Roman" panose="02020603050405020304" pitchFamily="18" charset="0"/>
              </a:rPr>
              <a:t>Je vytápěná plynem, případně naftou. Používá se hlavně pro tavení neželezných kovů – zejména slitin mědi a slitin hliníku. Má levný provoz, tekutý kov se však silně nasycuje vodíkem, který v atomárním stavu proniká z paliva přes stěnu kelímku do taveniny.</a:t>
            </a:r>
          </a:p>
          <a:p>
            <a:pPr algn="just"/>
            <a:endParaRPr lang="cs-CZ" sz="1800" dirty="0">
              <a:latin typeface="Times New Roman" panose="02020603050405020304" pitchFamily="18" charset="0"/>
              <a:cs typeface="Times New Roman" panose="02020603050405020304" pitchFamily="18" charset="0"/>
            </a:endParaRPr>
          </a:p>
          <a:p>
            <a:pPr algn="just"/>
            <a:r>
              <a:rPr lang="cs-CZ" sz="1800" b="1" i="0" u="none" strike="noStrike" baseline="0" dirty="0">
                <a:solidFill>
                  <a:srgbClr val="FF0000"/>
                </a:solidFill>
                <a:latin typeface="Times New Roman" panose="02020603050405020304" pitchFamily="18" charset="0"/>
                <a:cs typeface="Times New Roman" panose="02020603050405020304" pitchFamily="18" charset="0"/>
              </a:rPr>
              <a:t>Elektrická odporová kelímková pec</a:t>
            </a:r>
          </a:p>
          <a:p>
            <a:pPr algn="just"/>
            <a:r>
              <a:rPr lang="cs-CZ" sz="1800" b="0" i="0" u="none" strike="noStrike" baseline="0" dirty="0">
                <a:latin typeface="Times New Roman" panose="02020603050405020304" pitchFamily="18" charset="0"/>
                <a:cs typeface="Times New Roman" panose="02020603050405020304" pitchFamily="18" charset="0"/>
              </a:rPr>
              <a:t>Nemá výše uvedený nedostatek. Její provoz je však nákladný. Používá se opět spíše k tavení slitin lehkých kovů.</a:t>
            </a:r>
            <a:endParaRPr lang="cs-CZ" sz="1800" dirty="0">
              <a:latin typeface="Times New Roman" panose="02020603050405020304" pitchFamily="18" charset="0"/>
              <a:cs typeface="Times New Roman" panose="02020603050405020304" pitchFamily="18" charset="0"/>
            </a:endParaRPr>
          </a:p>
        </p:txBody>
      </p:sp>
      <p:pic>
        <p:nvPicPr>
          <p:cNvPr id="5" name="Obrázek 4">
            <a:extLst>
              <a:ext uri="{FF2B5EF4-FFF2-40B4-BE49-F238E27FC236}">
                <a16:creationId xmlns:a16="http://schemas.microsoft.com/office/drawing/2014/main" id="{439AA9EF-2E39-4D4C-8170-E323308D30E7}"/>
              </a:ext>
            </a:extLst>
          </p:cNvPr>
          <p:cNvPicPr>
            <a:picLocks noChangeAspect="1"/>
          </p:cNvPicPr>
          <p:nvPr/>
        </p:nvPicPr>
        <p:blipFill>
          <a:blip r:embed="rId3"/>
          <a:stretch>
            <a:fillRect/>
          </a:stretch>
        </p:blipFill>
        <p:spPr>
          <a:xfrm>
            <a:off x="6096000" y="0"/>
            <a:ext cx="5951536" cy="6858000"/>
          </a:xfrm>
          <a:prstGeom prst="rect">
            <a:avLst/>
          </a:prstGeom>
        </p:spPr>
      </p:pic>
      <p:sp>
        <p:nvSpPr>
          <p:cNvPr id="6" name="TextovéPole 5">
            <a:extLst>
              <a:ext uri="{FF2B5EF4-FFF2-40B4-BE49-F238E27FC236}">
                <a16:creationId xmlns:a16="http://schemas.microsoft.com/office/drawing/2014/main" id="{8C877C6E-9E60-D253-41BD-4B2E0440C912}"/>
              </a:ext>
            </a:extLst>
          </p:cNvPr>
          <p:cNvSpPr txBox="1"/>
          <p:nvPr/>
        </p:nvSpPr>
        <p:spPr>
          <a:xfrm>
            <a:off x="144462" y="4819124"/>
            <a:ext cx="6692566" cy="1200329"/>
          </a:xfrm>
          <a:prstGeom prst="rect">
            <a:avLst/>
          </a:prstGeom>
          <a:noFill/>
        </p:spPr>
        <p:txBody>
          <a:bodyPr wrap="square">
            <a:spAutoFit/>
          </a:bodyPr>
          <a:lstStyle/>
          <a:p>
            <a:r>
              <a:rPr lang="cs-CZ" dirty="0" err="1"/>
              <a:t>Šenberger</a:t>
            </a:r>
            <a:r>
              <a:rPr lang="cs-CZ" dirty="0"/>
              <a:t>, J., Stránský, K., Bůžek, Z., Záděra, A., Kafka, V., Metalurgie, VUTIUM, VUT Brno 2008, 310 s, ISBN 978-80-214-3632-9. </a:t>
            </a:r>
          </a:p>
          <a:p>
            <a:r>
              <a:rPr lang="cs-CZ" dirty="0" err="1"/>
              <a:t>Levíček</a:t>
            </a:r>
            <a:r>
              <a:rPr lang="cs-CZ" dirty="0"/>
              <a:t>, P., Stránský, K., Metalurgické vady ocelových odlitků, SNTL, Praha 1984. </a:t>
            </a:r>
          </a:p>
        </p:txBody>
      </p:sp>
    </p:spTree>
    <p:extLst>
      <p:ext uri="{BB962C8B-B14F-4D97-AF65-F5344CB8AC3E}">
        <p14:creationId xmlns:p14="http://schemas.microsoft.com/office/powerpoint/2010/main" val="2498940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ovéPole 6">
            <a:extLst>
              <a:ext uri="{FF2B5EF4-FFF2-40B4-BE49-F238E27FC236}">
                <a16:creationId xmlns:a16="http://schemas.microsoft.com/office/drawing/2014/main" id="{89584B84-B4A4-4E88-A6D8-7E4181625F4E}"/>
              </a:ext>
            </a:extLst>
          </p:cNvPr>
          <p:cNvSpPr txBox="1"/>
          <p:nvPr/>
        </p:nvSpPr>
        <p:spPr>
          <a:xfrm>
            <a:off x="174927" y="559813"/>
            <a:ext cx="11736125" cy="317009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Martinovým pochodem se nazývá proces zkujňování železa spalováním předehřátého generátorového plynu.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předehřátém vzduchu vznikaly v peci vysoké teploty, při kterých se roztavilo kujné železo i ocelový odpad. Pec byla nazvána Siemens-Martinovou. Pro příštích sto let se stala tato pec základem dominantního ocelářského pochodu. U nás se tento pochod nazývá Martinův. Martinovy pece měly zpočátku nístěj vyzděnou křemičitou,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tj. kyselou vyzdívkou a nebylo možno </a:t>
            </a:r>
            <a:r>
              <a:rPr lang="cs-CZ" sz="2000" dirty="0" err="1">
                <a:latin typeface="Times New Roman" panose="02020603050405020304" pitchFamily="18" charset="0"/>
                <a:cs typeface="Times New Roman" panose="02020603050405020304" pitchFamily="18" charset="0"/>
              </a:rPr>
              <a:t>odfosforovat</a:t>
            </a:r>
            <a:r>
              <a:rPr lang="cs-CZ" sz="2000" dirty="0">
                <a:latin typeface="Times New Roman" panose="02020603050405020304" pitchFamily="18" charset="0"/>
                <a:cs typeface="Times New Roman" panose="02020603050405020304" pitchFamily="18" charset="0"/>
              </a:rPr>
              <a:t>. Proto se ze začátku používaly k přetavování pevného surového železa pro Bessemerovy konvertory. Jejich velkou předností byla možnost roztavit a zpracovat ocelový odpad z výroby v konvertorech, kterého byl všude nadbytek. Po vynálezu Thomasova pochodu se začala nístěj Martinových pecí vyzdívat obdobně zásaditou vyzdívkou z dolomitu nebo magnezitu. Pece se zásaditou vyzdívkou měly všestrannou použitelnost a Martinův pochod byl velmi pružný jak co do složení surového železa, tak co do složení odpadu ve vsázce. </a:t>
            </a:r>
          </a:p>
        </p:txBody>
      </p:sp>
      <p:sp>
        <p:nvSpPr>
          <p:cNvPr id="9" name="TextovéPole 8">
            <a:extLst>
              <a:ext uri="{FF2B5EF4-FFF2-40B4-BE49-F238E27FC236}">
                <a16:creationId xmlns:a16="http://schemas.microsoft.com/office/drawing/2014/main" id="{8EDFB7EC-46DF-4748-AA5E-688552DDB46D}"/>
              </a:ext>
            </a:extLst>
          </p:cNvPr>
          <p:cNvSpPr txBox="1"/>
          <p:nvPr/>
        </p:nvSpPr>
        <p:spPr>
          <a:xfrm>
            <a:off x="174926" y="3729912"/>
            <a:ext cx="11736125" cy="1938992"/>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Pece dělíme podle konstrukce na </a:t>
            </a:r>
            <a:r>
              <a:rPr lang="cs-CZ" sz="2000" dirty="0">
                <a:solidFill>
                  <a:srgbClr val="FF0000"/>
                </a:solidFill>
                <a:latin typeface="Times New Roman" panose="02020603050405020304" pitchFamily="18" charset="0"/>
                <a:cs typeface="Times New Roman" panose="02020603050405020304" pitchFamily="18" charset="0"/>
              </a:rPr>
              <a:t>pevné</a:t>
            </a:r>
            <a:r>
              <a:rPr lang="cs-CZ" sz="2000" dirty="0">
                <a:latin typeface="Times New Roman" panose="02020603050405020304" pitchFamily="18" charset="0"/>
                <a:cs typeface="Times New Roman" panose="02020603050405020304" pitchFamily="18" charset="0"/>
              </a:rPr>
              <a:t> a </a:t>
            </a:r>
            <a:r>
              <a:rPr lang="cs-CZ" sz="2000" dirty="0">
                <a:solidFill>
                  <a:srgbClr val="FF0000"/>
                </a:solidFill>
                <a:latin typeface="Times New Roman" panose="02020603050405020304" pitchFamily="18" charset="0"/>
                <a:cs typeface="Times New Roman" panose="02020603050405020304" pitchFamily="18" charset="0"/>
              </a:rPr>
              <a:t>sklopné</a:t>
            </a:r>
            <a:r>
              <a:rPr lang="cs-CZ" sz="2000" dirty="0">
                <a:latin typeface="Times New Roman" panose="02020603050405020304" pitchFamily="18" charset="0"/>
                <a:cs typeface="Times New Roman" panose="02020603050405020304" pitchFamily="18" charset="0"/>
              </a:rPr>
              <a:t>. Z důvodů nižších pořizovacích nákladů, větší životnosti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snadnější údržby se více uplatnily pece pevné. Pec se skládá z pracovního prostoru a z regenerátorů. Pracovní prostor pece je tvořen nístějí, klenbou a přední a zadní stěnou. V přední stěně jsou umístěny sázecí otvory,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zadní stěně je odpichový otvor. V boku pece jsou umístěny hořáky, kterými je přiváděno plynné nebo kapalné palivo, vzduch a jsou tudy odváděny spaliny. Regenerátorové komory jsou vyplněny žáruvzdorným zdivem, které je mřížovitě uspořádáno. </a:t>
            </a:r>
          </a:p>
        </p:txBody>
      </p:sp>
      <p:sp>
        <p:nvSpPr>
          <p:cNvPr id="2" name="Obdélník 1"/>
          <p:cNvSpPr/>
          <p:nvPr/>
        </p:nvSpPr>
        <p:spPr>
          <a:xfrm>
            <a:off x="174927" y="98148"/>
            <a:ext cx="3270447" cy="461665"/>
          </a:xfrm>
          <a:prstGeom prst="rect">
            <a:avLst/>
          </a:prstGeom>
        </p:spPr>
        <p:txBody>
          <a:bodyPr wrap="none">
            <a:spAutoFit/>
          </a:bodyPr>
          <a:lstStyle/>
          <a:p>
            <a:r>
              <a:rPr lang="cs-CZ" sz="2400" b="1" dirty="0">
                <a:latin typeface="Times New Roman" panose="02020603050405020304" pitchFamily="18" charset="0"/>
                <a:cs typeface="Times New Roman" panose="02020603050405020304" pitchFamily="18" charset="0"/>
              </a:rPr>
              <a:t>Siemens-Martinská pec</a:t>
            </a:r>
            <a:endParaRPr lang="cs-CZ" sz="2400" b="1" dirty="0"/>
          </a:p>
        </p:txBody>
      </p:sp>
      <p:sp>
        <p:nvSpPr>
          <p:cNvPr id="5" name="Obdélník 4">
            <a:extLst>
              <a:ext uri="{FF2B5EF4-FFF2-40B4-BE49-F238E27FC236}">
                <a16:creationId xmlns:a16="http://schemas.microsoft.com/office/drawing/2014/main" id="{49C3EE8C-BE45-4662-808D-A62CD783DB43}"/>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4150958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C7DD29B8-E3A9-454D-BE1F-550D5FC580D6}"/>
              </a:ext>
            </a:extLst>
          </p:cNvPr>
          <p:cNvPicPr>
            <a:picLocks noChangeAspect="1"/>
          </p:cNvPicPr>
          <p:nvPr/>
        </p:nvPicPr>
        <p:blipFill>
          <a:blip r:embed="rId2"/>
          <a:stretch>
            <a:fillRect/>
          </a:stretch>
        </p:blipFill>
        <p:spPr>
          <a:xfrm>
            <a:off x="268135" y="2258628"/>
            <a:ext cx="5414320" cy="3215930"/>
          </a:xfrm>
          <a:prstGeom prst="rect">
            <a:avLst/>
          </a:prstGeom>
        </p:spPr>
      </p:pic>
      <p:sp>
        <p:nvSpPr>
          <p:cNvPr id="7" name="TextovéPole 6">
            <a:extLst>
              <a:ext uri="{FF2B5EF4-FFF2-40B4-BE49-F238E27FC236}">
                <a16:creationId xmlns:a16="http://schemas.microsoft.com/office/drawing/2014/main" id="{77E07A45-7836-44AB-8AE6-81EA22CC4AE6}"/>
              </a:ext>
            </a:extLst>
          </p:cNvPr>
          <p:cNvSpPr txBox="1"/>
          <p:nvPr/>
        </p:nvSpPr>
        <p:spPr>
          <a:xfrm>
            <a:off x="114300" y="214449"/>
            <a:ext cx="12003487" cy="1938992"/>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Výroba oceli v SM peci </a:t>
            </a:r>
          </a:p>
          <a:p>
            <a:pPr algn="just"/>
            <a:r>
              <a:rPr lang="cs-CZ" sz="2000" dirty="0">
                <a:latin typeface="Times New Roman" panose="02020603050405020304" pitchFamily="18" charset="0"/>
                <a:cs typeface="Times New Roman" panose="02020603050405020304" pitchFamily="18" charset="0"/>
              </a:rPr>
              <a:t>Regenerační komory slouží k ohřívání plynu a vzduchu na teplotu 1100 až 1250 °C. Ohřívány jsou spalinami, které vycházejí z pece a mají teplotu asi 1500 °C. Spaliny poté odcházejí komínem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do atmosféry, jejich teplota přitom klesne asi na 600 °C. Ohřátý plyn a vzduch proudí z jednoho páru komor do nístěje, kde se smísí na hořlavou směs a shoří. Když je tento pár komor dostatečně ochlazen, dochází k reverzi plamene a je tento ochlazený pár komor ohříván.</a:t>
            </a:r>
          </a:p>
        </p:txBody>
      </p:sp>
      <p:sp>
        <p:nvSpPr>
          <p:cNvPr id="4" name="Obdélník 3">
            <a:extLst>
              <a:ext uri="{FF2B5EF4-FFF2-40B4-BE49-F238E27FC236}">
                <a16:creationId xmlns:a16="http://schemas.microsoft.com/office/drawing/2014/main" id="{6B1C6C2F-4FB1-45D2-B0BE-F25075D43731}"/>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6" name="TextovéPole 5">
            <a:extLst>
              <a:ext uri="{FF2B5EF4-FFF2-40B4-BE49-F238E27FC236}">
                <a16:creationId xmlns:a16="http://schemas.microsoft.com/office/drawing/2014/main" id="{FA5FC75C-4D39-ADD4-7746-6F9F659A9232}"/>
              </a:ext>
            </a:extLst>
          </p:cNvPr>
          <p:cNvSpPr txBox="1"/>
          <p:nvPr/>
        </p:nvSpPr>
        <p:spPr>
          <a:xfrm>
            <a:off x="5499434" y="4559065"/>
            <a:ext cx="6692566" cy="1200329"/>
          </a:xfrm>
          <a:prstGeom prst="rect">
            <a:avLst/>
          </a:prstGeom>
          <a:noFill/>
        </p:spPr>
        <p:txBody>
          <a:bodyPr wrap="square">
            <a:spAutoFit/>
          </a:bodyPr>
          <a:lstStyle/>
          <a:p>
            <a:r>
              <a:rPr lang="cs-CZ" dirty="0" err="1"/>
              <a:t>Šenberger</a:t>
            </a:r>
            <a:r>
              <a:rPr lang="cs-CZ" dirty="0"/>
              <a:t>, J., Stránský, K., Bůžek, Z., </a:t>
            </a:r>
            <a:r>
              <a:rPr lang="cs-CZ" dirty="0" err="1"/>
              <a:t>Záděča</a:t>
            </a:r>
            <a:r>
              <a:rPr lang="cs-CZ" dirty="0"/>
              <a:t>, A., Kafka, V., Metalurgie, VUTIUM, VUT Brno 2008, 310 s, ISBN 978-80-214-3632-9. </a:t>
            </a:r>
          </a:p>
          <a:p>
            <a:r>
              <a:rPr lang="cs-CZ" dirty="0" err="1"/>
              <a:t>Levíček</a:t>
            </a:r>
            <a:r>
              <a:rPr lang="cs-CZ" dirty="0"/>
              <a:t>, P., Stránský, K., Metalurgické vady ocelových odlitků, SNTL, Praha 1984. </a:t>
            </a:r>
          </a:p>
        </p:txBody>
      </p:sp>
    </p:spTree>
    <p:extLst>
      <p:ext uri="{BB962C8B-B14F-4D97-AF65-F5344CB8AC3E}">
        <p14:creationId xmlns:p14="http://schemas.microsoft.com/office/powerpoint/2010/main" val="3102266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0AD16DAD-28CF-4271-A572-ABFCAA4138B3}"/>
              </a:ext>
            </a:extLst>
          </p:cNvPr>
          <p:cNvSpPr txBox="1"/>
          <p:nvPr/>
        </p:nvSpPr>
        <p:spPr>
          <a:xfrm>
            <a:off x="93760" y="189346"/>
            <a:ext cx="12004480" cy="3847207"/>
          </a:xfrm>
          <a:prstGeom prst="rect">
            <a:avLst/>
          </a:prstGeom>
          <a:noFill/>
        </p:spPr>
        <p:txBody>
          <a:bodyPr wrap="square">
            <a:spAutoFit/>
          </a:bodyPr>
          <a:lstStyle/>
          <a:p>
            <a:r>
              <a:rPr lang="cs-CZ" sz="2400" b="1" dirty="0">
                <a:solidFill>
                  <a:srgbClr val="FF0000"/>
                </a:solidFill>
                <a:latin typeface="Times New Roman" panose="02020603050405020304" pitchFamily="18" charset="0"/>
                <a:cs typeface="Times New Roman" panose="02020603050405020304" pitchFamily="18" charset="0"/>
              </a:rPr>
              <a:t>Varianty Martinova pochodu: </a:t>
            </a:r>
          </a:p>
          <a:p>
            <a:pPr algn="just"/>
            <a:r>
              <a:rPr lang="cs-CZ" sz="2000" b="1" dirty="0">
                <a:latin typeface="Times New Roman" panose="02020603050405020304" pitchFamily="18" charset="0"/>
                <a:cs typeface="Times New Roman" panose="02020603050405020304" pitchFamily="18" charset="0"/>
              </a:rPr>
              <a:t>Zásaditý rudný pochod </a:t>
            </a:r>
            <a:r>
              <a:rPr lang="cs-CZ" sz="2000" dirty="0">
                <a:latin typeface="Times New Roman" panose="02020603050405020304" pitchFamily="18" charset="0"/>
                <a:cs typeface="Times New Roman" panose="02020603050405020304" pitchFamily="18" charset="0"/>
              </a:rPr>
              <a:t>– U tohoto pochodu je skladba kovové vsázky nejčastěji 60 až 75 % surového železa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zbytek tvoří ocelový odpad. Surové železo se používá téměř výhradně v kapalném stavu. Teplota nalévaného surového železa má být 1320 až 1380 °C. </a:t>
            </a:r>
            <a:r>
              <a:rPr lang="cs-CZ" sz="2000" b="1" dirty="0">
                <a:latin typeface="Times New Roman" panose="02020603050405020304" pitchFamily="18" charset="0"/>
                <a:cs typeface="Times New Roman" panose="02020603050405020304" pitchFamily="18" charset="0"/>
              </a:rPr>
              <a:t>Tato varianta pochodu se používala na našem území nejčastěji. </a:t>
            </a:r>
          </a:p>
          <a:p>
            <a:pPr algn="just"/>
            <a:r>
              <a:rPr lang="cs-CZ" sz="2000" dirty="0">
                <a:latin typeface="Times New Roman" panose="02020603050405020304" pitchFamily="18" charset="0"/>
                <a:cs typeface="Times New Roman" panose="02020603050405020304" pitchFamily="18" charset="0"/>
              </a:rPr>
              <a:t>Zásaditý odpadový pochod - Při tomto pochodu převážnou část vsázky tvoří ocelový odpad, podíl surového železa je asi 25 %. </a:t>
            </a:r>
          </a:p>
          <a:p>
            <a:pPr algn="just"/>
            <a:r>
              <a:rPr lang="cs-CZ" sz="2000" b="1" dirty="0">
                <a:latin typeface="Times New Roman" panose="02020603050405020304" pitchFamily="18" charset="0"/>
                <a:cs typeface="Times New Roman" panose="02020603050405020304" pitchFamily="18" charset="0"/>
              </a:rPr>
              <a:t>Kyselý pochod </a:t>
            </a:r>
            <a:r>
              <a:rPr lang="cs-CZ" sz="2000" dirty="0">
                <a:latin typeface="Times New Roman" panose="02020603050405020304" pitchFamily="18" charset="0"/>
                <a:cs typeface="Times New Roman" panose="02020603050405020304" pitchFamily="18" charset="0"/>
              </a:rPr>
              <a:t>– </a:t>
            </a:r>
            <a:r>
              <a:rPr lang="cs-CZ" sz="2000" b="1" dirty="0">
                <a:latin typeface="Times New Roman" panose="02020603050405020304" pitchFamily="18" charset="0"/>
                <a:cs typeface="Times New Roman" panose="02020603050405020304" pitchFamily="18" charset="0"/>
              </a:rPr>
              <a:t>Při kyselém pochodu nelze odstranit fosfor a síru</a:t>
            </a:r>
            <a:r>
              <a:rPr lang="cs-CZ" sz="2000" dirty="0">
                <a:latin typeface="Times New Roman" panose="02020603050405020304" pitchFamily="18" charset="0"/>
                <a:cs typeface="Times New Roman" panose="02020603050405020304" pitchFamily="18" charset="0"/>
              </a:rPr>
              <a:t>, proto se používají čisté suroviny, především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s nízkým obsahem těchto prvků. Často se pracuje s </a:t>
            </a:r>
            <a:r>
              <a:rPr lang="cs-CZ" sz="2000" dirty="0" err="1">
                <a:latin typeface="Times New Roman" panose="02020603050405020304" pitchFamily="18" charset="0"/>
                <a:cs typeface="Times New Roman" panose="02020603050405020304" pitchFamily="18" charset="0"/>
              </a:rPr>
              <a:t>předzkujněnou</a:t>
            </a:r>
            <a:r>
              <a:rPr lang="cs-CZ" sz="2000" dirty="0">
                <a:latin typeface="Times New Roman" panose="02020603050405020304" pitchFamily="18" charset="0"/>
                <a:cs typeface="Times New Roman" panose="02020603050405020304" pitchFamily="18" charset="0"/>
              </a:rPr>
              <a:t> vsázkou v zásadité SM peci. </a:t>
            </a:r>
          </a:p>
          <a:p>
            <a:pPr algn="just"/>
            <a:r>
              <a:rPr lang="cs-CZ" sz="2000" b="1" dirty="0">
                <a:latin typeface="Times New Roman" panose="02020603050405020304" pitchFamily="18" charset="0"/>
                <a:cs typeface="Times New Roman" panose="02020603050405020304" pitchFamily="18" charset="0"/>
              </a:rPr>
              <a:t>Výhody SM procesu:</a:t>
            </a:r>
            <a:r>
              <a:rPr lang="cs-CZ" sz="2000" dirty="0">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cs-CZ" sz="2000" dirty="0">
                <a:latin typeface="Times New Roman" panose="02020603050405020304" pitchFamily="18" charset="0"/>
                <a:cs typeface="Times New Roman" panose="02020603050405020304" pitchFamily="18" charset="0"/>
              </a:rPr>
              <a:t>možnost zpracovávat libovolné množství ocelového odpadu </a:t>
            </a:r>
          </a:p>
          <a:p>
            <a:pPr marL="342900" indent="-342900" algn="just">
              <a:buFont typeface="Arial" panose="020B0604020202020204" pitchFamily="34" charset="0"/>
              <a:buChar char="•"/>
            </a:pPr>
            <a:r>
              <a:rPr lang="cs-CZ" sz="2000" dirty="0">
                <a:latin typeface="Times New Roman" panose="02020603050405020304" pitchFamily="18" charset="0"/>
                <a:cs typeface="Times New Roman" panose="02020603050405020304" pitchFamily="18" charset="0"/>
              </a:rPr>
              <a:t>poměrně malá závislost na složení surového železa </a:t>
            </a:r>
          </a:p>
          <a:p>
            <a:pPr marL="342900" indent="-342900" algn="just">
              <a:buFont typeface="Arial" panose="020B0604020202020204" pitchFamily="34" charset="0"/>
              <a:buChar char="•"/>
            </a:pPr>
            <a:r>
              <a:rPr lang="cs-CZ" sz="2000" dirty="0">
                <a:latin typeface="Times New Roman" panose="02020603050405020304" pitchFamily="18" charset="0"/>
                <a:cs typeface="Times New Roman" panose="02020603050405020304" pitchFamily="18" charset="0"/>
              </a:rPr>
              <a:t>možnost vyrábět i jakostně náročné oceli v době, kdy ještě nebyly známy procesy sekundární metalurgie </a:t>
            </a:r>
          </a:p>
        </p:txBody>
      </p:sp>
      <p:sp>
        <p:nvSpPr>
          <p:cNvPr id="3" name="Obdélník 2">
            <a:extLst>
              <a:ext uri="{FF2B5EF4-FFF2-40B4-BE49-F238E27FC236}">
                <a16:creationId xmlns:a16="http://schemas.microsoft.com/office/drawing/2014/main" id="{BCEC5C47-1D24-40F0-BEF2-D75F6D3A567E}"/>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930476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93170B8A-3795-4C91-9CD7-36A6E21479F7}"/>
              </a:ext>
            </a:extLst>
          </p:cNvPr>
          <p:cNvSpPr>
            <a:spLocks noChangeArrowheads="1"/>
          </p:cNvSpPr>
          <p:nvPr/>
        </p:nvSpPr>
        <p:spPr bwMode="auto">
          <a:xfrm>
            <a:off x="190831" y="206452"/>
            <a:ext cx="11752028"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b="1" dirty="0"/>
              <a:t>První nález železného předmětu - rukojeť dýky - v našem regionu na území</a:t>
            </a:r>
            <a:r>
              <a:rPr lang="cs-CZ" altLang="cs-CZ" dirty="0"/>
              <a:t> Slovenska se datuje </a:t>
            </a:r>
            <a:br>
              <a:rPr lang="cs-CZ" altLang="cs-CZ" dirty="0"/>
            </a:br>
            <a:r>
              <a:rPr lang="cs-CZ" altLang="cs-CZ" dirty="0"/>
              <a:t>do 15. století př.n.l. (konec doby bronzové). </a:t>
            </a:r>
          </a:p>
          <a:p>
            <a:pPr algn="just" eaLnBrk="1" hangingPunct="1"/>
            <a:r>
              <a:rPr lang="cs-CZ" altLang="cs-CZ" dirty="0"/>
              <a:t>První nález v Čechách se datuje do 12. století př.n.l. Kolem poloviny posledního tisíciletí př.n.l. se objevuje velmi primitivní výroba železa v nejstarším výrobním zařízení - prosté otevřené výhni s dmychadlem. Kousky železa získané redukcí z rudy se kovářsky zpracovávaly. V období Velkomoravské říše, tj. kolem 9.století našeho letopočtu se již vyráběly nástroje k obrábění dřeva, motyky, rýče, kosáky, srpy, radlice - celkově již kolem </a:t>
            </a:r>
            <a:br>
              <a:rPr lang="cs-CZ" altLang="cs-CZ" dirty="0"/>
            </a:br>
            <a:r>
              <a:rPr lang="cs-CZ" altLang="cs-CZ" dirty="0"/>
              <a:t>100 železných výrobků. </a:t>
            </a:r>
          </a:p>
        </p:txBody>
      </p:sp>
      <p:sp>
        <p:nvSpPr>
          <p:cNvPr id="3075" name="Rectangle 5">
            <a:extLst>
              <a:ext uri="{FF2B5EF4-FFF2-40B4-BE49-F238E27FC236}">
                <a16:creationId xmlns:a16="http://schemas.microsoft.com/office/drawing/2014/main" id="{4FB5375A-B740-446C-A88D-F5B298834AD1}"/>
              </a:ext>
            </a:extLst>
          </p:cNvPr>
          <p:cNvSpPr>
            <a:spLocks noChangeArrowheads="1"/>
          </p:cNvSpPr>
          <p:nvPr/>
        </p:nvSpPr>
        <p:spPr bwMode="auto">
          <a:xfrm>
            <a:off x="190831" y="2237777"/>
            <a:ext cx="6838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dirty="0"/>
              <a:t>Ve 13. až 16. století v Čechách existovalo na 250 železných hutí. </a:t>
            </a:r>
          </a:p>
        </p:txBody>
      </p:sp>
      <p:sp>
        <p:nvSpPr>
          <p:cNvPr id="3076" name="Rectangle 7">
            <a:extLst>
              <a:ext uri="{FF2B5EF4-FFF2-40B4-BE49-F238E27FC236}">
                <a16:creationId xmlns:a16="http://schemas.microsoft.com/office/drawing/2014/main" id="{02C46E76-9099-4191-90CA-7491859ED9D8}"/>
              </a:ext>
            </a:extLst>
          </p:cNvPr>
          <p:cNvSpPr>
            <a:spLocks noChangeArrowheads="1"/>
          </p:cNvSpPr>
          <p:nvPr/>
        </p:nvSpPr>
        <p:spPr bwMode="auto">
          <a:xfrm>
            <a:off x="190831" y="2604490"/>
            <a:ext cx="1152939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b="1" dirty="0"/>
              <a:t>V 1.polovině 19. století</a:t>
            </a:r>
            <a:r>
              <a:rPr lang="cs-CZ" altLang="cs-CZ" dirty="0"/>
              <a:t> se rozvíjejí válcovny. Kujné železo se vyrábělo zkujňováním ve výhni a to se pak zpracovávalo v dílnách zvaných hamry. Ve vysokých pecích se začalo pracovat s koksem, předehříval se dmýchaný vzduch a ve zkujňovacích výhních se pohonem pro dmýchání stala parostrojní dmychadla. Parní stroje začaly pohánět válcovny. </a:t>
            </a:r>
          </a:p>
        </p:txBody>
      </p:sp>
      <p:sp>
        <p:nvSpPr>
          <p:cNvPr id="7" name="TextovéPole 6">
            <a:extLst>
              <a:ext uri="{FF2B5EF4-FFF2-40B4-BE49-F238E27FC236}">
                <a16:creationId xmlns:a16="http://schemas.microsoft.com/office/drawing/2014/main" id="{7DB7ABE6-C9CD-47BB-A7A1-78A208074C00}"/>
              </a:ext>
            </a:extLst>
          </p:cNvPr>
          <p:cNvSpPr txBox="1"/>
          <p:nvPr/>
        </p:nvSpPr>
        <p:spPr>
          <a:xfrm>
            <a:off x="190830" y="3875838"/>
            <a:ext cx="10858169" cy="369332"/>
          </a:xfrm>
          <a:prstGeom prst="rect">
            <a:avLst/>
          </a:prstGeom>
          <a:noFill/>
        </p:spPr>
        <p:txBody>
          <a:bodyPr wrap="square">
            <a:spAutoFit/>
          </a:bodyPr>
          <a:lstStyle/>
          <a:p>
            <a:r>
              <a:rPr lang="cs-CZ" dirty="0"/>
              <a:t>https://is.muni.cz/th/jc6o7/5519230/pracestechnickym/kovy/historiekovu.html</a:t>
            </a:r>
          </a:p>
        </p:txBody>
      </p:sp>
      <p:sp>
        <p:nvSpPr>
          <p:cNvPr id="6" name="Obdélník 5">
            <a:extLst>
              <a:ext uri="{FF2B5EF4-FFF2-40B4-BE49-F238E27FC236}">
                <a16:creationId xmlns:a16="http://schemas.microsoft.com/office/drawing/2014/main" id="{95784404-05FA-45E6-AEDB-6A7CBB4CE144}"/>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4EE29165-606A-4499-90B1-7DD451125D4B}"/>
              </a:ext>
            </a:extLst>
          </p:cNvPr>
          <p:cNvSpPr>
            <a:spLocks noChangeArrowheads="1"/>
          </p:cNvSpPr>
          <p:nvPr/>
        </p:nvSpPr>
        <p:spPr bwMode="auto">
          <a:xfrm>
            <a:off x="219986" y="168342"/>
            <a:ext cx="11752028"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b="1" dirty="0"/>
              <a:t>Pudlovací proces uměl vyrobit i tzv. tvrdé železo</a:t>
            </a:r>
            <a:r>
              <a:rPr lang="cs-CZ" altLang="cs-CZ" dirty="0"/>
              <a:t>, t.j. ocel. Kelímkový proces uměl zase zvládnout roztavení oceli jen pro vyšší obsahy uhlíku, které mají nižší teplotu tavení. V r. 1855 byl přihlášen patent na zkujňování surového železa v konvertoru. Tento pochod nazývaný Bessemerův byl podstatně produktivnější než ostatní a probíhal v tzv. konvertoru a byl založen na dmýchání vzduchu do lázně kovu. V r. 1860 vyrábělo tímto pochodem na světě již 40 podniků. Když v r. 1856 byl patentován Siemensem regenerativní způsob topení, byl to již jen krůček k tomu, aby ve Francii byla v r. 1864 postavena první 2 tunová nístějová pec v kombinaci se </a:t>
            </a:r>
            <a:r>
              <a:rPr lang="cs-CZ" altLang="cs-CZ" dirty="0" err="1"/>
              <a:t>Siemensovými</a:t>
            </a:r>
            <a:r>
              <a:rPr lang="cs-CZ" altLang="cs-CZ" dirty="0"/>
              <a:t> regenerátory vzduchu. Proces nazvaný Siemens-Martin dokázal již také roztavit odpad a cesta k velkovýrobě oceli byla otevřena. </a:t>
            </a:r>
          </a:p>
        </p:txBody>
      </p:sp>
      <p:sp>
        <p:nvSpPr>
          <p:cNvPr id="4" name="TextovéPole 3">
            <a:extLst>
              <a:ext uri="{FF2B5EF4-FFF2-40B4-BE49-F238E27FC236}">
                <a16:creationId xmlns:a16="http://schemas.microsoft.com/office/drawing/2014/main" id="{43919B98-0112-4B75-BFBF-2A16F243E8D4}"/>
              </a:ext>
            </a:extLst>
          </p:cNvPr>
          <p:cNvSpPr txBox="1"/>
          <p:nvPr/>
        </p:nvSpPr>
        <p:spPr>
          <a:xfrm>
            <a:off x="219986" y="3735003"/>
            <a:ext cx="8136614" cy="369332"/>
          </a:xfrm>
          <a:prstGeom prst="rect">
            <a:avLst/>
          </a:prstGeom>
          <a:noFill/>
        </p:spPr>
        <p:txBody>
          <a:bodyPr wrap="square">
            <a:spAutoFit/>
          </a:bodyPr>
          <a:lstStyle/>
          <a:p>
            <a:r>
              <a:rPr lang="cs-CZ" dirty="0"/>
              <a:t>https://www.ped.muni.cz/wchem/sm/hc/hist/tov/pudlovani.html</a:t>
            </a:r>
          </a:p>
        </p:txBody>
      </p:sp>
      <p:sp>
        <p:nvSpPr>
          <p:cNvPr id="6" name="TextovéPole 5">
            <a:extLst>
              <a:ext uri="{FF2B5EF4-FFF2-40B4-BE49-F238E27FC236}">
                <a16:creationId xmlns:a16="http://schemas.microsoft.com/office/drawing/2014/main" id="{3B54F153-1248-42F4-9258-53DC16FF97C9}"/>
              </a:ext>
            </a:extLst>
          </p:cNvPr>
          <p:cNvSpPr txBox="1"/>
          <p:nvPr/>
        </p:nvSpPr>
        <p:spPr>
          <a:xfrm>
            <a:off x="219986" y="2967335"/>
            <a:ext cx="11752028" cy="646331"/>
          </a:xfrm>
          <a:prstGeom prst="rect">
            <a:avLst/>
          </a:prstGeom>
          <a:noFill/>
        </p:spPr>
        <p:txBody>
          <a:bodyPr wrap="square">
            <a:spAutoFit/>
          </a:bodyPr>
          <a:lstStyle/>
          <a:p>
            <a:r>
              <a:rPr lang="cs-CZ" dirty="0"/>
              <a:t>DANIHELKA, Antonín a Jaroslav PURŠ. Dějiny hutnictví železa v Československu: Díl 2. Od průmyslové revoluce do konce 2. světové války. 1. Praha: Academia, 1986. </a:t>
            </a:r>
          </a:p>
        </p:txBody>
      </p:sp>
      <p:sp>
        <p:nvSpPr>
          <p:cNvPr id="8" name="TextovéPole 7">
            <a:extLst>
              <a:ext uri="{FF2B5EF4-FFF2-40B4-BE49-F238E27FC236}">
                <a16:creationId xmlns:a16="http://schemas.microsoft.com/office/drawing/2014/main" id="{B75DC0F9-4CC8-4764-9FF5-826FA6BFA631}"/>
              </a:ext>
            </a:extLst>
          </p:cNvPr>
          <p:cNvSpPr txBox="1"/>
          <p:nvPr/>
        </p:nvSpPr>
        <p:spPr>
          <a:xfrm>
            <a:off x="219986" y="4363135"/>
            <a:ext cx="11616414" cy="369332"/>
          </a:xfrm>
          <a:prstGeom prst="rect">
            <a:avLst/>
          </a:prstGeom>
          <a:noFill/>
        </p:spPr>
        <p:txBody>
          <a:bodyPr wrap="square">
            <a:spAutoFit/>
          </a:bodyPr>
          <a:lstStyle/>
          <a:p>
            <a:r>
              <a:rPr lang="cs-CZ" dirty="0"/>
              <a:t>ŠENBERGER, Jaroslav. Metalurgie oceli na odlitky. 1. V Brně: VUTIUM, c2008. ISBN 9788021436329.</a:t>
            </a:r>
          </a:p>
        </p:txBody>
      </p:sp>
      <p:sp>
        <p:nvSpPr>
          <p:cNvPr id="7" name="Obdélník 6">
            <a:extLst>
              <a:ext uri="{FF2B5EF4-FFF2-40B4-BE49-F238E27FC236}">
                <a16:creationId xmlns:a16="http://schemas.microsoft.com/office/drawing/2014/main" id="{26A2F628-F673-4B7A-8E59-1DBFBF84C131}"/>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636343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909190DE-FB87-4035-AD1E-E77C65B5DBC3}"/>
              </a:ext>
            </a:extLst>
          </p:cNvPr>
          <p:cNvSpPr>
            <a:spLocks noChangeArrowheads="1"/>
          </p:cNvSpPr>
          <p:nvPr/>
        </p:nvSpPr>
        <p:spPr bwMode="auto">
          <a:xfrm>
            <a:off x="152400" y="4691877"/>
            <a:ext cx="118872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dirty="0"/>
              <a:t>Společně s uhlím a bavlnou byly železo a ocel hlavními materiály, na kterých byla založena průmyslová revoluce. </a:t>
            </a:r>
          </a:p>
        </p:txBody>
      </p:sp>
      <p:pic>
        <p:nvPicPr>
          <p:cNvPr id="5124" name="Picture 9" descr="Výsledek obrázku pro steel production graph 2017">
            <a:extLst>
              <a:ext uri="{FF2B5EF4-FFF2-40B4-BE49-F238E27FC236}">
                <a16:creationId xmlns:a16="http://schemas.microsoft.com/office/drawing/2014/main" id="{0D00AF3E-054C-43C7-9F4D-84826679DF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3671888" cy="423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Obrázek 1">
            <a:extLst>
              <a:ext uri="{FF2B5EF4-FFF2-40B4-BE49-F238E27FC236}">
                <a16:creationId xmlns:a16="http://schemas.microsoft.com/office/drawing/2014/main" id="{CC3EEC22-E86C-4D56-9C0D-1C6C4C8B231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79989" y="125414"/>
            <a:ext cx="2879725"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Obdélník 2">
            <a:extLst>
              <a:ext uri="{FF2B5EF4-FFF2-40B4-BE49-F238E27FC236}">
                <a16:creationId xmlns:a16="http://schemas.microsoft.com/office/drawing/2014/main" id="{C72D5EA5-BD9C-45B0-8520-3DF2FC52A5E7}"/>
              </a:ext>
            </a:extLst>
          </p:cNvPr>
          <p:cNvSpPr>
            <a:spLocks noChangeArrowheads="1"/>
          </p:cNvSpPr>
          <p:nvPr/>
        </p:nvSpPr>
        <p:spPr bwMode="auto">
          <a:xfrm>
            <a:off x="152400" y="5095100"/>
            <a:ext cx="1188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sz="1400" dirty="0"/>
              <a:t>http://www.independent.co.uk/news/business/Leading_business_story/charts-that-show-why-china-really-is-to-blame-for-the-steel-crisis-a6978871.html</a:t>
            </a:r>
          </a:p>
        </p:txBody>
      </p:sp>
      <p:pic>
        <p:nvPicPr>
          <p:cNvPr id="5127" name="Picture 11" descr="Pie chart showing which countries produce most pig iron.">
            <a:extLst>
              <a:ext uri="{FF2B5EF4-FFF2-40B4-BE49-F238E27FC236}">
                <a16:creationId xmlns:a16="http://schemas.microsoft.com/office/drawing/2014/main" id="{BD7DE7F3-C90A-4964-8A0E-62FD50EB42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0325" y="989014"/>
            <a:ext cx="2903538"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bdélník 6">
            <a:extLst>
              <a:ext uri="{FF2B5EF4-FFF2-40B4-BE49-F238E27FC236}">
                <a16:creationId xmlns:a16="http://schemas.microsoft.com/office/drawing/2014/main" id="{A336FD56-07AB-4270-A2FA-2A701C251A7F}"/>
              </a:ext>
            </a:extLst>
          </p:cNvPr>
          <p:cNvSpPr/>
          <p:nvPr/>
        </p:nvSpPr>
        <p:spPr bwMode="auto">
          <a:xfrm>
            <a:off x="3215957" y="5579745"/>
            <a:ext cx="5760085" cy="1278255"/>
          </a:xfrm>
          <a:prstGeom prst="rect">
            <a:avLst/>
          </a:prstGeom>
          <a:blipFill>
            <a:blip r:embed="rId5"/>
            <a:stretch/>
          </a:blipFill>
          <a:ln>
            <a:noFill/>
          </a:ln>
        </p:spPr>
        <p:txBody>
          <a:bodyPr rot="0">
            <a:prstTxWarp prst="textNoShape">
              <a:avLst/>
            </a:prstTxWarp>
            <a:noAutofit/>
          </a:bodyPr>
          <a:lstStyle/>
          <a:p>
            <a:endParaRPr lang="cs-CZ"/>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6">
            <a:extLst>
              <a:ext uri="{FF2B5EF4-FFF2-40B4-BE49-F238E27FC236}">
                <a16:creationId xmlns:a16="http://schemas.microsoft.com/office/drawing/2014/main" id="{E7FE5F98-F2B3-440B-8EC8-C18F03228EFA}"/>
              </a:ext>
            </a:extLst>
          </p:cNvPr>
          <p:cNvGraphicFramePr>
            <a:graphicFrameLocks noChangeAspect="1"/>
          </p:cNvGraphicFramePr>
          <p:nvPr>
            <p:extLst>
              <p:ext uri="{D42A27DB-BD31-4B8C-83A1-F6EECF244321}">
                <p14:modId xmlns:p14="http://schemas.microsoft.com/office/powerpoint/2010/main" val="2770669558"/>
              </p:ext>
            </p:extLst>
          </p:nvPr>
        </p:nvGraphicFramePr>
        <p:xfrm>
          <a:off x="1758729" y="0"/>
          <a:ext cx="8674542" cy="5558096"/>
        </p:xfrm>
        <a:graphic>
          <a:graphicData uri="http://schemas.openxmlformats.org/presentationml/2006/ole">
            <mc:AlternateContent xmlns:mc="http://schemas.openxmlformats.org/markup-compatibility/2006">
              <mc:Choice xmlns:v="urn:schemas-microsoft-com:vml" Requires="v">
                <p:oleObj name="Rastrový obrázek" r:id="rId2" imgW="5349704" imgH="3269263" progId="Paint.Picture">
                  <p:embed/>
                </p:oleObj>
              </mc:Choice>
              <mc:Fallback>
                <p:oleObj name="Rastrový obrázek" r:id="rId2" imgW="5349704" imgH="3269263" progId="Paint.Picture">
                  <p:embed/>
                  <p:pic>
                    <p:nvPicPr>
                      <p:cNvPr id="6146" name="Object 6">
                        <a:extLst>
                          <a:ext uri="{FF2B5EF4-FFF2-40B4-BE49-F238E27FC236}">
                            <a16:creationId xmlns:a16="http://schemas.microsoft.com/office/drawing/2014/main" id="{E7FE5F98-F2B3-440B-8EC8-C18F03228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8729" y="0"/>
                        <a:ext cx="8674542" cy="5558096"/>
                      </a:xfrm>
                      <a:prstGeom prst="rect">
                        <a:avLst/>
                      </a:prstGeom>
                      <a:noFill/>
                      <a:ln>
                        <a:noFill/>
                      </a:ln>
                    </p:spPr>
                  </p:pic>
                </p:oleObj>
              </mc:Fallback>
            </mc:AlternateContent>
          </a:graphicData>
        </a:graphic>
      </p:graphicFrame>
      <p:sp>
        <p:nvSpPr>
          <p:cNvPr id="3" name="Obdélník 2">
            <a:extLst>
              <a:ext uri="{FF2B5EF4-FFF2-40B4-BE49-F238E27FC236}">
                <a16:creationId xmlns:a16="http://schemas.microsoft.com/office/drawing/2014/main" id="{C4A400AE-2344-49DE-B4E8-51B2FED13C87}"/>
              </a:ext>
            </a:extLst>
          </p:cNvPr>
          <p:cNvSpPr/>
          <p:nvPr/>
        </p:nvSpPr>
        <p:spPr bwMode="auto">
          <a:xfrm>
            <a:off x="3215957" y="5579745"/>
            <a:ext cx="5760085" cy="1278255"/>
          </a:xfrm>
          <a:prstGeom prst="rect">
            <a:avLst/>
          </a:prstGeom>
          <a:blipFill>
            <a:blip r:embed="rId4"/>
            <a:stretch/>
          </a:blipFill>
          <a:ln>
            <a:noFill/>
          </a:ln>
        </p:spPr>
        <p:txBody>
          <a:bodyPr rot="0">
            <a:prstTxWarp prst="textNoShape">
              <a:avLst/>
            </a:prstTxWarp>
            <a:noAutofit/>
          </a:bodyPr>
          <a:lstStyle/>
          <a:p>
            <a:endParaRPr lang="cs-CZ"/>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00C9D6FA-0A56-40FF-B0CC-73491F06A101}"/>
              </a:ext>
            </a:extLst>
          </p:cNvPr>
          <p:cNvSpPr>
            <a:spLocks noChangeArrowheads="1"/>
          </p:cNvSpPr>
          <p:nvPr/>
        </p:nvSpPr>
        <p:spPr bwMode="auto">
          <a:xfrm>
            <a:off x="206734" y="276226"/>
            <a:ext cx="10281879"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marL="342900" indent="-342900">
              <a:defRPr>
                <a:solidFill>
                  <a:schemeClr val="tx1"/>
                </a:solidFill>
                <a:latin typeface="Arial" panose="020B0604020202020204" pitchFamily="34" charset="0"/>
              </a:defRPr>
            </a:lvl1pPr>
            <a:lvl2pPr marL="800100" indent="-342900">
              <a:defRPr>
                <a:solidFill>
                  <a:schemeClr val="tx1"/>
                </a:solidFill>
                <a:latin typeface="Arial" panose="020B0604020202020204" pitchFamily="34" charset="0"/>
              </a:defRPr>
            </a:lvl2pPr>
            <a:lvl3pPr marL="1257300" indent="-342900">
              <a:defRPr>
                <a:solidFill>
                  <a:schemeClr val="tx1"/>
                </a:solidFill>
                <a:latin typeface="Arial" panose="020B0604020202020204" pitchFamily="34" charset="0"/>
              </a:defRPr>
            </a:lvl3pPr>
            <a:lvl4pPr marL="1714500" indent="-342900">
              <a:defRPr>
                <a:solidFill>
                  <a:schemeClr val="tx1"/>
                </a:solidFill>
                <a:latin typeface="Arial" panose="020B0604020202020204" pitchFamily="34" charset="0"/>
              </a:defRPr>
            </a:lvl4pPr>
            <a:lvl5pPr marL="2171700" indent="-342900">
              <a:defRPr>
                <a:solidFill>
                  <a:schemeClr val="tx1"/>
                </a:solidFill>
                <a:latin typeface="Arial" panose="020B0604020202020204" pitchFamily="34" charset="0"/>
              </a:defRPr>
            </a:lvl5pPr>
            <a:lvl6pPr marL="2628900" indent="-342900" eaLnBrk="0" fontAlgn="base" hangingPunct="0">
              <a:spcBef>
                <a:spcPct val="0"/>
              </a:spcBef>
              <a:spcAft>
                <a:spcPct val="0"/>
              </a:spcAft>
              <a:defRPr>
                <a:solidFill>
                  <a:schemeClr val="tx1"/>
                </a:solidFill>
                <a:latin typeface="Arial" panose="020B0604020202020204" pitchFamily="34" charset="0"/>
              </a:defRPr>
            </a:lvl6pPr>
            <a:lvl7pPr marL="3086100" indent="-342900" eaLnBrk="0" fontAlgn="base" hangingPunct="0">
              <a:spcBef>
                <a:spcPct val="0"/>
              </a:spcBef>
              <a:spcAft>
                <a:spcPct val="0"/>
              </a:spcAft>
              <a:defRPr>
                <a:solidFill>
                  <a:schemeClr val="tx1"/>
                </a:solidFill>
                <a:latin typeface="Arial" panose="020B0604020202020204" pitchFamily="34" charset="0"/>
              </a:defRPr>
            </a:lvl7pPr>
            <a:lvl8pPr marL="3543300" indent="-342900" eaLnBrk="0" fontAlgn="base" hangingPunct="0">
              <a:spcBef>
                <a:spcPct val="0"/>
              </a:spcBef>
              <a:spcAft>
                <a:spcPct val="0"/>
              </a:spcAft>
              <a:defRPr>
                <a:solidFill>
                  <a:schemeClr val="tx1"/>
                </a:solidFill>
                <a:latin typeface="Arial" panose="020B0604020202020204" pitchFamily="34" charset="0"/>
              </a:defRPr>
            </a:lvl8pPr>
            <a:lvl9pPr marL="4000500" indent="-3429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u="sng" dirty="0"/>
              <a:t>V současné době se používají čtyři pracovní postupy výroby oceli. </a:t>
            </a:r>
          </a:p>
          <a:p>
            <a:pPr eaLnBrk="1" hangingPunct="1">
              <a:buFontTx/>
              <a:buAutoNum type="arabicParenR"/>
            </a:pPr>
            <a:r>
              <a:rPr lang="cs-CZ" altLang="cs-CZ" dirty="0"/>
              <a:t>Klasický způsob  vysoká pec/ kyslíkový konvertor</a:t>
            </a:r>
          </a:p>
          <a:p>
            <a:pPr eaLnBrk="1" hangingPunct="1">
              <a:buFontTx/>
              <a:buAutoNum type="arabicParenR"/>
            </a:pPr>
            <a:r>
              <a:rPr lang="cs-CZ" altLang="cs-CZ" dirty="0"/>
              <a:t>Přímo tavený šrot (elektrická oblouková pec)</a:t>
            </a:r>
          </a:p>
          <a:p>
            <a:pPr eaLnBrk="1" hangingPunct="1">
              <a:buFontTx/>
              <a:buAutoNum type="arabicParenR"/>
            </a:pPr>
            <a:r>
              <a:rPr lang="cs-CZ" altLang="cs-CZ" dirty="0"/>
              <a:t>Redukční tavení </a:t>
            </a:r>
          </a:p>
          <a:p>
            <a:pPr eaLnBrk="1" hangingPunct="1">
              <a:buFontTx/>
              <a:buAutoNum type="arabicParenR"/>
            </a:pPr>
            <a:r>
              <a:rPr lang="cs-CZ" altLang="cs-CZ" dirty="0"/>
              <a:t>Přímá redukce. </a:t>
            </a:r>
          </a:p>
        </p:txBody>
      </p:sp>
      <p:sp>
        <p:nvSpPr>
          <p:cNvPr id="7171" name="Rectangle 5">
            <a:extLst>
              <a:ext uri="{FF2B5EF4-FFF2-40B4-BE49-F238E27FC236}">
                <a16:creationId xmlns:a16="http://schemas.microsoft.com/office/drawing/2014/main" id="{033CEE57-00F1-4EB2-A31F-F790839333EB}"/>
              </a:ext>
            </a:extLst>
          </p:cNvPr>
          <p:cNvSpPr>
            <a:spLocks noChangeArrowheads="1"/>
          </p:cNvSpPr>
          <p:nvPr/>
        </p:nvSpPr>
        <p:spPr bwMode="auto">
          <a:xfrm>
            <a:off x="206734" y="2241442"/>
            <a:ext cx="1179178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dirty="0"/>
              <a:t>V současné době se výroba oceli zakládá na způsobu kombinace </a:t>
            </a:r>
            <a:r>
              <a:rPr lang="cs-CZ" altLang="cs-CZ" b="1" dirty="0"/>
              <a:t>vysoká pec / kyslíkový konvertor</a:t>
            </a:r>
            <a:r>
              <a:rPr lang="cs-CZ" altLang="cs-CZ" dirty="0"/>
              <a:t> </a:t>
            </a:r>
            <a:br>
              <a:rPr lang="cs-CZ" altLang="cs-CZ" dirty="0"/>
            </a:br>
            <a:r>
              <a:rPr lang="cs-CZ" altLang="cs-CZ" dirty="0"/>
              <a:t>(přibližně 65 %) a na procesu </a:t>
            </a:r>
            <a:r>
              <a:rPr lang="cs-CZ" altLang="cs-CZ" b="1" dirty="0"/>
              <a:t>elektrických obloukových pecí</a:t>
            </a:r>
            <a:r>
              <a:rPr lang="cs-CZ" altLang="cs-CZ" dirty="0"/>
              <a:t> (přibližně 35 %). </a:t>
            </a:r>
          </a:p>
        </p:txBody>
      </p:sp>
      <p:sp>
        <p:nvSpPr>
          <p:cNvPr id="7172" name="Rectangle 6">
            <a:extLst>
              <a:ext uri="{FF2B5EF4-FFF2-40B4-BE49-F238E27FC236}">
                <a16:creationId xmlns:a16="http://schemas.microsoft.com/office/drawing/2014/main" id="{3D809A73-1F3E-4D7C-B7D0-E60F97FEF8E8}"/>
              </a:ext>
            </a:extLst>
          </p:cNvPr>
          <p:cNvSpPr>
            <a:spLocks noChangeArrowheads="1"/>
          </p:cNvSpPr>
          <p:nvPr/>
        </p:nvSpPr>
        <p:spPr bwMode="auto">
          <a:xfrm>
            <a:off x="206734" y="3434061"/>
            <a:ext cx="1179178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Ze čtyř uvedených postupů výroby oceli je zdaleka nejsložitějším způsobem klasické spojení vysoká pec - kyslíkový konvertor, k němuž dochází ve velkých průmyslových komplexech známých jako integrovaný hutní podnik, jenž zaujímá plochu až několik km². </a:t>
            </a:r>
          </a:p>
        </p:txBody>
      </p:sp>
      <p:sp>
        <p:nvSpPr>
          <p:cNvPr id="7173" name="Rectangle 7">
            <a:extLst>
              <a:ext uri="{FF2B5EF4-FFF2-40B4-BE49-F238E27FC236}">
                <a16:creationId xmlns:a16="http://schemas.microsoft.com/office/drawing/2014/main" id="{7EF7D5E9-18D9-42C4-9608-E0148E9673A0}"/>
              </a:ext>
            </a:extLst>
          </p:cNvPr>
          <p:cNvSpPr>
            <a:spLocks noChangeArrowheads="1"/>
          </p:cNvSpPr>
          <p:nvPr/>
        </p:nvSpPr>
        <p:spPr bwMode="auto">
          <a:xfrm>
            <a:off x="206734" y="4724400"/>
            <a:ext cx="11791784"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b="1" dirty="0"/>
              <a:t>První  </a:t>
            </a:r>
            <a:r>
              <a:rPr lang="cs-CZ" altLang="cs-CZ" dirty="0"/>
              <a:t>skutečná</a:t>
            </a:r>
            <a:r>
              <a:rPr lang="cs-CZ" altLang="cs-CZ" b="1" dirty="0"/>
              <a:t> vysoká pec</a:t>
            </a:r>
            <a:r>
              <a:rPr lang="cs-CZ" altLang="cs-CZ" dirty="0"/>
              <a:t>, která používala koks zahájila svůj provoz v roce </a:t>
            </a:r>
            <a:r>
              <a:rPr lang="cs-CZ" altLang="cs-CZ" b="1" dirty="0"/>
              <a:t>1735</a:t>
            </a:r>
            <a:r>
              <a:rPr lang="cs-CZ" altLang="cs-CZ" dirty="0"/>
              <a:t>. Vysoká pec zůstává zdaleka nejdůležitějším procesem  výroby surového železa. </a:t>
            </a:r>
          </a:p>
        </p:txBody>
      </p:sp>
      <p:sp>
        <p:nvSpPr>
          <p:cNvPr id="6" name="Obdélník 5">
            <a:extLst>
              <a:ext uri="{FF2B5EF4-FFF2-40B4-BE49-F238E27FC236}">
                <a16:creationId xmlns:a16="http://schemas.microsoft.com/office/drawing/2014/main" id="{E6C7FBEB-6A0E-4D62-8E39-7EDA27909D91}"/>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E98C40BA-B0B5-472E-BFDF-13930775F6B4}"/>
              </a:ext>
            </a:extLst>
          </p:cNvPr>
          <p:cNvSpPr/>
          <p:nvPr/>
        </p:nvSpPr>
        <p:spPr bwMode="auto">
          <a:xfrm>
            <a:off x="2806065"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8194" name="Picture 4">
            <a:extLst>
              <a:ext uri="{FF2B5EF4-FFF2-40B4-BE49-F238E27FC236}">
                <a16:creationId xmlns:a16="http://schemas.microsoft.com/office/drawing/2014/main" id="{64949ED3-9533-45F7-9E24-A2FA998520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549275"/>
            <a:ext cx="4938776" cy="4460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5">
            <a:extLst>
              <a:ext uri="{FF2B5EF4-FFF2-40B4-BE49-F238E27FC236}">
                <a16:creationId xmlns:a16="http://schemas.microsoft.com/office/drawing/2014/main" id="{55F2EADA-E212-4891-B8B7-8858E990A834}"/>
              </a:ext>
            </a:extLst>
          </p:cNvPr>
          <p:cNvSpPr>
            <a:spLocks noChangeArrowheads="1"/>
          </p:cNvSpPr>
          <p:nvPr/>
        </p:nvSpPr>
        <p:spPr bwMode="auto">
          <a:xfrm>
            <a:off x="1857016" y="4927821"/>
            <a:ext cx="4146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b="1" dirty="0"/>
              <a:t>Celkový pohled na dvě vysoké pece</a:t>
            </a:r>
            <a:r>
              <a:rPr lang="cs-CZ" altLang="cs-CZ" dirty="0"/>
              <a:t> </a:t>
            </a:r>
          </a:p>
        </p:txBody>
      </p:sp>
      <p:pic>
        <p:nvPicPr>
          <p:cNvPr id="8196" name="Picture 6">
            <a:extLst>
              <a:ext uri="{FF2B5EF4-FFF2-40B4-BE49-F238E27FC236}">
                <a16:creationId xmlns:a16="http://schemas.microsoft.com/office/drawing/2014/main" id="{E878CD66-B6AE-4E12-BBE0-E475DC4A68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4050" y="188913"/>
            <a:ext cx="3124200" cy="544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bdélník 1"/>
          <p:cNvSpPr/>
          <p:nvPr/>
        </p:nvSpPr>
        <p:spPr>
          <a:xfrm>
            <a:off x="185813" y="87066"/>
            <a:ext cx="6905865" cy="400110"/>
          </a:xfrm>
          <a:prstGeom prst="rect">
            <a:avLst/>
          </a:prstGeom>
        </p:spPr>
        <p:txBody>
          <a:bodyPr wrap="none">
            <a:spAutoFit/>
          </a:bodyPr>
          <a:lstStyle/>
          <a:p>
            <a:r>
              <a:rPr lang="cs-CZ" altLang="cs-CZ" sz="2000" b="1" dirty="0">
                <a:solidFill>
                  <a:srgbClr val="FF0000"/>
                </a:solidFill>
              </a:rPr>
              <a:t>Klasický způsob výroby oceli -   vysoká pec/ kyslíkový konvertor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9EB4B90B-191E-499A-A91D-DA37B1AA558D}"/>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graphicFrame>
        <p:nvGraphicFramePr>
          <p:cNvPr id="9218" name="Object 5">
            <a:extLst>
              <a:ext uri="{FF2B5EF4-FFF2-40B4-BE49-F238E27FC236}">
                <a16:creationId xmlns:a16="http://schemas.microsoft.com/office/drawing/2014/main" id="{6B48F63A-7809-444F-A606-514EDFA6636D}"/>
              </a:ext>
            </a:extLst>
          </p:cNvPr>
          <p:cNvGraphicFramePr>
            <a:graphicFrameLocks noChangeAspect="1"/>
          </p:cNvGraphicFramePr>
          <p:nvPr>
            <p:extLst>
              <p:ext uri="{D42A27DB-BD31-4B8C-83A1-F6EECF244321}">
                <p14:modId xmlns:p14="http://schemas.microsoft.com/office/powerpoint/2010/main" val="2164727481"/>
              </p:ext>
            </p:extLst>
          </p:nvPr>
        </p:nvGraphicFramePr>
        <p:xfrm>
          <a:off x="6376724" y="664749"/>
          <a:ext cx="5390537" cy="4098081"/>
        </p:xfrm>
        <a:graphic>
          <a:graphicData uri="http://schemas.openxmlformats.org/presentationml/2006/ole">
            <mc:AlternateContent xmlns:mc="http://schemas.openxmlformats.org/markup-compatibility/2006">
              <mc:Choice xmlns:v="urn:schemas-microsoft-com:vml" Requires="v">
                <p:oleObj name="Rastrový obrázek" r:id="rId3" imgW="3292125" imgH="2491956" progId="Paint.Picture">
                  <p:embed/>
                </p:oleObj>
              </mc:Choice>
              <mc:Fallback>
                <p:oleObj name="Rastrový obrázek" r:id="rId3" imgW="3292125" imgH="2491956" progId="Paint.Picture">
                  <p:embed/>
                  <p:pic>
                    <p:nvPicPr>
                      <p:cNvPr id="9218" name="Object 5">
                        <a:extLst>
                          <a:ext uri="{FF2B5EF4-FFF2-40B4-BE49-F238E27FC236}">
                            <a16:creationId xmlns:a16="http://schemas.microsoft.com/office/drawing/2014/main" id="{6B48F63A-7809-444F-A606-514EDFA663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6724" y="664749"/>
                        <a:ext cx="5390537" cy="4098081"/>
                      </a:xfrm>
                      <a:prstGeom prst="rect">
                        <a:avLst/>
                      </a:prstGeom>
                      <a:noFill/>
                      <a:ln>
                        <a:noFill/>
                      </a:ln>
                    </p:spPr>
                  </p:pic>
                </p:oleObj>
              </mc:Fallback>
            </mc:AlternateContent>
          </a:graphicData>
        </a:graphic>
      </p:graphicFrame>
      <p:graphicFrame>
        <p:nvGraphicFramePr>
          <p:cNvPr id="9219" name="Object 6">
            <a:extLst>
              <a:ext uri="{FF2B5EF4-FFF2-40B4-BE49-F238E27FC236}">
                <a16:creationId xmlns:a16="http://schemas.microsoft.com/office/drawing/2014/main" id="{B47DCB9C-585C-42A6-977B-062F0239AF09}"/>
              </a:ext>
            </a:extLst>
          </p:cNvPr>
          <p:cNvGraphicFramePr>
            <a:graphicFrameLocks noChangeAspect="1"/>
          </p:cNvGraphicFramePr>
          <p:nvPr>
            <p:extLst>
              <p:ext uri="{D42A27DB-BD31-4B8C-83A1-F6EECF244321}">
                <p14:modId xmlns:p14="http://schemas.microsoft.com/office/powerpoint/2010/main" val="4292329765"/>
              </p:ext>
            </p:extLst>
          </p:nvPr>
        </p:nvGraphicFramePr>
        <p:xfrm>
          <a:off x="166977" y="93498"/>
          <a:ext cx="6145133" cy="5027142"/>
        </p:xfrm>
        <a:graphic>
          <a:graphicData uri="http://schemas.openxmlformats.org/presentationml/2006/ole">
            <mc:AlternateContent xmlns:mc="http://schemas.openxmlformats.org/markup-compatibility/2006">
              <mc:Choice xmlns:v="urn:schemas-microsoft-com:vml" Requires="v">
                <p:oleObj name="Rastrový obrázek" r:id="rId5" imgW="3086367" imgH="2278577" progId="Paint.Picture">
                  <p:embed/>
                </p:oleObj>
              </mc:Choice>
              <mc:Fallback>
                <p:oleObj name="Rastrový obrázek" r:id="rId5" imgW="3086367" imgH="2278577" progId="Paint.Picture">
                  <p:embed/>
                  <p:pic>
                    <p:nvPicPr>
                      <p:cNvPr id="9219" name="Object 6">
                        <a:extLst>
                          <a:ext uri="{FF2B5EF4-FFF2-40B4-BE49-F238E27FC236}">
                            <a16:creationId xmlns:a16="http://schemas.microsoft.com/office/drawing/2014/main" id="{B47DCB9C-585C-42A6-977B-062F0239AF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977" y="93498"/>
                        <a:ext cx="6145133" cy="5027142"/>
                      </a:xfrm>
                      <a:prstGeom prst="rect">
                        <a:avLst/>
                      </a:prstGeom>
                      <a:noFill/>
                      <a:ln>
                        <a:noFill/>
                      </a:ln>
                    </p:spPr>
                  </p:pic>
                </p:oleObj>
              </mc:Fallback>
            </mc:AlternateContent>
          </a:graphicData>
        </a:graphic>
      </p:graphicFrame>
      <p:sp>
        <p:nvSpPr>
          <p:cNvPr id="9220" name="Rectangle 7">
            <a:extLst>
              <a:ext uri="{FF2B5EF4-FFF2-40B4-BE49-F238E27FC236}">
                <a16:creationId xmlns:a16="http://schemas.microsoft.com/office/drawing/2014/main" id="{A3698487-4F87-44BB-B2AE-3F922672E552}"/>
              </a:ext>
            </a:extLst>
          </p:cNvPr>
          <p:cNvSpPr>
            <a:spLocks noChangeArrowheads="1"/>
          </p:cNvSpPr>
          <p:nvPr/>
        </p:nvSpPr>
        <p:spPr bwMode="auto">
          <a:xfrm>
            <a:off x="92764" y="5014225"/>
            <a:ext cx="1189515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Vysoká pec je uzavřený systém, do kterého se zavážejí materiály obsahující </a:t>
            </a:r>
            <a:r>
              <a:rPr lang="cs-CZ" altLang="cs-CZ" b="1" dirty="0" err="1"/>
              <a:t>Fe</a:t>
            </a:r>
            <a:r>
              <a:rPr lang="cs-CZ" altLang="cs-CZ" dirty="0"/>
              <a:t> (kusová </a:t>
            </a:r>
            <a:r>
              <a:rPr lang="cs-CZ" altLang="cs-CZ" b="1" dirty="0"/>
              <a:t>železná ruda</a:t>
            </a:r>
            <a:r>
              <a:rPr lang="cs-CZ" altLang="cs-CZ" dirty="0"/>
              <a:t>, aglomerát nebo pelety), </a:t>
            </a:r>
            <a:r>
              <a:rPr lang="cs-CZ" altLang="cs-CZ" b="1" dirty="0"/>
              <a:t>aditiva</a:t>
            </a:r>
            <a:r>
              <a:rPr lang="cs-CZ" altLang="cs-CZ" dirty="0"/>
              <a:t> (struskotvorné přísady jako je vápenec) a </a:t>
            </a:r>
            <a:r>
              <a:rPr lang="cs-CZ" altLang="cs-CZ" b="1" dirty="0"/>
              <a:t>redukční činidla</a:t>
            </a:r>
            <a:r>
              <a:rPr lang="cs-CZ" altLang="cs-CZ" dirty="0"/>
              <a:t> (koks) a to plynule vrcholem pecní šachty pomocí zavážecího systému.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a:extLst>
              <a:ext uri="{FF2B5EF4-FFF2-40B4-BE49-F238E27FC236}">
                <a16:creationId xmlns:a16="http://schemas.microsoft.com/office/drawing/2014/main" id="{F3D4DBB7-B11B-4950-9D06-96E7835E265C}"/>
              </a:ext>
            </a:extLst>
          </p:cNvPr>
          <p:cNvSpPr>
            <a:spLocks noChangeArrowheads="1"/>
          </p:cNvSpPr>
          <p:nvPr/>
        </p:nvSpPr>
        <p:spPr bwMode="auto">
          <a:xfrm>
            <a:off x="-1" y="0"/>
            <a:ext cx="11855395"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5829300" algn="l"/>
              </a:tabLst>
              <a:defRPr>
                <a:solidFill>
                  <a:schemeClr val="tx1"/>
                </a:solidFill>
                <a:latin typeface="Arial" panose="020B0604020202020204" pitchFamily="34" charset="0"/>
              </a:defRPr>
            </a:lvl1pPr>
            <a:lvl2pPr marL="742950" indent="-285750">
              <a:tabLst>
                <a:tab pos="5829300" algn="l"/>
              </a:tabLst>
              <a:defRPr>
                <a:solidFill>
                  <a:schemeClr val="tx1"/>
                </a:solidFill>
                <a:latin typeface="Arial" panose="020B0604020202020204" pitchFamily="34" charset="0"/>
              </a:defRPr>
            </a:lvl2pPr>
            <a:lvl3pPr marL="1143000" indent="-228600">
              <a:tabLst>
                <a:tab pos="5829300" algn="l"/>
              </a:tabLst>
              <a:defRPr>
                <a:solidFill>
                  <a:schemeClr val="tx1"/>
                </a:solidFill>
                <a:latin typeface="Arial" panose="020B0604020202020204" pitchFamily="34" charset="0"/>
              </a:defRPr>
            </a:lvl3pPr>
            <a:lvl4pPr marL="1600200" indent="-228600">
              <a:tabLst>
                <a:tab pos="5829300" algn="l"/>
              </a:tabLst>
              <a:defRPr>
                <a:solidFill>
                  <a:schemeClr val="tx1"/>
                </a:solidFill>
                <a:latin typeface="Arial" panose="020B0604020202020204" pitchFamily="34" charset="0"/>
              </a:defRPr>
            </a:lvl4pPr>
            <a:lvl5pPr marL="2057400" indent="-228600">
              <a:tabLst>
                <a:tab pos="582930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82930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82930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82930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829300" algn="l"/>
              </a:tabLst>
              <a:defRPr>
                <a:solidFill>
                  <a:schemeClr val="tx1"/>
                </a:solidFill>
                <a:latin typeface="Arial" panose="020B0604020202020204" pitchFamily="34" charset="0"/>
              </a:defRPr>
            </a:lvl9pPr>
          </a:lstStyle>
          <a:p>
            <a:pPr algn="just" eaLnBrk="1" hangingPunct="1"/>
            <a:r>
              <a:rPr lang="cs-CZ" altLang="cs-CZ" dirty="0"/>
              <a:t>Železná ruda dnes zpracovávaná obsahuje velké množství </a:t>
            </a:r>
            <a:r>
              <a:rPr lang="cs-CZ" altLang="cs-CZ" b="1" dirty="0"/>
              <a:t>hematitu</a:t>
            </a:r>
            <a:r>
              <a:rPr lang="cs-CZ" altLang="cs-CZ" dirty="0"/>
              <a:t> (Fe</a:t>
            </a:r>
            <a:r>
              <a:rPr lang="cs-CZ" altLang="cs-CZ" baseline="-25000" dirty="0"/>
              <a:t>2</a:t>
            </a:r>
            <a:r>
              <a:rPr lang="cs-CZ" altLang="cs-CZ" dirty="0"/>
              <a:t>O</a:t>
            </a:r>
            <a:r>
              <a:rPr lang="cs-CZ" altLang="cs-CZ" baseline="-25000" dirty="0"/>
              <a:t>3</a:t>
            </a:r>
            <a:r>
              <a:rPr lang="cs-CZ" altLang="cs-CZ" dirty="0"/>
              <a:t>) a někdy malé množství </a:t>
            </a:r>
            <a:r>
              <a:rPr lang="cs-CZ" altLang="cs-CZ" b="1" dirty="0"/>
              <a:t>magnetitu</a:t>
            </a:r>
            <a:r>
              <a:rPr lang="cs-CZ" altLang="cs-CZ" dirty="0"/>
              <a:t> (Fe</a:t>
            </a:r>
            <a:r>
              <a:rPr lang="cs-CZ" altLang="cs-CZ" baseline="-25000" dirty="0"/>
              <a:t>3</a:t>
            </a:r>
            <a:r>
              <a:rPr lang="cs-CZ" altLang="cs-CZ" dirty="0"/>
              <a:t>O</a:t>
            </a:r>
            <a:r>
              <a:rPr lang="cs-CZ" altLang="cs-CZ" baseline="-25000" dirty="0"/>
              <a:t>4</a:t>
            </a:r>
            <a:r>
              <a:rPr lang="cs-CZ" altLang="cs-CZ" dirty="0"/>
              <a:t>). Ve vysoké peci se tyto složky postupně redukují a přecházejí přes </a:t>
            </a:r>
            <a:r>
              <a:rPr lang="cs-CZ" altLang="cs-CZ" b="1" dirty="0"/>
              <a:t>nižší oxidy</a:t>
            </a:r>
            <a:r>
              <a:rPr lang="cs-CZ" altLang="cs-CZ" dirty="0"/>
              <a:t> (</a:t>
            </a:r>
            <a:r>
              <a:rPr lang="cs-CZ" altLang="cs-CZ" dirty="0" err="1"/>
              <a:t>FeO</a:t>
            </a:r>
            <a:r>
              <a:rPr lang="cs-CZ" altLang="cs-CZ" dirty="0"/>
              <a:t>) až k částečně redukované nauhličené podobě pevného železa. Nakonec se vsázka železa taví, reakce spějí do závěrečného stupně a  horká tavenina kovu a struska se shromažďují u dna. Redukující uhlík přechází na CO a CO</a:t>
            </a:r>
            <a:r>
              <a:rPr lang="cs-CZ" altLang="cs-CZ" baseline="-25000" dirty="0"/>
              <a:t>2</a:t>
            </a:r>
            <a:r>
              <a:rPr lang="cs-CZ" altLang="cs-CZ" dirty="0"/>
              <a:t>.</a:t>
            </a:r>
          </a:p>
          <a:p>
            <a:pPr algn="just" eaLnBrk="1" hangingPunct="1"/>
            <a:r>
              <a:rPr lang="cs-CZ" altLang="cs-CZ" b="1" dirty="0"/>
              <a:t>Tavidla a přísady se přidávají</a:t>
            </a:r>
            <a:r>
              <a:rPr lang="cs-CZ" altLang="cs-CZ" dirty="0"/>
              <a:t> proto, aby se </a:t>
            </a:r>
            <a:r>
              <a:rPr lang="cs-CZ" altLang="cs-CZ" b="1" dirty="0"/>
              <a:t>snížil bod tavení hlušiny</a:t>
            </a:r>
            <a:r>
              <a:rPr lang="cs-CZ" altLang="cs-CZ" dirty="0"/>
              <a:t>, zlepšil </a:t>
            </a:r>
            <a:r>
              <a:rPr lang="cs-CZ" altLang="cs-CZ" b="1" dirty="0"/>
              <a:t>přechod síry do strusky</a:t>
            </a:r>
            <a:r>
              <a:rPr lang="cs-CZ" altLang="cs-CZ" dirty="0"/>
              <a:t>, zajistila se </a:t>
            </a:r>
            <a:r>
              <a:rPr lang="cs-CZ" altLang="cs-CZ" b="1" dirty="0"/>
              <a:t>požadovaná jakost tekutého surového železa</a:t>
            </a:r>
            <a:r>
              <a:rPr lang="cs-CZ" altLang="cs-CZ" dirty="0"/>
              <a:t> a umožnilo se další zpracování strusky.</a:t>
            </a:r>
          </a:p>
        </p:txBody>
      </p:sp>
      <p:sp>
        <p:nvSpPr>
          <p:cNvPr id="10243" name="Rectangle 5">
            <a:extLst>
              <a:ext uri="{FF2B5EF4-FFF2-40B4-BE49-F238E27FC236}">
                <a16:creationId xmlns:a16="http://schemas.microsoft.com/office/drawing/2014/main" id="{D4C532C7-9D4B-4101-B01C-E7875DDC2EA1}"/>
              </a:ext>
            </a:extLst>
          </p:cNvPr>
          <p:cNvSpPr>
            <a:spLocks noChangeArrowheads="1"/>
          </p:cNvSpPr>
          <p:nvPr/>
        </p:nvSpPr>
        <p:spPr bwMode="auto">
          <a:xfrm>
            <a:off x="-2" y="1754326"/>
            <a:ext cx="1185539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5829300" algn="l"/>
              </a:tabLst>
              <a:defRPr>
                <a:solidFill>
                  <a:schemeClr val="tx1"/>
                </a:solidFill>
                <a:latin typeface="Arial" panose="020B0604020202020204" pitchFamily="34" charset="0"/>
              </a:defRPr>
            </a:lvl1pPr>
            <a:lvl2pPr marL="742950" indent="-285750">
              <a:tabLst>
                <a:tab pos="5829300" algn="l"/>
              </a:tabLst>
              <a:defRPr>
                <a:solidFill>
                  <a:schemeClr val="tx1"/>
                </a:solidFill>
                <a:latin typeface="Arial" panose="020B0604020202020204" pitchFamily="34" charset="0"/>
              </a:defRPr>
            </a:lvl2pPr>
            <a:lvl3pPr marL="1143000" indent="-228600">
              <a:tabLst>
                <a:tab pos="5829300" algn="l"/>
              </a:tabLst>
              <a:defRPr>
                <a:solidFill>
                  <a:schemeClr val="tx1"/>
                </a:solidFill>
                <a:latin typeface="Arial" panose="020B0604020202020204" pitchFamily="34" charset="0"/>
              </a:defRPr>
            </a:lvl3pPr>
            <a:lvl4pPr marL="1600200" indent="-228600">
              <a:tabLst>
                <a:tab pos="5829300" algn="l"/>
              </a:tabLst>
              <a:defRPr>
                <a:solidFill>
                  <a:schemeClr val="tx1"/>
                </a:solidFill>
                <a:latin typeface="Arial" panose="020B0604020202020204" pitchFamily="34" charset="0"/>
              </a:defRPr>
            </a:lvl4pPr>
            <a:lvl5pPr marL="2057400" indent="-228600">
              <a:tabLst>
                <a:tab pos="582930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82930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82930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82930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829300" algn="l"/>
              </a:tabLst>
              <a:defRPr>
                <a:solidFill>
                  <a:schemeClr val="tx1"/>
                </a:solidFill>
                <a:latin typeface="Arial" panose="020B0604020202020204" pitchFamily="34" charset="0"/>
              </a:defRPr>
            </a:lvl9pPr>
          </a:lstStyle>
          <a:p>
            <a:pPr algn="just" eaLnBrk="1" hangingPunct="1"/>
            <a:r>
              <a:rPr lang="cs-CZ" altLang="cs-CZ" b="1" dirty="0"/>
              <a:t>Jak  se vsázka vysoké pece pohybuje  směrem dolů (klesá), stoupá její teplota</a:t>
            </a:r>
            <a:r>
              <a:rPr lang="cs-CZ" altLang="cs-CZ" dirty="0"/>
              <a:t>, tudíž se usnadňují  redukční reakce oxidů a tvorba strusky. Nastává řada změn ve složení vsázky:</a:t>
            </a:r>
          </a:p>
        </p:txBody>
      </p:sp>
      <p:sp>
        <p:nvSpPr>
          <p:cNvPr id="10244" name="Rectangle 6">
            <a:extLst>
              <a:ext uri="{FF2B5EF4-FFF2-40B4-BE49-F238E27FC236}">
                <a16:creationId xmlns:a16="http://schemas.microsoft.com/office/drawing/2014/main" id="{A638FA9C-F954-4D43-9549-C4BD420C83F4}"/>
              </a:ext>
            </a:extLst>
          </p:cNvPr>
          <p:cNvSpPr>
            <a:spLocks noChangeArrowheads="1"/>
          </p:cNvSpPr>
          <p:nvPr/>
        </p:nvSpPr>
        <p:spPr bwMode="auto">
          <a:xfrm>
            <a:off x="-3" y="2321180"/>
            <a:ext cx="11855394"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228600" algn="l"/>
                <a:tab pos="5829300" algn="l"/>
              </a:tabLst>
              <a:defRPr>
                <a:solidFill>
                  <a:schemeClr val="tx1"/>
                </a:solidFill>
                <a:latin typeface="Arial" panose="020B0604020202020204" pitchFamily="34" charset="0"/>
              </a:defRPr>
            </a:lvl1pPr>
            <a:lvl2pPr marL="742950" indent="-285750">
              <a:tabLst>
                <a:tab pos="228600" algn="l"/>
                <a:tab pos="5829300" algn="l"/>
              </a:tabLst>
              <a:defRPr>
                <a:solidFill>
                  <a:schemeClr val="tx1"/>
                </a:solidFill>
                <a:latin typeface="Arial" panose="020B0604020202020204" pitchFamily="34" charset="0"/>
              </a:defRPr>
            </a:lvl2pPr>
            <a:lvl3pPr marL="1143000" indent="-228600">
              <a:tabLst>
                <a:tab pos="228600" algn="l"/>
                <a:tab pos="5829300" algn="l"/>
              </a:tabLst>
              <a:defRPr>
                <a:solidFill>
                  <a:schemeClr val="tx1"/>
                </a:solidFill>
                <a:latin typeface="Arial" panose="020B0604020202020204" pitchFamily="34" charset="0"/>
              </a:defRPr>
            </a:lvl3pPr>
            <a:lvl4pPr marL="1600200" indent="-228600">
              <a:tabLst>
                <a:tab pos="228600" algn="l"/>
                <a:tab pos="5829300" algn="l"/>
              </a:tabLst>
              <a:defRPr>
                <a:solidFill>
                  <a:schemeClr val="tx1"/>
                </a:solidFill>
                <a:latin typeface="Arial" panose="020B0604020202020204" pitchFamily="34" charset="0"/>
              </a:defRPr>
            </a:lvl4pPr>
            <a:lvl5pPr marL="2057400" indent="-228600">
              <a:tabLst>
                <a:tab pos="228600" algn="l"/>
                <a:tab pos="582930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228600" algn="l"/>
                <a:tab pos="582930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228600" algn="l"/>
                <a:tab pos="582930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228600" algn="l"/>
                <a:tab pos="582930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228600" algn="l"/>
                <a:tab pos="5829300" algn="l"/>
              </a:tabLst>
              <a:defRPr>
                <a:solidFill>
                  <a:schemeClr val="tx1"/>
                </a:solidFill>
                <a:latin typeface="Arial" panose="020B0604020202020204" pitchFamily="34" charset="0"/>
              </a:defRPr>
            </a:lvl9pPr>
          </a:lstStyle>
          <a:p>
            <a:pPr algn="just" eaLnBrk="1" hangingPunct="1">
              <a:buFontTx/>
              <a:buChar char="•"/>
            </a:pPr>
            <a:r>
              <a:rPr lang="cs-CZ" altLang="cs-CZ" dirty="0"/>
              <a:t> oxid železitý ve vsázce se postupně redukuje za vzniku železné houby až ke   konečnému roztavenému  surovému železu</a:t>
            </a:r>
          </a:p>
          <a:p>
            <a:pPr algn="just" eaLnBrk="1" hangingPunct="1">
              <a:buFontTx/>
              <a:buChar char="•"/>
            </a:pPr>
            <a:r>
              <a:rPr lang="cs-CZ" altLang="cs-CZ" dirty="0"/>
              <a:t> kyslík ze železné rudy reaguje s koksem za vzniku CO, nebo s CO za vzniku CO</a:t>
            </a:r>
            <a:r>
              <a:rPr lang="cs-CZ" altLang="cs-CZ" baseline="-25000" dirty="0"/>
              <a:t>2</a:t>
            </a:r>
            <a:r>
              <a:rPr lang="cs-CZ" altLang="cs-CZ" dirty="0"/>
              <a:t>, který se hromadí ve vrcholu pece</a:t>
            </a:r>
          </a:p>
          <a:p>
            <a:pPr algn="just" eaLnBrk="1" hangingPunct="1">
              <a:buFontTx/>
              <a:buChar char="•"/>
            </a:pPr>
            <a:r>
              <a:rPr lang="cs-CZ" altLang="cs-CZ" dirty="0"/>
              <a:t> složky hlušiny se spojují s tavidly a tvoří strusku. Tato struska je souborem směsi silikátů o nižší hustotě než je roztavené železo</a:t>
            </a:r>
          </a:p>
          <a:p>
            <a:pPr algn="just" eaLnBrk="1" hangingPunct="1">
              <a:buFontTx/>
              <a:buChar char="•"/>
            </a:pPr>
            <a:r>
              <a:rPr lang="cs-CZ" altLang="cs-CZ" dirty="0"/>
              <a:t> koks  slouží  především  jako  redukční  činidlo, ale také jako palivo a opouští pec v podobě CO,  CO</a:t>
            </a:r>
            <a:r>
              <a:rPr lang="cs-CZ" altLang="cs-CZ" baseline="-25000" dirty="0"/>
              <a:t>2</a:t>
            </a:r>
            <a:r>
              <a:rPr lang="cs-CZ" altLang="cs-CZ" dirty="0"/>
              <a:t>, nebo uhlíku obsaženém v surovém železe</a:t>
            </a:r>
          </a:p>
          <a:p>
            <a:pPr algn="just" eaLnBrk="1" hangingPunct="1">
              <a:buFontTx/>
              <a:buChar char="•"/>
            </a:pPr>
            <a:r>
              <a:rPr lang="cs-CZ" altLang="cs-CZ" dirty="0"/>
              <a:t> jakýkoliv přítomný vodík reaguje také jako redukční činidlo a reakcí s kyslíkem dává vodu.</a:t>
            </a:r>
          </a:p>
        </p:txBody>
      </p:sp>
      <p:sp>
        <p:nvSpPr>
          <p:cNvPr id="5" name="Obdélník 4">
            <a:extLst>
              <a:ext uri="{FF2B5EF4-FFF2-40B4-BE49-F238E27FC236}">
                <a16:creationId xmlns:a16="http://schemas.microsoft.com/office/drawing/2014/main" id="{0E676E87-CD84-4796-B0B6-E1DD24EBBB7C}"/>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a:extLst>
              <a:ext uri="{FF2B5EF4-FFF2-40B4-BE49-F238E27FC236}">
                <a16:creationId xmlns:a16="http://schemas.microsoft.com/office/drawing/2014/main" id="{2FA6D43F-2612-48AB-AD78-85E4BF4CDECA}"/>
              </a:ext>
            </a:extLst>
          </p:cNvPr>
          <p:cNvSpPr>
            <a:spLocks noChangeArrowheads="1"/>
          </p:cNvSpPr>
          <p:nvPr/>
        </p:nvSpPr>
        <p:spPr bwMode="auto">
          <a:xfrm>
            <a:off x="0" y="0"/>
            <a:ext cx="11839492"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5581650" algn="l"/>
                <a:tab pos="5886450" algn="l"/>
              </a:tabLst>
              <a:defRPr>
                <a:solidFill>
                  <a:schemeClr val="tx1"/>
                </a:solidFill>
                <a:latin typeface="Arial" panose="020B0604020202020204" pitchFamily="34" charset="0"/>
              </a:defRPr>
            </a:lvl1pPr>
            <a:lvl2pPr marL="742950" indent="-285750">
              <a:tabLst>
                <a:tab pos="5581650" algn="l"/>
                <a:tab pos="5886450" algn="l"/>
              </a:tabLst>
              <a:defRPr>
                <a:solidFill>
                  <a:schemeClr val="tx1"/>
                </a:solidFill>
                <a:latin typeface="Arial" panose="020B0604020202020204" pitchFamily="34" charset="0"/>
              </a:defRPr>
            </a:lvl2pPr>
            <a:lvl3pPr marL="1143000" indent="-228600">
              <a:tabLst>
                <a:tab pos="5581650" algn="l"/>
                <a:tab pos="5886450" algn="l"/>
              </a:tabLst>
              <a:defRPr>
                <a:solidFill>
                  <a:schemeClr val="tx1"/>
                </a:solidFill>
                <a:latin typeface="Arial" panose="020B0604020202020204" pitchFamily="34" charset="0"/>
              </a:defRPr>
            </a:lvl3pPr>
            <a:lvl4pPr marL="1600200" indent="-228600">
              <a:tabLst>
                <a:tab pos="5581650" algn="l"/>
                <a:tab pos="5886450" algn="l"/>
              </a:tabLst>
              <a:defRPr>
                <a:solidFill>
                  <a:schemeClr val="tx1"/>
                </a:solidFill>
                <a:latin typeface="Arial" panose="020B0604020202020204" pitchFamily="34" charset="0"/>
              </a:defRPr>
            </a:lvl4pPr>
            <a:lvl5pPr marL="2057400" indent="-228600">
              <a:tabLst>
                <a:tab pos="5581650" algn="l"/>
                <a:tab pos="588645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581650" algn="l"/>
                <a:tab pos="588645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581650" algn="l"/>
                <a:tab pos="588645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581650" algn="l"/>
                <a:tab pos="588645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581650" algn="l"/>
                <a:tab pos="5886450" algn="l"/>
              </a:tabLst>
              <a:defRPr>
                <a:solidFill>
                  <a:schemeClr val="tx1"/>
                </a:solidFill>
                <a:latin typeface="Arial" panose="020B0604020202020204" pitchFamily="34" charset="0"/>
              </a:defRPr>
            </a:lvl9pPr>
          </a:lstStyle>
          <a:p>
            <a:pPr algn="just" eaLnBrk="1" hangingPunct="1"/>
            <a:r>
              <a:rPr lang="cs-CZ" altLang="cs-CZ" sz="2400" b="1" dirty="0">
                <a:latin typeface="Times New Roman" panose="02020603050405020304" pitchFamily="18" charset="0"/>
                <a:cs typeface="Times New Roman" panose="02020603050405020304" pitchFamily="18" charset="0"/>
              </a:rPr>
              <a:t>Vysokou pec lze rozdělit na 6 teplotních zón:</a:t>
            </a:r>
          </a:p>
          <a:p>
            <a:pPr algn="just" eaLnBrk="1" hangingPunct="1"/>
            <a:endParaRPr lang="cs-CZ" altLang="cs-CZ" b="1" dirty="0"/>
          </a:p>
          <a:p>
            <a:pPr algn="just" eaLnBrk="1" hangingPunct="1"/>
            <a:r>
              <a:rPr lang="cs-CZ" altLang="cs-CZ" sz="2000" b="1" dirty="0" err="1">
                <a:latin typeface="Times New Roman" panose="02020603050405020304" pitchFamily="18" charset="0"/>
                <a:cs typeface="Times New Roman" panose="02020603050405020304" pitchFamily="18" charset="0"/>
              </a:rPr>
              <a:t>Kychta</a:t>
            </a:r>
            <a:r>
              <a:rPr lang="cs-CZ" altLang="cs-CZ" sz="2000" dirty="0">
                <a:latin typeface="Times New Roman" panose="02020603050405020304" pitchFamily="18" charset="0"/>
                <a:cs typeface="Times New Roman" panose="02020603050405020304" pitchFamily="18" charset="0"/>
              </a:rPr>
              <a:t>: V </a:t>
            </a:r>
            <a:r>
              <a:rPr lang="cs-CZ" altLang="cs-CZ" sz="2000" dirty="0" err="1">
                <a:latin typeface="Times New Roman" panose="02020603050405020304" pitchFamily="18" charset="0"/>
                <a:cs typeface="Times New Roman" panose="02020603050405020304" pitchFamily="18" charset="0"/>
              </a:rPr>
              <a:t>kychtě</a:t>
            </a:r>
            <a:r>
              <a:rPr lang="cs-CZ" altLang="cs-CZ" sz="2000" dirty="0">
                <a:latin typeface="Times New Roman" panose="02020603050405020304" pitchFamily="18" charset="0"/>
                <a:cs typeface="Times New Roman" panose="02020603050405020304" pitchFamily="18" charset="0"/>
              </a:rPr>
              <a:t> vysoké pece dochází k zavážení vsázky a odvádění vysokopecního plynu</a:t>
            </a:r>
          </a:p>
          <a:p>
            <a:pPr algn="just" eaLnBrk="1" hangingPunct="1"/>
            <a:r>
              <a:rPr lang="cs-CZ" altLang="cs-CZ" sz="2000" b="1" dirty="0">
                <a:latin typeface="Times New Roman" panose="02020603050405020304" pitchFamily="18" charset="0"/>
                <a:cs typeface="Times New Roman" panose="02020603050405020304" pitchFamily="18" charset="0"/>
              </a:rPr>
              <a:t>Šachta</a:t>
            </a:r>
            <a:r>
              <a:rPr lang="cs-CZ" altLang="cs-CZ" sz="2000" dirty="0">
                <a:latin typeface="Times New Roman" panose="02020603050405020304" pitchFamily="18" charset="0"/>
                <a:cs typeface="Times New Roman" panose="02020603050405020304" pitchFamily="18" charset="0"/>
              </a:rPr>
              <a:t>: V šachtě předává horký vysokopecní plyn své teplo pevné vsázce. Teplota vsázky vzrůstá proti teplotě okolí na cca 950°C a oxidy železa se v této zóně částečně redukují.</a:t>
            </a:r>
          </a:p>
          <a:p>
            <a:pPr algn="just" eaLnBrk="1" hangingPunct="1"/>
            <a:r>
              <a:rPr lang="cs-CZ" altLang="cs-CZ" sz="2000" b="1" dirty="0">
                <a:latin typeface="Times New Roman" panose="02020603050405020304" pitchFamily="18" charset="0"/>
                <a:cs typeface="Times New Roman" panose="02020603050405020304" pitchFamily="18" charset="0"/>
              </a:rPr>
              <a:t>Rozpor</a:t>
            </a:r>
            <a:r>
              <a:rPr lang="cs-CZ" altLang="cs-CZ" sz="2000" dirty="0">
                <a:latin typeface="Times New Roman" panose="02020603050405020304" pitchFamily="18" charset="0"/>
                <a:cs typeface="Times New Roman" panose="02020603050405020304" pitchFamily="18" charset="0"/>
              </a:rPr>
              <a:t> vysoké pece: Rozpor připojuje šachtu k sedlu vysoké pece. V této části roste teplota dále  z 950°C asi na 1250°C. Nastává další redukce oxidů železa a začíná reakce s koksem.</a:t>
            </a:r>
          </a:p>
          <a:p>
            <a:pPr algn="just" eaLnBrk="1" hangingPunct="1"/>
            <a:r>
              <a:rPr lang="cs-CZ" altLang="cs-CZ" sz="2000" b="1" dirty="0">
                <a:latin typeface="Times New Roman" panose="02020603050405020304" pitchFamily="18" charset="0"/>
                <a:cs typeface="Times New Roman" panose="02020603050405020304" pitchFamily="18" charset="0"/>
              </a:rPr>
              <a:t>Sedlo</a:t>
            </a:r>
            <a:r>
              <a:rPr lang="cs-CZ" altLang="cs-CZ" sz="2000" dirty="0">
                <a:latin typeface="Times New Roman" panose="02020603050405020304" pitchFamily="18" charset="0"/>
                <a:cs typeface="Times New Roman" panose="02020603050405020304" pitchFamily="18" charset="0"/>
              </a:rPr>
              <a:t>:  Reakce koksu pokračují v zóně sedla. Tvoří se tavenina železa a strusky.</a:t>
            </a:r>
          </a:p>
          <a:p>
            <a:pPr algn="just" eaLnBrk="1" hangingPunct="1"/>
            <a:r>
              <a:rPr lang="cs-CZ" altLang="cs-CZ" sz="2000" b="1" dirty="0">
                <a:latin typeface="Times New Roman" panose="02020603050405020304" pitchFamily="18" charset="0"/>
                <a:cs typeface="Times New Roman" panose="02020603050405020304" pitchFamily="18" charset="0"/>
              </a:rPr>
              <a:t>Výfučny</a:t>
            </a:r>
            <a:r>
              <a:rPr lang="cs-CZ" altLang="cs-CZ" sz="2000" dirty="0">
                <a:latin typeface="Times New Roman" panose="02020603050405020304" pitchFamily="18" charset="0"/>
                <a:cs typeface="Times New Roman" panose="02020603050405020304" pitchFamily="18" charset="0"/>
              </a:rPr>
              <a:t>: V této zóně se do pece zavádí proud horkého vzduchu pomocí řady výfučen (mezi 16 - 42). Výfučny jsou umístěny okolo horního obvodu nístěje a jsou propojeny velkou rourou (okružní větrovod) obtočenou okolo pece ve výšce sedla. Teplota tady může přestoupit 2000°C a oxidy se zcela zredukují.</a:t>
            </a:r>
          </a:p>
          <a:p>
            <a:pPr algn="just" eaLnBrk="1" hangingPunct="1"/>
            <a:r>
              <a:rPr lang="cs-CZ" altLang="cs-CZ" sz="2000" b="1" dirty="0">
                <a:latin typeface="Times New Roman" panose="02020603050405020304" pitchFamily="18" charset="0"/>
                <a:cs typeface="Times New Roman" panose="02020603050405020304" pitchFamily="18" charset="0"/>
              </a:rPr>
              <a:t>Nístěj</a:t>
            </a:r>
            <a:r>
              <a:rPr lang="cs-CZ" altLang="cs-CZ" sz="2000" dirty="0">
                <a:latin typeface="Times New Roman" panose="02020603050405020304" pitchFamily="18" charset="0"/>
                <a:cs typeface="Times New Roman" panose="02020603050405020304" pitchFamily="18" charset="0"/>
              </a:rPr>
              <a:t>: Nístěj shromažďuje tekuté surové železo a strusku. Okolo nístěje jsou umístěny jeden až čtyři odpichové otvory, při čemž je jeden nebo dva v kteroukoliv dobu v provozu.</a:t>
            </a:r>
          </a:p>
          <a:p>
            <a:pPr algn="just" eaLnBrk="1" hangingPunct="1"/>
            <a:r>
              <a:rPr lang="cs-CZ" altLang="cs-CZ" sz="2000" dirty="0">
                <a:latin typeface="Times New Roman" panose="02020603050405020304" pitchFamily="18" charset="0"/>
                <a:cs typeface="Times New Roman" panose="02020603050405020304" pitchFamily="18" charset="0"/>
              </a:rPr>
              <a:t>Šachta, rozpor, sedlo a pás výfučen mají typické chlazení vodou, nístěj se chladí vodou, olejem nebo vzduchem. Pec je vyzděna žáruvzdorným materiálem (nístěj mívá tloušťku přinejmenším  až 1,5 m)</a:t>
            </a:r>
          </a:p>
          <a:p>
            <a:pPr algn="just" eaLnBrk="1" hangingPunct="1"/>
            <a:r>
              <a:rPr lang="cs-CZ" altLang="cs-CZ" sz="2000" dirty="0">
                <a:latin typeface="Times New Roman" panose="02020603050405020304" pitchFamily="18" charset="0"/>
                <a:cs typeface="Times New Roman" panose="02020603050405020304" pitchFamily="18" charset="0"/>
              </a:rPr>
              <a:t>Produkce surového železa se u vysokých pecí pohybuje asi od 0,5 </a:t>
            </a:r>
            <a:r>
              <a:rPr lang="cs-CZ" altLang="cs-CZ" sz="2000" dirty="0" err="1">
                <a:latin typeface="Times New Roman" panose="02020603050405020304" pitchFamily="18" charset="0"/>
                <a:cs typeface="Times New Roman" panose="02020603050405020304" pitchFamily="18" charset="0"/>
              </a:rPr>
              <a:t>Mt</a:t>
            </a:r>
            <a:r>
              <a:rPr lang="cs-CZ" altLang="cs-CZ" sz="2000" dirty="0">
                <a:latin typeface="Times New Roman" panose="02020603050405020304" pitchFamily="18" charset="0"/>
                <a:cs typeface="Times New Roman" panose="02020603050405020304" pitchFamily="18" charset="0"/>
              </a:rPr>
              <a:t>/rok u malých až do téměř  4 </a:t>
            </a:r>
            <a:r>
              <a:rPr lang="cs-CZ" altLang="cs-CZ" sz="2000" dirty="0" err="1">
                <a:latin typeface="Times New Roman" panose="02020603050405020304" pitchFamily="18" charset="0"/>
                <a:cs typeface="Times New Roman" panose="02020603050405020304" pitchFamily="18" charset="0"/>
              </a:rPr>
              <a:t>Mt</a:t>
            </a:r>
            <a:r>
              <a:rPr lang="cs-CZ" altLang="cs-CZ" sz="2000" dirty="0">
                <a:latin typeface="Times New Roman" panose="02020603050405020304" pitchFamily="18" charset="0"/>
                <a:cs typeface="Times New Roman" panose="02020603050405020304" pitchFamily="18" charset="0"/>
              </a:rPr>
              <a:t>/rok u velkých vysokých pecí.</a:t>
            </a:r>
          </a:p>
        </p:txBody>
      </p:sp>
      <p:sp>
        <p:nvSpPr>
          <p:cNvPr id="3" name="Obdélník 2">
            <a:extLst>
              <a:ext uri="{FF2B5EF4-FFF2-40B4-BE49-F238E27FC236}">
                <a16:creationId xmlns:a16="http://schemas.microsoft.com/office/drawing/2014/main" id="{84348A5F-DFF0-4106-8728-1C2A3EC251CA}"/>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a:extLst>
              <a:ext uri="{FF2B5EF4-FFF2-40B4-BE49-F238E27FC236}">
                <a16:creationId xmlns:a16="http://schemas.microsoft.com/office/drawing/2014/main" id="{D8C1C8D5-4458-40AB-8E07-A794C23E1626}"/>
              </a:ext>
            </a:extLst>
          </p:cNvPr>
          <p:cNvSpPr>
            <a:spLocks noChangeArrowheads="1"/>
          </p:cNvSpPr>
          <p:nvPr/>
        </p:nvSpPr>
        <p:spPr bwMode="auto">
          <a:xfrm>
            <a:off x="192157" y="116929"/>
            <a:ext cx="1180768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5886450" algn="l"/>
              </a:tabLst>
              <a:defRPr>
                <a:solidFill>
                  <a:schemeClr val="tx1"/>
                </a:solidFill>
                <a:latin typeface="Arial" panose="020B0604020202020204" pitchFamily="34" charset="0"/>
              </a:defRPr>
            </a:lvl1pPr>
            <a:lvl2pPr marL="742950" indent="-285750">
              <a:tabLst>
                <a:tab pos="5886450" algn="l"/>
              </a:tabLst>
              <a:defRPr>
                <a:solidFill>
                  <a:schemeClr val="tx1"/>
                </a:solidFill>
                <a:latin typeface="Arial" panose="020B0604020202020204" pitchFamily="34" charset="0"/>
              </a:defRPr>
            </a:lvl2pPr>
            <a:lvl3pPr marL="1143000" indent="-228600">
              <a:tabLst>
                <a:tab pos="5886450" algn="l"/>
              </a:tabLst>
              <a:defRPr>
                <a:solidFill>
                  <a:schemeClr val="tx1"/>
                </a:solidFill>
                <a:latin typeface="Arial" panose="020B0604020202020204" pitchFamily="34" charset="0"/>
              </a:defRPr>
            </a:lvl3pPr>
            <a:lvl4pPr marL="1600200" indent="-228600">
              <a:tabLst>
                <a:tab pos="5886450" algn="l"/>
              </a:tabLst>
              <a:defRPr>
                <a:solidFill>
                  <a:schemeClr val="tx1"/>
                </a:solidFill>
                <a:latin typeface="Arial" panose="020B0604020202020204" pitchFamily="34" charset="0"/>
              </a:defRPr>
            </a:lvl4pPr>
            <a:lvl5pPr marL="2057400" indent="-228600">
              <a:tabLst>
                <a:tab pos="588645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88645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88645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88645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886450" algn="l"/>
              </a:tabLst>
              <a:defRPr>
                <a:solidFill>
                  <a:schemeClr val="tx1"/>
                </a:solidFill>
                <a:latin typeface="Arial" panose="020B0604020202020204" pitchFamily="34" charset="0"/>
              </a:defRPr>
            </a:lvl9pPr>
          </a:lstStyle>
          <a:p>
            <a:pPr algn="just" eaLnBrk="1" hangingPunct="1"/>
            <a:r>
              <a:rPr lang="cs-CZ" altLang="cs-CZ" b="1" dirty="0"/>
              <a:t>Plyn z </a:t>
            </a:r>
            <a:r>
              <a:rPr lang="cs-CZ" altLang="cs-CZ" b="1" dirty="0" err="1"/>
              <a:t>kychty</a:t>
            </a:r>
            <a:r>
              <a:rPr lang="cs-CZ" altLang="cs-CZ" b="1" dirty="0"/>
              <a:t> vysoké pece (VP plyn = vysokopecní plyn)</a:t>
            </a:r>
            <a:endParaRPr lang="cs-CZ" altLang="cs-CZ" dirty="0"/>
          </a:p>
          <a:p>
            <a:pPr algn="just" eaLnBrk="1" hangingPunct="1"/>
            <a:r>
              <a:rPr lang="cs-CZ" altLang="cs-CZ" dirty="0"/>
              <a:t>VP plyn obsahuje okolo 20-28 % CO, 1- 5 % vodíku, inertní složky (50-55% N</a:t>
            </a:r>
            <a:r>
              <a:rPr lang="cs-CZ" altLang="cs-CZ" baseline="-25000" dirty="0"/>
              <a:t>2</a:t>
            </a:r>
            <a:r>
              <a:rPr lang="cs-CZ" altLang="cs-CZ" dirty="0"/>
              <a:t> </a:t>
            </a:r>
            <a:br>
              <a:rPr lang="cs-CZ" altLang="cs-CZ" dirty="0"/>
            </a:br>
            <a:r>
              <a:rPr lang="cs-CZ" altLang="cs-CZ" dirty="0"/>
              <a:t>a 17-25 % CO</a:t>
            </a:r>
            <a:r>
              <a:rPr lang="cs-CZ" altLang="cs-CZ" baseline="-25000" dirty="0"/>
              <a:t>2</a:t>
            </a:r>
            <a:r>
              <a:rPr lang="cs-CZ" altLang="cs-CZ" dirty="0"/>
              <a:t>), něco síry a kyanidových sloučenin a velké množství prachu ze vsázky. Množství kyanidů může být zvlášť vysoké během dmýchání do vysoké pece; to však nastává jen čas od času a proto se do systému vkládají přísady, aby minimalizovaly tvorbu kyanidů.</a:t>
            </a:r>
          </a:p>
        </p:txBody>
      </p:sp>
      <p:sp>
        <p:nvSpPr>
          <p:cNvPr id="12291" name="Rectangle 5">
            <a:extLst>
              <a:ext uri="{FF2B5EF4-FFF2-40B4-BE49-F238E27FC236}">
                <a16:creationId xmlns:a16="http://schemas.microsoft.com/office/drawing/2014/main" id="{2CC3C6ED-ADB2-4337-9968-1C74B1BE7C1F}"/>
              </a:ext>
            </a:extLst>
          </p:cNvPr>
          <p:cNvSpPr>
            <a:spLocks noChangeArrowheads="1"/>
          </p:cNvSpPr>
          <p:nvPr/>
        </p:nvSpPr>
        <p:spPr bwMode="auto">
          <a:xfrm>
            <a:off x="192157" y="1594257"/>
            <a:ext cx="11807686"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5886450" algn="l"/>
              </a:tabLst>
              <a:defRPr>
                <a:solidFill>
                  <a:schemeClr val="tx1"/>
                </a:solidFill>
                <a:latin typeface="Arial" panose="020B0604020202020204" pitchFamily="34" charset="0"/>
              </a:defRPr>
            </a:lvl1pPr>
            <a:lvl2pPr marL="742950" indent="-285750">
              <a:tabLst>
                <a:tab pos="5886450" algn="l"/>
              </a:tabLst>
              <a:defRPr>
                <a:solidFill>
                  <a:schemeClr val="tx1"/>
                </a:solidFill>
                <a:latin typeface="Arial" panose="020B0604020202020204" pitchFamily="34" charset="0"/>
              </a:defRPr>
            </a:lvl2pPr>
            <a:lvl3pPr marL="1143000" indent="-228600">
              <a:tabLst>
                <a:tab pos="5886450" algn="l"/>
              </a:tabLst>
              <a:defRPr>
                <a:solidFill>
                  <a:schemeClr val="tx1"/>
                </a:solidFill>
                <a:latin typeface="Arial" panose="020B0604020202020204" pitchFamily="34" charset="0"/>
              </a:defRPr>
            </a:lvl3pPr>
            <a:lvl4pPr marL="1600200" indent="-228600">
              <a:tabLst>
                <a:tab pos="5886450" algn="l"/>
              </a:tabLst>
              <a:defRPr>
                <a:solidFill>
                  <a:schemeClr val="tx1"/>
                </a:solidFill>
                <a:latin typeface="Arial" panose="020B0604020202020204" pitchFamily="34" charset="0"/>
              </a:defRPr>
            </a:lvl4pPr>
            <a:lvl5pPr marL="2057400" indent="-228600">
              <a:tabLst>
                <a:tab pos="588645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88645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88645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88645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886450" algn="l"/>
              </a:tabLst>
              <a:defRPr>
                <a:solidFill>
                  <a:schemeClr val="tx1"/>
                </a:solidFill>
                <a:latin typeface="Arial" panose="020B0604020202020204" pitchFamily="34" charset="0"/>
              </a:defRPr>
            </a:lvl9pPr>
          </a:lstStyle>
          <a:p>
            <a:pPr algn="just" eaLnBrk="1" hangingPunct="1"/>
            <a:r>
              <a:rPr lang="cs-CZ" altLang="cs-CZ" b="1" dirty="0"/>
              <a:t>Zinek a olovo</a:t>
            </a:r>
            <a:endParaRPr lang="cs-CZ" altLang="cs-CZ" dirty="0"/>
          </a:p>
          <a:p>
            <a:pPr algn="just" eaLnBrk="1" hangingPunct="1"/>
            <a:r>
              <a:rPr lang="cs-CZ" altLang="cs-CZ" dirty="0"/>
              <a:t>Vysokopecní technologie využívá vysoce jakostní rudu. Jakékoliv doprovodné prvky se rozdělí mezi fázi horké taveniny kovu a strusku. Mezi ty, co přecházejí do horké taveniny kovu patří fosfor, síra, mangan a křemík. Titan, hliník, vápník, hořčík a podstatná část křemíku a síry přecházejí do strusky jako oxidy nebo metaloidy.</a:t>
            </a:r>
          </a:p>
          <a:p>
            <a:pPr algn="just" eaLnBrk="1" hangingPunct="1"/>
            <a:r>
              <a:rPr lang="cs-CZ" altLang="cs-CZ" dirty="0"/>
              <a:t>Některé prvky těkají a ukládají se na různých částech vysoké pece. To je zejména případ zinku a olova, které se vnášejí do vysoké pece prostřednictvím rud a  vedlejších produktů recyklovaných v aglomeračních závodech. </a:t>
            </a:r>
          </a:p>
        </p:txBody>
      </p:sp>
      <p:sp>
        <p:nvSpPr>
          <p:cNvPr id="12292" name="Rectangle 6">
            <a:extLst>
              <a:ext uri="{FF2B5EF4-FFF2-40B4-BE49-F238E27FC236}">
                <a16:creationId xmlns:a16="http://schemas.microsoft.com/office/drawing/2014/main" id="{5D193E20-CE70-4B8B-90B3-C81915C838FD}"/>
              </a:ext>
            </a:extLst>
          </p:cNvPr>
          <p:cNvSpPr>
            <a:spLocks noChangeArrowheads="1"/>
          </p:cNvSpPr>
          <p:nvPr/>
        </p:nvSpPr>
        <p:spPr bwMode="auto">
          <a:xfrm>
            <a:off x="192157" y="3325813"/>
            <a:ext cx="11807686"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Odstraňování Zn a </a:t>
            </a:r>
            <a:r>
              <a:rPr lang="cs-CZ" altLang="cs-CZ" dirty="0" err="1"/>
              <a:t>Pb</a:t>
            </a:r>
            <a:r>
              <a:rPr lang="cs-CZ" altLang="cs-CZ" dirty="0"/>
              <a:t> z pece se provádí takovým způsobem, že se teplota ve středu pece  udržuje nad  400 °C. Zinek se odstraní s kychtovým plynem jako jemné částečky </a:t>
            </a:r>
            <a:r>
              <a:rPr lang="cs-CZ" altLang="cs-CZ" dirty="0" err="1"/>
              <a:t>ZnO</a:t>
            </a:r>
            <a:r>
              <a:rPr lang="cs-CZ" altLang="cs-CZ" dirty="0"/>
              <a:t>, které se téměř úplně zachytí při úpravě vysokopecního plynu </a:t>
            </a:r>
          </a:p>
        </p:txBody>
      </p:sp>
      <p:sp>
        <p:nvSpPr>
          <p:cNvPr id="6" name="Rectangle 4">
            <a:extLst>
              <a:ext uri="{FF2B5EF4-FFF2-40B4-BE49-F238E27FC236}">
                <a16:creationId xmlns:a16="http://schemas.microsoft.com/office/drawing/2014/main" id="{10FBC9E2-6EC9-4A83-9601-2DCFB01BA07A}"/>
              </a:ext>
            </a:extLst>
          </p:cNvPr>
          <p:cNvSpPr>
            <a:spLocks noChangeArrowheads="1"/>
          </p:cNvSpPr>
          <p:nvPr/>
        </p:nvSpPr>
        <p:spPr bwMode="auto">
          <a:xfrm>
            <a:off x="192157" y="4180343"/>
            <a:ext cx="1180768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5886450" algn="l"/>
              </a:tabLst>
              <a:defRPr>
                <a:solidFill>
                  <a:schemeClr val="tx1"/>
                </a:solidFill>
                <a:latin typeface="Arial" panose="020B0604020202020204" pitchFamily="34" charset="0"/>
              </a:defRPr>
            </a:lvl1pPr>
            <a:lvl2pPr marL="742950" indent="-285750">
              <a:tabLst>
                <a:tab pos="5886450" algn="l"/>
              </a:tabLst>
              <a:defRPr>
                <a:solidFill>
                  <a:schemeClr val="tx1"/>
                </a:solidFill>
                <a:latin typeface="Arial" panose="020B0604020202020204" pitchFamily="34" charset="0"/>
              </a:defRPr>
            </a:lvl2pPr>
            <a:lvl3pPr marL="1143000" indent="-228600">
              <a:tabLst>
                <a:tab pos="5886450" algn="l"/>
              </a:tabLst>
              <a:defRPr>
                <a:solidFill>
                  <a:schemeClr val="tx1"/>
                </a:solidFill>
                <a:latin typeface="Arial" panose="020B0604020202020204" pitchFamily="34" charset="0"/>
              </a:defRPr>
            </a:lvl3pPr>
            <a:lvl4pPr marL="1600200" indent="-228600">
              <a:tabLst>
                <a:tab pos="5886450" algn="l"/>
              </a:tabLst>
              <a:defRPr>
                <a:solidFill>
                  <a:schemeClr val="tx1"/>
                </a:solidFill>
                <a:latin typeface="Arial" panose="020B0604020202020204" pitchFamily="34" charset="0"/>
              </a:defRPr>
            </a:lvl4pPr>
            <a:lvl5pPr marL="2057400" indent="-228600">
              <a:tabLst>
                <a:tab pos="588645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588645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588645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588645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5886450" algn="l"/>
              </a:tabLst>
              <a:defRPr>
                <a:solidFill>
                  <a:schemeClr val="tx1"/>
                </a:solidFill>
                <a:latin typeface="Arial" panose="020B0604020202020204" pitchFamily="34" charset="0"/>
              </a:defRPr>
            </a:lvl9pPr>
          </a:lstStyle>
          <a:p>
            <a:pPr algn="just" eaLnBrk="1" hangingPunct="1"/>
            <a:r>
              <a:rPr lang="cs-CZ" altLang="cs-CZ" dirty="0"/>
              <a:t>Vysoká pec se periodicky odpichuje, aby se z nístěje vypustila tavenina surového železa a struska. Za tímto účelem se otevře jeden z odpichových otvorů v postranní stěně nístěje pomocí průrazného vrtáku, nebo odpichové tyče. V některých případech se pro otevření odpichového otvoru používá kyslíkové trysky.</a:t>
            </a:r>
          </a:p>
          <a:p>
            <a:pPr algn="just" eaLnBrk="1" hangingPunct="1"/>
            <a:r>
              <a:rPr lang="cs-CZ" altLang="cs-CZ" dirty="0"/>
              <a:t>Vysoká pec má obvykle 1-4 odpichové otvory. </a:t>
            </a:r>
          </a:p>
        </p:txBody>
      </p:sp>
      <p:sp>
        <p:nvSpPr>
          <p:cNvPr id="7" name="Obdélník 6">
            <a:extLst>
              <a:ext uri="{FF2B5EF4-FFF2-40B4-BE49-F238E27FC236}">
                <a16:creationId xmlns:a16="http://schemas.microsoft.com/office/drawing/2014/main" id="{25521471-CE2B-481D-9AA3-A58C2B9E13E9}"/>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a:extLst>
              <a:ext uri="{FF2B5EF4-FFF2-40B4-BE49-F238E27FC236}">
                <a16:creationId xmlns:a16="http://schemas.microsoft.com/office/drawing/2014/main" id="{663F719C-76BE-4595-9B84-B0BB11101AC7}"/>
              </a:ext>
            </a:extLst>
          </p:cNvPr>
          <p:cNvSpPr>
            <a:spLocks noChangeArrowheads="1"/>
          </p:cNvSpPr>
          <p:nvPr/>
        </p:nvSpPr>
        <p:spPr bwMode="auto">
          <a:xfrm>
            <a:off x="238538" y="102856"/>
            <a:ext cx="11744077" cy="118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bIns="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cs-CZ" altLang="cs-CZ" sz="2800" b="1" dirty="0">
                <a:solidFill>
                  <a:srgbClr val="FF0000"/>
                </a:solidFill>
                <a:latin typeface="Times New Roman" panose="02020603050405020304" pitchFamily="18" charset="0"/>
                <a:cs typeface="Times New Roman" panose="02020603050405020304" pitchFamily="18" charset="0"/>
              </a:rPr>
              <a:t>VÝROBA  OCELI  V KYSLÍKOVÝCH  KONVERTORECH  </a:t>
            </a:r>
          </a:p>
          <a:p>
            <a:pPr algn="ctr" eaLnBrk="1" hangingPunct="1"/>
            <a:r>
              <a:rPr lang="cs-CZ" altLang="cs-CZ" sz="2800" b="1" dirty="0">
                <a:solidFill>
                  <a:srgbClr val="FF0000"/>
                </a:solidFill>
                <a:latin typeface="Times New Roman" panose="02020603050405020304" pitchFamily="18" charset="0"/>
                <a:cs typeface="Times New Roman" panose="02020603050405020304" pitchFamily="18" charset="0"/>
              </a:rPr>
              <a:t>A  ODLÉVÁNÍ</a:t>
            </a:r>
          </a:p>
          <a:p>
            <a:pPr algn="ctr"/>
            <a:endParaRPr lang="cs-CZ" altLang="cs-CZ" dirty="0"/>
          </a:p>
        </p:txBody>
      </p:sp>
      <p:sp>
        <p:nvSpPr>
          <p:cNvPr id="14339" name="Rectangle 5">
            <a:extLst>
              <a:ext uri="{FF2B5EF4-FFF2-40B4-BE49-F238E27FC236}">
                <a16:creationId xmlns:a16="http://schemas.microsoft.com/office/drawing/2014/main" id="{327581F9-CB01-4523-8078-C587FEDAC39D}"/>
              </a:ext>
            </a:extLst>
          </p:cNvPr>
          <p:cNvSpPr>
            <a:spLocks noChangeArrowheads="1"/>
          </p:cNvSpPr>
          <p:nvPr/>
        </p:nvSpPr>
        <p:spPr bwMode="auto">
          <a:xfrm>
            <a:off x="238539" y="1331803"/>
            <a:ext cx="1174407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Náhrada vzduchu kyslíkem při výrobě oceli byla původně navržena Henry Bessemerem. Od roku 1950 se </a:t>
            </a:r>
            <a:br>
              <a:rPr lang="cs-CZ" altLang="cs-CZ" dirty="0"/>
            </a:br>
            <a:r>
              <a:rPr lang="cs-CZ" altLang="cs-CZ" dirty="0"/>
              <a:t>v ocelárnách  kyslík  využíval bez ohledu na specifickou metodu výroby.</a:t>
            </a:r>
          </a:p>
        </p:txBody>
      </p:sp>
      <p:sp>
        <p:nvSpPr>
          <p:cNvPr id="14340" name="Rectangle 6">
            <a:extLst>
              <a:ext uri="{FF2B5EF4-FFF2-40B4-BE49-F238E27FC236}">
                <a16:creationId xmlns:a16="http://schemas.microsoft.com/office/drawing/2014/main" id="{10936CBD-CFF8-4ADF-A7F5-98020E4D3668}"/>
              </a:ext>
            </a:extLst>
          </p:cNvPr>
          <p:cNvSpPr>
            <a:spLocks noChangeArrowheads="1"/>
          </p:cNvSpPr>
          <p:nvPr/>
        </p:nvSpPr>
        <p:spPr bwMode="auto">
          <a:xfrm>
            <a:off x="238539" y="2466885"/>
            <a:ext cx="1174407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Následně proces kyslíkového konvertoru společně s elektrickou obloukovou pecí (EOP) nahradily méně energeticky efektivní stávající procesy výroby oceli jako je Thomasův proces, a SM pochod, (</a:t>
            </a:r>
            <a:r>
              <a:rPr lang="cs-CZ" altLang="cs-CZ" dirty="0" err="1"/>
              <a:t>Besemer</a:t>
            </a:r>
            <a:r>
              <a:rPr lang="cs-CZ" altLang="cs-CZ" dirty="0"/>
              <a:t>, Siemens-Martin). V Evropě byly poslední S-M pece vyřazeny z provozu na konci roku 1993. </a:t>
            </a:r>
            <a:r>
              <a:rPr lang="cs-CZ" altLang="cs-CZ" b="1" dirty="0"/>
              <a:t>Procesy v kyslíkovém konvertoru pokrývají 2/3  výroby oceli  a zbývající  1/3 pak obstarávají elektrické obloukové pece. </a:t>
            </a:r>
          </a:p>
        </p:txBody>
      </p:sp>
      <p:sp>
        <p:nvSpPr>
          <p:cNvPr id="14341" name="Rectangle 7">
            <a:extLst>
              <a:ext uri="{FF2B5EF4-FFF2-40B4-BE49-F238E27FC236}">
                <a16:creationId xmlns:a16="http://schemas.microsoft.com/office/drawing/2014/main" id="{E53FB437-CF0B-436C-9AEF-A4645AA576A6}"/>
              </a:ext>
            </a:extLst>
          </p:cNvPr>
          <p:cNvSpPr>
            <a:spLocks noChangeArrowheads="1"/>
          </p:cNvSpPr>
          <p:nvPr/>
        </p:nvSpPr>
        <p:spPr bwMode="auto">
          <a:xfrm>
            <a:off x="223962" y="3911000"/>
            <a:ext cx="1174407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V Evropě se používá při přípravě taveniny kovu pro kyslíkové konvertory obvykle pouze </a:t>
            </a:r>
            <a:r>
              <a:rPr lang="cs-CZ" altLang="cs-CZ" b="1" dirty="0"/>
              <a:t>odsiřování</a:t>
            </a:r>
            <a:r>
              <a:rPr lang="cs-CZ" altLang="cs-CZ" dirty="0"/>
              <a:t>. Odstraňování fosforu a křemíku ze vsázky zahrnuje nákladově a technicky dokonalý technologický proces, který se objeví v dohledné budoucnosti, aniž by byl zárukou  současných požadavků.</a:t>
            </a:r>
          </a:p>
        </p:txBody>
      </p:sp>
      <p:sp>
        <p:nvSpPr>
          <p:cNvPr id="14342" name="Rectangle 8">
            <a:extLst>
              <a:ext uri="{FF2B5EF4-FFF2-40B4-BE49-F238E27FC236}">
                <a16:creationId xmlns:a16="http://schemas.microsoft.com/office/drawing/2014/main" id="{98476656-64FC-45D6-A846-49D48ECC1849}"/>
              </a:ext>
            </a:extLst>
          </p:cNvPr>
          <p:cNvSpPr>
            <a:spLocks noChangeArrowheads="1"/>
          </p:cNvSpPr>
          <p:nvPr/>
        </p:nvSpPr>
        <p:spPr bwMode="auto">
          <a:xfrm>
            <a:off x="238540" y="5078116"/>
            <a:ext cx="117440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Známá odsiřovací činidla obsahují látky nasycené karbidem vápenatým, louhem sodným, bezvodou sodou, vápnem a hořčíkem. </a:t>
            </a:r>
          </a:p>
        </p:txBody>
      </p:sp>
      <p:sp>
        <p:nvSpPr>
          <p:cNvPr id="7" name="Obdélník 6">
            <a:extLst>
              <a:ext uri="{FF2B5EF4-FFF2-40B4-BE49-F238E27FC236}">
                <a16:creationId xmlns:a16="http://schemas.microsoft.com/office/drawing/2014/main" id="{2C595BD8-9605-461F-864F-8C7DFE63B089}"/>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a:extLst>
              <a:ext uri="{FF2B5EF4-FFF2-40B4-BE49-F238E27FC236}">
                <a16:creationId xmlns:a16="http://schemas.microsoft.com/office/drawing/2014/main" id="{3DB14400-88AA-4854-B2AA-84E458159B07}"/>
              </a:ext>
            </a:extLst>
          </p:cNvPr>
          <p:cNvSpPr>
            <a:spLocks noChangeArrowheads="1"/>
          </p:cNvSpPr>
          <p:nvPr/>
        </p:nvSpPr>
        <p:spPr bwMode="auto">
          <a:xfrm>
            <a:off x="136759" y="168728"/>
            <a:ext cx="118061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Nejrozšířenější metoda odsiřování taveniny, které se dnes používá  v Evropě, je založena na </a:t>
            </a:r>
            <a:r>
              <a:rPr lang="cs-CZ" altLang="cs-CZ" b="1" dirty="0"/>
              <a:t>karbidu vápenatém</a:t>
            </a:r>
            <a:r>
              <a:rPr lang="cs-CZ" altLang="cs-CZ" dirty="0"/>
              <a:t>, který dřívější sodný proces nahrazuje, s ohledem na likvidaci odpadu a důvodům zohledňujícím kvalitu ovzduší. Použití směsi karbidu vápenatého CaC</a:t>
            </a:r>
            <a:r>
              <a:rPr lang="cs-CZ" altLang="cs-CZ" baseline="-25000" dirty="0"/>
              <a:t>2</a:t>
            </a:r>
            <a:r>
              <a:rPr lang="cs-CZ" altLang="cs-CZ" dirty="0"/>
              <a:t>, hořčíku a vápna umožňuje, aby se tavenina kovu odsířila na výsledné hodnoty, </a:t>
            </a:r>
            <a:r>
              <a:rPr lang="cs-CZ" altLang="cs-CZ" b="1" dirty="0"/>
              <a:t>pod 0,001 %S</a:t>
            </a:r>
            <a:r>
              <a:rPr lang="cs-CZ" altLang="cs-CZ" dirty="0"/>
              <a:t> bez ohledu na původní obsah. Nevýhody spočívají v dosti nízké efektivitě odsiřovacího činidla a potřebě intenzivního promíchávání odsiřovacího činidla s horkou taveninou. Jediným specifickým přínosem je, že procesem vzniká drobivá (rozpadavá) struska, která se může  snadno odstraňovat. Použití hořčíku kromě karbidu vápenatého je asi tak běžné, jako použití karbidu vápníku samotného. </a:t>
            </a:r>
          </a:p>
          <a:p>
            <a:pPr algn="just" eaLnBrk="1" hangingPunct="1"/>
            <a:r>
              <a:rPr lang="cs-CZ" altLang="cs-CZ" dirty="0"/>
              <a:t>Další odsiřovací činidla obsahují práškové vápno, vápno v kombinaci se zemním plynem a hořčíkem.</a:t>
            </a:r>
          </a:p>
        </p:txBody>
      </p:sp>
      <p:sp>
        <p:nvSpPr>
          <p:cNvPr id="15363" name="Rectangle 5">
            <a:extLst>
              <a:ext uri="{FF2B5EF4-FFF2-40B4-BE49-F238E27FC236}">
                <a16:creationId xmlns:a16="http://schemas.microsoft.com/office/drawing/2014/main" id="{37D10C69-6DFF-41D5-933A-34A5EE3AB6A6}"/>
              </a:ext>
            </a:extLst>
          </p:cNvPr>
          <p:cNvSpPr>
            <a:spLocks noChangeArrowheads="1"/>
          </p:cNvSpPr>
          <p:nvPr/>
        </p:nvSpPr>
        <p:spPr bwMode="auto">
          <a:xfrm>
            <a:off x="136759" y="2486345"/>
            <a:ext cx="118061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S ohledem na plnění výše uvedených cílů se </a:t>
            </a:r>
            <a:r>
              <a:rPr lang="cs-CZ" altLang="cs-CZ" b="1" dirty="0"/>
              <a:t>nežádoucí nečistoty oxidují při následném odstranění </a:t>
            </a:r>
            <a:br>
              <a:rPr lang="cs-CZ" altLang="cs-CZ" b="1" dirty="0"/>
            </a:br>
            <a:r>
              <a:rPr lang="cs-CZ" altLang="cs-CZ" b="1" dirty="0"/>
              <a:t>s odcházejícím plynem nebo se struskou.</a:t>
            </a:r>
            <a:r>
              <a:rPr lang="cs-CZ" altLang="cs-CZ" dirty="0"/>
              <a:t> Následující tabulka vyjmenovává hlavní oxidační procesy, ke kterým v kyslíkovém konvertoru dochází. Nežádoucí nečistoty se odstraňují v odcházejícím plynu, nebo tekuté strusce. </a:t>
            </a:r>
          </a:p>
        </p:txBody>
      </p:sp>
      <p:sp>
        <p:nvSpPr>
          <p:cNvPr id="15364" name="Rectangle 6">
            <a:extLst>
              <a:ext uri="{FF2B5EF4-FFF2-40B4-BE49-F238E27FC236}">
                <a16:creationId xmlns:a16="http://schemas.microsoft.com/office/drawing/2014/main" id="{D47D713A-A021-4705-AAC2-A65085A97573}"/>
              </a:ext>
            </a:extLst>
          </p:cNvPr>
          <p:cNvSpPr>
            <a:spLocks noChangeArrowheads="1"/>
          </p:cNvSpPr>
          <p:nvPr/>
        </p:nvSpPr>
        <p:spPr bwMode="auto">
          <a:xfrm>
            <a:off x="134621" y="3448326"/>
            <a:ext cx="1180609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dirty="0"/>
              <a:t>Energie potřebná ke zvýšení teploty a k tavení vstupních surovin se dodává </a:t>
            </a:r>
            <a:r>
              <a:rPr lang="cs-CZ" altLang="cs-CZ" dirty="0" err="1"/>
              <a:t>exothermickou</a:t>
            </a:r>
            <a:r>
              <a:rPr lang="cs-CZ" altLang="cs-CZ" dirty="0"/>
              <a:t> reakcí při oxidaci tak, že na jedné straně není třeba žádného přídavného tepla. </a:t>
            </a:r>
          </a:p>
        </p:txBody>
      </p:sp>
      <p:sp>
        <p:nvSpPr>
          <p:cNvPr id="5" name="Obdélník 4">
            <a:extLst>
              <a:ext uri="{FF2B5EF4-FFF2-40B4-BE49-F238E27FC236}">
                <a16:creationId xmlns:a16="http://schemas.microsoft.com/office/drawing/2014/main" id="{54DF2DC7-802F-4CFF-8873-1A0C57CF6CE5}"/>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6" name="TextovéPole 5">
            <a:extLst>
              <a:ext uri="{FF2B5EF4-FFF2-40B4-BE49-F238E27FC236}">
                <a16:creationId xmlns:a16="http://schemas.microsoft.com/office/drawing/2014/main" id="{45066900-E85C-B374-E64D-0D4348BEC3BD}"/>
              </a:ext>
            </a:extLst>
          </p:cNvPr>
          <p:cNvSpPr txBox="1"/>
          <p:nvPr/>
        </p:nvSpPr>
        <p:spPr>
          <a:xfrm>
            <a:off x="0" y="4379416"/>
            <a:ext cx="12038201" cy="646331"/>
          </a:xfrm>
          <a:prstGeom prst="rect">
            <a:avLst/>
          </a:prstGeom>
          <a:noFill/>
        </p:spPr>
        <p:txBody>
          <a:bodyPr wrap="square">
            <a:spAutoFit/>
          </a:bodyPr>
          <a:lstStyle/>
          <a:p>
            <a:r>
              <a:rPr lang="cs-CZ" dirty="0" err="1"/>
              <a:t>Šenberger</a:t>
            </a:r>
            <a:r>
              <a:rPr lang="cs-CZ" dirty="0"/>
              <a:t>, J., Stránský, K., Bůžek, Z., </a:t>
            </a:r>
            <a:r>
              <a:rPr lang="cs-CZ" dirty="0" err="1"/>
              <a:t>Záděča</a:t>
            </a:r>
            <a:r>
              <a:rPr lang="cs-CZ" dirty="0"/>
              <a:t>, A., Kafka, V., Metalurgie, VUTIUM, VUT Brno 2008, 310 s, ISBN 978-80-214-3632-9. </a:t>
            </a:r>
          </a:p>
          <a:p>
            <a:r>
              <a:rPr lang="cs-CZ" dirty="0" err="1"/>
              <a:t>Levíček</a:t>
            </a:r>
            <a:r>
              <a:rPr lang="cs-CZ" dirty="0"/>
              <a:t>, P., Stránský, K., Metalurgické vady ocelových odlitků, SNTL, Praha 1984.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a:extLst>
              <a:ext uri="{FF2B5EF4-FFF2-40B4-BE49-F238E27FC236}">
                <a16:creationId xmlns:a16="http://schemas.microsoft.com/office/drawing/2014/main" id="{16D1F31F-9635-4D61-9F37-64BECD58A2C3}"/>
              </a:ext>
            </a:extLst>
          </p:cNvPr>
          <p:cNvSpPr>
            <a:spLocks noChangeArrowheads="1"/>
          </p:cNvSpPr>
          <p:nvPr/>
        </p:nvSpPr>
        <p:spPr bwMode="auto">
          <a:xfrm>
            <a:off x="243841" y="211888"/>
            <a:ext cx="11704319"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dirty="0"/>
              <a:t>E</a:t>
            </a:r>
            <a:r>
              <a:rPr lang="cs-CZ" altLang="cs-CZ" b="1" dirty="0"/>
              <a:t>liminace uhlíku:</a:t>
            </a:r>
            <a:r>
              <a:rPr lang="cs-CZ" altLang="cs-CZ" dirty="0"/>
              <a:t>          [C] + [O] </a:t>
            </a:r>
            <a:r>
              <a:rPr lang="cs-CZ" altLang="cs-CZ" dirty="0">
                <a:sym typeface="Symbol" panose="05050102010706020507" pitchFamily="18" charset="2"/>
              </a:rPr>
              <a:t></a:t>
            </a:r>
            <a:r>
              <a:rPr lang="cs-CZ" altLang="cs-CZ" dirty="0"/>
              <a:t> </a:t>
            </a:r>
            <a:r>
              <a:rPr lang="cs-CZ" altLang="cs-CZ" dirty="0">
                <a:sym typeface="Symbol" panose="05050102010706020507" pitchFamily="18" charset="2"/>
              </a:rPr>
              <a:t>CO  (výstupní plyn)   </a:t>
            </a:r>
          </a:p>
          <a:p>
            <a:pPr eaLnBrk="1" hangingPunct="1"/>
            <a:r>
              <a:rPr lang="cs-CZ" altLang="cs-CZ" dirty="0">
                <a:sym typeface="Symbol" panose="05050102010706020507" pitchFamily="18" charset="2"/>
              </a:rPr>
              <a:t>                                         [CO] + [O] CO</a:t>
            </a:r>
            <a:r>
              <a:rPr lang="cs-CZ" altLang="cs-CZ" baseline="-25000" dirty="0">
                <a:sym typeface="Symbol" panose="05050102010706020507" pitchFamily="18" charset="2"/>
              </a:rPr>
              <a:t>2</a:t>
            </a:r>
            <a:r>
              <a:rPr lang="cs-CZ" altLang="cs-CZ" dirty="0">
                <a:sym typeface="Symbol" panose="05050102010706020507" pitchFamily="18" charset="2"/>
              </a:rPr>
              <a:t>  (výstupní plyn)</a:t>
            </a:r>
          </a:p>
          <a:p>
            <a:pPr eaLnBrk="1" hangingPunct="1"/>
            <a:r>
              <a:rPr lang="cs-CZ" altLang="cs-CZ" dirty="0">
                <a:sym typeface="Symbol" panose="05050102010706020507" pitchFamily="18" charset="2"/>
              </a:rPr>
              <a:t> oxidace doprovodných  prvků z </a:t>
            </a:r>
            <a:r>
              <a:rPr lang="cs-CZ" altLang="cs-CZ" dirty="0" err="1">
                <a:sym typeface="Symbol" panose="05050102010706020507" pitchFamily="18" charset="2"/>
              </a:rPr>
              <a:t>příměsípřechází</a:t>
            </a:r>
            <a:r>
              <a:rPr lang="cs-CZ" altLang="cs-CZ" dirty="0">
                <a:sym typeface="Symbol" panose="05050102010706020507" pitchFamily="18" charset="2"/>
              </a:rPr>
              <a:t> do strusky</a:t>
            </a:r>
          </a:p>
          <a:p>
            <a:pPr eaLnBrk="1" hangingPunct="1"/>
            <a:r>
              <a:rPr lang="cs-CZ" altLang="cs-CZ" dirty="0">
                <a:sym typeface="Symbol" panose="05050102010706020507" pitchFamily="18" charset="2"/>
              </a:rPr>
              <a:t> </a:t>
            </a:r>
            <a:r>
              <a:rPr lang="cs-CZ" altLang="cs-CZ" b="1" dirty="0">
                <a:sym typeface="Symbol" panose="05050102010706020507" pitchFamily="18" charset="2"/>
              </a:rPr>
              <a:t>odstranění křemíku:</a:t>
            </a:r>
            <a:r>
              <a:rPr lang="cs-CZ" altLang="cs-CZ" dirty="0">
                <a:sym typeface="Symbol" panose="05050102010706020507" pitchFamily="18" charset="2"/>
              </a:rPr>
              <a:t> [Si] + 2[O] +2(</a:t>
            </a:r>
            <a:r>
              <a:rPr lang="cs-CZ" altLang="cs-CZ" dirty="0" err="1">
                <a:sym typeface="Symbol" panose="05050102010706020507" pitchFamily="18" charset="2"/>
              </a:rPr>
              <a:t>CaO</a:t>
            </a:r>
            <a:r>
              <a:rPr lang="cs-CZ" altLang="cs-CZ" dirty="0">
                <a:sym typeface="Symbol" panose="05050102010706020507" pitchFamily="18" charset="2"/>
              </a:rPr>
              <a:t>) </a:t>
            </a:r>
            <a:r>
              <a:rPr lang="cs-CZ" altLang="cs-CZ" dirty="0"/>
              <a:t> </a:t>
            </a:r>
            <a:r>
              <a:rPr lang="cs-CZ" altLang="cs-CZ" dirty="0">
                <a:sym typeface="Symbol" panose="05050102010706020507" pitchFamily="18" charset="2"/>
              </a:rPr>
              <a:t>( 2 </a:t>
            </a:r>
            <a:r>
              <a:rPr lang="cs-CZ" altLang="cs-CZ" dirty="0" err="1">
                <a:sym typeface="Symbol" panose="05050102010706020507" pitchFamily="18" charset="2"/>
              </a:rPr>
              <a:t>CaO</a:t>
            </a:r>
            <a:r>
              <a:rPr lang="cs-CZ" altLang="cs-CZ" dirty="0">
                <a:sym typeface="Symbol" panose="05050102010706020507" pitchFamily="18" charset="2"/>
              </a:rPr>
              <a:t> . SiO</a:t>
            </a:r>
            <a:r>
              <a:rPr lang="cs-CZ" altLang="cs-CZ" baseline="-25000" dirty="0">
                <a:sym typeface="Symbol" panose="05050102010706020507" pitchFamily="18" charset="2"/>
              </a:rPr>
              <a:t>2</a:t>
            </a:r>
            <a:r>
              <a:rPr lang="cs-CZ" altLang="cs-CZ" dirty="0">
                <a:sym typeface="Symbol" panose="05050102010706020507" pitchFamily="18" charset="2"/>
              </a:rPr>
              <a:t>) </a:t>
            </a:r>
          </a:p>
          <a:p>
            <a:pPr eaLnBrk="1" hangingPunct="1"/>
            <a:r>
              <a:rPr lang="cs-CZ" altLang="cs-CZ" dirty="0">
                <a:sym typeface="Symbol" panose="05050102010706020507" pitchFamily="18" charset="2"/>
              </a:rPr>
              <a:t> </a:t>
            </a:r>
            <a:r>
              <a:rPr lang="cs-CZ" altLang="cs-CZ" b="1" dirty="0">
                <a:sym typeface="Symbol" panose="05050102010706020507" pitchFamily="18" charset="2"/>
              </a:rPr>
              <a:t>reakce manganu:</a:t>
            </a:r>
            <a:r>
              <a:rPr lang="cs-CZ" altLang="cs-CZ" dirty="0">
                <a:sym typeface="Symbol" panose="05050102010706020507" pitchFamily="18" charset="2"/>
              </a:rPr>
              <a:t> [</a:t>
            </a:r>
            <a:r>
              <a:rPr lang="cs-CZ" altLang="cs-CZ" dirty="0" err="1">
                <a:sym typeface="Symbol" panose="05050102010706020507" pitchFamily="18" charset="2"/>
              </a:rPr>
              <a:t>Mn</a:t>
            </a:r>
            <a:r>
              <a:rPr lang="cs-CZ" altLang="cs-CZ" dirty="0">
                <a:sym typeface="Symbol" panose="05050102010706020507" pitchFamily="18" charset="2"/>
              </a:rPr>
              <a:t>] + [O] </a:t>
            </a:r>
            <a:r>
              <a:rPr lang="cs-CZ" altLang="cs-CZ" dirty="0"/>
              <a:t> </a:t>
            </a:r>
            <a:r>
              <a:rPr lang="cs-CZ" altLang="cs-CZ" dirty="0">
                <a:sym typeface="Symbol" panose="05050102010706020507" pitchFamily="18" charset="2"/>
              </a:rPr>
              <a:t>(</a:t>
            </a:r>
            <a:r>
              <a:rPr lang="cs-CZ" altLang="cs-CZ" dirty="0" err="1">
                <a:sym typeface="Symbol" panose="05050102010706020507" pitchFamily="18" charset="2"/>
              </a:rPr>
              <a:t>MnO</a:t>
            </a:r>
            <a:r>
              <a:rPr lang="cs-CZ" altLang="cs-CZ" dirty="0">
                <a:sym typeface="Symbol" panose="05050102010706020507" pitchFamily="18" charset="2"/>
              </a:rPr>
              <a:t>)</a:t>
            </a:r>
          </a:p>
          <a:p>
            <a:pPr eaLnBrk="1" hangingPunct="1"/>
            <a:r>
              <a:rPr lang="cs-CZ" altLang="cs-CZ" dirty="0">
                <a:sym typeface="Symbol" panose="05050102010706020507" pitchFamily="18" charset="2"/>
              </a:rPr>
              <a:t> </a:t>
            </a:r>
            <a:r>
              <a:rPr lang="cs-CZ" altLang="cs-CZ" b="1" dirty="0" err="1">
                <a:sym typeface="Symbol" panose="05050102010706020507" pitchFamily="18" charset="2"/>
              </a:rPr>
              <a:t>odfosforování</a:t>
            </a:r>
            <a:r>
              <a:rPr lang="cs-CZ" altLang="cs-CZ" b="1" dirty="0">
                <a:sym typeface="Symbol" panose="05050102010706020507" pitchFamily="18" charset="2"/>
              </a:rPr>
              <a:t>:</a:t>
            </a:r>
            <a:r>
              <a:rPr lang="cs-CZ" altLang="cs-CZ" dirty="0">
                <a:sym typeface="Symbol" panose="05050102010706020507" pitchFamily="18" charset="2"/>
              </a:rPr>
              <a:t> 2 [P] + 5 [O] + 3 [</a:t>
            </a:r>
            <a:r>
              <a:rPr lang="cs-CZ" altLang="cs-CZ" dirty="0" err="1">
                <a:sym typeface="Symbol" panose="05050102010706020507" pitchFamily="18" charset="2"/>
              </a:rPr>
              <a:t>CaO</a:t>
            </a:r>
            <a:r>
              <a:rPr lang="cs-CZ" altLang="cs-CZ" dirty="0">
                <a:sym typeface="Symbol" panose="05050102010706020507" pitchFamily="18" charset="2"/>
              </a:rPr>
              <a:t>] </a:t>
            </a:r>
            <a:r>
              <a:rPr lang="cs-CZ" altLang="cs-CZ" dirty="0"/>
              <a:t> </a:t>
            </a:r>
            <a:r>
              <a:rPr lang="cs-CZ" altLang="cs-CZ" dirty="0">
                <a:sym typeface="Symbol" panose="05050102010706020507" pitchFamily="18" charset="2"/>
              </a:rPr>
              <a:t>(3 </a:t>
            </a:r>
            <a:r>
              <a:rPr lang="cs-CZ" altLang="cs-CZ" dirty="0" err="1">
                <a:sym typeface="Symbol" panose="05050102010706020507" pitchFamily="18" charset="2"/>
              </a:rPr>
              <a:t>CaO</a:t>
            </a:r>
            <a:r>
              <a:rPr lang="cs-CZ" altLang="cs-CZ" dirty="0">
                <a:sym typeface="Symbol" panose="05050102010706020507" pitchFamily="18" charset="2"/>
              </a:rPr>
              <a:t> .P</a:t>
            </a:r>
            <a:r>
              <a:rPr lang="cs-CZ" altLang="cs-CZ" baseline="-25000" dirty="0">
                <a:sym typeface="Symbol" panose="05050102010706020507" pitchFamily="18" charset="2"/>
              </a:rPr>
              <a:t>2</a:t>
            </a:r>
            <a:r>
              <a:rPr lang="cs-CZ" altLang="cs-CZ" dirty="0">
                <a:sym typeface="Symbol" panose="05050102010706020507" pitchFamily="18" charset="2"/>
              </a:rPr>
              <a:t>O</a:t>
            </a:r>
            <a:r>
              <a:rPr lang="cs-CZ" altLang="cs-CZ" baseline="-25000" dirty="0">
                <a:sym typeface="Symbol" panose="05050102010706020507" pitchFamily="18" charset="2"/>
              </a:rPr>
              <a:t>5</a:t>
            </a:r>
            <a:r>
              <a:rPr lang="cs-CZ" altLang="cs-CZ" dirty="0">
                <a:sym typeface="Symbol" panose="05050102010706020507" pitchFamily="18" charset="2"/>
              </a:rPr>
              <a:t>)</a:t>
            </a:r>
          </a:p>
          <a:p>
            <a:pPr eaLnBrk="1" hangingPunct="1"/>
            <a:r>
              <a:rPr lang="cs-CZ" altLang="cs-CZ" dirty="0">
                <a:sym typeface="Symbol" panose="05050102010706020507" pitchFamily="18" charset="2"/>
              </a:rPr>
              <a:t> </a:t>
            </a:r>
            <a:r>
              <a:rPr lang="cs-CZ" altLang="cs-CZ" b="1" dirty="0">
                <a:sym typeface="Symbol" panose="05050102010706020507" pitchFamily="18" charset="2"/>
              </a:rPr>
              <a:t>odsíření:</a:t>
            </a:r>
            <a:r>
              <a:rPr lang="cs-CZ" altLang="cs-CZ" dirty="0">
                <a:sym typeface="Symbol" panose="05050102010706020507" pitchFamily="18" charset="2"/>
              </a:rPr>
              <a:t> [S] + [</a:t>
            </a:r>
            <a:r>
              <a:rPr lang="cs-CZ" altLang="cs-CZ" dirty="0" err="1">
                <a:sym typeface="Symbol" panose="05050102010706020507" pitchFamily="18" charset="2"/>
              </a:rPr>
              <a:t>CaO</a:t>
            </a:r>
            <a:r>
              <a:rPr lang="cs-CZ" altLang="cs-CZ" dirty="0">
                <a:sym typeface="Symbol" panose="05050102010706020507" pitchFamily="18" charset="2"/>
              </a:rPr>
              <a:t>] </a:t>
            </a:r>
            <a:r>
              <a:rPr lang="cs-CZ" altLang="cs-CZ" dirty="0"/>
              <a:t> </a:t>
            </a:r>
            <a:r>
              <a:rPr lang="cs-CZ" altLang="cs-CZ" dirty="0">
                <a:sym typeface="Symbol" panose="05050102010706020507" pitchFamily="18" charset="2"/>
              </a:rPr>
              <a:t>(</a:t>
            </a:r>
            <a:r>
              <a:rPr lang="cs-CZ" altLang="cs-CZ" dirty="0" err="1">
                <a:sym typeface="Symbol" panose="05050102010706020507" pitchFamily="18" charset="2"/>
              </a:rPr>
              <a:t>CaS</a:t>
            </a:r>
            <a:r>
              <a:rPr lang="cs-CZ" altLang="cs-CZ" dirty="0">
                <a:sym typeface="Symbol" panose="05050102010706020507" pitchFamily="18" charset="2"/>
              </a:rPr>
              <a:t> ) + [O]</a:t>
            </a:r>
          </a:p>
          <a:p>
            <a:pPr eaLnBrk="1" hangingPunct="1"/>
            <a:r>
              <a:rPr lang="cs-CZ" altLang="cs-CZ" dirty="0">
                <a:sym typeface="Symbol" panose="05050102010706020507" pitchFamily="18" charset="2"/>
              </a:rPr>
              <a:t> </a:t>
            </a:r>
          </a:p>
          <a:p>
            <a:pPr eaLnBrk="1" hangingPunct="1"/>
            <a:r>
              <a:rPr lang="cs-CZ" altLang="cs-CZ" dirty="0">
                <a:sym typeface="Symbol" panose="05050102010706020507" pitchFamily="18" charset="2"/>
              </a:rPr>
              <a:t>redukce (odkysličení)</a:t>
            </a:r>
          </a:p>
          <a:p>
            <a:pPr eaLnBrk="1" hangingPunct="1"/>
            <a:r>
              <a:rPr lang="cs-CZ" altLang="cs-CZ" dirty="0">
                <a:sym typeface="Symbol" panose="05050102010706020507" pitchFamily="18" charset="2"/>
              </a:rPr>
              <a:t>odstranění zbytkového kyslíku: [Si] + 2[O] </a:t>
            </a:r>
            <a:r>
              <a:rPr lang="cs-CZ" altLang="cs-CZ" dirty="0"/>
              <a:t> </a:t>
            </a:r>
            <a:r>
              <a:rPr lang="cs-CZ" altLang="cs-CZ" dirty="0">
                <a:sym typeface="Symbol" panose="05050102010706020507" pitchFamily="18" charset="2"/>
              </a:rPr>
              <a:t>( SiO</a:t>
            </a:r>
            <a:r>
              <a:rPr lang="cs-CZ" altLang="cs-CZ" baseline="-25000" dirty="0">
                <a:sym typeface="Symbol" panose="05050102010706020507" pitchFamily="18" charset="2"/>
              </a:rPr>
              <a:t>2</a:t>
            </a:r>
            <a:r>
              <a:rPr lang="cs-CZ" altLang="cs-CZ" dirty="0">
                <a:sym typeface="Symbol" panose="05050102010706020507" pitchFamily="18" charset="2"/>
              </a:rPr>
              <a:t>)                                                              </a:t>
            </a:r>
          </a:p>
          <a:p>
            <a:pPr eaLnBrk="1" hangingPunct="1"/>
            <a:r>
              <a:rPr lang="cs-CZ" altLang="cs-CZ" dirty="0">
                <a:sym typeface="Symbol" panose="05050102010706020507" pitchFamily="18" charset="2"/>
              </a:rPr>
              <a:t>pomocí ferrosilicia</a:t>
            </a:r>
          </a:p>
          <a:p>
            <a:pPr eaLnBrk="1" hangingPunct="1"/>
            <a:r>
              <a:rPr lang="cs-CZ" altLang="cs-CZ" dirty="0">
                <a:sym typeface="Symbol" panose="05050102010706020507" pitchFamily="18" charset="2"/>
              </a:rPr>
              <a:t>hliník: 2 [Al] + 3 [O] </a:t>
            </a:r>
            <a:r>
              <a:rPr lang="cs-CZ" altLang="cs-CZ" dirty="0"/>
              <a:t> </a:t>
            </a:r>
            <a:r>
              <a:rPr lang="cs-CZ" altLang="cs-CZ" dirty="0">
                <a:sym typeface="Symbol" panose="05050102010706020507" pitchFamily="18" charset="2"/>
              </a:rPr>
              <a:t>(Al2O3)</a:t>
            </a:r>
          </a:p>
          <a:p>
            <a:pPr eaLnBrk="1" hangingPunct="1"/>
            <a:r>
              <a:rPr lang="cs-CZ" altLang="cs-CZ" dirty="0">
                <a:sym typeface="Symbol" panose="05050102010706020507" pitchFamily="18" charset="2"/>
              </a:rPr>
              <a:t>pozn : [  ] = rozpouští se v železe</a:t>
            </a:r>
          </a:p>
          <a:p>
            <a:pPr eaLnBrk="1" hangingPunct="1"/>
            <a:r>
              <a:rPr lang="cs-CZ" altLang="cs-CZ" dirty="0">
                <a:sym typeface="Symbol" panose="05050102010706020507" pitchFamily="18" charset="2"/>
              </a:rPr>
              <a:t>           (  ) =  přechází do strusky   </a:t>
            </a:r>
          </a:p>
        </p:txBody>
      </p:sp>
      <p:pic>
        <p:nvPicPr>
          <p:cNvPr id="5" name="Obrázek 4">
            <a:extLst>
              <a:ext uri="{FF2B5EF4-FFF2-40B4-BE49-F238E27FC236}">
                <a16:creationId xmlns:a16="http://schemas.microsoft.com/office/drawing/2014/main" id="{D50CE95A-F1A7-488C-9B97-88992B91C9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0441" y="0"/>
            <a:ext cx="3157718" cy="6858000"/>
          </a:xfrm>
          <a:prstGeom prst="rect">
            <a:avLst/>
          </a:prstGeom>
        </p:spPr>
      </p:pic>
      <p:sp>
        <p:nvSpPr>
          <p:cNvPr id="4" name="Obdélník 3">
            <a:extLst>
              <a:ext uri="{FF2B5EF4-FFF2-40B4-BE49-F238E27FC236}">
                <a16:creationId xmlns:a16="http://schemas.microsoft.com/office/drawing/2014/main" id="{1F1CF4D8-3EA4-419D-81F5-40B255969245}"/>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6" name="TextovéPole 5">
            <a:extLst>
              <a:ext uri="{FF2B5EF4-FFF2-40B4-BE49-F238E27FC236}">
                <a16:creationId xmlns:a16="http://schemas.microsoft.com/office/drawing/2014/main" id="{B23AAEFF-7AF2-7018-0E04-8E899143E2AA}"/>
              </a:ext>
            </a:extLst>
          </p:cNvPr>
          <p:cNvSpPr txBox="1"/>
          <p:nvPr/>
        </p:nvSpPr>
        <p:spPr>
          <a:xfrm>
            <a:off x="243841" y="4360776"/>
            <a:ext cx="8363264" cy="646331"/>
          </a:xfrm>
          <a:prstGeom prst="rect">
            <a:avLst/>
          </a:prstGeom>
          <a:noFill/>
        </p:spPr>
        <p:txBody>
          <a:bodyPr wrap="square">
            <a:spAutoFit/>
          </a:bodyPr>
          <a:lstStyle/>
          <a:p>
            <a:r>
              <a:rPr lang="cs-CZ" sz="1800" dirty="0">
                <a:latin typeface="Times New Roman" panose="02020603050405020304" pitchFamily="18" charset="0"/>
                <a:cs typeface="Times New Roman" panose="02020603050405020304" pitchFamily="18" charset="0"/>
              </a:rPr>
              <a:t>VÝROBA ŽELEZA A OCELI [online]. [cit. 13.12.2021]. Dostupné z: </a:t>
            </a:r>
            <a:r>
              <a:rPr lang="cs-CZ" sz="1800" dirty="0">
                <a:latin typeface="Times New Roman" panose="02020603050405020304" pitchFamily="18" charset="0"/>
                <a:cs typeface="Times New Roman" panose="02020603050405020304" pitchFamily="18" charset="0"/>
                <a:hlinkClick r:id="rId4"/>
              </a:rPr>
              <a:t>https://www.ped.muni.cz/wchem/sm/hc/zfc/vyroby/vyroba-zeleza.pdf</a:t>
            </a:r>
            <a:endParaRPr lang="cs-CZ"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délník 6">
            <a:extLst>
              <a:ext uri="{FF2B5EF4-FFF2-40B4-BE49-F238E27FC236}">
                <a16:creationId xmlns:a16="http://schemas.microsoft.com/office/drawing/2014/main" id="{8427F828-F9A2-4222-A86A-8C8A74B9AF46}"/>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17410" name="Rectangle 4">
            <a:extLst>
              <a:ext uri="{FF2B5EF4-FFF2-40B4-BE49-F238E27FC236}">
                <a16:creationId xmlns:a16="http://schemas.microsoft.com/office/drawing/2014/main" id="{DB9A30E3-4627-4C60-8B2A-C692362AA214}"/>
              </a:ext>
            </a:extLst>
          </p:cNvPr>
          <p:cNvSpPr>
            <a:spLocks noChangeArrowheads="1"/>
          </p:cNvSpPr>
          <p:nvPr/>
        </p:nvSpPr>
        <p:spPr bwMode="auto">
          <a:xfrm>
            <a:off x="168302" y="0"/>
            <a:ext cx="1185539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b="1" dirty="0"/>
              <a:t>Konvertor</a:t>
            </a:r>
            <a:r>
              <a:rPr lang="cs-CZ" altLang="cs-CZ" dirty="0"/>
              <a:t> má  hruškovitý tvar se žáruvzdornou vyzdívkou, kde je naspodu zavedena  vodou chlazená  tryska pro kyslík. Touto tryskou se do tekutého surového železa dmýchá čistý kyslík (</a:t>
            </a:r>
            <a:r>
              <a:rPr lang="cs-CZ" altLang="cs-CZ" dirty="0">
                <a:sym typeface="Symbol" panose="05050102010706020507" pitchFamily="18" charset="2"/>
              </a:rPr>
              <a:t></a:t>
            </a:r>
            <a:r>
              <a:rPr lang="cs-CZ" altLang="cs-CZ" dirty="0"/>
              <a:t> 99 %) z kyslíkárny.</a:t>
            </a:r>
            <a:r>
              <a:rPr lang="cs-CZ" altLang="cs-CZ" dirty="0">
                <a:sym typeface="Symbol" panose="05050102010706020507" pitchFamily="18" charset="2"/>
              </a:rPr>
              <a:t> </a:t>
            </a:r>
          </a:p>
        </p:txBody>
      </p:sp>
      <p:sp>
        <p:nvSpPr>
          <p:cNvPr id="17411" name="Rectangle 5">
            <a:extLst>
              <a:ext uri="{FF2B5EF4-FFF2-40B4-BE49-F238E27FC236}">
                <a16:creationId xmlns:a16="http://schemas.microsoft.com/office/drawing/2014/main" id="{05B74934-C37C-485B-85B5-185794CDCD25}"/>
              </a:ext>
            </a:extLst>
          </p:cNvPr>
          <p:cNvSpPr>
            <a:spLocks noChangeArrowheads="1"/>
          </p:cNvSpPr>
          <p:nvPr/>
        </p:nvSpPr>
        <p:spPr bwMode="auto">
          <a:xfrm>
            <a:off x="168302" y="703312"/>
            <a:ext cx="1175899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Následně byly vyvinuty kombinované techniky dmýchání. Tam, kde je to nutné, může být proces v určité fázi intenzifikován promícháváním odspoda s argonem nebo dusíkem přes porézní cihly ve vyzdívce dna. Alternativně se </a:t>
            </a:r>
            <a:r>
              <a:rPr lang="cs-CZ" altLang="cs-CZ" dirty="0" err="1"/>
              <a:t>dmýšní</a:t>
            </a:r>
            <a:r>
              <a:rPr lang="cs-CZ" altLang="cs-CZ" dirty="0"/>
              <a:t> trubice ve dně využívají v průběhu fáze dmýchání k injektáži čistého kyslíku nebo jiných plynů.</a:t>
            </a:r>
          </a:p>
        </p:txBody>
      </p:sp>
      <p:graphicFrame>
        <p:nvGraphicFramePr>
          <p:cNvPr id="17412" name="Object 6">
            <a:extLst>
              <a:ext uri="{FF2B5EF4-FFF2-40B4-BE49-F238E27FC236}">
                <a16:creationId xmlns:a16="http://schemas.microsoft.com/office/drawing/2014/main" id="{59EB132F-228A-46A8-9517-5B7B77D5B78E}"/>
              </a:ext>
            </a:extLst>
          </p:cNvPr>
          <p:cNvGraphicFramePr>
            <a:graphicFrameLocks noChangeAspect="1"/>
          </p:cNvGraphicFramePr>
          <p:nvPr>
            <p:extLst>
              <p:ext uri="{D42A27DB-BD31-4B8C-83A1-F6EECF244321}">
                <p14:modId xmlns:p14="http://schemas.microsoft.com/office/powerpoint/2010/main" val="1491516323"/>
              </p:ext>
            </p:extLst>
          </p:nvPr>
        </p:nvGraphicFramePr>
        <p:xfrm>
          <a:off x="276181" y="1683624"/>
          <a:ext cx="5639500" cy="4177022"/>
        </p:xfrm>
        <a:graphic>
          <a:graphicData uri="http://schemas.openxmlformats.org/presentationml/2006/ole">
            <mc:AlternateContent xmlns:mc="http://schemas.openxmlformats.org/markup-compatibility/2006">
              <mc:Choice xmlns:v="urn:schemas-microsoft-com:vml" Requires="v">
                <p:oleObj name="Rastrový obrázek" r:id="rId3" imgW="2903472" imgH="2331922" progId="Paint.Picture">
                  <p:embed/>
                </p:oleObj>
              </mc:Choice>
              <mc:Fallback>
                <p:oleObj name="Rastrový obrázek" r:id="rId3" imgW="2903472" imgH="2331922" progId="Paint.Picture">
                  <p:embed/>
                  <p:pic>
                    <p:nvPicPr>
                      <p:cNvPr id="17412" name="Object 6">
                        <a:extLst>
                          <a:ext uri="{FF2B5EF4-FFF2-40B4-BE49-F238E27FC236}">
                            <a16:creationId xmlns:a16="http://schemas.microsoft.com/office/drawing/2014/main" id="{59EB132F-228A-46A8-9517-5B7B77D5B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181" y="1683624"/>
                        <a:ext cx="5639500" cy="4177022"/>
                      </a:xfrm>
                      <a:prstGeom prst="rect">
                        <a:avLst/>
                      </a:prstGeom>
                      <a:noFill/>
                      <a:ln>
                        <a:noFill/>
                      </a:ln>
                    </p:spPr>
                  </p:pic>
                </p:oleObj>
              </mc:Fallback>
            </mc:AlternateContent>
          </a:graphicData>
        </a:graphic>
      </p:graphicFrame>
      <p:pic>
        <p:nvPicPr>
          <p:cNvPr id="2" name="Obrázek 1"/>
          <p:cNvPicPr>
            <a:picLocks noChangeAspect="1"/>
          </p:cNvPicPr>
          <p:nvPr/>
        </p:nvPicPr>
        <p:blipFill>
          <a:blip r:embed="rId5"/>
          <a:stretch>
            <a:fillRect/>
          </a:stretch>
        </p:blipFill>
        <p:spPr>
          <a:xfrm>
            <a:off x="6343306" y="1939453"/>
            <a:ext cx="2948863" cy="3869050"/>
          </a:xfrm>
          <a:prstGeom prst="rect">
            <a:avLst/>
          </a:prstGeom>
        </p:spPr>
      </p:pic>
      <p:sp>
        <p:nvSpPr>
          <p:cNvPr id="3" name="Obdélník 2"/>
          <p:cNvSpPr/>
          <p:nvPr/>
        </p:nvSpPr>
        <p:spPr>
          <a:xfrm>
            <a:off x="6276321" y="1683623"/>
            <a:ext cx="2409634" cy="369332"/>
          </a:xfrm>
          <a:prstGeom prst="rect">
            <a:avLst/>
          </a:prstGeom>
        </p:spPr>
        <p:txBody>
          <a:bodyPr wrap="none">
            <a:spAutoFit/>
          </a:bodyPr>
          <a:lstStyle/>
          <a:p>
            <a:r>
              <a:rPr lang="cs-CZ" b="1" dirty="0">
                <a:solidFill>
                  <a:srgbClr val="0000FF"/>
                </a:solidFill>
                <a:latin typeface="Times New Roman" panose="02020603050405020304" pitchFamily="18" charset="0"/>
                <a:cs typeface="Times New Roman" panose="02020603050405020304" pitchFamily="18" charset="0"/>
              </a:rPr>
              <a:t>Bessemerův konvertor</a:t>
            </a:r>
            <a:endParaRPr lang="cs-CZ" dirty="0">
              <a:solidFill>
                <a:srgbClr val="0000FF"/>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CBD154EC-9952-4557-AC38-769697895440}"/>
              </a:ext>
            </a:extLst>
          </p:cNvPr>
          <p:cNvSpPr/>
          <p:nvPr/>
        </p:nvSpPr>
        <p:spPr bwMode="auto">
          <a:xfrm>
            <a:off x="6431915"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C9F1E09A-21F2-4A27-85E6-64EDFE8E09A5}"/>
              </a:ext>
            </a:extLst>
          </p:cNvPr>
          <p:cNvSpPr txBox="1"/>
          <p:nvPr/>
        </p:nvSpPr>
        <p:spPr>
          <a:xfrm>
            <a:off x="63610" y="98646"/>
            <a:ext cx="11911054" cy="3785652"/>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Bessemerův konvertor: </a:t>
            </a:r>
            <a:r>
              <a:rPr lang="cs-CZ" sz="2000" dirty="0">
                <a:latin typeface="Times New Roman" panose="02020603050405020304" pitchFamily="18" charset="0"/>
                <a:cs typeface="Times New Roman" panose="02020603050405020304" pitchFamily="18" charset="0"/>
              </a:rPr>
              <a:t>V roce 1855 si Henry Bessemer patentoval výrobu oceli dmýcháním vzduchu do roztaveného surového železa. Zařízení se nazývalo Bessemerův konvertor (nádoba hruškového tvaru se zakřiveným zúženým hrdlem, sklopná kolem horizontálních čepů). </a:t>
            </a:r>
            <a:r>
              <a:rPr lang="cs-CZ" sz="2000" b="1" dirty="0">
                <a:latin typeface="Times New Roman" panose="02020603050405020304" pitchFamily="18" charset="0"/>
                <a:cs typeface="Times New Roman" panose="02020603050405020304" pitchFamily="18" charset="0"/>
              </a:rPr>
              <a:t>Pracoval s kyselou vyzdívkou a tedy </a:t>
            </a:r>
            <a:br>
              <a:rPr lang="cs-CZ" sz="2000" b="1" dirty="0">
                <a:latin typeface="Times New Roman" panose="02020603050405020304" pitchFamily="18" charset="0"/>
                <a:cs typeface="Times New Roman" panose="02020603050405020304" pitchFamily="18" charset="0"/>
              </a:rPr>
            </a:br>
            <a:r>
              <a:rPr lang="cs-CZ" sz="2000" b="1" dirty="0">
                <a:latin typeface="Times New Roman" panose="02020603050405020304" pitchFamily="18" charset="0"/>
                <a:cs typeface="Times New Roman" panose="02020603050405020304" pitchFamily="18" charset="0"/>
              </a:rPr>
              <a:t>i s kyselou struskou, a proto v něm nebylo možno odstranit nebo snížit obsah síry a fosforu, proto byla jediná možnost používat surové železo s velmi nízkým obsahem fosforu a síry. </a:t>
            </a:r>
            <a:r>
              <a:rPr lang="cs-CZ" sz="2000" dirty="0">
                <a:latin typeface="Times New Roman" panose="02020603050405020304" pitchFamily="18" charset="0"/>
                <a:cs typeface="Times New Roman" panose="02020603050405020304" pitchFamily="18" charset="0"/>
              </a:rPr>
              <a:t>Bessemerův pochod spočíval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tom, že se do konvertoru nalilo tekuté surové železo a dýzami ve dně se dmýchal do lázně vzduch, kterým se surové železo zkujnilo. Při dmýchání vzduchu se oxidoval křemík, mangan a uhlík. Jako hlavní exotermická reakce byla oxidace křemíku, jehož obsah musel být v surovém železe 1,3 %. Při dmýchání uhlíku se lázeň téměř úplně oduhličila, toto bylo možno pozorovat na zmenšení svítivosti plamene šlehajícího hrdlem z konvertoru. Bessemerův konvertor umožňoval zkujnit železo v daleko kratším čase a větším objemu. Proto je považován za jeden z nejdůležitějších mezníků v dějinách hutnictví, který umožňoval skutečně masovou výrobu oceli. Na našem území byl poprvé uveden do provozu v r. 1866 ve Vítkovicích.</a:t>
            </a:r>
          </a:p>
        </p:txBody>
      </p:sp>
      <p:sp>
        <p:nvSpPr>
          <p:cNvPr id="5" name="TextovéPole 4">
            <a:extLst>
              <a:ext uri="{FF2B5EF4-FFF2-40B4-BE49-F238E27FC236}">
                <a16:creationId xmlns:a16="http://schemas.microsoft.com/office/drawing/2014/main" id="{BD253A19-5FDB-49A6-BC42-75CD552D5779}"/>
              </a:ext>
            </a:extLst>
          </p:cNvPr>
          <p:cNvSpPr txBox="1"/>
          <p:nvPr/>
        </p:nvSpPr>
        <p:spPr>
          <a:xfrm>
            <a:off x="63610" y="3746189"/>
            <a:ext cx="11911054" cy="2554545"/>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Thomasův konvertor: </a:t>
            </a:r>
            <a:r>
              <a:rPr lang="cs-CZ" sz="2000" dirty="0">
                <a:latin typeface="Times New Roman" panose="02020603050405020304" pitchFamily="18" charset="0"/>
                <a:cs typeface="Times New Roman" panose="02020603050405020304" pitchFamily="18" charset="0"/>
              </a:rPr>
              <a:t>Roku 1878 Sidney </a:t>
            </a:r>
            <a:r>
              <a:rPr lang="cs-CZ" sz="2000" dirty="0" err="1">
                <a:latin typeface="Times New Roman" panose="02020603050405020304" pitchFamily="18" charset="0"/>
                <a:cs typeface="Times New Roman" panose="02020603050405020304" pitchFamily="18" charset="0"/>
              </a:rPr>
              <a:t>Gilchrist</a:t>
            </a:r>
            <a:r>
              <a:rPr lang="cs-CZ" sz="2000" dirty="0">
                <a:latin typeface="Times New Roman" panose="02020603050405020304" pitchFamily="18" charset="0"/>
                <a:cs typeface="Times New Roman" panose="02020603050405020304" pitchFamily="18" charset="0"/>
              </a:rPr>
              <a:t> Thomas patentoval zásaditou dolomitovou vyzdívku, která umožňovala zpracovávat v konvertoru surové železo s vyššími obsahy P a S. Tato vyzdívka umožňovala odfosfoření a odsíření oceli. Jako struskotvorná přísada se používalo pálené vápno. U tohoto pochodu byl hlavní palivovou příměsí fosfor. </a:t>
            </a:r>
            <a:r>
              <a:rPr lang="cs-CZ" sz="2000" b="1" dirty="0">
                <a:latin typeface="Times New Roman" panose="02020603050405020304" pitchFamily="18" charset="0"/>
                <a:cs typeface="Times New Roman" panose="02020603050405020304" pitchFamily="18" charset="0"/>
              </a:rPr>
              <a:t>Pro vyvinutí dostatečného tepla z exotermické reakce musel být jeho obsah </a:t>
            </a:r>
            <a:br>
              <a:rPr lang="cs-CZ" sz="2000" b="1" dirty="0">
                <a:latin typeface="Times New Roman" panose="02020603050405020304" pitchFamily="18" charset="0"/>
                <a:cs typeface="Times New Roman" panose="02020603050405020304" pitchFamily="18" charset="0"/>
              </a:rPr>
            </a:br>
            <a:r>
              <a:rPr lang="cs-CZ" sz="2000" b="1" dirty="0">
                <a:latin typeface="Times New Roman" panose="02020603050405020304" pitchFamily="18" charset="0"/>
                <a:cs typeface="Times New Roman" panose="02020603050405020304" pitchFamily="18" charset="0"/>
              </a:rPr>
              <a:t>1,8 až 2,2 %P. </a:t>
            </a:r>
            <a:r>
              <a:rPr lang="cs-CZ" sz="2000" dirty="0">
                <a:latin typeface="Times New Roman" panose="02020603050405020304" pitchFamily="18" charset="0"/>
                <a:cs typeface="Times New Roman" panose="02020603050405020304" pitchFamily="18" charset="0"/>
              </a:rPr>
              <a:t>Thomasův pochod se rychle rozšířil do zemí, které měly </a:t>
            </a:r>
            <a:r>
              <a:rPr lang="cs-CZ" sz="2000" dirty="0" err="1">
                <a:latin typeface="Times New Roman" panose="02020603050405020304" pitchFamily="18" charset="0"/>
                <a:cs typeface="Times New Roman" panose="02020603050405020304" pitchFamily="18" charset="0"/>
              </a:rPr>
              <a:t>fosfornaté</a:t>
            </a:r>
            <a:r>
              <a:rPr lang="cs-CZ" sz="2000" dirty="0">
                <a:latin typeface="Times New Roman" panose="02020603050405020304" pitchFamily="18" charset="0"/>
                <a:cs typeface="Times New Roman" panose="02020603050405020304" pitchFamily="18" charset="0"/>
              </a:rPr>
              <a:t> rudy a vytlačoval tam </a:t>
            </a:r>
            <a:r>
              <a:rPr lang="cs-CZ" sz="2000" dirty="0" err="1">
                <a:latin typeface="Times New Roman" panose="02020603050405020304" pitchFamily="18" charset="0"/>
                <a:cs typeface="Times New Roman" panose="02020603050405020304" pitchFamily="18" charset="0"/>
              </a:rPr>
              <a:t>besemeraci</a:t>
            </a:r>
            <a:r>
              <a:rPr lang="cs-CZ" sz="2000" dirty="0">
                <a:latin typeface="Times New Roman" panose="02020603050405020304" pitchFamily="18" charset="0"/>
                <a:cs typeface="Times New Roman" panose="02020603050405020304" pitchFamily="18" charset="0"/>
              </a:rPr>
              <a:t>. Tyto rudy se v českých zemích nacházely kolem Nučic, a proto byly české země jedny z prvních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jeho zavádění. Na našem území byla provedena první tavba v tomto konvertoru na evropském kontinentu,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to v roce 1879 v Kladně (Poldi Kladno).</a:t>
            </a:r>
          </a:p>
        </p:txBody>
      </p:sp>
    </p:spTree>
    <p:extLst>
      <p:ext uri="{BB962C8B-B14F-4D97-AF65-F5344CB8AC3E}">
        <p14:creationId xmlns:p14="http://schemas.microsoft.com/office/powerpoint/2010/main" val="6757042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4CFEBA66-2C26-4B53-A8CD-B36C2B474980}"/>
              </a:ext>
            </a:extLst>
          </p:cNvPr>
          <p:cNvSpPr>
            <a:spLocks noChangeArrowheads="1"/>
          </p:cNvSpPr>
          <p:nvPr/>
        </p:nvSpPr>
        <p:spPr bwMode="auto">
          <a:xfrm>
            <a:off x="4727575" y="285901"/>
            <a:ext cx="329609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sz="2400" b="1" dirty="0">
                <a:latin typeface="Times New Roman" panose="02020603050405020304" pitchFamily="18" charset="0"/>
                <a:cs typeface="Times New Roman" panose="02020603050405020304" pitchFamily="18" charset="0"/>
              </a:rPr>
              <a:t>Sekundární metalurgie</a:t>
            </a:r>
            <a:r>
              <a:rPr lang="cs-CZ" altLang="cs-CZ" sz="2400" dirty="0">
                <a:latin typeface="Times New Roman" panose="02020603050405020304" pitchFamily="18" charset="0"/>
                <a:cs typeface="Times New Roman" panose="02020603050405020304" pitchFamily="18" charset="0"/>
              </a:rPr>
              <a:t> </a:t>
            </a:r>
          </a:p>
        </p:txBody>
      </p:sp>
      <p:sp>
        <p:nvSpPr>
          <p:cNvPr id="18435" name="Rectangle 5">
            <a:extLst>
              <a:ext uri="{FF2B5EF4-FFF2-40B4-BE49-F238E27FC236}">
                <a16:creationId xmlns:a16="http://schemas.microsoft.com/office/drawing/2014/main" id="{038B1EC6-134A-47E6-AB71-3C13B7F6857C}"/>
              </a:ext>
            </a:extLst>
          </p:cNvPr>
          <p:cNvSpPr>
            <a:spLocks noChangeArrowheads="1"/>
          </p:cNvSpPr>
          <p:nvPr/>
        </p:nvSpPr>
        <p:spPr bwMode="auto">
          <a:xfrm>
            <a:off x="206734" y="1067971"/>
            <a:ext cx="11807687"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Po procesu oxidace v konvertoru běžně následuje úprava, která zahrnuje řadu rozličných metalurgických operací. Tato úprava, uváděná jako „sekundární metalurgie“ se  vyvinula jako odezva na stále </a:t>
            </a:r>
            <a:r>
              <a:rPr lang="cs-CZ" altLang="cs-CZ" u="sng" dirty="0"/>
              <a:t>rostoucí požadavky na jakost</a:t>
            </a:r>
            <a:r>
              <a:rPr lang="cs-CZ" altLang="cs-CZ" dirty="0"/>
              <a:t> a vedla k podstatnému růstu produktivity přesunem vsázky při metalurgickém rafinačním procesu mimo konvertor. </a:t>
            </a:r>
          </a:p>
          <a:p>
            <a:pPr algn="just" eaLnBrk="1" hangingPunct="1"/>
            <a:endParaRPr lang="cs-CZ" altLang="cs-CZ" dirty="0"/>
          </a:p>
          <a:p>
            <a:pPr algn="just" eaLnBrk="1" hangingPunct="1"/>
            <a:r>
              <a:rPr lang="cs-CZ" altLang="cs-CZ" b="1" dirty="0"/>
              <a:t>Hlavní úkoly sekundární metalurgie jsou následující:</a:t>
            </a:r>
          </a:p>
          <a:p>
            <a:pPr algn="just" eaLnBrk="1" hangingPunct="1"/>
            <a:r>
              <a:rPr lang="cs-CZ" altLang="cs-CZ" dirty="0"/>
              <a:t>-     míchání a homogenizace</a:t>
            </a:r>
          </a:p>
          <a:p>
            <a:pPr algn="just" eaLnBrk="1" hangingPunct="1"/>
            <a:r>
              <a:rPr lang="cs-CZ" altLang="cs-CZ" dirty="0"/>
              <a:t>-     úprava chemického složení v mezích analytické tolerance</a:t>
            </a:r>
          </a:p>
          <a:p>
            <a:pPr algn="just" eaLnBrk="1" hangingPunct="1"/>
            <a:r>
              <a:rPr lang="cs-CZ" altLang="cs-CZ" dirty="0"/>
              <a:t>-     včasná úprava teploty pro následný proces odlévání</a:t>
            </a:r>
          </a:p>
          <a:p>
            <a:pPr algn="just" eaLnBrk="1" hangingPunct="1"/>
            <a:r>
              <a:rPr lang="cs-CZ" altLang="cs-CZ" dirty="0"/>
              <a:t>-     desoxidace - odkysličení</a:t>
            </a:r>
          </a:p>
          <a:p>
            <a:pPr algn="just" eaLnBrk="1" hangingPunct="1"/>
            <a:r>
              <a:rPr lang="cs-CZ" altLang="cs-CZ" dirty="0"/>
              <a:t>-     odstranění nežádoucích plynů jako jsou vodík a dusík</a:t>
            </a:r>
          </a:p>
          <a:p>
            <a:pPr algn="just" eaLnBrk="1" hangingPunct="1"/>
            <a:r>
              <a:rPr lang="cs-CZ" altLang="cs-CZ" dirty="0"/>
              <a:t>-     zlepšení čistoty oxidace oddělením nekovových příměsí</a:t>
            </a:r>
          </a:p>
        </p:txBody>
      </p:sp>
      <p:sp>
        <p:nvSpPr>
          <p:cNvPr id="4" name="Obdélník 3">
            <a:extLst>
              <a:ext uri="{FF2B5EF4-FFF2-40B4-BE49-F238E27FC236}">
                <a16:creationId xmlns:a16="http://schemas.microsoft.com/office/drawing/2014/main" id="{9C544894-288C-4073-AA54-4F9096299DCE}"/>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6" name="TextovéPole 5">
            <a:extLst>
              <a:ext uri="{FF2B5EF4-FFF2-40B4-BE49-F238E27FC236}">
                <a16:creationId xmlns:a16="http://schemas.microsoft.com/office/drawing/2014/main" id="{38A0AE0B-E7B1-ABCA-AB7E-94F2DE6B60EA}"/>
              </a:ext>
            </a:extLst>
          </p:cNvPr>
          <p:cNvSpPr txBox="1"/>
          <p:nvPr/>
        </p:nvSpPr>
        <p:spPr>
          <a:xfrm>
            <a:off x="168655" y="4431853"/>
            <a:ext cx="11807687" cy="369332"/>
          </a:xfrm>
          <a:prstGeom prst="rect">
            <a:avLst/>
          </a:prstGeom>
          <a:noFill/>
        </p:spPr>
        <p:txBody>
          <a:bodyPr wrap="square">
            <a:spAutoFit/>
          </a:bodyPr>
          <a:lstStyle/>
          <a:p>
            <a:r>
              <a:rPr lang="cs-CZ" dirty="0"/>
              <a:t>MACEK, Karel, Jiří JANOVEC, Petr JURČI a Petr ZUNA. Kovové materiály. Nakladatelství ČVUT, 2006. ISBN 80-010-3513-1.</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5D1AF1B7-80D8-47CA-8783-C42C131CC99A}"/>
              </a:ext>
            </a:extLst>
          </p:cNvPr>
          <p:cNvSpPr txBox="1"/>
          <p:nvPr/>
        </p:nvSpPr>
        <p:spPr>
          <a:xfrm>
            <a:off x="0" y="0"/>
            <a:ext cx="11871297" cy="5632311"/>
          </a:xfrm>
          <a:prstGeom prst="rect">
            <a:avLst/>
          </a:prstGeom>
          <a:noFill/>
        </p:spPr>
        <p:txBody>
          <a:bodyPr wrap="square">
            <a:spAutoFit/>
          </a:bodyPr>
          <a:lstStyle/>
          <a:p>
            <a:pPr algn="l"/>
            <a:r>
              <a:rPr lang="cs-CZ" sz="2000" b="1" i="0" u="none" strike="noStrike" baseline="0" dirty="0">
                <a:latin typeface="Times New Roman" panose="02020603050405020304" pitchFamily="18" charset="0"/>
                <a:cs typeface="Times New Roman" panose="02020603050405020304" pitchFamily="18" charset="0"/>
              </a:rPr>
              <a:t>Základní způsoby </a:t>
            </a:r>
            <a:r>
              <a:rPr lang="cs-CZ" sz="2000" b="1" i="0" u="none" strike="noStrike" baseline="0" dirty="0" err="1">
                <a:latin typeface="Times New Roman" panose="02020603050405020304" pitchFamily="18" charset="0"/>
                <a:cs typeface="Times New Roman" panose="02020603050405020304" pitchFamily="18" charset="0"/>
              </a:rPr>
              <a:t>mimopecního</a:t>
            </a:r>
            <a:r>
              <a:rPr lang="cs-CZ" sz="2000" b="1" i="0" u="none" strike="noStrike" baseline="0" dirty="0">
                <a:latin typeface="Times New Roman" panose="02020603050405020304" pitchFamily="18" charset="0"/>
                <a:cs typeface="Times New Roman" panose="02020603050405020304" pitchFamily="18" charset="0"/>
              </a:rPr>
              <a:t> zpracování oceli (sekundární metalurgie) a jejich účinky lze shrnout do následujících bodů:</a:t>
            </a:r>
          </a:p>
          <a:p>
            <a:pPr algn="l"/>
            <a:r>
              <a:rPr lang="cs-CZ" sz="2000" b="0" i="0" u="none" strike="noStrike" baseline="0" dirty="0">
                <a:latin typeface="Times New Roman" panose="02020603050405020304" pitchFamily="18" charset="0"/>
                <a:cs typeface="Times New Roman" panose="02020603050405020304" pitchFamily="18" charset="0"/>
              </a:rPr>
              <a:t>o </a:t>
            </a:r>
            <a:r>
              <a:rPr lang="cs-CZ" sz="2000" b="0" i="1" u="none" strike="noStrike" baseline="0" dirty="0">
                <a:solidFill>
                  <a:srgbClr val="FF0000"/>
                </a:solidFill>
                <a:latin typeface="Times New Roman" panose="02020603050405020304" pitchFamily="18" charset="0"/>
                <a:cs typeface="Times New Roman" panose="02020603050405020304" pitchFamily="18" charset="0"/>
              </a:rPr>
              <a:t>dmýchání inertních plynů:</a:t>
            </a:r>
          </a:p>
          <a:p>
            <a:pPr algn="l"/>
            <a:r>
              <a:rPr lang="cs-CZ" sz="2000" b="0" i="1" u="none" strike="noStrike" baseline="0" dirty="0">
                <a:latin typeface="Times New Roman" panose="02020603050405020304" pitchFamily="18" charset="0"/>
                <a:cs typeface="Times New Roman" panose="02020603050405020304" pitchFamily="18" charset="0"/>
              </a:rPr>
              <a:t>- pouhé dmýchání (vyplouvání vměstků, teplotní a chemická homogenizace oceli),</a:t>
            </a:r>
          </a:p>
          <a:p>
            <a:pPr algn="l"/>
            <a:r>
              <a:rPr lang="cs-CZ" sz="2000" b="0" i="1" u="none" strike="noStrike" baseline="0" dirty="0">
                <a:latin typeface="Times New Roman" panose="02020603050405020304" pitchFamily="18" charset="0"/>
                <a:cs typeface="Times New Roman" panose="02020603050405020304" pitchFamily="18" charset="0"/>
              </a:rPr>
              <a:t>- dmýchání pod aktivní struskou (reakce mezi struskou a kovem; odsíření oceli),</a:t>
            </a:r>
          </a:p>
          <a:p>
            <a:pPr algn="l"/>
            <a:r>
              <a:rPr lang="cs-CZ" sz="2000" b="0" i="0" u="none" strike="noStrike" baseline="0" dirty="0">
                <a:latin typeface="Times New Roman" panose="02020603050405020304" pitchFamily="18" charset="0"/>
                <a:cs typeface="Times New Roman" panose="02020603050405020304" pitchFamily="18" charset="0"/>
              </a:rPr>
              <a:t>o </a:t>
            </a:r>
            <a:r>
              <a:rPr lang="cs-CZ" sz="2000" b="0" i="1" u="none" strike="noStrike" baseline="0" dirty="0">
                <a:solidFill>
                  <a:srgbClr val="FF0000"/>
                </a:solidFill>
                <a:latin typeface="Times New Roman" panose="02020603050405020304" pitchFamily="18" charset="0"/>
                <a:cs typeface="Times New Roman" panose="02020603050405020304" pitchFamily="18" charset="0"/>
              </a:rPr>
              <a:t>injektáž přísad:</a:t>
            </a:r>
          </a:p>
          <a:p>
            <a:pPr algn="l"/>
            <a:r>
              <a:rPr lang="cs-CZ" sz="2000" b="0" i="1" u="none" strike="noStrike" baseline="0" dirty="0">
                <a:latin typeface="Times New Roman" panose="02020603050405020304" pitchFamily="18" charset="0"/>
                <a:cs typeface="Times New Roman" panose="02020603050405020304" pitchFamily="18" charset="0"/>
              </a:rPr>
              <a:t>- dmýchání prachových látek pomocí inertního plynu (odsíření oceli, modifikace </a:t>
            </a:r>
            <a:r>
              <a:rPr lang="cs-CZ" sz="2000" b="0" i="1" u="none" strike="noStrike" baseline="0" dirty="0" err="1">
                <a:latin typeface="Times New Roman" panose="02020603050405020304" pitchFamily="18" charset="0"/>
                <a:cs typeface="Times New Roman" panose="02020603050405020304" pitchFamily="18" charset="0"/>
              </a:rPr>
              <a:t>vměstků+dezoxidace</a:t>
            </a:r>
            <a:r>
              <a:rPr lang="cs-CZ" sz="2000" b="0" i="1" u="none" strike="noStrike" baseline="0" dirty="0">
                <a:latin typeface="Times New Roman" panose="02020603050405020304" pitchFamily="18" charset="0"/>
                <a:cs typeface="Times New Roman" panose="02020603050405020304" pitchFamily="18" charset="0"/>
              </a:rPr>
              <a:t> oceli, legování oceli, nauhličování oceli),</a:t>
            </a:r>
          </a:p>
          <a:p>
            <a:pPr algn="l"/>
            <a:r>
              <a:rPr lang="cs-CZ" sz="2000" b="0" i="1" u="none" strike="noStrike" baseline="0" dirty="0">
                <a:latin typeface="Times New Roman" panose="02020603050405020304" pitchFamily="18" charset="0"/>
                <a:cs typeface="Times New Roman" panose="02020603050405020304" pitchFamily="18" charset="0"/>
              </a:rPr>
              <a:t>- vhánění přísad ve formě plněného ocelového profilu (přesné a úsporné legování oceli, modifikace vměstků),</a:t>
            </a:r>
          </a:p>
          <a:p>
            <a:pPr algn="l"/>
            <a:r>
              <a:rPr lang="cs-CZ" sz="2000" b="0" i="1" u="none" strike="noStrike" baseline="0" dirty="0">
                <a:latin typeface="Times New Roman" panose="02020603050405020304" pitchFamily="18" charset="0"/>
                <a:cs typeface="Times New Roman" panose="02020603050405020304" pitchFamily="18" charset="0"/>
              </a:rPr>
              <a:t>- zavádění hliníkového drátu (řízená hluboká dezoxidace oceli),</a:t>
            </a:r>
          </a:p>
          <a:p>
            <a:pPr algn="l"/>
            <a:r>
              <a:rPr lang="cs-CZ" sz="2000" b="0" i="0" u="none" strike="noStrike" baseline="0" dirty="0">
                <a:latin typeface="Times New Roman" panose="02020603050405020304" pitchFamily="18" charset="0"/>
                <a:cs typeface="Times New Roman" panose="02020603050405020304" pitchFamily="18" charset="0"/>
              </a:rPr>
              <a:t>o </a:t>
            </a:r>
            <a:r>
              <a:rPr lang="cs-CZ" sz="2000" b="0" i="1" u="none" strike="noStrike" baseline="0" dirty="0">
                <a:solidFill>
                  <a:srgbClr val="FF0000"/>
                </a:solidFill>
                <a:latin typeface="Times New Roman" panose="02020603050405020304" pitchFamily="18" charset="0"/>
                <a:cs typeface="Times New Roman" panose="02020603050405020304" pitchFamily="18" charset="0"/>
              </a:rPr>
              <a:t>rafinace oceli syntetickou struskou </a:t>
            </a:r>
            <a:r>
              <a:rPr lang="cs-CZ" sz="2000" b="0" i="1" u="none" strike="noStrike" baseline="0" dirty="0">
                <a:latin typeface="Times New Roman" panose="02020603050405020304" pitchFamily="18" charset="0"/>
                <a:cs typeface="Times New Roman" panose="02020603050405020304" pitchFamily="18" charset="0"/>
              </a:rPr>
              <a:t>(dezoxidace oceli, řízené odsíření, pohlcování nekovových vměstků),</a:t>
            </a:r>
          </a:p>
          <a:p>
            <a:pPr algn="l"/>
            <a:r>
              <a:rPr lang="cs-CZ" sz="2000" b="0" i="0" u="none" strike="noStrike" baseline="0" dirty="0">
                <a:latin typeface="Times New Roman" panose="02020603050405020304" pitchFamily="18" charset="0"/>
                <a:cs typeface="Times New Roman" panose="02020603050405020304" pitchFamily="18" charset="0"/>
              </a:rPr>
              <a:t>o </a:t>
            </a:r>
            <a:r>
              <a:rPr lang="cs-CZ" sz="2000" b="0" i="1" u="none" strike="noStrike" baseline="0" dirty="0">
                <a:solidFill>
                  <a:srgbClr val="FF0000"/>
                </a:solidFill>
                <a:latin typeface="Times New Roman" panose="02020603050405020304" pitchFamily="18" charset="0"/>
                <a:cs typeface="Times New Roman" panose="02020603050405020304" pitchFamily="18" charset="0"/>
              </a:rPr>
              <a:t>vakuové zpracování oceli:</a:t>
            </a:r>
          </a:p>
          <a:p>
            <a:pPr algn="l"/>
            <a:r>
              <a:rPr lang="cs-CZ" sz="2000" b="0" i="1" u="none" strike="noStrike" baseline="0" dirty="0">
                <a:latin typeface="Times New Roman" panose="02020603050405020304" pitchFamily="18" charset="0"/>
                <a:cs typeface="Times New Roman" panose="02020603050405020304" pitchFamily="18" charset="0"/>
              </a:rPr>
              <a:t>- odplynění v pánvi,</a:t>
            </a:r>
          </a:p>
          <a:p>
            <a:pPr algn="l"/>
            <a:r>
              <a:rPr lang="cs-CZ" sz="2000" b="0" i="1" u="none" strike="noStrike" baseline="0" dirty="0">
                <a:latin typeface="Times New Roman" panose="02020603050405020304" pitchFamily="18" charset="0"/>
                <a:cs typeface="Times New Roman" panose="02020603050405020304" pitchFamily="18" charset="0"/>
              </a:rPr>
              <a:t>- odplynění v proudu,</a:t>
            </a:r>
          </a:p>
          <a:p>
            <a:pPr algn="l"/>
            <a:r>
              <a:rPr lang="cs-CZ" sz="2000" b="0" i="1" u="none" strike="noStrike" baseline="0" dirty="0">
                <a:latin typeface="Times New Roman" panose="02020603050405020304" pitchFamily="18" charset="0"/>
                <a:cs typeface="Times New Roman" panose="02020603050405020304" pitchFamily="18" charset="0"/>
              </a:rPr>
              <a:t>- odplynění v komoře (oběžné RH, zdvižné DH),</a:t>
            </a:r>
          </a:p>
          <a:p>
            <a:pPr algn="l"/>
            <a:r>
              <a:rPr lang="cs-CZ" sz="2000" b="0" i="1" u="none" strike="noStrike" baseline="0" dirty="0">
                <a:latin typeface="Times New Roman" panose="02020603050405020304" pitchFamily="18" charset="0"/>
                <a:cs typeface="Times New Roman" panose="02020603050405020304" pitchFamily="18" charset="0"/>
              </a:rPr>
              <a:t>- (snížení obsahu H</a:t>
            </a:r>
            <a:r>
              <a:rPr lang="cs-CZ" sz="2000" b="0" i="1" u="none" strike="noStrike" baseline="-25000" dirty="0">
                <a:latin typeface="Times New Roman" panose="02020603050405020304" pitchFamily="18" charset="0"/>
                <a:cs typeface="Times New Roman" panose="02020603050405020304" pitchFamily="18" charset="0"/>
              </a:rPr>
              <a:t>2</a:t>
            </a:r>
            <a:r>
              <a:rPr lang="cs-CZ" sz="2000" b="0" i="1" u="none" strike="noStrike" baseline="0" dirty="0">
                <a:latin typeface="Times New Roman" panose="02020603050405020304" pitchFamily="18" charset="0"/>
                <a:cs typeface="Times New Roman" panose="02020603050405020304" pitchFamily="18" charset="0"/>
              </a:rPr>
              <a:t> a N</a:t>
            </a:r>
            <a:r>
              <a:rPr lang="cs-CZ" sz="2000" b="0" i="1" u="none" strike="noStrike" baseline="-25000" dirty="0">
                <a:latin typeface="Times New Roman" panose="02020603050405020304" pitchFamily="18" charset="0"/>
                <a:cs typeface="Times New Roman" panose="02020603050405020304" pitchFamily="18" charset="0"/>
              </a:rPr>
              <a:t>2</a:t>
            </a:r>
            <a:r>
              <a:rPr lang="cs-CZ" sz="2000" b="0" i="1" u="none" strike="noStrike" baseline="0" dirty="0">
                <a:latin typeface="Times New Roman" panose="02020603050405020304" pitchFamily="18" charset="0"/>
                <a:cs typeface="Times New Roman" panose="02020603050405020304" pitchFamily="18" charset="0"/>
              </a:rPr>
              <a:t>, vakuová uhlíková dezoxidace, </a:t>
            </a:r>
            <a:r>
              <a:rPr lang="cs-CZ" sz="2000" b="0" i="1" u="none" strike="noStrike" baseline="0" dirty="0" err="1">
                <a:latin typeface="Times New Roman" panose="02020603050405020304" pitchFamily="18" charset="0"/>
                <a:cs typeface="Times New Roman" panose="02020603050405020304" pitchFamily="18" charset="0"/>
              </a:rPr>
              <a:t>dolegování</a:t>
            </a:r>
            <a:r>
              <a:rPr lang="cs-CZ" sz="2000" b="0" i="1" u="none" strike="noStrike" baseline="0" dirty="0">
                <a:latin typeface="Times New Roman" panose="02020603050405020304" pitchFamily="18" charset="0"/>
                <a:cs typeface="Times New Roman" panose="02020603050405020304" pitchFamily="18" charset="0"/>
              </a:rPr>
              <a:t> oceli),</a:t>
            </a:r>
          </a:p>
          <a:p>
            <a:pPr algn="l"/>
            <a:r>
              <a:rPr lang="cs-CZ" sz="2000" b="0" i="1" u="none" strike="noStrike" baseline="0" dirty="0">
                <a:latin typeface="Times New Roman" panose="02020603050405020304" pitchFamily="18" charset="0"/>
                <a:cs typeface="Times New Roman" panose="02020603050405020304" pitchFamily="18" charset="0"/>
              </a:rPr>
              <a:t>- oxidační vakuování oceli – VOD (výroba korozivzdorných ocelí – hluboké oduhličení chromem vysoce legovaných ocelí),</a:t>
            </a:r>
            <a:endParaRPr lang="cs-CZ" sz="2000" dirty="0">
              <a:latin typeface="Times New Roman" panose="02020603050405020304" pitchFamily="18" charset="0"/>
              <a:cs typeface="Times New Roman" panose="02020603050405020304" pitchFamily="18" charset="0"/>
            </a:endParaRPr>
          </a:p>
        </p:txBody>
      </p:sp>
      <p:sp>
        <p:nvSpPr>
          <p:cNvPr id="4" name="Obdélník 3">
            <a:extLst>
              <a:ext uri="{FF2B5EF4-FFF2-40B4-BE49-F238E27FC236}">
                <a16:creationId xmlns:a16="http://schemas.microsoft.com/office/drawing/2014/main" id="{C2C3E2B4-8F05-4DB4-B2B9-7E3ECFDB39AD}"/>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40157799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0025E98D-10BE-4DE7-B36D-1376B477B8CF}"/>
              </a:ext>
            </a:extLst>
          </p:cNvPr>
          <p:cNvSpPr txBox="1"/>
          <p:nvPr/>
        </p:nvSpPr>
        <p:spPr>
          <a:xfrm>
            <a:off x="148424" y="145007"/>
            <a:ext cx="11895151" cy="2246769"/>
          </a:xfrm>
          <a:prstGeom prst="rect">
            <a:avLst/>
          </a:prstGeom>
          <a:noFill/>
        </p:spPr>
        <p:txBody>
          <a:bodyPr wrap="square">
            <a:spAutoFit/>
          </a:bodyPr>
          <a:lstStyle/>
          <a:p>
            <a:pPr algn="l"/>
            <a:r>
              <a:rPr lang="pt-BR" sz="1800" b="0" i="0" u="none" strike="noStrike" baseline="0" dirty="0">
                <a:latin typeface="Courier New" panose="02070309020205020404" pitchFamily="49" charset="0"/>
              </a:rPr>
              <a:t>o </a:t>
            </a:r>
            <a:r>
              <a:rPr lang="pt-BR" sz="2000" b="0" i="1" u="none" strike="noStrike" baseline="0" dirty="0">
                <a:solidFill>
                  <a:srgbClr val="FF0000"/>
                </a:solidFill>
                <a:latin typeface="Times New Roman" panose="02020603050405020304" pitchFamily="18" charset="0"/>
                <a:cs typeface="Times New Roman" panose="02020603050405020304" pitchFamily="18" charset="0"/>
              </a:rPr>
              <a:t>rafinace oceli plynnou směsí </a:t>
            </a:r>
            <a:r>
              <a:rPr lang="pt-BR" sz="2000" b="0" i="1" u="none" strike="noStrike" baseline="0" dirty="0">
                <a:latin typeface="Times New Roman" panose="02020603050405020304" pitchFamily="18" charset="0"/>
                <a:cs typeface="Times New Roman" panose="02020603050405020304" pitchFamily="18" charset="0"/>
              </a:rPr>
              <a:t>O</a:t>
            </a:r>
            <a:r>
              <a:rPr lang="pt-BR" sz="2000" b="0" i="1" u="none" strike="noStrike" baseline="-25000" dirty="0">
                <a:latin typeface="Times New Roman" panose="02020603050405020304" pitchFamily="18" charset="0"/>
                <a:cs typeface="Times New Roman" panose="02020603050405020304" pitchFamily="18" charset="0"/>
              </a:rPr>
              <a:t>2</a:t>
            </a:r>
            <a:r>
              <a:rPr lang="pt-BR" sz="2000" b="0" i="1" u="none" strike="noStrike" baseline="0" dirty="0">
                <a:latin typeface="Times New Roman" panose="02020603050405020304" pitchFamily="18" charset="0"/>
                <a:cs typeface="Times New Roman" panose="02020603050405020304" pitchFamily="18" charset="0"/>
              </a:rPr>
              <a:t> – Ar, resp. O</a:t>
            </a:r>
            <a:r>
              <a:rPr lang="pt-BR" sz="2000" b="0" i="1" u="none" strike="noStrike" baseline="-25000" dirty="0">
                <a:latin typeface="Times New Roman" panose="02020603050405020304" pitchFamily="18" charset="0"/>
                <a:cs typeface="Times New Roman" panose="02020603050405020304" pitchFamily="18" charset="0"/>
              </a:rPr>
              <a:t>2</a:t>
            </a:r>
            <a:r>
              <a:rPr lang="pt-BR" sz="2000" b="0" i="1" u="none" strike="noStrike" baseline="0" dirty="0">
                <a:latin typeface="Times New Roman" panose="02020603050405020304" pitchFamily="18" charset="0"/>
                <a:cs typeface="Times New Roman" panose="02020603050405020304" pitchFamily="18" charset="0"/>
              </a:rPr>
              <a:t> – H2O v konvertoru – AOD, CLU, K-OBM-S</a:t>
            </a:r>
          </a:p>
          <a:p>
            <a:pPr algn="l"/>
            <a:r>
              <a:rPr lang="cs-CZ" sz="2000" b="0" i="1" u="none" strike="noStrike" baseline="0" dirty="0">
                <a:latin typeface="Times New Roman" panose="02020603050405020304" pitchFamily="18" charset="0"/>
                <a:cs typeface="Times New Roman" panose="02020603050405020304" pitchFamily="18" charset="0"/>
              </a:rPr>
              <a:t>(výroba korozivzdorných ocelí – hluboké oduhličení za atmosférického tlaku)</a:t>
            </a:r>
          </a:p>
          <a:p>
            <a:pPr algn="l"/>
            <a:r>
              <a:rPr lang="pl-PL" sz="2000" b="0" i="0" u="none" strike="noStrike" baseline="0" dirty="0">
                <a:latin typeface="Times New Roman" panose="02020603050405020304" pitchFamily="18" charset="0"/>
                <a:cs typeface="Times New Roman" panose="02020603050405020304" pitchFamily="18" charset="0"/>
              </a:rPr>
              <a:t>o </a:t>
            </a:r>
            <a:r>
              <a:rPr lang="pl-PL" sz="2000" b="0" i="1" u="none" strike="noStrike" baseline="0" dirty="0">
                <a:solidFill>
                  <a:srgbClr val="FF0000"/>
                </a:solidFill>
                <a:latin typeface="Times New Roman" panose="02020603050405020304" pitchFamily="18" charset="0"/>
                <a:cs typeface="Times New Roman" panose="02020603050405020304" pitchFamily="18" charset="0"/>
              </a:rPr>
              <a:t>příhřev oceli v pánvi</a:t>
            </a:r>
            <a:r>
              <a:rPr lang="pl-PL" sz="2000" b="0" i="1" u="none" strike="noStrike" baseline="0" dirty="0">
                <a:latin typeface="Times New Roman" panose="02020603050405020304" pitchFamily="18" charset="0"/>
                <a:cs typeface="Times New Roman" panose="02020603050405020304" pitchFamily="18" charset="0"/>
              </a:rPr>
              <a:t>:</a:t>
            </a:r>
          </a:p>
          <a:p>
            <a:pPr algn="l"/>
            <a:r>
              <a:rPr lang="cs-CZ" sz="2000" b="0" i="1" u="none" strike="noStrike" baseline="0" dirty="0">
                <a:latin typeface="Times New Roman" panose="02020603050405020304" pitchFamily="18" charset="0"/>
                <a:cs typeface="Times New Roman" panose="02020603050405020304" pitchFamily="18" charset="0"/>
              </a:rPr>
              <a:t>- elektrickým obloukem za atmosférického tlaku,</a:t>
            </a:r>
          </a:p>
          <a:p>
            <a:pPr algn="l"/>
            <a:r>
              <a:rPr lang="cs-CZ" sz="2000" b="0" i="1" u="none" strike="noStrike" baseline="0" dirty="0">
                <a:latin typeface="Times New Roman" panose="02020603050405020304" pitchFamily="18" charset="0"/>
                <a:cs typeface="Times New Roman" panose="02020603050405020304" pitchFamily="18" charset="0"/>
              </a:rPr>
              <a:t>- elektrickým obloukem s možností vakuování oceli – ASEA, VAD,</a:t>
            </a:r>
          </a:p>
          <a:p>
            <a:pPr algn="l"/>
            <a:r>
              <a:rPr lang="cs-CZ" sz="2000" b="0" i="1" u="none" strike="noStrike" baseline="0" dirty="0">
                <a:latin typeface="Times New Roman" panose="02020603050405020304" pitchFamily="18" charset="0"/>
                <a:cs typeface="Times New Roman" panose="02020603050405020304" pitchFamily="18" charset="0"/>
              </a:rPr>
              <a:t>- chemický příhřev – oxidací Al nebo </a:t>
            </a:r>
            <a:r>
              <a:rPr lang="cs-CZ" sz="2000" b="0" i="1" u="none" strike="noStrike" baseline="0" dirty="0" err="1">
                <a:latin typeface="Times New Roman" panose="02020603050405020304" pitchFamily="18" charset="0"/>
                <a:cs typeface="Times New Roman" panose="02020603050405020304" pitchFamily="18" charset="0"/>
              </a:rPr>
              <a:t>FeSi</a:t>
            </a:r>
            <a:r>
              <a:rPr lang="cs-CZ" sz="2000" b="0" i="1" u="none" strike="noStrike" baseline="0" dirty="0">
                <a:latin typeface="Times New Roman" panose="02020603050405020304" pitchFamily="18" charset="0"/>
                <a:cs typeface="Times New Roman" panose="02020603050405020304" pitchFamily="18" charset="0"/>
              </a:rPr>
              <a:t> za atmosférického tlaku – IR-UT, CAS-OB,</a:t>
            </a:r>
          </a:p>
          <a:p>
            <a:pPr algn="l"/>
            <a:r>
              <a:rPr lang="it-IT" sz="2000" b="0" i="1" u="none" strike="noStrike" baseline="0" dirty="0">
                <a:latin typeface="Times New Roman" panose="02020603050405020304" pitchFamily="18" charset="0"/>
                <a:cs typeface="Times New Roman" panose="02020603050405020304" pitchFamily="18" charset="0"/>
              </a:rPr>
              <a:t>- chemický příhřev – oxidací Al nebo FeSi ve vakuu – ISSM.</a:t>
            </a:r>
            <a:endParaRPr lang="cs-CZ" sz="2000" dirty="0">
              <a:latin typeface="Times New Roman" panose="02020603050405020304" pitchFamily="18" charset="0"/>
              <a:cs typeface="Times New Roman" panose="02020603050405020304" pitchFamily="18" charset="0"/>
            </a:endParaRPr>
          </a:p>
        </p:txBody>
      </p:sp>
      <p:sp>
        <p:nvSpPr>
          <p:cNvPr id="4" name="Obdélník 3">
            <a:extLst>
              <a:ext uri="{FF2B5EF4-FFF2-40B4-BE49-F238E27FC236}">
                <a16:creationId xmlns:a16="http://schemas.microsoft.com/office/drawing/2014/main" id="{72D98C0F-5782-4B56-85A0-63B999DEDB46}"/>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5" name="TextovéPole 3">
            <a:extLst>
              <a:ext uri="{FF2B5EF4-FFF2-40B4-BE49-F238E27FC236}">
                <a16:creationId xmlns:a16="http://schemas.microsoft.com/office/drawing/2014/main" id="{5FA31DAE-917E-421A-9DAF-903E3545F3FF}"/>
              </a:ext>
            </a:extLst>
          </p:cNvPr>
          <p:cNvSpPr txBox="1"/>
          <p:nvPr/>
        </p:nvSpPr>
        <p:spPr>
          <a:xfrm>
            <a:off x="148424" y="2628781"/>
            <a:ext cx="11805888" cy="1169551"/>
          </a:xfrm>
          <a:prstGeom prst="rect">
            <a:avLst/>
          </a:prstGeom>
          <a:noFill/>
        </p:spPr>
        <p:txBody>
          <a:bodyPr wrap="square">
            <a:spAutoFit/>
          </a:bodyPr>
          <a:lstStyle>
            <a:defPPr>
              <a:defRPr lang="cs-CZ"/>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cs-CZ" sz="1400" dirty="0">
                <a:latin typeface="Times New Roman" panose="02020603050405020304" pitchFamily="18" charset="0"/>
                <a:cs typeface="Times New Roman" panose="02020603050405020304" pitchFamily="18" charset="0"/>
              </a:rPr>
              <a:t>VÝROBA ŽELEZA A OCELI [online]. [cit. 13.12.2021]. Dostupné z: </a:t>
            </a:r>
            <a:r>
              <a:rPr lang="cs-CZ" sz="1400" dirty="0">
                <a:latin typeface="Times New Roman" panose="02020603050405020304" pitchFamily="18" charset="0"/>
                <a:cs typeface="Times New Roman" panose="02020603050405020304" pitchFamily="18" charset="0"/>
                <a:hlinkClick r:id="rId3"/>
              </a:rPr>
              <a:t>https://www.ped.muni.cz/wchem/sm/hc/zfc/vyroby/vyroba-zeleza.pdf</a:t>
            </a:r>
            <a:endParaRPr lang="cs-CZ" sz="1400" dirty="0">
              <a:latin typeface="Times New Roman" panose="02020603050405020304" pitchFamily="18" charset="0"/>
              <a:cs typeface="Times New Roman" panose="02020603050405020304" pitchFamily="18" charset="0"/>
            </a:endParaRPr>
          </a:p>
          <a:p>
            <a:r>
              <a:rPr lang="cs-CZ" sz="1400" dirty="0">
                <a:latin typeface="Times New Roman" panose="02020603050405020304" pitchFamily="18" charset="0"/>
                <a:cs typeface="Times New Roman" panose="02020603050405020304" pitchFamily="18" charset="0"/>
              </a:rPr>
              <a:t> JAK SE VYRÁBÍ A ZPRACOVÁVÁ OCEL [online]. [cit. 13.12.2021]. Dostupné z: </a:t>
            </a:r>
            <a:r>
              <a:rPr lang="cs-CZ" sz="1400" dirty="0">
                <a:latin typeface="Times New Roman" panose="02020603050405020304" pitchFamily="18" charset="0"/>
                <a:cs typeface="Times New Roman" panose="02020603050405020304" pitchFamily="18" charset="0"/>
                <a:hlinkClick r:id="rId4"/>
              </a:rPr>
              <a:t>https://www.ocelarskaunie.cz/jak-se-vyrabi-a-zpracovava-ocel/</a:t>
            </a:r>
            <a:endParaRPr lang="cs-CZ"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 YAKSHIL B. CHOKSHI</a:t>
            </a:r>
            <a:r>
              <a:rPr lang="cs-CZ" sz="1400" dirty="0">
                <a:latin typeface="Times New Roman" panose="02020603050405020304" pitchFamily="18" charset="0"/>
                <a:cs typeface="Times New Roman" panose="02020603050405020304" pitchFamily="18" charset="0"/>
              </a:rPr>
              <a:t>:</a:t>
            </a:r>
            <a:r>
              <a:rPr lang="en-US" sz="1400" dirty="0">
                <a:latin typeface="Times New Roman" panose="02020603050405020304" pitchFamily="18" charset="0"/>
                <a:cs typeface="Times New Roman" panose="02020603050405020304" pitchFamily="18" charset="0"/>
              </a:rPr>
              <a:t> Basic Concepts of Iron and Steel Making. Springer Verlag, Singapore, 2021. ISBN: 9811524394</a:t>
            </a:r>
            <a:endParaRPr lang="cs-CZ" sz="1400" dirty="0">
              <a:latin typeface="Times New Roman" panose="02020603050405020304" pitchFamily="18" charset="0"/>
              <a:cs typeface="Times New Roman" panose="02020603050405020304" pitchFamily="18" charset="0"/>
            </a:endParaRPr>
          </a:p>
          <a:p>
            <a:endParaRPr lang="cs-CZ" sz="1400" dirty="0">
              <a:latin typeface="Times New Roman" panose="02020603050405020304" pitchFamily="18" charset="0"/>
              <a:cs typeface="Times New Roman" panose="02020603050405020304" pitchFamily="18" charset="0"/>
            </a:endParaRPr>
          </a:p>
          <a:p>
            <a:endParaRPr lang="cs-CZ" sz="1400" dirty="0">
              <a:latin typeface="Times New Roman" panose="02020603050405020304" pitchFamily="18" charset="0"/>
              <a:cs typeface="Times New Roman" panose="02020603050405020304" pitchFamily="18" charset="0"/>
            </a:endParaRPr>
          </a:p>
        </p:txBody>
      </p:sp>
      <p:sp>
        <p:nvSpPr>
          <p:cNvPr id="6" name="TextovéPole 5">
            <a:extLst>
              <a:ext uri="{FF2B5EF4-FFF2-40B4-BE49-F238E27FC236}">
                <a16:creationId xmlns:a16="http://schemas.microsoft.com/office/drawing/2014/main" id="{CC2D65EA-9225-4E60-A7A8-C7CAAD5F66E8}"/>
              </a:ext>
            </a:extLst>
          </p:cNvPr>
          <p:cNvSpPr txBox="1"/>
          <p:nvPr/>
        </p:nvSpPr>
        <p:spPr>
          <a:xfrm>
            <a:off x="192155" y="3275111"/>
            <a:ext cx="11807687" cy="307777"/>
          </a:xfrm>
          <a:prstGeom prst="rect">
            <a:avLst/>
          </a:prstGeom>
          <a:noFill/>
        </p:spPr>
        <p:txBody>
          <a:bodyPr wrap="square">
            <a:spAutoFit/>
          </a:bodyPr>
          <a:lstStyle/>
          <a:p>
            <a:r>
              <a:rPr lang="cs-CZ" sz="1400" dirty="0">
                <a:latin typeface="Times New Roman" panose="02020603050405020304" pitchFamily="18" charset="0"/>
                <a:cs typeface="Times New Roman" panose="02020603050405020304" pitchFamily="18" charset="0"/>
              </a:rPr>
              <a:t>MACEK, Karel, Jiří JANOVEC, Petr JURČI a Petr ZUNA. Kovové materiály. Nakladatelství ČVUT, 2006. ISBN 80-010-3513-1.</a:t>
            </a:r>
          </a:p>
        </p:txBody>
      </p:sp>
    </p:spTree>
    <p:extLst>
      <p:ext uri="{BB962C8B-B14F-4D97-AF65-F5344CB8AC3E}">
        <p14:creationId xmlns:p14="http://schemas.microsoft.com/office/powerpoint/2010/main" val="22489317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délník 11">
            <a:extLst>
              <a:ext uri="{FF2B5EF4-FFF2-40B4-BE49-F238E27FC236}">
                <a16:creationId xmlns:a16="http://schemas.microsoft.com/office/drawing/2014/main" id="{119CDF86-31C8-46CE-A8B7-1DE3E7746B05}"/>
              </a:ext>
            </a:extLst>
          </p:cNvPr>
          <p:cNvSpPr/>
          <p:nvPr/>
        </p:nvSpPr>
        <p:spPr bwMode="auto">
          <a:xfrm>
            <a:off x="3215957" y="5580697"/>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E26258C3-79AD-4B82-89BE-90F754951DC3}"/>
              </a:ext>
            </a:extLst>
          </p:cNvPr>
          <p:cNvSpPr txBox="1"/>
          <p:nvPr/>
        </p:nvSpPr>
        <p:spPr>
          <a:xfrm>
            <a:off x="104692" y="100114"/>
            <a:ext cx="11982616" cy="1569660"/>
          </a:xfrm>
          <a:prstGeom prst="rect">
            <a:avLst/>
          </a:prstGeom>
          <a:noFill/>
        </p:spPr>
        <p:txBody>
          <a:bodyPr wrap="square">
            <a:spAutoFit/>
          </a:bodyPr>
          <a:lstStyle/>
          <a:p>
            <a:pPr algn="l"/>
            <a:r>
              <a:rPr lang="cs-CZ" sz="2400" b="1" i="0" u="none" strike="noStrike" baseline="0" dirty="0">
                <a:solidFill>
                  <a:srgbClr val="FF0000"/>
                </a:solidFill>
                <a:latin typeface="Times New Roman,Bold"/>
              </a:rPr>
              <a:t>Výroba nelegovaných, nízko a středně legovaných ocelí pro odlitky vysokých hmotností</a:t>
            </a:r>
          </a:p>
          <a:p>
            <a:pPr algn="l"/>
            <a:r>
              <a:rPr lang="cs-CZ" sz="1800" b="0" i="0" u="none" strike="noStrike" baseline="0" dirty="0">
                <a:solidFill>
                  <a:srgbClr val="000000"/>
                </a:solidFill>
                <a:latin typeface="Times New Roman" panose="02020603050405020304" pitchFamily="18" charset="0"/>
              </a:rPr>
              <a:t>Výrobu kvalitních ocelí pro odlitky velkých hmotností je možné provádět několika způsoby. Užitné vlastnosti ocelí jsou ovlivňovány čistotou vsazených surovin i zvoleným způsobem výroby.</a:t>
            </a:r>
          </a:p>
          <a:p>
            <a:pPr algn="l"/>
            <a:r>
              <a:rPr lang="cs-CZ" sz="1800" b="0" i="0" u="none" strike="noStrike" baseline="0" dirty="0">
                <a:solidFill>
                  <a:srgbClr val="FF0000"/>
                </a:solidFill>
                <a:latin typeface="Times New Roman" panose="02020603050405020304" pitchFamily="18" charset="0"/>
              </a:rPr>
              <a:t>1. Výroba oceli z tekutého surového železa a šrotu pomocí kyslíkového konvertoru (KKO), pánvové pece (LF) a </a:t>
            </a:r>
            <a:r>
              <a:rPr lang="cs-CZ" sz="1800" b="0" i="0" u="none" strike="noStrike" baseline="0" dirty="0" err="1">
                <a:solidFill>
                  <a:srgbClr val="FF0000"/>
                </a:solidFill>
                <a:latin typeface="Times New Roman" panose="02020603050405020304" pitchFamily="18" charset="0"/>
              </a:rPr>
              <a:t>vakuovacího</a:t>
            </a:r>
            <a:r>
              <a:rPr lang="cs-CZ" sz="1800" b="0" i="0" u="none" strike="noStrike" baseline="0" dirty="0">
                <a:solidFill>
                  <a:srgbClr val="FF0000"/>
                </a:solidFill>
                <a:latin typeface="Times New Roman" panose="02020603050405020304" pitchFamily="18" charset="0"/>
              </a:rPr>
              <a:t> (VD) zařízení</a:t>
            </a:r>
            <a:r>
              <a:rPr lang="cs-CZ" sz="1800" b="0" i="0" u="none" strike="noStrike" baseline="0" dirty="0">
                <a:solidFill>
                  <a:srgbClr val="000000"/>
                </a:solidFill>
                <a:latin typeface="Times New Roman" panose="02020603050405020304" pitchFamily="18" charset="0"/>
              </a:rPr>
              <a:t>.</a:t>
            </a:r>
            <a:endParaRPr lang="cs-CZ" dirty="0"/>
          </a:p>
        </p:txBody>
      </p:sp>
      <p:pic>
        <p:nvPicPr>
          <p:cNvPr id="5" name="Obrázek 4">
            <a:extLst>
              <a:ext uri="{FF2B5EF4-FFF2-40B4-BE49-F238E27FC236}">
                <a16:creationId xmlns:a16="http://schemas.microsoft.com/office/drawing/2014/main" id="{7D25E9D7-DF01-49DC-99A0-D6822090209D}"/>
              </a:ext>
            </a:extLst>
          </p:cNvPr>
          <p:cNvPicPr>
            <a:picLocks noChangeAspect="1"/>
          </p:cNvPicPr>
          <p:nvPr/>
        </p:nvPicPr>
        <p:blipFill>
          <a:blip r:embed="rId3"/>
          <a:stretch>
            <a:fillRect/>
          </a:stretch>
        </p:blipFill>
        <p:spPr>
          <a:xfrm>
            <a:off x="263367" y="1677838"/>
            <a:ext cx="2952590" cy="1794267"/>
          </a:xfrm>
          <a:prstGeom prst="rect">
            <a:avLst/>
          </a:prstGeom>
        </p:spPr>
      </p:pic>
      <p:sp>
        <p:nvSpPr>
          <p:cNvPr id="7" name="TextovéPole 6">
            <a:extLst>
              <a:ext uri="{FF2B5EF4-FFF2-40B4-BE49-F238E27FC236}">
                <a16:creationId xmlns:a16="http://schemas.microsoft.com/office/drawing/2014/main" id="{ACD0C142-6695-4AE2-B011-D3BD6FFE338B}"/>
              </a:ext>
            </a:extLst>
          </p:cNvPr>
          <p:cNvSpPr txBox="1"/>
          <p:nvPr/>
        </p:nvSpPr>
        <p:spPr>
          <a:xfrm>
            <a:off x="1785069" y="1332360"/>
            <a:ext cx="6094674" cy="369332"/>
          </a:xfrm>
          <a:prstGeom prst="rect">
            <a:avLst/>
          </a:prstGeom>
          <a:noFill/>
        </p:spPr>
        <p:txBody>
          <a:bodyPr wrap="square">
            <a:spAutoFit/>
          </a:bodyPr>
          <a:lstStyle/>
          <a:p>
            <a:r>
              <a:rPr lang="cs-CZ" sz="1800" b="0" i="0" u="none" strike="noStrike" baseline="0" dirty="0">
                <a:latin typeface="Times New Roman" panose="02020603050405020304" pitchFamily="18" charset="0"/>
              </a:rPr>
              <a:t>Výroba oceli z tekutého surového železa</a:t>
            </a:r>
            <a:endParaRPr lang="cs-CZ" dirty="0"/>
          </a:p>
        </p:txBody>
      </p:sp>
      <p:sp>
        <p:nvSpPr>
          <p:cNvPr id="9" name="TextovéPole 8">
            <a:extLst>
              <a:ext uri="{FF2B5EF4-FFF2-40B4-BE49-F238E27FC236}">
                <a16:creationId xmlns:a16="http://schemas.microsoft.com/office/drawing/2014/main" id="{8D3433DF-5113-4722-B215-481182EE5299}"/>
              </a:ext>
            </a:extLst>
          </p:cNvPr>
          <p:cNvSpPr txBox="1"/>
          <p:nvPr/>
        </p:nvSpPr>
        <p:spPr>
          <a:xfrm>
            <a:off x="92760" y="3429953"/>
            <a:ext cx="7775051" cy="646331"/>
          </a:xfrm>
          <a:prstGeom prst="rect">
            <a:avLst/>
          </a:prstGeom>
          <a:noFill/>
        </p:spPr>
        <p:txBody>
          <a:bodyPr wrap="square">
            <a:spAutoFit/>
          </a:bodyPr>
          <a:lstStyle/>
          <a:p>
            <a:pPr algn="l"/>
            <a:r>
              <a:rPr lang="cs-CZ" sz="1800" b="0" i="0" u="none" strike="noStrike" baseline="0" dirty="0">
                <a:solidFill>
                  <a:srgbClr val="FF0000"/>
                </a:solidFill>
                <a:latin typeface="Times New Roman" panose="02020603050405020304" pitchFamily="18" charset="0"/>
              </a:rPr>
              <a:t>2. Výroba oceli z tuhé vsázky za použití elektrické obloukové pece, pánvové pece a </a:t>
            </a:r>
            <a:r>
              <a:rPr lang="cs-CZ" sz="1800" b="0" i="0" u="none" strike="noStrike" baseline="0" dirty="0" err="1">
                <a:solidFill>
                  <a:srgbClr val="FF0000"/>
                </a:solidFill>
                <a:latin typeface="Times New Roman" panose="02020603050405020304" pitchFamily="18" charset="0"/>
              </a:rPr>
              <a:t>vakuovacího</a:t>
            </a:r>
            <a:r>
              <a:rPr lang="cs-CZ" sz="1800" b="0" i="0" u="none" strike="noStrike" baseline="0" dirty="0">
                <a:solidFill>
                  <a:srgbClr val="FF0000"/>
                </a:solidFill>
                <a:latin typeface="Times New Roman" panose="02020603050405020304" pitchFamily="18" charset="0"/>
              </a:rPr>
              <a:t> zařízení</a:t>
            </a:r>
            <a:endParaRPr lang="cs-CZ" dirty="0">
              <a:solidFill>
                <a:srgbClr val="FF0000"/>
              </a:solidFill>
            </a:endParaRPr>
          </a:p>
        </p:txBody>
      </p:sp>
      <p:pic>
        <p:nvPicPr>
          <p:cNvPr id="11" name="Obrázek 10">
            <a:extLst>
              <a:ext uri="{FF2B5EF4-FFF2-40B4-BE49-F238E27FC236}">
                <a16:creationId xmlns:a16="http://schemas.microsoft.com/office/drawing/2014/main" id="{BB05A4C1-1447-4814-95D3-57CBF3532117}"/>
              </a:ext>
            </a:extLst>
          </p:cNvPr>
          <p:cNvPicPr>
            <a:picLocks noChangeAspect="1"/>
          </p:cNvPicPr>
          <p:nvPr/>
        </p:nvPicPr>
        <p:blipFill>
          <a:blip r:embed="rId4"/>
          <a:stretch>
            <a:fillRect/>
          </a:stretch>
        </p:blipFill>
        <p:spPr>
          <a:xfrm>
            <a:off x="5525335" y="1701490"/>
            <a:ext cx="5930381" cy="1616162"/>
          </a:xfrm>
          <a:prstGeom prst="rect">
            <a:avLst/>
          </a:prstGeom>
        </p:spPr>
      </p:pic>
      <p:sp>
        <p:nvSpPr>
          <p:cNvPr id="13" name="TextovéPole 12">
            <a:extLst>
              <a:ext uri="{FF2B5EF4-FFF2-40B4-BE49-F238E27FC236}">
                <a16:creationId xmlns:a16="http://schemas.microsoft.com/office/drawing/2014/main" id="{4A4B12A2-97AD-4209-ADA9-D6B5E693DABD}"/>
              </a:ext>
            </a:extLst>
          </p:cNvPr>
          <p:cNvSpPr txBox="1"/>
          <p:nvPr/>
        </p:nvSpPr>
        <p:spPr>
          <a:xfrm>
            <a:off x="6826981" y="1385471"/>
            <a:ext cx="3820068" cy="369332"/>
          </a:xfrm>
          <a:prstGeom prst="rect">
            <a:avLst/>
          </a:prstGeom>
          <a:noFill/>
        </p:spPr>
        <p:txBody>
          <a:bodyPr wrap="square">
            <a:spAutoFit/>
          </a:bodyPr>
          <a:lstStyle/>
          <a:p>
            <a:r>
              <a:rPr lang="pl-PL" sz="1800" b="0" i="0" u="none" strike="noStrike" baseline="0" dirty="0">
                <a:latin typeface="Times New Roman" panose="02020603050405020304" pitchFamily="18" charset="0"/>
              </a:rPr>
              <a:t>Výroba oceli z tuhé vsázky</a:t>
            </a:r>
            <a:endParaRPr lang="cs-CZ" dirty="0"/>
          </a:p>
        </p:txBody>
      </p:sp>
      <p:sp>
        <p:nvSpPr>
          <p:cNvPr id="15" name="TextovéPole 14">
            <a:extLst>
              <a:ext uri="{FF2B5EF4-FFF2-40B4-BE49-F238E27FC236}">
                <a16:creationId xmlns:a16="http://schemas.microsoft.com/office/drawing/2014/main" id="{A21F8187-65F6-46C2-8560-619F40CB5FDA}"/>
              </a:ext>
            </a:extLst>
          </p:cNvPr>
          <p:cNvSpPr txBox="1"/>
          <p:nvPr/>
        </p:nvSpPr>
        <p:spPr>
          <a:xfrm>
            <a:off x="92760" y="3936360"/>
            <a:ext cx="11982615" cy="1200329"/>
          </a:xfrm>
          <a:prstGeom prst="rect">
            <a:avLst/>
          </a:prstGeom>
          <a:noFill/>
        </p:spPr>
        <p:txBody>
          <a:bodyPr wrap="square">
            <a:spAutoFit/>
          </a:bodyPr>
          <a:lstStyle/>
          <a:p>
            <a:pPr algn="just"/>
            <a:r>
              <a:rPr lang="cs-CZ" sz="1800" b="0" i="0" u="none" strike="noStrike" baseline="0" dirty="0">
                <a:latin typeface="Times New Roman" panose="02020603050405020304" pitchFamily="18" charset="0"/>
              </a:rPr>
              <a:t>Způsob výroby oceli z tuhé vsázky je používán ve slévárnách. Aby vyráběná ocel měla vysokou metalurgickou kvalitu a užitné vlastnosti, je pochod výroby rozdělen do dvou částí:</a:t>
            </a:r>
          </a:p>
          <a:p>
            <a:pPr algn="just"/>
            <a:r>
              <a:rPr lang="cs-CZ" sz="1800" b="0" i="0" u="none" strike="noStrike" baseline="0" dirty="0">
                <a:latin typeface="Times New Roman" panose="02020603050405020304" pitchFamily="18" charset="0"/>
              </a:rPr>
              <a:t>a) Primární – výroba surové oceli tavením na elektrické obloukové peci, kde je provedeno roztavení vsázky, oduhličení </a:t>
            </a:r>
            <a:br>
              <a:rPr lang="cs-CZ" sz="1800" b="0" i="0" u="none" strike="noStrike" baseline="0" dirty="0">
                <a:latin typeface="Times New Roman" panose="02020603050405020304" pitchFamily="18" charset="0"/>
              </a:rPr>
            </a:br>
            <a:r>
              <a:rPr lang="cs-CZ" sz="1800" b="0" i="0" u="none" strike="noStrike" baseline="0" dirty="0">
                <a:latin typeface="Times New Roman" panose="02020603050405020304" pitchFamily="18" charset="0"/>
              </a:rPr>
              <a:t>a odfosfoření lázně, a surová ocel odpíchnuta do pánve.</a:t>
            </a:r>
          </a:p>
        </p:txBody>
      </p:sp>
      <p:sp>
        <p:nvSpPr>
          <p:cNvPr id="17" name="TextovéPole 16">
            <a:extLst>
              <a:ext uri="{FF2B5EF4-FFF2-40B4-BE49-F238E27FC236}">
                <a16:creationId xmlns:a16="http://schemas.microsoft.com/office/drawing/2014/main" id="{3BBE31A8-0CEE-440A-9E02-38C39E5CDAFE}"/>
              </a:ext>
            </a:extLst>
          </p:cNvPr>
          <p:cNvSpPr txBox="1"/>
          <p:nvPr/>
        </p:nvSpPr>
        <p:spPr>
          <a:xfrm>
            <a:off x="92760" y="5027723"/>
            <a:ext cx="11982616" cy="646331"/>
          </a:xfrm>
          <a:prstGeom prst="rect">
            <a:avLst/>
          </a:prstGeom>
          <a:noFill/>
        </p:spPr>
        <p:txBody>
          <a:bodyPr wrap="square">
            <a:spAutoFit/>
          </a:bodyPr>
          <a:lstStyle/>
          <a:p>
            <a:pPr algn="just"/>
            <a:r>
              <a:rPr lang="cs-CZ" sz="1800" b="0" i="0" u="none" strike="noStrike" baseline="0" dirty="0">
                <a:latin typeface="Times New Roman" panose="02020603050405020304" pitchFamily="18" charset="0"/>
              </a:rPr>
              <a:t>b) Sekundární – výroba kvalitní čisté oceli je prováděna na pánvové peci, kde se surová ocel ohřeje elektrickým obloukem, dezoxiduje, </a:t>
            </a:r>
            <a:r>
              <a:rPr lang="cs-CZ" sz="1800" b="0" i="0" u="none" strike="noStrike" baseline="0" dirty="0" err="1">
                <a:latin typeface="Times New Roman" panose="02020603050405020304" pitchFamily="18" charset="0"/>
              </a:rPr>
              <a:t>doleguje</a:t>
            </a:r>
            <a:r>
              <a:rPr lang="cs-CZ" sz="1800" b="0" i="0" u="none" strike="noStrike" baseline="0" dirty="0">
                <a:latin typeface="Times New Roman" panose="02020603050405020304" pitchFamily="18" charset="0"/>
              </a:rPr>
              <a:t> na předepsané chemické složení, částečně se odsíří a je provedena modifikace vměstků plněným</a:t>
            </a:r>
          </a:p>
        </p:txBody>
      </p:sp>
      <p:sp>
        <p:nvSpPr>
          <p:cNvPr id="19" name="TextovéPole 18">
            <a:extLst>
              <a:ext uri="{FF2B5EF4-FFF2-40B4-BE49-F238E27FC236}">
                <a16:creationId xmlns:a16="http://schemas.microsoft.com/office/drawing/2014/main" id="{B428F6E1-74E3-4166-AB44-9EBA6DCB870F}"/>
              </a:ext>
            </a:extLst>
          </p:cNvPr>
          <p:cNvSpPr txBox="1"/>
          <p:nvPr/>
        </p:nvSpPr>
        <p:spPr>
          <a:xfrm>
            <a:off x="92759" y="5570731"/>
            <a:ext cx="11982615" cy="369332"/>
          </a:xfrm>
          <a:prstGeom prst="rect">
            <a:avLst/>
          </a:prstGeom>
          <a:noFill/>
        </p:spPr>
        <p:txBody>
          <a:bodyPr wrap="square">
            <a:spAutoFit/>
          </a:bodyPr>
          <a:lstStyle/>
          <a:p>
            <a:pPr algn="l"/>
            <a:r>
              <a:rPr lang="cs-CZ" sz="1800" b="0" i="0" u="none" strike="noStrike" baseline="0" dirty="0">
                <a:latin typeface="Times New Roman" panose="02020603050405020304" pitchFamily="18" charset="0"/>
              </a:rPr>
              <a:t>c) profilem. Ocel je následně vakuována. Vakuováním je docíleno odsíření, snížení obsahu plynů a nekovových vměstků.</a:t>
            </a:r>
            <a:endParaRPr lang="cs-CZ" dirty="0"/>
          </a:p>
        </p:txBody>
      </p:sp>
    </p:spTree>
    <p:extLst>
      <p:ext uri="{BB962C8B-B14F-4D97-AF65-F5344CB8AC3E}">
        <p14:creationId xmlns:p14="http://schemas.microsoft.com/office/powerpoint/2010/main" val="12176923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90670C02-469C-4479-8334-B6944361ABA3}"/>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2AC720CD-4E54-4520-A4E1-3E31DA5F7655}"/>
              </a:ext>
            </a:extLst>
          </p:cNvPr>
          <p:cNvSpPr txBox="1"/>
          <p:nvPr/>
        </p:nvSpPr>
        <p:spPr>
          <a:xfrm>
            <a:off x="0" y="91918"/>
            <a:ext cx="12027673" cy="2954655"/>
          </a:xfrm>
          <a:prstGeom prst="rect">
            <a:avLst/>
          </a:prstGeom>
          <a:noFill/>
        </p:spPr>
        <p:txBody>
          <a:bodyPr wrap="square">
            <a:spAutoFit/>
          </a:bodyPr>
          <a:lstStyle/>
          <a:p>
            <a:pPr algn="l"/>
            <a:r>
              <a:rPr lang="cs-CZ" sz="2400" b="1" i="0" u="none" strike="noStrike" baseline="0" dirty="0">
                <a:solidFill>
                  <a:srgbClr val="FF0000"/>
                </a:solidFill>
                <a:latin typeface="Times New Roman,Bold"/>
              </a:rPr>
              <a:t>Výroba hmotných odlitků z legovaných korozivzdorných ocelí</a:t>
            </a:r>
          </a:p>
          <a:p>
            <a:pPr algn="just"/>
            <a:r>
              <a:rPr lang="cs-CZ" sz="1800" b="0" i="0" u="none" strike="noStrike" baseline="0" dirty="0">
                <a:solidFill>
                  <a:srgbClr val="FF0000"/>
                </a:solidFill>
                <a:latin typeface="Times New Roman" panose="02020603050405020304" pitchFamily="18" charset="0"/>
              </a:rPr>
              <a:t>Korozivzdorné oceli </a:t>
            </a:r>
            <a:r>
              <a:rPr lang="cs-CZ" sz="1800" b="0" i="0" u="none" strike="noStrike" baseline="0" dirty="0">
                <a:solidFill>
                  <a:srgbClr val="000000"/>
                </a:solidFill>
                <a:latin typeface="Times New Roman" panose="02020603050405020304" pitchFamily="18" charset="0"/>
              </a:rPr>
              <a:t>zaujímají významné místo mezi žáruvzdornými, žárupevnými, otěruvzdornými a nástrojovými ocelemi. Nerezavějící oceli mají zvýšenou odolnost proti korozi za normální i zvýšené teploty. Korozivzdornost je důsledkem tvorby ochranné vrstvy na povrchu kovu tzv. pasivace. Pasivní vrstva u nerezavějících ocelí je tvořena oxidy chromu, titanu aj. Podle požadavku oceli je potřebný minimální obsah chromu 11,7 % rozpuštěného v tuhém roztoku k zaručení schopnosti </a:t>
            </a:r>
            <a:r>
              <a:rPr lang="cs-CZ" sz="1800" b="0" i="0" u="none" strike="noStrike" baseline="0" dirty="0">
                <a:latin typeface="Times New Roman" panose="02020603050405020304" pitchFamily="18" charset="0"/>
              </a:rPr>
              <a:t>pasivace povrchu. Obsah uhlíku má nezanedbatelný vliv na </a:t>
            </a:r>
            <a:r>
              <a:rPr lang="cs-CZ" sz="1800" b="0" i="0" u="none" strike="noStrike" baseline="0" dirty="0" err="1">
                <a:latin typeface="Times New Roman" panose="02020603050405020304" pitchFamily="18" charset="0"/>
              </a:rPr>
              <a:t>mezikrystalovou</a:t>
            </a:r>
            <a:r>
              <a:rPr lang="cs-CZ" sz="1800" b="0" i="0" u="none" strike="noStrike" baseline="0" dirty="0">
                <a:latin typeface="Times New Roman" panose="02020603050405020304" pitchFamily="18" charset="0"/>
              </a:rPr>
              <a:t> korozi, a proto musí být jeho koncentrace co nejnižší (pod 0,03%). Korozivzdorné oceli obsahují kromě chromu a uhlíku také nikl, molybden, mangan, dusík a další doprovodné i škodlivé prvky. Korozivzdorné oceli jsou rozlišovány podle výsledných metalografických struktur na: martenzitické, feritické, austenitické a dvoufázové (duplexní). Výsledné struktury korozivzdorných ocelí lze určit </a:t>
            </a:r>
            <a:r>
              <a:rPr lang="cs-CZ" sz="1800" b="0" i="0" u="none" strike="noStrike" baseline="0" dirty="0" err="1">
                <a:latin typeface="Times New Roman" panose="02020603050405020304" pitchFamily="18" charset="0"/>
              </a:rPr>
              <a:t>Schaeffler-Delongovým</a:t>
            </a:r>
            <a:r>
              <a:rPr lang="cs-CZ" sz="1800" b="0" i="0" u="none" strike="noStrike" baseline="0" dirty="0">
                <a:latin typeface="Times New Roman" panose="02020603050405020304" pitchFamily="18" charset="0"/>
              </a:rPr>
              <a:t> diagramem pomocí tzv. ekvivalentu niklu </a:t>
            </a:r>
            <a:r>
              <a:rPr lang="cs-CZ" sz="1800" b="0" i="0" u="none" strike="noStrike" baseline="0" dirty="0" err="1">
                <a:latin typeface="Times New Roman" panose="02020603050405020304" pitchFamily="18" charset="0"/>
              </a:rPr>
              <a:t>Niekv</a:t>
            </a:r>
            <a:r>
              <a:rPr lang="cs-CZ" sz="1800" b="0" i="0" u="none" strike="noStrike" baseline="0" dirty="0">
                <a:latin typeface="Times New Roman" panose="02020603050405020304" pitchFamily="18" charset="0"/>
              </a:rPr>
              <a:t>. a ekvivalentu chromu </a:t>
            </a:r>
            <a:r>
              <a:rPr lang="cs-CZ" sz="1800" b="0" i="0" u="none" strike="noStrike" baseline="0" dirty="0" err="1">
                <a:latin typeface="Times New Roman" panose="02020603050405020304" pitchFamily="18" charset="0"/>
              </a:rPr>
              <a:t>Crekv</a:t>
            </a:r>
            <a:r>
              <a:rPr lang="cs-CZ" sz="1800" b="0" i="0" u="none" strike="noStrike" baseline="0" dirty="0">
                <a:latin typeface="Times New Roman" panose="02020603050405020304" pitchFamily="18" charset="0"/>
              </a:rPr>
              <a:t>.</a:t>
            </a:r>
            <a:endParaRPr lang="cs-CZ" dirty="0"/>
          </a:p>
        </p:txBody>
      </p:sp>
      <p:pic>
        <p:nvPicPr>
          <p:cNvPr id="1026" name="Picture 2" descr="Schaeffler diagram with location of commonly used alloys; A-austenite;... |  Download Scientific Diagram">
            <a:extLst>
              <a:ext uri="{FF2B5EF4-FFF2-40B4-BE49-F238E27FC236}">
                <a16:creationId xmlns:a16="http://schemas.microsoft.com/office/drawing/2014/main" id="{4C888835-20C4-493C-BACE-450262877F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4242" y="3016946"/>
            <a:ext cx="7449960" cy="2971220"/>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a:extLst>
              <a:ext uri="{FF2B5EF4-FFF2-40B4-BE49-F238E27FC236}">
                <a16:creationId xmlns:a16="http://schemas.microsoft.com/office/drawing/2014/main" id="{61D8887E-AB83-422E-AAFF-A9D5EFE1B70F}"/>
              </a:ext>
            </a:extLst>
          </p:cNvPr>
          <p:cNvSpPr txBox="1"/>
          <p:nvPr/>
        </p:nvSpPr>
        <p:spPr>
          <a:xfrm>
            <a:off x="105355" y="3841055"/>
            <a:ext cx="6094674" cy="369332"/>
          </a:xfrm>
          <a:prstGeom prst="rect">
            <a:avLst/>
          </a:prstGeom>
          <a:noFill/>
        </p:spPr>
        <p:txBody>
          <a:bodyPr wrap="square">
            <a:spAutoFit/>
          </a:bodyPr>
          <a:lstStyle/>
          <a:p>
            <a:r>
              <a:rPr lang="cs-CZ" sz="1800" b="0" i="0" u="none" strike="noStrike" baseline="0" dirty="0" err="1">
                <a:solidFill>
                  <a:srgbClr val="FF0000"/>
                </a:solidFill>
                <a:latin typeface="Times New Roman" panose="02020603050405020304" pitchFamily="18" charset="0"/>
              </a:rPr>
              <a:t>Schaeffler</a:t>
            </a:r>
            <a:r>
              <a:rPr lang="cs-CZ" sz="1800" b="0" i="0" u="none" strike="noStrike" baseline="0" dirty="0">
                <a:solidFill>
                  <a:srgbClr val="FF0000"/>
                </a:solidFill>
                <a:latin typeface="Times New Roman" panose="02020603050405020304" pitchFamily="18" charset="0"/>
              </a:rPr>
              <a:t> - </a:t>
            </a:r>
            <a:r>
              <a:rPr lang="cs-CZ" sz="1800" b="0" i="0" u="none" strike="noStrike" baseline="0" dirty="0" err="1">
                <a:solidFill>
                  <a:srgbClr val="FF0000"/>
                </a:solidFill>
                <a:latin typeface="Times New Roman" panose="02020603050405020304" pitchFamily="18" charset="0"/>
              </a:rPr>
              <a:t>Delongovo</a:t>
            </a:r>
            <a:r>
              <a:rPr lang="cs-CZ" sz="1800" b="0" i="0" u="none" strike="noStrike" baseline="0" dirty="0">
                <a:solidFill>
                  <a:srgbClr val="FF0000"/>
                </a:solidFill>
                <a:latin typeface="Times New Roman" panose="02020603050405020304" pitchFamily="18" charset="0"/>
              </a:rPr>
              <a:t> diagram </a:t>
            </a:r>
            <a:endParaRPr lang="cs-CZ" dirty="0">
              <a:solidFill>
                <a:srgbClr val="FF0000"/>
              </a:solidFill>
            </a:endParaRPr>
          </a:p>
        </p:txBody>
      </p:sp>
    </p:spTree>
    <p:extLst>
      <p:ext uri="{BB962C8B-B14F-4D97-AF65-F5344CB8AC3E}">
        <p14:creationId xmlns:p14="http://schemas.microsoft.com/office/powerpoint/2010/main" val="1044016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délník 9">
            <a:extLst>
              <a:ext uri="{FF2B5EF4-FFF2-40B4-BE49-F238E27FC236}">
                <a16:creationId xmlns:a16="http://schemas.microsoft.com/office/drawing/2014/main" id="{C178BC92-113A-46FC-9B6F-1F393D716F94}"/>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7E2F08B8-26D3-4322-9B60-D690AB121FB8}"/>
              </a:ext>
            </a:extLst>
          </p:cNvPr>
          <p:cNvSpPr txBox="1"/>
          <p:nvPr/>
        </p:nvSpPr>
        <p:spPr>
          <a:xfrm>
            <a:off x="193482" y="66840"/>
            <a:ext cx="11998518" cy="2893100"/>
          </a:xfrm>
          <a:prstGeom prst="rect">
            <a:avLst/>
          </a:prstGeom>
          <a:noFill/>
        </p:spPr>
        <p:txBody>
          <a:bodyPr wrap="square">
            <a:spAutoFit/>
          </a:bodyPr>
          <a:lstStyle/>
          <a:p>
            <a:pPr algn="l"/>
            <a:r>
              <a:rPr lang="cs-CZ" sz="2000" b="0" i="0" u="none" strike="noStrike" baseline="0" dirty="0">
                <a:solidFill>
                  <a:srgbClr val="FF0000"/>
                </a:solidFill>
                <a:latin typeface="Times New Roman" panose="02020603050405020304" pitchFamily="18" charset="0"/>
              </a:rPr>
              <a:t>Varianty využívané pro výrobu korozivzdorných ocelí je možné rozlišovat </a:t>
            </a:r>
            <a:r>
              <a:rPr lang="cs-CZ" sz="1800" b="1" i="0" u="none" strike="noStrike" baseline="0" dirty="0">
                <a:latin typeface="Times New Roman,Bold"/>
              </a:rPr>
              <a:t>podle vsázkových materiálů:</a:t>
            </a:r>
          </a:p>
          <a:p>
            <a:pPr algn="l"/>
            <a:r>
              <a:rPr lang="cs-CZ" sz="1800" b="1" i="0" u="none" strike="noStrike" baseline="0" dirty="0">
                <a:latin typeface="Times New Roman" panose="02020603050405020304" pitchFamily="18" charset="0"/>
              </a:rPr>
              <a:t>1. </a:t>
            </a:r>
            <a:r>
              <a:rPr lang="cs-CZ" sz="1800" b="1" i="0" u="none" strike="noStrike" baseline="0" dirty="0">
                <a:latin typeface="Times New Roman,Bold"/>
              </a:rPr>
              <a:t>Legovaný ocelový odpad </a:t>
            </a:r>
            <a:r>
              <a:rPr lang="cs-CZ" sz="1800" b="0" i="0" u="none" strike="noStrike" baseline="0" dirty="0">
                <a:latin typeface="Times New Roman" panose="02020603050405020304" pitchFamily="18" charset="0"/>
              </a:rPr>
              <a:t>– podstatná část korozivzdorných ocelí je vyráběna z legovaného ocelového odpadu, který bývá roztaven na elektrické obloukové peci (EOP).</a:t>
            </a:r>
          </a:p>
          <a:p>
            <a:pPr algn="l"/>
            <a:endParaRPr lang="cs-CZ" sz="1800" b="1" i="0" u="none" strike="noStrike" baseline="0" dirty="0">
              <a:latin typeface="Times New Roman" panose="02020603050405020304" pitchFamily="18" charset="0"/>
            </a:endParaRPr>
          </a:p>
          <a:p>
            <a:pPr algn="l"/>
            <a:r>
              <a:rPr lang="cs-CZ" sz="1800" b="1" i="0" u="none" strike="noStrike" baseline="0" dirty="0">
                <a:latin typeface="Times New Roman" panose="02020603050405020304" pitchFamily="18" charset="0"/>
              </a:rPr>
              <a:t>a) </a:t>
            </a:r>
            <a:r>
              <a:rPr lang="cs-CZ" sz="1800" b="1" i="0" u="none" strike="noStrike" baseline="0" dirty="0">
                <a:latin typeface="Times New Roman,Bold"/>
              </a:rPr>
              <a:t>Způsob EOP </a:t>
            </a:r>
            <a:r>
              <a:rPr lang="cs-CZ" sz="1800" b="0" i="0" u="none" strike="noStrike" baseline="0" dirty="0">
                <a:latin typeface="Symbol" panose="05050102010706020507" pitchFamily="18" charset="2"/>
              </a:rPr>
              <a:t> </a:t>
            </a:r>
            <a:r>
              <a:rPr lang="cs-CZ" sz="1800" b="1" i="0" u="none" strike="noStrike" baseline="0" dirty="0">
                <a:latin typeface="Times New Roman" panose="02020603050405020304" pitchFamily="18" charset="0"/>
              </a:rPr>
              <a:t>LF </a:t>
            </a:r>
            <a:r>
              <a:rPr lang="cs-CZ" sz="1800" b="0" i="0" u="none" strike="noStrike" baseline="0" dirty="0">
                <a:latin typeface="Symbol" panose="05050102010706020507" pitchFamily="18" charset="2"/>
              </a:rPr>
              <a:t> </a:t>
            </a:r>
            <a:r>
              <a:rPr lang="cs-CZ" sz="1800" b="1" i="0" u="none" strike="noStrike" baseline="0" dirty="0">
                <a:latin typeface="Times New Roman" panose="02020603050405020304" pitchFamily="18" charset="0"/>
              </a:rPr>
              <a:t>VOD</a:t>
            </a:r>
          </a:p>
          <a:p>
            <a:pPr algn="just"/>
            <a:r>
              <a:rPr lang="cs-CZ" sz="1800" b="0" i="0" u="none" strike="noStrike" baseline="0" dirty="0">
                <a:latin typeface="Times New Roman" panose="02020603050405020304" pitchFamily="18" charset="0"/>
              </a:rPr>
              <a:t>Schematický popis moderního ekonomického způsobu výroby korozivzdorných ocelí je na níže uvedeném snímku. Výroba oceli probíhá tavením vsázky elektrické odporové peci (EOP) a následným </a:t>
            </a:r>
            <a:r>
              <a:rPr lang="cs-CZ" sz="1800" b="0" i="0" u="none" strike="noStrike" baseline="0" dirty="0" err="1">
                <a:latin typeface="Times New Roman" panose="02020603050405020304" pitchFamily="18" charset="0"/>
              </a:rPr>
              <a:t>bezstruskovým</a:t>
            </a:r>
            <a:r>
              <a:rPr lang="cs-CZ" sz="1800" b="0" i="0" u="none" strike="noStrike" baseline="0" dirty="0">
                <a:latin typeface="Times New Roman" panose="02020603050405020304" pitchFamily="18" charset="0"/>
              </a:rPr>
              <a:t> odpichem do rafinační pánve (LF). Odpíchnutá surová ocel je na pánvové peci </a:t>
            </a:r>
            <a:r>
              <a:rPr lang="cs-CZ" sz="1800" b="0" i="0" u="none" strike="noStrike" baseline="0" dirty="0" err="1">
                <a:latin typeface="Times New Roman" panose="02020603050405020304" pitchFamily="18" charset="0"/>
              </a:rPr>
              <a:t>nalegována</a:t>
            </a:r>
            <a:r>
              <a:rPr lang="cs-CZ" sz="1800" b="0" i="0" u="none" strike="noStrike" baseline="0" dirty="0">
                <a:latin typeface="Times New Roman" panose="02020603050405020304" pitchFamily="18" charset="0"/>
              </a:rPr>
              <a:t> s minimálním </a:t>
            </a:r>
            <a:r>
              <a:rPr lang="cs-CZ" sz="1800" b="0" i="0" u="none" strike="noStrike" baseline="0" dirty="0" err="1">
                <a:latin typeface="Times New Roman" panose="02020603050405020304" pitchFamily="18" charset="0"/>
              </a:rPr>
              <a:t>propalem</a:t>
            </a:r>
            <a:r>
              <a:rPr lang="cs-CZ" sz="1800" b="0" i="0" u="none" strike="noStrike" baseline="0" dirty="0">
                <a:latin typeface="Times New Roman" panose="02020603050405020304" pitchFamily="18" charset="0"/>
              </a:rPr>
              <a:t> na požadované chemické složení před následným zpracováním v zařízení VOD. </a:t>
            </a:r>
            <a:r>
              <a:rPr lang="cs-CZ" sz="1800" b="0" i="0" u="none" strike="noStrike" baseline="0" dirty="0" err="1">
                <a:latin typeface="Times New Roman" panose="02020603050405020304" pitchFamily="18" charset="0"/>
              </a:rPr>
              <a:t>Předlegovaná</a:t>
            </a:r>
            <a:r>
              <a:rPr lang="cs-CZ" sz="1800" b="0" i="0" u="none" strike="noStrike" baseline="0" dirty="0">
                <a:latin typeface="Times New Roman" panose="02020603050405020304" pitchFamily="18" charset="0"/>
              </a:rPr>
              <a:t> ocel se rafinuje v zařízení VOD (</a:t>
            </a:r>
            <a:r>
              <a:rPr lang="cs-CZ" sz="1800" b="0" i="0" u="none" strike="noStrike" baseline="0" dirty="0" err="1">
                <a:latin typeface="Times New Roman" panose="02020603050405020304" pitchFamily="18" charset="0"/>
              </a:rPr>
              <a:t>Vacuum</a:t>
            </a:r>
            <a:r>
              <a:rPr lang="cs-CZ" sz="1800" b="0" i="0" u="none" strike="noStrike" baseline="0" dirty="0">
                <a:latin typeface="Times New Roman" panose="02020603050405020304" pitchFamily="18" charset="0"/>
              </a:rPr>
              <a:t> Oxygen </a:t>
            </a:r>
            <a:r>
              <a:rPr lang="cs-CZ" sz="1800" b="0" i="0" u="none" strike="noStrike" baseline="0" dirty="0" err="1">
                <a:latin typeface="Times New Roman" panose="02020603050405020304" pitchFamily="18" charset="0"/>
              </a:rPr>
              <a:t>Decarburisation</a:t>
            </a:r>
            <a:r>
              <a:rPr lang="cs-CZ" sz="1800" b="0" i="0" u="none" strike="noStrike" baseline="0" dirty="0">
                <a:latin typeface="Times New Roman" panose="02020603050405020304" pitchFamily="18" charset="0"/>
              </a:rPr>
              <a:t>), kde se snižuje obsah uhlíku, rozpuštěných plynů a dalších nežádoucích prvků.</a:t>
            </a:r>
            <a:endParaRPr lang="cs-CZ" dirty="0"/>
          </a:p>
        </p:txBody>
      </p:sp>
      <p:pic>
        <p:nvPicPr>
          <p:cNvPr id="5" name="Obrázek 4">
            <a:extLst>
              <a:ext uri="{FF2B5EF4-FFF2-40B4-BE49-F238E27FC236}">
                <a16:creationId xmlns:a16="http://schemas.microsoft.com/office/drawing/2014/main" id="{9F1F9CE0-7E0A-401A-B850-F0ADE42A2E25}"/>
              </a:ext>
            </a:extLst>
          </p:cNvPr>
          <p:cNvPicPr>
            <a:picLocks noChangeAspect="1"/>
          </p:cNvPicPr>
          <p:nvPr/>
        </p:nvPicPr>
        <p:blipFill>
          <a:blip r:embed="rId3"/>
          <a:stretch>
            <a:fillRect/>
          </a:stretch>
        </p:blipFill>
        <p:spPr>
          <a:xfrm>
            <a:off x="3924300" y="2991523"/>
            <a:ext cx="5760085" cy="2825497"/>
          </a:xfrm>
          <a:prstGeom prst="rect">
            <a:avLst/>
          </a:prstGeom>
        </p:spPr>
      </p:pic>
      <p:sp>
        <p:nvSpPr>
          <p:cNvPr id="7" name="TextovéPole 6">
            <a:extLst>
              <a:ext uri="{FF2B5EF4-FFF2-40B4-BE49-F238E27FC236}">
                <a16:creationId xmlns:a16="http://schemas.microsoft.com/office/drawing/2014/main" id="{BD4343EB-A3A8-4A66-B4ED-AE70392D7C85}"/>
              </a:ext>
            </a:extLst>
          </p:cNvPr>
          <p:cNvSpPr txBox="1"/>
          <p:nvPr/>
        </p:nvSpPr>
        <p:spPr>
          <a:xfrm>
            <a:off x="193482" y="5173580"/>
            <a:ext cx="6122504" cy="369332"/>
          </a:xfrm>
          <a:prstGeom prst="rect">
            <a:avLst/>
          </a:prstGeom>
          <a:noFill/>
        </p:spPr>
        <p:txBody>
          <a:bodyPr wrap="square">
            <a:spAutoFit/>
          </a:bodyPr>
          <a:lstStyle/>
          <a:p>
            <a:r>
              <a:rPr lang="cs-CZ" sz="1800" b="0" i="0" u="none" strike="noStrike" baseline="0" dirty="0">
                <a:latin typeface="Times New Roman" panose="02020603050405020304" pitchFamily="18" charset="0"/>
              </a:rPr>
              <a:t>Postup výroby korozivzdorných ocelí</a:t>
            </a:r>
            <a:endParaRPr lang="cs-CZ" dirty="0"/>
          </a:p>
        </p:txBody>
      </p:sp>
      <p:sp>
        <p:nvSpPr>
          <p:cNvPr id="6" name="TextovéPole 5">
            <a:extLst>
              <a:ext uri="{FF2B5EF4-FFF2-40B4-BE49-F238E27FC236}">
                <a16:creationId xmlns:a16="http://schemas.microsoft.com/office/drawing/2014/main" id="{8DD9229F-FCBF-4AFA-AAD1-E85BB28D989E}"/>
              </a:ext>
            </a:extLst>
          </p:cNvPr>
          <p:cNvSpPr txBox="1"/>
          <p:nvPr/>
        </p:nvSpPr>
        <p:spPr>
          <a:xfrm>
            <a:off x="1545431" y="3322948"/>
            <a:ext cx="2597944" cy="369332"/>
          </a:xfrm>
          <a:prstGeom prst="rect">
            <a:avLst/>
          </a:prstGeom>
          <a:noFill/>
        </p:spPr>
        <p:txBody>
          <a:bodyPr wrap="square">
            <a:spAutoFit/>
          </a:bodyPr>
          <a:lstStyle/>
          <a:p>
            <a:r>
              <a:rPr lang="cs-CZ" sz="1800" b="0" i="0" u="none" strike="noStrike" baseline="0" dirty="0">
                <a:solidFill>
                  <a:srgbClr val="00B0F0"/>
                </a:solidFill>
                <a:latin typeface="Times New Roman" panose="02020603050405020304" pitchFamily="18" charset="0"/>
              </a:rPr>
              <a:t>Elektrická odporová pec </a:t>
            </a:r>
            <a:endParaRPr lang="cs-CZ" dirty="0">
              <a:solidFill>
                <a:srgbClr val="00B0F0"/>
              </a:solidFill>
            </a:endParaRPr>
          </a:p>
        </p:txBody>
      </p:sp>
      <p:sp>
        <p:nvSpPr>
          <p:cNvPr id="8" name="TextovéPole 7">
            <a:extLst>
              <a:ext uri="{FF2B5EF4-FFF2-40B4-BE49-F238E27FC236}">
                <a16:creationId xmlns:a16="http://schemas.microsoft.com/office/drawing/2014/main" id="{04D0A7E1-08F8-4CB0-BD7A-C3384B9C3F83}"/>
              </a:ext>
            </a:extLst>
          </p:cNvPr>
          <p:cNvSpPr txBox="1"/>
          <p:nvPr/>
        </p:nvSpPr>
        <p:spPr>
          <a:xfrm>
            <a:off x="5265685" y="2846162"/>
            <a:ext cx="2597944" cy="369332"/>
          </a:xfrm>
          <a:prstGeom prst="rect">
            <a:avLst/>
          </a:prstGeom>
          <a:noFill/>
        </p:spPr>
        <p:txBody>
          <a:bodyPr wrap="square">
            <a:spAutoFit/>
          </a:bodyPr>
          <a:lstStyle/>
          <a:p>
            <a:r>
              <a:rPr lang="cs-CZ" sz="1800" b="0" i="0" u="none" strike="noStrike" baseline="0" dirty="0">
                <a:solidFill>
                  <a:srgbClr val="00B0F0"/>
                </a:solidFill>
                <a:latin typeface="Times New Roman" panose="02020603050405020304" pitchFamily="18" charset="0"/>
              </a:rPr>
              <a:t>Rafinační pánev</a:t>
            </a:r>
            <a:endParaRPr lang="cs-CZ" dirty="0">
              <a:solidFill>
                <a:srgbClr val="00B0F0"/>
              </a:solidFill>
            </a:endParaRPr>
          </a:p>
        </p:txBody>
      </p:sp>
      <p:sp>
        <p:nvSpPr>
          <p:cNvPr id="9" name="TextovéPole 8">
            <a:extLst>
              <a:ext uri="{FF2B5EF4-FFF2-40B4-BE49-F238E27FC236}">
                <a16:creationId xmlns:a16="http://schemas.microsoft.com/office/drawing/2014/main" id="{034E4E03-1C41-4916-A5C3-0BFE24067C2B}"/>
              </a:ext>
            </a:extLst>
          </p:cNvPr>
          <p:cNvSpPr txBox="1"/>
          <p:nvPr/>
        </p:nvSpPr>
        <p:spPr>
          <a:xfrm>
            <a:off x="7277100" y="2605996"/>
            <a:ext cx="4406899" cy="646331"/>
          </a:xfrm>
          <a:prstGeom prst="rect">
            <a:avLst/>
          </a:prstGeom>
          <a:noFill/>
        </p:spPr>
        <p:txBody>
          <a:bodyPr wrap="square">
            <a:spAutoFit/>
          </a:bodyPr>
          <a:lstStyle/>
          <a:p>
            <a:r>
              <a:rPr lang="cs-CZ" sz="1800" b="0" i="0" u="none" strike="noStrike" baseline="0" dirty="0">
                <a:solidFill>
                  <a:srgbClr val="00B0F0"/>
                </a:solidFill>
                <a:latin typeface="Times New Roman" panose="02020603050405020304" pitchFamily="18" charset="0"/>
              </a:rPr>
              <a:t>Oxidační vakuování oceli – snížení koncentrace uhlíku</a:t>
            </a:r>
            <a:endParaRPr lang="cs-CZ" dirty="0">
              <a:solidFill>
                <a:srgbClr val="00B0F0"/>
              </a:solidFill>
            </a:endParaRPr>
          </a:p>
        </p:txBody>
      </p:sp>
    </p:spTree>
    <p:extLst>
      <p:ext uri="{BB962C8B-B14F-4D97-AF65-F5344CB8AC3E}">
        <p14:creationId xmlns:p14="http://schemas.microsoft.com/office/powerpoint/2010/main" val="22925309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A594F567-303C-4DDB-A45B-8E22D05498EE}"/>
              </a:ext>
            </a:extLst>
          </p:cNvPr>
          <p:cNvSpPr txBox="1"/>
          <p:nvPr/>
        </p:nvSpPr>
        <p:spPr>
          <a:xfrm>
            <a:off x="145111" y="70339"/>
            <a:ext cx="11917018" cy="1200329"/>
          </a:xfrm>
          <a:prstGeom prst="rect">
            <a:avLst/>
          </a:prstGeom>
          <a:noFill/>
        </p:spPr>
        <p:txBody>
          <a:bodyPr wrap="square">
            <a:spAutoFit/>
          </a:bodyPr>
          <a:lstStyle/>
          <a:p>
            <a:pPr algn="l"/>
            <a:r>
              <a:rPr lang="cs-CZ" sz="1800" b="1" i="0" u="none" strike="noStrike" baseline="0" dirty="0">
                <a:latin typeface="Times New Roman" panose="02020603050405020304" pitchFamily="18" charset="0"/>
              </a:rPr>
              <a:t>b) </a:t>
            </a:r>
            <a:r>
              <a:rPr lang="cs-CZ" sz="1800" b="1" i="0" u="none" strike="noStrike" baseline="0" dirty="0">
                <a:latin typeface="Times New Roman,Bold"/>
              </a:rPr>
              <a:t>Způsob EOP </a:t>
            </a:r>
            <a:r>
              <a:rPr lang="cs-CZ" sz="1800" b="1" i="0" u="none" strike="noStrike" baseline="0" dirty="0">
                <a:latin typeface="Times New Roman" panose="02020603050405020304" pitchFamily="18" charset="0"/>
              </a:rPr>
              <a:t>-&gt; konvertor -</a:t>
            </a:r>
            <a:r>
              <a:rPr lang="cs-CZ" sz="1800" b="1" i="0" u="none" strike="noStrike" baseline="0" dirty="0">
                <a:latin typeface="Times New Roman,Bold"/>
              </a:rPr>
              <a:t>&gt; </a:t>
            </a:r>
            <a:r>
              <a:rPr lang="cs-CZ" sz="1800" b="1" i="0" u="none" strike="noStrike" baseline="0" dirty="0" err="1">
                <a:latin typeface="Times New Roman,Bold"/>
              </a:rPr>
              <a:t>vakuovací</a:t>
            </a:r>
            <a:r>
              <a:rPr lang="cs-CZ" sz="1800" b="1" i="0" u="none" strike="noStrike" baseline="0" dirty="0">
                <a:latin typeface="Times New Roman,Bold"/>
              </a:rPr>
              <a:t> zařízení</a:t>
            </a:r>
          </a:p>
          <a:p>
            <a:pPr algn="just"/>
            <a:r>
              <a:rPr lang="cs-CZ" sz="1800" b="0" i="0" u="none" strike="noStrike" baseline="0" dirty="0">
                <a:latin typeface="Times New Roman" panose="02020603050405020304" pitchFamily="18" charset="0"/>
              </a:rPr>
              <a:t>Způsob spočívá v roztavení legovaného ocelového odpadu v EOP s následnou rafinací tekutého kovu v atmosférických konvertorech AOD, K-OBM-S nebo CLU v kombinaci s </a:t>
            </a:r>
            <a:r>
              <a:rPr lang="cs-CZ" sz="1800" b="0" i="0" u="none" strike="noStrike" baseline="0" dirty="0" err="1">
                <a:latin typeface="Times New Roman" panose="02020603050405020304" pitchFamily="18" charset="0"/>
              </a:rPr>
              <a:t>vakuovacím</a:t>
            </a:r>
            <a:r>
              <a:rPr lang="cs-CZ" sz="1800" b="0" i="0" u="none" strike="noStrike" baseline="0" dirty="0">
                <a:latin typeface="Times New Roman" panose="02020603050405020304" pitchFamily="18" charset="0"/>
              </a:rPr>
              <a:t> zařízením VOD, RH-OB/KTB. Na níže uvedeném snímku je schematicky znázorněn popsaný způsob výroby.</a:t>
            </a:r>
            <a:endParaRPr lang="cs-CZ" dirty="0"/>
          </a:p>
        </p:txBody>
      </p:sp>
      <p:pic>
        <p:nvPicPr>
          <p:cNvPr id="5" name="Obrázek 4">
            <a:extLst>
              <a:ext uri="{FF2B5EF4-FFF2-40B4-BE49-F238E27FC236}">
                <a16:creationId xmlns:a16="http://schemas.microsoft.com/office/drawing/2014/main" id="{0E33E792-6559-4A23-AF35-86DD9AC39A20}"/>
              </a:ext>
            </a:extLst>
          </p:cNvPr>
          <p:cNvPicPr>
            <a:picLocks noChangeAspect="1"/>
          </p:cNvPicPr>
          <p:nvPr/>
        </p:nvPicPr>
        <p:blipFill>
          <a:blip r:embed="rId2"/>
          <a:stretch>
            <a:fillRect/>
          </a:stretch>
        </p:blipFill>
        <p:spPr>
          <a:xfrm>
            <a:off x="754871" y="1270668"/>
            <a:ext cx="10697497" cy="2340077"/>
          </a:xfrm>
          <a:prstGeom prst="rect">
            <a:avLst/>
          </a:prstGeom>
        </p:spPr>
      </p:pic>
      <p:sp>
        <p:nvSpPr>
          <p:cNvPr id="7" name="TextovéPole 6">
            <a:extLst>
              <a:ext uri="{FF2B5EF4-FFF2-40B4-BE49-F238E27FC236}">
                <a16:creationId xmlns:a16="http://schemas.microsoft.com/office/drawing/2014/main" id="{33D8FA66-C707-4C80-A6B2-EA4801F6820A}"/>
              </a:ext>
            </a:extLst>
          </p:cNvPr>
          <p:cNvSpPr txBox="1"/>
          <p:nvPr/>
        </p:nvSpPr>
        <p:spPr>
          <a:xfrm>
            <a:off x="932290" y="3533218"/>
            <a:ext cx="8712641" cy="369332"/>
          </a:xfrm>
          <a:prstGeom prst="rect">
            <a:avLst/>
          </a:prstGeom>
          <a:noFill/>
        </p:spPr>
        <p:txBody>
          <a:bodyPr wrap="square">
            <a:spAutoFit/>
          </a:bodyPr>
          <a:lstStyle/>
          <a:p>
            <a:r>
              <a:rPr lang="cs-CZ" sz="1800" b="0" i="0" u="none" strike="noStrike" baseline="0" dirty="0">
                <a:latin typeface="Times New Roman" panose="02020603050405020304" pitchFamily="18" charset="0"/>
              </a:rPr>
              <a:t>Postup výroby korozivzdorných ocelí pochodem EOP - K-OBM-S - VOD</a:t>
            </a:r>
            <a:endParaRPr lang="cs-CZ" dirty="0"/>
          </a:p>
        </p:txBody>
      </p:sp>
      <p:sp>
        <p:nvSpPr>
          <p:cNvPr id="8" name="TextovéPole 7">
            <a:extLst>
              <a:ext uri="{FF2B5EF4-FFF2-40B4-BE49-F238E27FC236}">
                <a16:creationId xmlns:a16="http://schemas.microsoft.com/office/drawing/2014/main" id="{648BFC9E-BDCA-44D1-BDA8-11C9E99A6A76}"/>
              </a:ext>
            </a:extLst>
          </p:cNvPr>
          <p:cNvSpPr txBox="1"/>
          <p:nvPr/>
        </p:nvSpPr>
        <p:spPr>
          <a:xfrm>
            <a:off x="257175" y="3902550"/>
            <a:ext cx="11804954" cy="1200329"/>
          </a:xfrm>
          <a:prstGeom prst="rect">
            <a:avLst/>
          </a:prstGeom>
          <a:noFill/>
        </p:spPr>
        <p:txBody>
          <a:bodyPr wrap="square">
            <a:spAutoFit/>
          </a:bodyPr>
          <a:lstStyle/>
          <a:p>
            <a:pPr algn="just"/>
            <a:r>
              <a:rPr lang="cs-CZ" dirty="0"/>
              <a:t>Principem pochodu </a:t>
            </a:r>
            <a:r>
              <a:rPr lang="cs-CZ" dirty="0">
                <a:solidFill>
                  <a:srgbClr val="FF0000"/>
                </a:solidFill>
              </a:rPr>
              <a:t>AOD</a:t>
            </a:r>
            <a:r>
              <a:rPr lang="cs-CZ" dirty="0"/>
              <a:t> (Argon Oxygen </a:t>
            </a:r>
            <a:r>
              <a:rPr lang="cs-CZ" dirty="0" err="1"/>
              <a:t>Decarburisation</a:t>
            </a:r>
            <a:r>
              <a:rPr lang="cs-CZ" dirty="0"/>
              <a:t>) je společné dmýchání kyslíku s argonem do lázně, které vede ke snížení parciálního tlaku oxidu uhelnatého. Snížení parciálního tlaku CO v konvertoru, neboli snížení objemové koncentrace CO v plynné fázi, která je v rovnováze s taveninou, způsobuje snížení rovnovážné koncentrace uhlíku v oceli. Důsledkem je oxidace uhlíku i při nižší aktivitě kyslíku, která napomáhá nižšímu </a:t>
            </a:r>
            <a:r>
              <a:rPr lang="cs-CZ" dirty="0" err="1"/>
              <a:t>propalu</a:t>
            </a:r>
            <a:r>
              <a:rPr lang="cs-CZ" dirty="0"/>
              <a:t> chromu.</a:t>
            </a:r>
          </a:p>
        </p:txBody>
      </p:sp>
      <p:sp>
        <p:nvSpPr>
          <p:cNvPr id="6" name="Obdélník 5">
            <a:extLst>
              <a:ext uri="{FF2B5EF4-FFF2-40B4-BE49-F238E27FC236}">
                <a16:creationId xmlns:a16="http://schemas.microsoft.com/office/drawing/2014/main" id="{EF692212-9410-4F14-8826-D9EA48A76920}"/>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9" name="TextovéPole 8">
            <a:extLst>
              <a:ext uri="{FF2B5EF4-FFF2-40B4-BE49-F238E27FC236}">
                <a16:creationId xmlns:a16="http://schemas.microsoft.com/office/drawing/2014/main" id="{5A9F9E5A-770E-4237-9739-9E7D43342914}"/>
              </a:ext>
            </a:extLst>
          </p:cNvPr>
          <p:cNvSpPr txBox="1"/>
          <p:nvPr/>
        </p:nvSpPr>
        <p:spPr>
          <a:xfrm>
            <a:off x="145111" y="5226964"/>
            <a:ext cx="11804953" cy="646331"/>
          </a:xfrm>
          <a:prstGeom prst="rect">
            <a:avLst/>
          </a:prstGeom>
          <a:noFill/>
        </p:spPr>
        <p:txBody>
          <a:bodyPr wrap="square">
            <a:spAutoFit/>
          </a:bodyPr>
          <a:lstStyle/>
          <a:p>
            <a:r>
              <a:rPr lang="cs-CZ" dirty="0"/>
              <a:t>Heat </a:t>
            </a:r>
            <a:r>
              <a:rPr lang="cs-CZ" dirty="0" err="1"/>
              <a:t>Resistant</a:t>
            </a:r>
            <a:r>
              <a:rPr lang="cs-CZ" dirty="0"/>
              <a:t> Steel. </a:t>
            </a:r>
            <a:r>
              <a:rPr lang="cs-CZ" dirty="0" err="1"/>
              <a:t>Champak</a:t>
            </a:r>
            <a:r>
              <a:rPr lang="cs-CZ" dirty="0"/>
              <a:t> </a:t>
            </a:r>
            <a:r>
              <a:rPr lang="cs-CZ" dirty="0" err="1"/>
              <a:t>Industries</a:t>
            </a:r>
            <a:r>
              <a:rPr lang="cs-CZ" dirty="0"/>
              <a:t>: A CSEC Group </a:t>
            </a:r>
            <a:r>
              <a:rPr lang="cs-CZ" dirty="0" err="1"/>
              <a:t>Company</a:t>
            </a:r>
            <a:r>
              <a:rPr lang="cs-CZ" dirty="0"/>
              <a:t> [online]. [cit. 13.12.2021]. Dostupné z: http://www.champakgroup.com/heat-resistant-steel.html</a:t>
            </a:r>
          </a:p>
        </p:txBody>
      </p:sp>
    </p:spTree>
    <p:extLst>
      <p:ext uri="{BB962C8B-B14F-4D97-AF65-F5344CB8AC3E}">
        <p14:creationId xmlns:p14="http://schemas.microsoft.com/office/powerpoint/2010/main" val="28746204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ázek 6">
            <a:extLst>
              <a:ext uri="{FF2B5EF4-FFF2-40B4-BE49-F238E27FC236}">
                <a16:creationId xmlns:a16="http://schemas.microsoft.com/office/drawing/2014/main" id="{A90B2E77-27BA-4AA3-A3DD-65E38EAAA3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965" y="0"/>
            <a:ext cx="4798219" cy="6858000"/>
          </a:xfrm>
          <a:prstGeom prst="rect">
            <a:avLst/>
          </a:prstGeom>
        </p:spPr>
      </p:pic>
      <p:sp>
        <p:nvSpPr>
          <p:cNvPr id="9" name="TextovéPole 8">
            <a:extLst>
              <a:ext uri="{FF2B5EF4-FFF2-40B4-BE49-F238E27FC236}">
                <a16:creationId xmlns:a16="http://schemas.microsoft.com/office/drawing/2014/main" id="{0DB850B6-DA7A-43C3-A0B4-F8E6AE6BC2BE}"/>
              </a:ext>
            </a:extLst>
          </p:cNvPr>
          <p:cNvSpPr txBox="1"/>
          <p:nvPr/>
        </p:nvSpPr>
        <p:spPr>
          <a:xfrm>
            <a:off x="4904184" y="248335"/>
            <a:ext cx="7021116" cy="369332"/>
          </a:xfrm>
          <a:prstGeom prst="rect">
            <a:avLst/>
          </a:prstGeom>
          <a:noFill/>
        </p:spPr>
        <p:txBody>
          <a:bodyPr wrap="square">
            <a:spAutoFit/>
          </a:bodyPr>
          <a:lstStyle/>
          <a:p>
            <a:r>
              <a:rPr lang="cs-CZ" dirty="0"/>
              <a:t>Dmýchání inertního plynu do roztavené lázně - </a:t>
            </a:r>
            <a:r>
              <a:rPr lang="cs-CZ" dirty="0">
                <a:solidFill>
                  <a:srgbClr val="FF0000"/>
                </a:solidFill>
              </a:rPr>
              <a:t>AP</a:t>
            </a:r>
            <a:r>
              <a:rPr lang="cs-CZ" dirty="0"/>
              <a:t> (Argon </a:t>
            </a:r>
            <a:r>
              <a:rPr lang="cs-CZ" dirty="0" err="1"/>
              <a:t>Pouring</a:t>
            </a:r>
            <a:r>
              <a:rPr lang="cs-CZ" dirty="0"/>
              <a:t>)</a:t>
            </a:r>
          </a:p>
        </p:txBody>
      </p:sp>
      <p:sp>
        <p:nvSpPr>
          <p:cNvPr id="11" name="TextovéPole 10">
            <a:extLst>
              <a:ext uri="{FF2B5EF4-FFF2-40B4-BE49-F238E27FC236}">
                <a16:creationId xmlns:a16="http://schemas.microsoft.com/office/drawing/2014/main" id="{4920FE3A-2E66-4CB7-80BF-D27E61D36BD2}"/>
              </a:ext>
            </a:extLst>
          </p:cNvPr>
          <p:cNvSpPr txBox="1"/>
          <p:nvPr/>
        </p:nvSpPr>
        <p:spPr>
          <a:xfrm>
            <a:off x="4904183" y="617667"/>
            <a:ext cx="7087791" cy="1200329"/>
          </a:xfrm>
          <a:prstGeom prst="rect">
            <a:avLst/>
          </a:prstGeom>
          <a:noFill/>
        </p:spPr>
        <p:txBody>
          <a:bodyPr wrap="square">
            <a:spAutoFit/>
          </a:bodyPr>
          <a:lstStyle/>
          <a:p>
            <a:r>
              <a:rPr lang="cs-CZ" dirty="0"/>
              <a:t>Injektáž prachových přísad  - </a:t>
            </a:r>
            <a:r>
              <a:rPr lang="cs-CZ" dirty="0">
                <a:solidFill>
                  <a:srgbClr val="FF0000"/>
                </a:solidFill>
              </a:rPr>
              <a:t>SL</a:t>
            </a:r>
            <a:r>
              <a:rPr lang="cs-CZ" dirty="0"/>
              <a:t> (</a:t>
            </a:r>
            <a:r>
              <a:rPr lang="cs-CZ" dirty="0" err="1"/>
              <a:t>Scandinavian</a:t>
            </a:r>
            <a:r>
              <a:rPr lang="cs-CZ" dirty="0"/>
              <a:t> </a:t>
            </a:r>
            <a:r>
              <a:rPr lang="cs-CZ" dirty="0" err="1"/>
              <a:t>Lancers</a:t>
            </a:r>
            <a:r>
              <a:rPr lang="cs-CZ" dirty="0"/>
              <a:t>) založena na dmýchání přísad obsahujících vápník (</a:t>
            </a:r>
            <a:r>
              <a:rPr lang="cs-CZ" dirty="0" err="1"/>
              <a:t>silikokalcium</a:t>
            </a:r>
            <a:r>
              <a:rPr lang="cs-CZ" dirty="0"/>
              <a:t>)</a:t>
            </a:r>
          </a:p>
          <a:p>
            <a:pPr marL="285750" indent="-285750">
              <a:buFontTx/>
              <a:buChar char="-"/>
            </a:pPr>
            <a:r>
              <a:rPr lang="cs-CZ" dirty="0">
                <a:solidFill>
                  <a:srgbClr val="FF0000"/>
                </a:solidFill>
              </a:rPr>
              <a:t>TN</a:t>
            </a:r>
            <a:r>
              <a:rPr lang="cs-CZ" dirty="0"/>
              <a:t> (</a:t>
            </a:r>
            <a:r>
              <a:rPr lang="cs-CZ" dirty="0" err="1"/>
              <a:t>Thüsen</a:t>
            </a:r>
            <a:r>
              <a:rPr lang="cs-CZ" dirty="0"/>
              <a:t> </a:t>
            </a:r>
            <a:r>
              <a:rPr lang="cs-CZ" dirty="0" err="1"/>
              <a:t>Niederhein</a:t>
            </a:r>
            <a:r>
              <a:rPr lang="cs-CZ" dirty="0"/>
              <a:t>) dmýchá se  syntetická struska s tavidlem </a:t>
            </a:r>
          </a:p>
          <a:p>
            <a:r>
              <a:rPr lang="cs-CZ" dirty="0"/>
              <a:t>- </a:t>
            </a:r>
            <a:r>
              <a:rPr lang="cs-CZ" dirty="0">
                <a:solidFill>
                  <a:srgbClr val="FF0000"/>
                </a:solidFill>
              </a:rPr>
              <a:t>IP</a:t>
            </a:r>
            <a:r>
              <a:rPr lang="cs-CZ" dirty="0"/>
              <a:t> (</a:t>
            </a:r>
            <a:r>
              <a:rPr lang="cs-CZ" dirty="0" err="1"/>
              <a:t>Injection</a:t>
            </a:r>
            <a:r>
              <a:rPr lang="cs-CZ" dirty="0"/>
              <a:t> </a:t>
            </a:r>
            <a:r>
              <a:rPr lang="cs-CZ" dirty="0" err="1"/>
              <a:t>Process</a:t>
            </a:r>
            <a:r>
              <a:rPr lang="cs-CZ" dirty="0"/>
              <a:t>).</a:t>
            </a:r>
          </a:p>
        </p:txBody>
      </p:sp>
      <p:sp>
        <p:nvSpPr>
          <p:cNvPr id="13" name="TextovéPole 12">
            <a:extLst>
              <a:ext uri="{FF2B5EF4-FFF2-40B4-BE49-F238E27FC236}">
                <a16:creationId xmlns:a16="http://schemas.microsoft.com/office/drawing/2014/main" id="{45A275C4-32FB-4B7D-ADFA-FBEDF2E83F09}"/>
              </a:ext>
            </a:extLst>
          </p:cNvPr>
          <p:cNvSpPr txBox="1"/>
          <p:nvPr/>
        </p:nvSpPr>
        <p:spPr>
          <a:xfrm>
            <a:off x="4904181" y="1789332"/>
            <a:ext cx="6840143" cy="3139321"/>
          </a:xfrm>
          <a:prstGeom prst="rect">
            <a:avLst/>
          </a:prstGeom>
          <a:noFill/>
        </p:spPr>
        <p:txBody>
          <a:bodyPr wrap="square">
            <a:spAutoFit/>
          </a:bodyPr>
          <a:lstStyle/>
          <a:p>
            <a:pPr algn="just"/>
            <a:r>
              <a:rPr lang="cs-CZ" dirty="0">
                <a:solidFill>
                  <a:srgbClr val="FF0000"/>
                </a:solidFill>
              </a:rPr>
              <a:t>CLU</a:t>
            </a:r>
            <a:r>
              <a:rPr lang="cs-CZ" dirty="0"/>
              <a:t> (podle závodu </a:t>
            </a:r>
            <a:r>
              <a:rPr lang="cs-CZ" dirty="0" err="1"/>
              <a:t>Creusot</a:t>
            </a:r>
            <a:r>
              <a:rPr lang="cs-CZ" dirty="0"/>
              <a:t> </a:t>
            </a:r>
            <a:r>
              <a:rPr lang="cs-CZ" dirty="0" err="1"/>
              <a:t>Loire</a:t>
            </a:r>
            <a:r>
              <a:rPr lang="cs-CZ" dirty="0"/>
              <a:t> z Francie a </a:t>
            </a:r>
            <a:r>
              <a:rPr lang="cs-CZ" dirty="0" err="1"/>
              <a:t>Udelholmu</a:t>
            </a:r>
            <a:r>
              <a:rPr lang="cs-CZ" dirty="0"/>
              <a:t> ze Švédska) - Po odpichu kovu z EOP je obsah uhlíku přibližně 1 %. Stejně jako u AOD konvertoru je zpočátku dmýchán pouze čistý kyslík, jakmile dosáhne obsah uhlíku hranice přibližně 0,8 %, začíná se do lázně dmýchat vodní pára, která se ve styku s roztaveným kovem rozkládá na kyslík a vodík. Vodík způsobuje snížení parciálního tlaku oxidu uhelnatého a tím snižuje i propal chromu - jeho využití je až 98 % - a také napomáhá k ochlazování i bez přidávání ocelového šrotu. Teplota v konvertoru tak nepřesáhne teplotu 1680 °C a vyzdívka se tolik neopotřebovává. Nevýhodou používání vodní páry však je vysoké </a:t>
            </a:r>
            <a:r>
              <a:rPr lang="cs-CZ" dirty="0" err="1"/>
              <a:t>naplynění</a:t>
            </a:r>
            <a:r>
              <a:rPr lang="cs-CZ" dirty="0"/>
              <a:t> oceli vodíkem, a proto se ke konci rafinačního údobí dmýchá pouze argon. </a:t>
            </a:r>
          </a:p>
        </p:txBody>
      </p:sp>
      <p:sp>
        <p:nvSpPr>
          <p:cNvPr id="6" name="Obdélník 5">
            <a:extLst>
              <a:ext uri="{FF2B5EF4-FFF2-40B4-BE49-F238E27FC236}">
                <a16:creationId xmlns:a16="http://schemas.microsoft.com/office/drawing/2014/main" id="{37670BCA-5BA3-4550-9E4E-54A285D0EA34}"/>
              </a:ext>
            </a:extLst>
          </p:cNvPr>
          <p:cNvSpPr/>
          <p:nvPr/>
        </p:nvSpPr>
        <p:spPr bwMode="auto">
          <a:xfrm>
            <a:off x="5012951"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1998818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C6913FE4-27B6-4EE5-B3BB-D512A0CC5B2D}"/>
              </a:ext>
            </a:extLst>
          </p:cNvPr>
          <p:cNvSpPr txBox="1"/>
          <p:nvPr/>
        </p:nvSpPr>
        <p:spPr>
          <a:xfrm>
            <a:off x="200025" y="586085"/>
            <a:ext cx="11791950" cy="1200329"/>
          </a:xfrm>
          <a:prstGeom prst="rect">
            <a:avLst/>
          </a:prstGeom>
          <a:noFill/>
        </p:spPr>
        <p:txBody>
          <a:bodyPr wrap="square">
            <a:spAutoFit/>
          </a:bodyPr>
          <a:lstStyle/>
          <a:p>
            <a:pPr algn="just"/>
            <a:r>
              <a:rPr lang="cs-CZ" dirty="0"/>
              <a:t>Nejstarším pochodem pracujícím za sníženého tlaku je proces </a:t>
            </a:r>
            <a:r>
              <a:rPr lang="cs-CZ" dirty="0">
                <a:solidFill>
                  <a:srgbClr val="FF0000"/>
                </a:solidFill>
              </a:rPr>
              <a:t>VD</a:t>
            </a:r>
            <a:r>
              <a:rPr lang="cs-CZ" dirty="0"/>
              <a:t> (</a:t>
            </a:r>
            <a:r>
              <a:rPr lang="cs-CZ" dirty="0" err="1"/>
              <a:t>Vacuum</a:t>
            </a:r>
            <a:r>
              <a:rPr lang="cs-CZ" dirty="0"/>
              <a:t> </a:t>
            </a:r>
            <a:r>
              <a:rPr lang="cs-CZ" dirty="0" err="1"/>
              <a:t>Degassing</a:t>
            </a:r>
            <a:r>
              <a:rPr lang="cs-CZ" dirty="0"/>
              <a:t>). Při této metodě se pánev s tekutým kovem zaváží jeřábem do </a:t>
            </a:r>
            <a:r>
              <a:rPr lang="cs-CZ" dirty="0" err="1"/>
              <a:t>vakuovacího</a:t>
            </a:r>
            <a:r>
              <a:rPr lang="cs-CZ" dirty="0"/>
              <a:t> zařízení – kesonu. Proces VD je často používá v kombinaci s již uvedenými metodami, jako je např. injektáž prachových přísad tryskou, dmýchání inertních plynů nebo pánvová pec, které jsou doprovázeny právě nárůstem obsahu dusíku a zejména vodíku. </a:t>
            </a:r>
          </a:p>
        </p:txBody>
      </p:sp>
      <p:sp>
        <p:nvSpPr>
          <p:cNvPr id="7" name="TextovéPole 6">
            <a:extLst>
              <a:ext uri="{FF2B5EF4-FFF2-40B4-BE49-F238E27FC236}">
                <a16:creationId xmlns:a16="http://schemas.microsoft.com/office/drawing/2014/main" id="{C48297E2-B9F8-45DF-BD25-C36D61BFE638}"/>
              </a:ext>
            </a:extLst>
          </p:cNvPr>
          <p:cNvSpPr txBox="1"/>
          <p:nvPr/>
        </p:nvSpPr>
        <p:spPr>
          <a:xfrm>
            <a:off x="200025" y="139184"/>
            <a:ext cx="6096000" cy="369332"/>
          </a:xfrm>
          <a:prstGeom prst="rect">
            <a:avLst/>
          </a:prstGeom>
          <a:noFill/>
        </p:spPr>
        <p:txBody>
          <a:bodyPr wrap="square">
            <a:spAutoFit/>
          </a:bodyPr>
          <a:lstStyle/>
          <a:p>
            <a:r>
              <a:rPr lang="cs-CZ" dirty="0"/>
              <a:t>METODY PROBÍHAJÍCÍ PŘI SNÍŽENÉM TLAKU</a:t>
            </a:r>
          </a:p>
        </p:txBody>
      </p:sp>
      <p:sp>
        <p:nvSpPr>
          <p:cNvPr id="9" name="TextovéPole 8">
            <a:extLst>
              <a:ext uri="{FF2B5EF4-FFF2-40B4-BE49-F238E27FC236}">
                <a16:creationId xmlns:a16="http://schemas.microsoft.com/office/drawing/2014/main" id="{50EF44DF-474F-46A2-B2E8-40C07824BB23}"/>
              </a:ext>
            </a:extLst>
          </p:cNvPr>
          <p:cNvSpPr txBox="1"/>
          <p:nvPr/>
        </p:nvSpPr>
        <p:spPr>
          <a:xfrm>
            <a:off x="228599" y="1786414"/>
            <a:ext cx="11763375" cy="646331"/>
          </a:xfrm>
          <a:prstGeom prst="rect">
            <a:avLst/>
          </a:prstGeom>
          <a:noFill/>
        </p:spPr>
        <p:txBody>
          <a:bodyPr wrap="square">
            <a:spAutoFit/>
          </a:bodyPr>
          <a:lstStyle/>
          <a:p>
            <a:pPr algn="just"/>
            <a:r>
              <a:rPr lang="cs-CZ" dirty="0"/>
              <a:t>Proces </a:t>
            </a:r>
            <a:r>
              <a:rPr lang="cs-CZ" dirty="0">
                <a:solidFill>
                  <a:srgbClr val="FF0000"/>
                </a:solidFill>
              </a:rPr>
              <a:t>VOD</a:t>
            </a:r>
            <a:r>
              <a:rPr lang="cs-CZ" dirty="0"/>
              <a:t> (</a:t>
            </a:r>
            <a:r>
              <a:rPr lang="cs-CZ" dirty="0" err="1"/>
              <a:t>Vacuum</a:t>
            </a:r>
            <a:r>
              <a:rPr lang="cs-CZ" dirty="0"/>
              <a:t> Oxygen </a:t>
            </a:r>
            <a:r>
              <a:rPr lang="cs-CZ" dirty="0" err="1"/>
              <a:t>Decarburisation</a:t>
            </a:r>
            <a:r>
              <a:rPr lang="cs-CZ" dirty="0"/>
              <a:t>) - ve své podstatě se jedná o předchozí pochod VD, který je doplněný tryskou na dmýchání kyslíku, někdy nazývanou jako kyslíkové kopí. </a:t>
            </a:r>
          </a:p>
        </p:txBody>
      </p:sp>
      <p:sp>
        <p:nvSpPr>
          <p:cNvPr id="11" name="TextovéPole 10">
            <a:extLst>
              <a:ext uri="{FF2B5EF4-FFF2-40B4-BE49-F238E27FC236}">
                <a16:creationId xmlns:a16="http://schemas.microsoft.com/office/drawing/2014/main" id="{327EF902-2F84-433A-ADEF-A4687B28A768}"/>
              </a:ext>
            </a:extLst>
          </p:cNvPr>
          <p:cNvSpPr txBox="1"/>
          <p:nvPr/>
        </p:nvSpPr>
        <p:spPr>
          <a:xfrm>
            <a:off x="200023" y="2432745"/>
            <a:ext cx="11791950" cy="1477328"/>
          </a:xfrm>
          <a:prstGeom prst="rect">
            <a:avLst/>
          </a:prstGeom>
          <a:noFill/>
        </p:spPr>
        <p:txBody>
          <a:bodyPr wrap="square">
            <a:spAutoFit/>
          </a:bodyPr>
          <a:lstStyle/>
          <a:p>
            <a:pPr algn="just"/>
            <a:r>
              <a:rPr lang="cs-CZ" dirty="0"/>
              <a:t>Proces </a:t>
            </a:r>
            <a:r>
              <a:rPr lang="cs-CZ" dirty="0">
                <a:solidFill>
                  <a:srgbClr val="FF0000"/>
                </a:solidFill>
              </a:rPr>
              <a:t>VAD</a:t>
            </a:r>
            <a:r>
              <a:rPr lang="cs-CZ" dirty="0"/>
              <a:t> (</a:t>
            </a:r>
            <a:r>
              <a:rPr lang="cs-CZ" dirty="0" err="1"/>
              <a:t>Vacuum</a:t>
            </a:r>
            <a:r>
              <a:rPr lang="cs-CZ" dirty="0"/>
              <a:t> </a:t>
            </a:r>
            <a:r>
              <a:rPr lang="cs-CZ" dirty="0" err="1"/>
              <a:t>Arc</a:t>
            </a:r>
            <a:r>
              <a:rPr lang="cs-CZ" dirty="0"/>
              <a:t> </a:t>
            </a:r>
            <a:r>
              <a:rPr lang="cs-CZ" dirty="0" err="1"/>
              <a:t>Degassing</a:t>
            </a:r>
            <a:r>
              <a:rPr lang="cs-CZ" dirty="0"/>
              <a:t>), také nazývané jako </a:t>
            </a:r>
            <a:r>
              <a:rPr lang="cs-CZ" dirty="0">
                <a:solidFill>
                  <a:srgbClr val="FF0000"/>
                </a:solidFill>
              </a:rPr>
              <a:t>VHD</a:t>
            </a:r>
            <a:r>
              <a:rPr lang="cs-CZ" dirty="0"/>
              <a:t> (</a:t>
            </a:r>
            <a:r>
              <a:rPr lang="cs-CZ" dirty="0" err="1"/>
              <a:t>Vacuum</a:t>
            </a:r>
            <a:r>
              <a:rPr lang="cs-CZ" dirty="0"/>
              <a:t> </a:t>
            </a:r>
            <a:r>
              <a:rPr lang="cs-CZ" dirty="0" err="1"/>
              <a:t>Heating</a:t>
            </a:r>
            <a:r>
              <a:rPr lang="cs-CZ" dirty="0"/>
              <a:t> </a:t>
            </a:r>
            <a:r>
              <a:rPr lang="cs-CZ" dirty="0" err="1"/>
              <a:t>Degassing</a:t>
            </a:r>
            <a:r>
              <a:rPr lang="cs-CZ" dirty="0"/>
              <a:t>) - pro složitější zpracování kovu pomocí sekundární metalurgie je zabudován ve slévárně integrovaný systém uspořádání (ISSM) a tekutý kov prochází postupně přes jednotlivá zařízení. Zařízení může být také doplněno o injektážní trysku prachových přísad, podavač plněných profilů nebo hliníkového drátu a o kyslíkové kopí, čímž se stává opravdu multifunkčním, nahrazuje hned několik postupů sekundární metalurgie najednou a je možné na něm vyrábět superčisté, nízkouhlíkaté oceli.</a:t>
            </a:r>
          </a:p>
        </p:txBody>
      </p:sp>
      <p:sp>
        <p:nvSpPr>
          <p:cNvPr id="6" name="Obdélník 5">
            <a:extLst>
              <a:ext uri="{FF2B5EF4-FFF2-40B4-BE49-F238E27FC236}">
                <a16:creationId xmlns:a16="http://schemas.microsoft.com/office/drawing/2014/main" id="{A6045DDC-450C-4C80-A53E-ED9B0D13D7A0}"/>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8" name="TextovéPole 7">
            <a:extLst>
              <a:ext uri="{FF2B5EF4-FFF2-40B4-BE49-F238E27FC236}">
                <a16:creationId xmlns:a16="http://schemas.microsoft.com/office/drawing/2014/main" id="{8AD977B0-9E87-13D0-48F9-9436EA2129BC}"/>
              </a:ext>
            </a:extLst>
          </p:cNvPr>
          <p:cNvSpPr txBox="1"/>
          <p:nvPr/>
        </p:nvSpPr>
        <p:spPr>
          <a:xfrm>
            <a:off x="111555" y="4033808"/>
            <a:ext cx="11804953" cy="646331"/>
          </a:xfrm>
          <a:prstGeom prst="rect">
            <a:avLst/>
          </a:prstGeom>
          <a:noFill/>
        </p:spPr>
        <p:txBody>
          <a:bodyPr wrap="square">
            <a:spAutoFit/>
          </a:bodyPr>
          <a:lstStyle/>
          <a:p>
            <a:r>
              <a:rPr lang="cs-CZ" dirty="0"/>
              <a:t>Heat </a:t>
            </a:r>
            <a:r>
              <a:rPr lang="cs-CZ" dirty="0" err="1"/>
              <a:t>Resistant</a:t>
            </a:r>
            <a:r>
              <a:rPr lang="cs-CZ" dirty="0"/>
              <a:t> Steel. </a:t>
            </a:r>
            <a:r>
              <a:rPr lang="cs-CZ" dirty="0" err="1"/>
              <a:t>Champak</a:t>
            </a:r>
            <a:r>
              <a:rPr lang="cs-CZ" dirty="0"/>
              <a:t> </a:t>
            </a:r>
            <a:r>
              <a:rPr lang="cs-CZ" dirty="0" err="1"/>
              <a:t>Industries</a:t>
            </a:r>
            <a:r>
              <a:rPr lang="cs-CZ" dirty="0"/>
              <a:t>: A CSEC Group </a:t>
            </a:r>
            <a:r>
              <a:rPr lang="cs-CZ" dirty="0" err="1"/>
              <a:t>Company</a:t>
            </a:r>
            <a:r>
              <a:rPr lang="cs-CZ" dirty="0"/>
              <a:t> [online]. [cit. 13.12.2021]. Dostupné z: http://www.champakgroup.com/heat-resistant-steel.html</a:t>
            </a:r>
          </a:p>
        </p:txBody>
      </p:sp>
    </p:spTree>
    <p:extLst>
      <p:ext uri="{BB962C8B-B14F-4D97-AF65-F5344CB8AC3E}">
        <p14:creationId xmlns:p14="http://schemas.microsoft.com/office/powerpoint/2010/main" val="28858380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ovéPole 6">
            <a:extLst>
              <a:ext uri="{FF2B5EF4-FFF2-40B4-BE49-F238E27FC236}">
                <a16:creationId xmlns:a16="http://schemas.microsoft.com/office/drawing/2014/main" id="{1B8B5716-02D5-4950-A9C5-CC4C3F29E6B8}"/>
              </a:ext>
            </a:extLst>
          </p:cNvPr>
          <p:cNvSpPr txBox="1"/>
          <p:nvPr/>
        </p:nvSpPr>
        <p:spPr>
          <a:xfrm>
            <a:off x="1259834" y="284863"/>
            <a:ext cx="6096000" cy="369332"/>
          </a:xfrm>
          <a:prstGeom prst="rect">
            <a:avLst/>
          </a:prstGeom>
          <a:noFill/>
        </p:spPr>
        <p:txBody>
          <a:bodyPr wrap="square">
            <a:spAutoFit/>
          </a:bodyPr>
          <a:lstStyle/>
          <a:p>
            <a:r>
              <a:rPr lang="cs-CZ" dirty="0">
                <a:solidFill>
                  <a:srgbClr val="FF0000"/>
                </a:solidFill>
              </a:rPr>
              <a:t>Charakteristika metod sekundární metalurgie</a:t>
            </a:r>
          </a:p>
        </p:txBody>
      </p:sp>
      <p:pic>
        <p:nvPicPr>
          <p:cNvPr id="9" name="Obrázek 8">
            <a:extLst>
              <a:ext uri="{FF2B5EF4-FFF2-40B4-BE49-F238E27FC236}">
                <a16:creationId xmlns:a16="http://schemas.microsoft.com/office/drawing/2014/main" id="{BC47CCEC-1864-4622-AD92-5003DF7365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1700" y="0"/>
            <a:ext cx="5684502" cy="6203805"/>
          </a:xfrm>
          <a:prstGeom prst="rect">
            <a:avLst/>
          </a:prstGeom>
        </p:spPr>
      </p:pic>
      <p:sp>
        <p:nvSpPr>
          <p:cNvPr id="4" name="Obdélník 3">
            <a:extLst>
              <a:ext uri="{FF2B5EF4-FFF2-40B4-BE49-F238E27FC236}">
                <a16:creationId xmlns:a16="http://schemas.microsoft.com/office/drawing/2014/main" id="{417F1514-DF8E-4CC0-89F5-657EF25107DF}"/>
              </a:ext>
            </a:extLst>
          </p:cNvPr>
          <p:cNvSpPr/>
          <p:nvPr/>
        </p:nvSpPr>
        <p:spPr bwMode="auto">
          <a:xfrm>
            <a:off x="0" y="5564677"/>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7765025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a:extLst>
              <a:ext uri="{FF2B5EF4-FFF2-40B4-BE49-F238E27FC236}">
                <a16:creationId xmlns:a16="http://schemas.microsoft.com/office/drawing/2014/main" id="{85324E94-E0ED-4468-A9F1-AE78D8A3935D}"/>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5" name="Obrázek 4">
            <a:extLst>
              <a:ext uri="{FF2B5EF4-FFF2-40B4-BE49-F238E27FC236}">
                <a16:creationId xmlns:a16="http://schemas.microsoft.com/office/drawing/2014/main" id="{A67EEE80-40E4-4273-8CD1-604560B0E316}"/>
              </a:ext>
            </a:extLst>
          </p:cNvPr>
          <p:cNvPicPr>
            <a:picLocks noChangeAspect="1"/>
          </p:cNvPicPr>
          <p:nvPr/>
        </p:nvPicPr>
        <p:blipFill>
          <a:blip r:embed="rId3"/>
          <a:stretch>
            <a:fillRect/>
          </a:stretch>
        </p:blipFill>
        <p:spPr>
          <a:xfrm>
            <a:off x="1574801" y="0"/>
            <a:ext cx="8229600" cy="5665094"/>
          </a:xfrm>
          <a:prstGeom prst="rect">
            <a:avLst/>
          </a:prstGeom>
        </p:spPr>
      </p:pic>
    </p:spTree>
    <p:extLst>
      <p:ext uri="{BB962C8B-B14F-4D97-AF65-F5344CB8AC3E}">
        <p14:creationId xmlns:p14="http://schemas.microsoft.com/office/powerpoint/2010/main" val="5753896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a:extLst>
              <a:ext uri="{FF2B5EF4-FFF2-40B4-BE49-F238E27FC236}">
                <a16:creationId xmlns:a16="http://schemas.microsoft.com/office/drawing/2014/main" id="{E8D9C6DA-AC67-4337-8F64-06A819702551}"/>
              </a:ext>
            </a:extLst>
          </p:cNvPr>
          <p:cNvSpPr>
            <a:spLocks noChangeArrowheads="1"/>
          </p:cNvSpPr>
          <p:nvPr/>
        </p:nvSpPr>
        <p:spPr bwMode="auto">
          <a:xfrm>
            <a:off x="79513" y="63363"/>
            <a:ext cx="118156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b="1" dirty="0"/>
              <a:t>Nejčastějším krokem při sekundární metalurgii je úprava ve vakuu.</a:t>
            </a:r>
            <a:r>
              <a:rPr lang="cs-CZ" altLang="cs-CZ" dirty="0"/>
              <a:t> Ta slouží hlavně k odstranění plynů, vodíku, kyslíku, dusíku nebo zbytkových koncentrací uhlíku z oceli při vakuu až 50 Pa. Účelem této operace je oduhličení a oproštění oceli od plynů rozpuštěných za tepla během cyklu dmýchání. Tak se může poklesem tlaku až na 10 </a:t>
            </a:r>
            <a:r>
              <a:rPr lang="cs-CZ" altLang="cs-CZ" dirty="0" err="1"/>
              <a:t>mbarů</a:t>
            </a:r>
            <a:r>
              <a:rPr lang="cs-CZ" altLang="cs-CZ" dirty="0"/>
              <a:t>  snížit hmotnostní obsah kyslíku a dusíku  až na 0,0002 % resp. 0,005 %.</a:t>
            </a:r>
          </a:p>
        </p:txBody>
      </p:sp>
      <p:sp>
        <p:nvSpPr>
          <p:cNvPr id="19459" name="Rectangle 5">
            <a:extLst>
              <a:ext uri="{FF2B5EF4-FFF2-40B4-BE49-F238E27FC236}">
                <a16:creationId xmlns:a16="http://schemas.microsoft.com/office/drawing/2014/main" id="{93FCFD39-AA30-44D4-ABD3-E47243199B4E}"/>
              </a:ext>
            </a:extLst>
          </p:cNvPr>
          <p:cNvSpPr>
            <a:spLocks noChangeArrowheads="1"/>
          </p:cNvSpPr>
          <p:nvPr/>
        </p:nvSpPr>
        <p:spPr bwMode="auto">
          <a:xfrm>
            <a:off x="75150" y="1360704"/>
            <a:ext cx="1184801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Dnes operace úpravy ve vakuu zahrnují přesné </a:t>
            </a:r>
            <a:r>
              <a:rPr lang="cs-CZ" altLang="cs-CZ" b="1" dirty="0"/>
              <a:t>oduhličení</a:t>
            </a:r>
            <a:r>
              <a:rPr lang="cs-CZ" altLang="cs-CZ" dirty="0"/>
              <a:t> a </a:t>
            </a:r>
            <a:r>
              <a:rPr lang="cs-CZ" altLang="cs-CZ" b="1" dirty="0"/>
              <a:t>odkysličení</a:t>
            </a:r>
            <a:r>
              <a:rPr lang="cs-CZ" altLang="cs-CZ" dirty="0"/>
              <a:t> nelegovaných ocelí, oduhličení chromem legovaných jakostních tříd, </a:t>
            </a:r>
            <a:r>
              <a:rPr lang="cs-CZ" altLang="cs-CZ" b="1" dirty="0"/>
              <a:t>odstranění síry</a:t>
            </a:r>
            <a:r>
              <a:rPr lang="cs-CZ" altLang="cs-CZ" dirty="0"/>
              <a:t> a </a:t>
            </a:r>
            <a:r>
              <a:rPr lang="cs-CZ" altLang="cs-CZ" b="1" dirty="0"/>
              <a:t>vměstků</a:t>
            </a:r>
            <a:r>
              <a:rPr lang="cs-CZ" altLang="cs-CZ" dirty="0"/>
              <a:t>, stejně jako </a:t>
            </a:r>
            <a:r>
              <a:rPr lang="cs-CZ" altLang="cs-CZ" b="1" dirty="0"/>
              <a:t>rozličné legování</a:t>
            </a:r>
            <a:r>
              <a:rPr lang="cs-CZ" altLang="cs-CZ" dirty="0"/>
              <a:t>, </a:t>
            </a:r>
            <a:r>
              <a:rPr lang="cs-CZ" altLang="cs-CZ" b="1" dirty="0"/>
              <a:t>homogenizaci</a:t>
            </a:r>
            <a:r>
              <a:rPr lang="cs-CZ" altLang="cs-CZ" dirty="0"/>
              <a:t>, řízení teploty a preventivní opatření před </a:t>
            </a:r>
            <a:r>
              <a:rPr lang="cs-CZ" altLang="cs-CZ" dirty="0" err="1"/>
              <a:t>reoxidací</a:t>
            </a:r>
            <a:r>
              <a:rPr lang="cs-CZ" altLang="cs-CZ" dirty="0"/>
              <a:t>. Vakuová metalurgie produkuje oceli o lepší čistotě, nižším obsahu plynu a přesném legování (viz předchozí).</a:t>
            </a:r>
          </a:p>
        </p:txBody>
      </p:sp>
      <p:sp>
        <p:nvSpPr>
          <p:cNvPr id="19460" name="Rectangle 6">
            <a:extLst>
              <a:ext uri="{FF2B5EF4-FFF2-40B4-BE49-F238E27FC236}">
                <a16:creationId xmlns:a16="http://schemas.microsoft.com/office/drawing/2014/main" id="{B135D54E-0036-4AD2-91BB-22AA46724B8A}"/>
              </a:ext>
            </a:extLst>
          </p:cNvPr>
          <p:cNvSpPr>
            <a:spLocks noChangeArrowheads="1"/>
          </p:cNvSpPr>
          <p:nvPr/>
        </p:nvSpPr>
        <p:spPr bwMode="auto">
          <a:xfrm>
            <a:off x="5170005" y="2561033"/>
            <a:ext cx="1212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b="1" dirty="0"/>
              <a:t>Odlévání</a:t>
            </a:r>
            <a:r>
              <a:rPr lang="cs-CZ" altLang="cs-CZ" dirty="0"/>
              <a:t> </a:t>
            </a:r>
          </a:p>
        </p:txBody>
      </p:sp>
      <p:sp>
        <p:nvSpPr>
          <p:cNvPr id="19461" name="Rectangle 7">
            <a:extLst>
              <a:ext uri="{FF2B5EF4-FFF2-40B4-BE49-F238E27FC236}">
                <a16:creationId xmlns:a16="http://schemas.microsoft.com/office/drawing/2014/main" id="{57CE8063-3A6A-41B9-A2AD-EFDBF77A6B97}"/>
              </a:ext>
            </a:extLst>
          </p:cNvPr>
          <p:cNvSpPr>
            <a:spLocks noChangeArrowheads="1"/>
          </p:cNvSpPr>
          <p:nvPr/>
        </p:nvSpPr>
        <p:spPr bwMode="auto">
          <a:xfrm>
            <a:off x="75150" y="2927745"/>
            <a:ext cx="1184801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Když se dosáhne konečné jakosti oceli, převede se ocel v odlévací pánvi k odlévacímu stroji. Před několika lety bylo standardní metodou vylít roztavenou ocel do stabilních forem (kokila nebo odlévání do ingotů) </a:t>
            </a:r>
            <a:br>
              <a:rPr lang="cs-CZ" altLang="cs-CZ" dirty="0"/>
            </a:br>
            <a:r>
              <a:rPr lang="cs-CZ" altLang="cs-CZ" dirty="0"/>
              <a:t>v diskontinuálním procesu. Dnes se volí metoda </a:t>
            </a:r>
            <a:r>
              <a:rPr lang="cs-CZ" altLang="cs-CZ" b="1" dirty="0"/>
              <a:t>plynulého</a:t>
            </a:r>
            <a:r>
              <a:rPr lang="cs-CZ" altLang="cs-CZ" dirty="0"/>
              <a:t> (kontinuální) odlévání, při kterém se ocel odlévá do nepřetržitého pásu.</a:t>
            </a:r>
          </a:p>
        </p:txBody>
      </p:sp>
      <p:sp>
        <p:nvSpPr>
          <p:cNvPr id="7" name="Rectangle 4">
            <a:extLst>
              <a:ext uri="{FF2B5EF4-FFF2-40B4-BE49-F238E27FC236}">
                <a16:creationId xmlns:a16="http://schemas.microsoft.com/office/drawing/2014/main" id="{6C18FECF-0B6F-4D2E-A815-E2856E4DDA60}"/>
              </a:ext>
            </a:extLst>
          </p:cNvPr>
          <p:cNvSpPr>
            <a:spLocks noChangeArrowheads="1"/>
          </p:cNvSpPr>
          <p:nvPr/>
        </p:nvSpPr>
        <p:spPr bwMode="auto">
          <a:xfrm>
            <a:off x="75150" y="4128074"/>
            <a:ext cx="11820001"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228600" algn="l"/>
              </a:tabLst>
              <a:defRPr>
                <a:solidFill>
                  <a:schemeClr val="tx1"/>
                </a:solidFill>
                <a:latin typeface="Arial" panose="020B0604020202020204" pitchFamily="34" charset="0"/>
              </a:defRPr>
            </a:lvl1pPr>
            <a:lvl2pPr marL="742950" indent="-285750">
              <a:tabLst>
                <a:tab pos="228600" algn="l"/>
              </a:tabLst>
              <a:defRPr>
                <a:solidFill>
                  <a:schemeClr val="tx1"/>
                </a:solidFill>
                <a:latin typeface="Arial" panose="020B0604020202020204" pitchFamily="34" charset="0"/>
              </a:defRPr>
            </a:lvl2pPr>
            <a:lvl3pPr marL="1143000" indent="-228600">
              <a:tabLst>
                <a:tab pos="228600" algn="l"/>
              </a:tabLst>
              <a:defRPr>
                <a:solidFill>
                  <a:schemeClr val="tx1"/>
                </a:solidFill>
                <a:latin typeface="Arial" panose="020B0604020202020204" pitchFamily="34" charset="0"/>
              </a:defRPr>
            </a:lvl3pPr>
            <a:lvl4pPr marL="1600200" indent="-228600">
              <a:tabLst>
                <a:tab pos="228600" algn="l"/>
              </a:tabLst>
              <a:defRPr>
                <a:solidFill>
                  <a:schemeClr val="tx1"/>
                </a:solidFill>
                <a:latin typeface="Arial" panose="020B0604020202020204" pitchFamily="34" charset="0"/>
              </a:defRPr>
            </a:lvl4pPr>
            <a:lvl5pPr marL="2057400" indent="-228600">
              <a:tabLst>
                <a:tab pos="22860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22860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22860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22860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228600" algn="l"/>
              </a:tabLst>
              <a:defRPr>
                <a:solidFill>
                  <a:schemeClr val="tx1"/>
                </a:solidFill>
                <a:latin typeface="Arial" panose="020B0604020202020204" pitchFamily="34" charset="0"/>
              </a:defRPr>
            </a:lvl9pPr>
          </a:lstStyle>
          <a:p>
            <a:pPr algn="just" eaLnBrk="1" hangingPunct="1"/>
            <a:r>
              <a:rPr lang="cs-CZ" altLang="cs-CZ" dirty="0"/>
              <a:t>Plynulé odlévání nabízí několik významných přínosů:</a:t>
            </a:r>
          </a:p>
          <a:p>
            <a:pPr algn="just" eaLnBrk="1" hangingPunct="1">
              <a:buFontTx/>
              <a:buChar char="•"/>
            </a:pPr>
            <a:r>
              <a:rPr lang="cs-CZ" altLang="cs-CZ" dirty="0"/>
              <a:t> </a:t>
            </a:r>
            <a:r>
              <a:rPr lang="cs-CZ" altLang="cs-CZ" b="1" dirty="0"/>
              <a:t>úspory energie</a:t>
            </a:r>
            <a:r>
              <a:rPr lang="cs-CZ" altLang="cs-CZ" dirty="0"/>
              <a:t>, nižší emise a menší potřebu vody následkem  eliminace válcování bram  a  sochorových tratí</a:t>
            </a:r>
          </a:p>
          <a:p>
            <a:pPr algn="just" eaLnBrk="1" hangingPunct="1">
              <a:buFontTx/>
              <a:buChar char="•"/>
            </a:pPr>
            <a:r>
              <a:rPr lang="cs-CZ" altLang="cs-CZ" dirty="0"/>
              <a:t> </a:t>
            </a:r>
            <a:r>
              <a:rPr lang="cs-CZ" altLang="cs-CZ" b="1" dirty="0"/>
              <a:t>zlepšené pracovní podmínky</a:t>
            </a:r>
          </a:p>
          <a:p>
            <a:pPr algn="just" eaLnBrk="1" hangingPunct="1">
              <a:buFontTx/>
              <a:buChar char="•"/>
            </a:pPr>
            <a:r>
              <a:rPr lang="cs-CZ" altLang="cs-CZ" dirty="0"/>
              <a:t> </a:t>
            </a:r>
            <a:r>
              <a:rPr lang="cs-CZ" altLang="cs-CZ" b="1" dirty="0"/>
              <a:t>vysoké podíly výtěžnosti větší než 95 %</a:t>
            </a:r>
          </a:p>
          <a:p>
            <a:pPr algn="just" eaLnBrk="1" hangingPunct="1">
              <a:buFontTx/>
              <a:buChar char="•"/>
            </a:pPr>
            <a:r>
              <a:rPr lang="cs-CZ" altLang="cs-CZ" dirty="0"/>
              <a:t> </a:t>
            </a:r>
            <a:r>
              <a:rPr lang="cs-CZ" altLang="cs-CZ" b="1" dirty="0"/>
              <a:t>vysokou  produktivitu</a:t>
            </a:r>
          </a:p>
        </p:txBody>
      </p:sp>
      <p:sp>
        <p:nvSpPr>
          <p:cNvPr id="8" name="Obdélník 7">
            <a:extLst>
              <a:ext uri="{FF2B5EF4-FFF2-40B4-BE49-F238E27FC236}">
                <a16:creationId xmlns:a16="http://schemas.microsoft.com/office/drawing/2014/main" id="{0BAC3CEE-5C00-486D-85F8-FCA78741A871}"/>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a:extLst>
              <a:ext uri="{FF2B5EF4-FFF2-40B4-BE49-F238E27FC236}">
                <a16:creationId xmlns:a16="http://schemas.microsoft.com/office/drawing/2014/main" id="{DBB27B4E-779A-42A3-A2DA-F63805D6B072}"/>
              </a:ext>
            </a:extLst>
          </p:cNvPr>
          <p:cNvPicPr>
            <a:picLocks noChangeAspect="1"/>
          </p:cNvPicPr>
          <p:nvPr/>
        </p:nvPicPr>
        <p:blipFill>
          <a:blip r:embed="rId2"/>
          <a:stretch>
            <a:fillRect/>
          </a:stretch>
        </p:blipFill>
        <p:spPr>
          <a:xfrm>
            <a:off x="6640871" y="0"/>
            <a:ext cx="5344754" cy="5665817"/>
          </a:xfrm>
          <a:prstGeom prst="rect">
            <a:avLst/>
          </a:prstGeom>
        </p:spPr>
      </p:pic>
      <p:sp>
        <p:nvSpPr>
          <p:cNvPr id="4" name="TextovéPole 3">
            <a:extLst>
              <a:ext uri="{FF2B5EF4-FFF2-40B4-BE49-F238E27FC236}">
                <a16:creationId xmlns:a16="http://schemas.microsoft.com/office/drawing/2014/main" id="{C03DCF18-8A50-4B32-82EA-3ACEA251B9B2}"/>
              </a:ext>
            </a:extLst>
          </p:cNvPr>
          <p:cNvSpPr txBox="1"/>
          <p:nvPr/>
        </p:nvSpPr>
        <p:spPr>
          <a:xfrm>
            <a:off x="1368425" y="4939004"/>
            <a:ext cx="6096000" cy="400110"/>
          </a:xfrm>
          <a:prstGeom prst="rect">
            <a:avLst/>
          </a:prstGeom>
          <a:noFill/>
        </p:spPr>
        <p:txBody>
          <a:bodyPr wrap="square">
            <a:spAutoFit/>
          </a:bodyPr>
          <a:lstStyle/>
          <a:p>
            <a:r>
              <a:rPr lang="cs-CZ" sz="2000" dirty="0"/>
              <a:t>Příklady různých typů </a:t>
            </a:r>
            <a:r>
              <a:rPr lang="cs-CZ" sz="2000" dirty="0" err="1"/>
              <a:t>předlitků</a:t>
            </a:r>
            <a:r>
              <a:rPr lang="cs-CZ" sz="2000" dirty="0"/>
              <a:t> a jejich názvosloví</a:t>
            </a:r>
          </a:p>
        </p:txBody>
      </p:sp>
      <p:sp>
        <p:nvSpPr>
          <p:cNvPr id="6" name="TextovéPole 5">
            <a:extLst>
              <a:ext uri="{FF2B5EF4-FFF2-40B4-BE49-F238E27FC236}">
                <a16:creationId xmlns:a16="http://schemas.microsoft.com/office/drawing/2014/main" id="{F59F32E4-65BA-48B0-B0EA-DD5179ECF64D}"/>
              </a:ext>
            </a:extLst>
          </p:cNvPr>
          <p:cNvSpPr txBox="1"/>
          <p:nvPr/>
        </p:nvSpPr>
        <p:spPr>
          <a:xfrm>
            <a:off x="206375" y="869017"/>
            <a:ext cx="6537325" cy="1200329"/>
          </a:xfrm>
          <a:prstGeom prst="rect">
            <a:avLst/>
          </a:prstGeom>
          <a:noFill/>
        </p:spPr>
        <p:txBody>
          <a:bodyPr wrap="square">
            <a:spAutoFit/>
          </a:bodyPr>
          <a:lstStyle/>
          <a:p>
            <a:r>
              <a:rPr lang="nl-NL" dirty="0"/>
              <a:t>prof. Ing. Karel MICHALEK, CSc.</a:t>
            </a:r>
            <a:r>
              <a:rPr lang="cs-CZ" dirty="0"/>
              <a:t> Rafinace a odlévání oceli, https://www.fmmi.vsb.cz/export/sites/fmmi/modin/cs/studijni-opory/resitelsky-tym-2-metalurgie/rafinace-a-odlevani-oceli/Michalek_Socha_Rafinace-a-odlevani-oceli.pdf</a:t>
            </a:r>
          </a:p>
        </p:txBody>
      </p:sp>
      <p:sp>
        <p:nvSpPr>
          <p:cNvPr id="5" name="Obdélník 4">
            <a:extLst>
              <a:ext uri="{FF2B5EF4-FFF2-40B4-BE49-F238E27FC236}">
                <a16:creationId xmlns:a16="http://schemas.microsoft.com/office/drawing/2014/main" id="{C9F058C0-7C9B-43FF-8FC3-6B9FDB5930E9}"/>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86280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9B7685E5-C2F5-41FD-8DE8-E931E039B79A}"/>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3" name="Obrázek 2">
            <a:extLst>
              <a:ext uri="{FF2B5EF4-FFF2-40B4-BE49-F238E27FC236}">
                <a16:creationId xmlns:a16="http://schemas.microsoft.com/office/drawing/2014/main" id="{9EDEB38E-880F-40A3-8FD8-0D6CA1852A56}"/>
              </a:ext>
            </a:extLst>
          </p:cNvPr>
          <p:cNvPicPr>
            <a:picLocks noChangeAspect="1"/>
          </p:cNvPicPr>
          <p:nvPr/>
        </p:nvPicPr>
        <p:blipFill>
          <a:blip r:embed="rId3"/>
          <a:stretch>
            <a:fillRect/>
          </a:stretch>
        </p:blipFill>
        <p:spPr>
          <a:xfrm>
            <a:off x="2999773" y="104775"/>
            <a:ext cx="6454543" cy="5644018"/>
          </a:xfrm>
          <a:prstGeom prst="rect">
            <a:avLst/>
          </a:prstGeom>
        </p:spPr>
      </p:pic>
      <p:sp>
        <p:nvSpPr>
          <p:cNvPr id="5" name="TextovéPole 4">
            <a:extLst>
              <a:ext uri="{FF2B5EF4-FFF2-40B4-BE49-F238E27FC236}">
                <a16:creationId xmlns:a16="http://schemas.microsoft.com/office/drawing/2014/main" id="{92ECE1D1-BF17-4DA9-87ED-FFDD66465AC8}"/>
              </a:ext>
            </a:extLst>
          </p:cNvPr>
          <p:cNvSpPr txBox="1"/>
          <p:nvPr/>
        </p:nvSpPr>
        <p:spPr>
          <a:xfrm>
            <a:off x="129761" y="104775"/>
            <a:ext cx="4023139" cy="1247775"/>
          </a:xfrm>
          <a:prstGeom prst="rect">
            <a:avLst/>
          </a:prstGeom>
          <a:noFill/>
        </p:spPr>
        <p:txBody>
          <a:bodyPr wrap="square">
            <a:spAutoFit/>
          </a:bodyPr>
          <a:lstStyle/>
          <a:p>
            <a:r>
              <a:rPr lang="cs-CZ" sz="2400" dirty="0">
                <a:solidFill>
                  <a:srgbClr val="FF0000"/>
                </a:solidFill>
              </a:rPr>
              <a:t>Schéma radiálního (sochorového) </a:t>
            </a:r>
            <a:r>
              <a:rPr lang="cs-CZ" sz="2400" b="1" dirty="0">
                <a:solidFill>
                  <a:srgbClr val="FF0000"/>
                </a:solidFill>
              </a:rPr>
              <a:t>zařízení plynulého odlévání  </a:t>
            </a:r>
            <a:r>
              <a:rPr lang="cs-CZ" sz="2400" dirty="0">
                <a:solidFill>
                  <a:srgbClr val="FF0000"/>
                </a:solidFill>
              </a:rPr>
              <a:t>(ZPO)</a:t>
            </a:r>
          </a:p>
        </p:txBody>
      </p:sp>
    </p:spTree>
    <p:extLst>
      <p:ext uri="{BB962C8B-B14F-4D97-AF65-F5344CB8AC3E}">
        <p14:creationId xmlns:p14="http://schemas.microsoft.com/office/powerpoint/2010/main" val="23392506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5">
            <a:extLst>
              <a:ext uri="{FF2B5EF4-FFF2-40B4-BE49-F238E27FC236}">
                <a16:creationId xmlns:a16="http://schemas.microsoft.com/office/drawing/2014/main" id="{ADE7D222-DCA5-4F59-9672-A98FDA8D174D}"/>
              </a:ext>
            </a:extLst>
          </p:cNvPr>
          <p:cNvSpPr>
            <a:spLocks noChangeArrowheads="1"/>
          </p:cNvSpPr>
          <p:nvPr/>
        </p:nvSpPr>
        <p:spPr bwMode="auto">
          <a:xfrm>
            <a:off x="0" y="1222041"/>
            <a:ext cx="118951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Jakmile má tekutá ocel požadovanou teplotu, vylije se do </a:t>
            </a:r>
            <a:r>
              <a:rPr lang="cs-CZ" altLang="cs-CZ" dirty="0" err="1"/>
              <a:t>mezipánve</a:t>
            </a:r>
            <a:r>
              <a:rPr lang="cs-CZ" altLang="cs-CZ" dirty="0"/>
              <a:t>. Odtud prochází do krátké vodou chlazené měděné formy, ve které není žádný vzduch, a která se kývá nahoru a dolů, aby se zamezilo uváznutí (přilnutí) oceli.</a:t>
            </a:r>
          </a:p>
        </p:txBody>
      </p:sp>
      <p:sp>
        <p:nvSpPr>
          <p:cNvPr id="21508" name="Rectangle 6">
            <a:extLst>
              <a:ext uri="{FF2B5EF4-FFF2-40B4-BE49-F238E27FC236}">
                <a16:creationId xmlns:a16="http://schemas.microsoft.com/office/drawing/2014/main" id="{B8EFA361-5964-4E79-BD6A-B05710D786DE}"/>
              </a:ext>
            </a:extLst>
          </p:cNvPr>
          <p:cNvSpPr>
            <a:spLocks noChangeArrowheads="1"/>
          </p:cNvSpPr>
          <p:nvPr/>
        </p:nvSpPr>
        <p:spPr bwMode="auto">
          <a:xfrm>
            <a:off x="0" y="1822205"/>
            <a:ext cx="1189515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Forma poskytuje požadovaný profil kovu. Když kov opouští licí formu, vytváří se "slupka" ztuhlé oceli a velké množství unášecích válců vede odlitou ocel mírným obloukem ve směru  horizontální polohy. </a:t>
            </a:r>
          </a:p>
          <a:p>
            <a:pPr algn="just" eaLnBrk="1" hangingPunct="1"/>
            <a:r>
              <a:rPr lang="cs-CZ" altLang="cs-CZ" dirty="0"/>
              <a:t>Zde se nekonečný ocelový pás rozřezává na kusy řezacím hořákem. Tímto způsobem se odlévají jak bramy, tak předvalky a sochory.</a:t>
            </a:r>
          </a:p>
        </p:txBody>
      </p:sp>
      <p:sp>
        <p:nvSpPr>
          <p:cNvPr id="6" name="Rectangle 6">
            <a:extLst>
              <a:ext uri="{FF2B5EF4-FFF2-40B4-BE49-F238E27FC236}">
                <a16:creationId xmlns:a16="http://schemas.microsoft.com/office/drawing/2014/main" id="{2C2E6875-48E1-426B-B859-0AE3788B88E8}"/>
              </a:ext>
            </a:extLst>
          </p:cNvPr>
          <p:cNvSpPr>
            <a:spLocks noChangeArrowheads="1"/>
          </p:cNvSpPr>
          <p:nvPr/>
        </p:nvSpPr>
        <p:spPr bwMode="auto">
          <a:xfrm>
            <a:off x="0" y="21712"/>
            <a:ext cx="1189515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cs-CZ" altLang="cs-CZ" dirty="0"/>
              <a:t>Existují rozličné typy strojů na kontinuální odlévání, označované jako vertikální typ, ohýbací a rovnací typy, obloukový typ a stroje typu oválného prohnutí a to v závislosti na jejich uspořádání.</a:t>
            </a:r>
          </a:p>
          <a:p>
            <a:pPr algn="just" eaLnBrk="1" hangingPunct="1"/>
            <a:r>
              <a:rPr lang="cs-CZ" altLang="cs-CZ" dirty="0"/>
              <a:t>Tekutá ocel se odlije z konvertoru do pánve, kterou se ocel přepraví do sekundární metalurgie do tzv. </a:t>
            </a:r>
            <a:r>
              <a:rPr lang="cs-CZ" altLang="cs-CZ" dirty="0" err="1"/>
              <a:t>mezipánve</a:t>
            </a:r>
            <a:r>
              <a:rPr lang="cs-CZ" altLang="cs-CZ" dirty="0"/>
              <a:t> stroje pro kontinuální odlévání. To je střední pánev s regulovatelnou výpustí. </a:t>
            </a:r>
          </a:p>
        </p:txBody>
      </p:sp>
      <p:sp>
        <p:nvSpPr>
          <p:cNvPr id="5" name="Obdélník 4">
            <a:extLst>
              <a:ext uri="{FF2B5EF4-FFF2-40B4-BE49-F238E27FC236}">
                <a16:creationId xmlns:a16="http://schemas.microsoft.com/office/drawing/2014/main" id="{F2B8A3C1-3487-411A-9EF6-26935D7F4A82}"/>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7" name="TextovéPole 6">
            <a:extLst>
              <a:ext uri="{FF2B5EF4-FFF2-40B4-BE49-F238E27FC236}">
                <a16:creationId xmlns:a16="http://schemas.microsoft.com/office/drawing/2014/main" id="{1567C3F1-0C0C-E2A1-5E3F-11B8DA49CB69}"/>
              </a:ext>
            </a:extLst>
          </p:cNvPr>
          <p:cNvSpPr txBox="1"/>
          <p:nvPr/>
        </p:nvSpPr>
        <p:spPr>
          <a:xfrm>
            <a:off x="72151" y="3429000"/>
            <a:ext cx="11895152" cy="646331"/>
          </a:xfrm>
          <a:prstGeom prst="rect">
            <a:avLst/>
          </a:prstGeom>
          <a:noFill/>
        </p:spPr>
        <p:txBody>
          <a:bodyPr wrap="square">
            <a:spAutoFit/>
          </a:bodyPr>
          <a:lstStyle/>
          <a:p>
            <a:r>
              <a:rPr lang="nl-NL" dirty="0"/>
              <a:t>prof. Ing. Karel MICHALEK, CSc.</a:t>
            </a:r>
            <a:r>
              <a:rPr lang="cs-CZ" dirty="0"/>
              <a:t> Rafinace a odlévání oceli, https://www.fmmi.vsb.cz/export/sites/fmmi/modin/cs/studijni-opory/resitelsky-tym-2-metalurgie/rafinace-a-odlevani-oceli/Michalek_Socha_Rafinace-a-odlevani-oceli.pdf</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48FC766-3EAF-4FE2-964C-6232A39DF71B}"/>
              </a:ext>
            </a:extLst>
          </p:cNvPr>
          <p:cNvSpPr txBox="1"/>
          <p:nvPr/>
        </p:nvSpPr>
        <p:spPr>
          <a:xfrm>
            <a:off x="4039388" y="201747"/>
            <a:ext cx="8037526" cy="3477875"/>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Výhody vertikálního ZPO</a:t>
            </a:r>
            <a:r>
              <a:rPr lang="cs-CZ" sz="2000" dirty="0">
                <a:latin typeface="Times New Roman" panose="02020603050405020304" pitchFamily="18" charset="0"/>
                <a:cs typeface="Times New Roman" panose="02020603050405020304" pitchFamily="18" charset="0"/>
              </a:rPr>
              <a:t>: - relativně menší nároky na čistotu tekuté oceli, - snadnější dosažení </a:t>
            </a:r>
            <a:r>
              <a:rPr lang="cs-CZ" sz="2000" dirty="0" err="1">
                <a:latin typeface="Times New Roman" panose="02020603050405020304" pitchFamily="18" charset="0"/>
                <a:cs typeface="Times New Roman" panose="02020603050405020304" pitchFamily="18" charset="0"/>
              </a:rPr>
              <a:t>mikročistoty</a:t>
            </a:r>
            <a:r>
              <a:rPr lang="cs-CZ" sz="2000" dirty="0">
                <a:latin typeface="Times New Roman" panose="02020603050405020304" pitchFamily="18" charset="0"/>
                <a:cs typeface="Times New Roman" panose="02020603050405020304" pitchFamily="18" charset="0"/>
              </a:rPr>
              <a:t> materiálu v důsledku snadnějšího vyplouvání vměstků svislým tekutým jádrem </a:t>
            </a:r>
            <a:r>
              <a:rPr lang="cs-CZ" sz="2000" dirty="0" err="1">
                <a:latin typeface="Times New Roman" panose="02020603050405020304" pitchFamily="18" charset="0"/>
                <a:cs typeface="Times New Roman" panose="02020603050405020304" pitchFamily="18" charset="0"/>
              </a:rPr>
              <a:t>předlitku</a:t>
            </a:r>
            <a:r>
              <a:rPr lang="cs-CZ" sz="2000" dirty="0">
                <a:latin typeface="Times New Roman" panose="02020603050405020304" pitchFamily="18" charset="0"/>
                <a:cs typeface="Times New Roman" panose="02020603050405020304" pitchFamily="18" charset="0"/>
              </a:rPr>
              <a:t>, - </a:t>
            </a:r>
            <a:r>
              <a:rPr lang="cs-CZ" sz="2000" dirty="0" err="1">
                <a:latin typeface="Times New Roman" panose="02020603050405020304" pitchFamily="18" charset="0"/>
                <a:cs typeface="Times New Roman" panose="02020603050405020304" pitchFamily="18" charset="0"/>
              </a:rPr>
              <a:t>předlitek</a:t>
            </a:r>
            <a:r>
              <a:rPr lang="cs-CZ" sz="2000" dirty="0">
                <a:latin typeface="Times New Roman" panose="02020603050405020304" pitchFamily="18" charset="0"/>
                <a:cs typeface="Times New Roman" panose="02020603050405020304" pitchFamily="18" charset="0"/>
              </a:rPr>
              <a:t> nevyžaduje rovnání (u klasického typu), - menší plošné nároky pro instalaci ZPO (menší zastavěná plocha v ocelárně), - snadnější výroba a renovace měděných desek nebo trubkových vložek krystalizátorů, - nižší měrné náklady na měď pro používání deskových krystalizátorů. </a:t>
            </a:r>
          </a:p>
          <a:p>
            <a:pPr algn="just"/>
            <a:r>
              <a:rPr lang="cs-CZ" sz="2000" b="1" dirty="0">
                <a:latin typeface="Times New Roman" panose="02020603050405020304" pitchFamily="18" charset="0"/>
                <a:cs typeface="Times New Roman" panose="02020603050405020304" pitchFamily="18" charset="0"/>
              </a:rPr>
              <a:t>Nevýhody vertikálního ZPO: </a:t>
            </a:r>
            <a:r>
              <a:rPr lang="cs-CZ" sz="2000" dirty="0">
                <a:latin typeface="Times New Roman" panose="02020603050405020304" pitchFamily="18" charset="0"/>
                <a:cs typeface="Times New Roman" panose="02020603050405020304" pitchFamily="18" charset="0"/>
              </a:rPr>
              <a:t>- omezení licí rychlosti a zvyšování licích výkonů, - velké nároky na stavební výšku a vyšší investiční náklady, - složité a ne moc spolehlivé strojní zařízení pro zavádění, spojování a rozpojování startovacích tyčí. </a:t>
            </a:r>
          </a:p>
        </p:txBody>
      </p:sp>
      <p:pic>
        <p:nvPicPr>
          <p:cNvPr id="3" name="Obrázek 2">
            <a:extLst>
              <a:ext uri="{FF2B5EF4-FFF2-40B4-BE49-F238E27FC236}">
                <a16:creationId xmlns:a16="http://schemas.microsoft.com/office/drawing/2014/main" id="{1551AB96-CD16-4678-B272-CCEA052F2FD2}"/>
              </a:ext>
            </a:extLst>
          </p:cNvPr>
          <p:cNvPicPr>
            <a:picLocks noChangeAspect="1"/>
          </p:cNvPicPr>
          <p:nvPr/>
        </p:nvPicPr>
        <p:blipFill>
          <a:blip r:embed="rId2"/>
          <a:stretch>
            <a:fillRect/>
          </a:stretch>
        </p:blipFill>
        <p:spPr>
          <a:xfrm>
            <a:off x="29363" y="393287"/>
            <a:ext cx="4010025" cy="3490207"/>
          </a:xfrm>
          <a:prstGeom prst="rect">
            <a:avLst/>
          </a:prstGeom>
        </p:spPr>
      </p:pic>
      <p:sp>
        <p:nvSpPr>
          <p:cNvPr id="4" name="TextovéPole 3">
            <a:extLst>
              <a:ext uri="{FF2B5EF4-FFF2-40B4-BE49-F238E27FC236}">
                <a16:creationId xmlns:a16="http://schemas.microsoft.com/office/drawing/2014/main" id="{D396FB08-6A40-4273-8436-8FF7D74580EB}"/>
              </a:ext>
            </a:extLst>
          </p:cNvPr>
          <p:cNvSpPr txBox="1"/>
          <p:nvPr/>
        </p:nvSpPr>
        <p:spPr>
          <a:xfrm>
            <a:off x="29363" y="47902"/>
            <a:ext cx="1578769" cy="369332"/>
          </a:xfrm>
          <a:prstGeom prst="rect">
            <a:avLst/>
          </a:prstGeom>
          <a:noFill/>
        </p:spPr>
        <p:txBody>
          <a:bodyPr wrap="square">
            <a:spAutoFit/>
          </a:bodyPr>
          <a:lstStyle/>
          <a:p>
            <a:r>
              <a:rPr lang="cs-CZ" dirty="0">
                <a:solidFill>
                  <a:srgbClr val="FF0000"/>
                </a:solidFill>
              </a:rPr>
              <a:t>vertikální ZPO</a:t>
            </a:r>
          </a:p>
        </p:txBody>
      </p:sp>
      <p:sp>
        <p:nvSpPr>
          <p:cNvPr id="5" name="TextovéPole 4">
            <a:extLst>
              <a:ext uri="{FF2B5EF4-FFF2-40B4-BE49-F238E27FC236}">
                <a16:creationId xmlns:a16="http://schemas.microsoft.com/office/drawing/2014/main" id="{B69EDDCA-6616-4D73-92DB-A893CA98F033}"/>
              </a:ext>
            </a:extLst>
          </p:cNvPr>
          <p:cNvSpPr txBox="1"/>
          <p:nvPr/>
        </p:nvSpPr>
        <p:spPr>
          <a:xfrm>
            <a:off x="1498594" y="4025007"/>
            <a:ext cx="5828410" cy="369332"/>
          </a:xfrm>
          <a:prstGeom prst="rect">
            <a:avLst/>
          </a:prstGeom>
          <a:noFill/>
        </p:spPr>
        <p:txBody>
          <a:bodyPr wrap="square">
            <a:spAutoFit/>
          </a:bodyPr>
          <a:lstStyle/>
          <a:p>
            <a:r>
              <a:rPr lang="cs-CZ" dirty="0">
                <a:solidFill>
                  <a:srgbClr val="FF0000"/>
                </a:solidFill>
              </a:rPr>
              <a:t>vertikální </a:t>
            </a:r>
            <a:r>
              <a:rPr lang="cs-CZ" sz="1800" b="1" dirty="0">
                <a:solidFill>
                  <a:srgbClr val="FF0000"/>
                </a:solidFill>
              </a:rPr>
              <a:t>zařízení plynulého odlévání</a:t>
            </a:r>
            <a:r>
              <a:rPr lang="cs-CZ" dirty="0">
                <a:solidFill>
                  <a:srgbClr val="FF0000"/>
                </a:solidFill>
              </a:rPr>
              <a:t> s ohybem </a:t>
            </a:r>
            <a:r>
              <a:rPr lang="cs-CZ" dirty="0" err="1">
                <a:solidFill>
                  <a:srgbClr val="FF0000"/>
                </a:solidFill>
              </a:rPr>
              <a:t>předlitku</a:t>
            </a:r>
            <a:endParaRPr lang="cs-CZ" dirty="0">
              <a:solidFill>
                <a:srgbClr val="FF0000"/>
              </a:solidFill>
            </a:endParaRPr>
          </a:p>
        </p:txBody>
      </p:sp>
      <p:sp>
        <p:nvSpPr>
          <p:cNvPr id="6" name="Obdélník 5">
            <a:extLst>
              <a:ext uri="{FF2B5EF4-FFF2-40B4-BE49-F238E27FC236}">
                <a16:creationId xmlns:a16="http://schemas.microsoft.com/office/drawing/2014/main" id="{E35C9154-79C3-4FA3-8C6C-555BB58BF361}"/>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7" name="TextovéPole 6">
            <a:extLst>
              <a:ext uri="{FF2B5EF4-FFF2-40B4-BE49-F238E27FC236}">
                <a16:creationId xmlns:a16="http://schemas.microsoft.com/office/drawing/2014/main" id="{9B0E3665-56F6-1691-F3E3-4EB60AB58A8E}"/>
              </a:ext>
            </a:extLst>
          </p:cNvPr>
          <p:cNvSpPr txBox="1"/>
          <p:nvPr/>
        </p:nvSpPr>
        <p:spPr>
          <a:xfrm>
            <a:off x="88086" y="4422569"/>
            <a:ext cx="11895152" cy="646331"/>
          </a:xfrm>
          <a:prstGeom prst="rect">
            <a:avLst/>
          </a:prstGeom>
          <a:noFill/>
        </p:spPr>
        <p:txBody>
          <a:bodyPr wrap="square">
            <a:spAutoFit/>
          </a:bodyPr>
          <a:lstStyle/>
          <a:p>
            <a:r>
              <a:rPr lang="nl-NL" dirty="0"/>
              <a:t>prof. Ing. Karel MICHALEK, CSc.</a:t>
            </a:r>
            <a:r>
              <a:rPr lang="cs-CZ" dirty="0"/>
              <a:t> Rafinace a odlévání oceli, https://www.fmmi.vsb.cz/export/sites/fmmi/modin/cs/studijni-opory/resitelsky-tym-2-metalurgie/rafinace-a-odlevani-oceli/Michalek_Socha_Rafinace-a-odlevani-oceli.pdf</a:t>
            </a:r>
          </a:p>
        </p:txBody>
      </p:sp>
    </p:spTree>
    <p:extLst>
      <p:ext uri="{BB962C8B-B14F-4D97-AF65-F5344CB8AC3E}">
        <p14:creationId xmlns:p14="http://schemas.microsoft.com/office/powerpoint/2010/main" val="3352228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a:extLst>
              <a:ext uri="{FF2B5EF4-FFF2-40B4-BE49-F238E27FC236}">
                <a16:creationId xmlns:a16="http://schemas.microsoft.com/office/drawing/2014/main" id="{5FDF7B01-0620-4956-A8B6-292A276E9C8E}"/>
              </a:ext>
            </a:extLst>
          </p:cNvPr>
          <p:cNvPicPr>
            <a:picLocks noChangeAspect="1"/>
          </p:cNvPicPr>
          <p:nvPr/>
        </p:nvPicPr>
        <p:blipFill>
          <a:blip r:embed="rId2"/>
          <a:stretch>
            <a:fillRect/>
          </a:stretch>
        </p:blipFill>
        <p:spPr>
          <a:xfrm>
            <a:off x="102931" y="185277"/>
            <a:ext cx="5642420" cy="2764298"/>
          </a:xfrm>
          <a:prstGeom prst="rect">
            <a:avLst/>
          </a:prstGeom>
        </p:spPr>
      </p:pic>
      <p:sp>
        <p:nvSpPr>
          <p:cNvPr id="3" name="TextovéPole 2">
            <a:extLst>
              <a:ext uri="{FF2B5EF4-FFF2-40B4-BE49-F238E27FC236}">
                <a16:creationId xmlns:a16="http://schemas.microsoft.com/office/drawing/2014/main" id="{392D29E7-D231-4F5E-BEBB-0FB656A0F90E}"/>
              </a:ext>
            </a:extLst>
          </p:cNvPr>
          <p:cNvSpPr txBox="1"/>
          <p:nvPr/>
        </p:nvSpPr>
        <p:spPr>
          <a:xfrm>
            <a:off x="102930" y="2805020"/>
            <a:ext cx="4516777" cy="369332"/>
          </a:xfrm>
          <a:prstGeom prst="rect">
            <a:avLst/>
          </a:prstGeom>
          <a:noFill/>
        </p:spPr>
        <p:txBody>
          <a:bodyPr wrap="square">
            <a:spAutoFit/>
          </a:bodyPr>
          <a:lstStyle/>
          <a:p>
            <a:r>
              <a:rPr lang="pl-PL" dirty="0">
                <a:solidFill>
                  <a:srgbClr val="FF0000"/>
                </a:solidFill>
              </a:rPr>
              <a:t>radiální ZPO s rovným krystalizátorem</a:t>
            </a:r>
            <a:endParaRPr lang="cs-CZ" dirty="0">
              <a:solidFill>
                <a:srgbClr val="FF0000"/>
              </a:solidFill>
            </a:endParaRPr>
          </a:p>
        </p:txBody>
      </p:sp>
      <p:sp>
        <p:nvSpPr>
          <p:cNvPr id="4" name="TextovéPole 3">
            <a:extLst>
              <a:ext uri="{FF2B5EF4-FFF2-40B4-BE49-F238E27FC236}">
                <a16:creationId xmlns:a16="http://schemas.microsoft.com/office/drawing/2014/main" id="{AEE372C1-1733-40EF-8B2C-829BCF6C9EBF}"/>
              </a:ext>
            </a:extLst>
          </p:cNvPr>
          <p:cNvSpPr txBox="1"/>
          <p:nvPr/>
        </p:nvSpPr>
        <p:spPr>
          <a:xfrm>
            <a:off x="2330980" y="185277"/>
            <a:ext cx="4321969" cy="369332"/>
          </a:xfrm>
          <a:prstGeom prst="rect">
            <a:avLst/>
          </a:prstGeom>
          <a:noFill/>
        </p:spPr>
        <p:txBody>
          <a:bodyPr wrap="square">
            <a:spAutoFit/>
          </a:bodyPr>
          <a:lstStyle/>
          <a:p>
            <a:r>
              <a:rPr lang="cs-CZ" dirty="0">
                <a:solidFill>
                  <a:srgbClr val="FF0000"/>
                </a:solidFill>
              </a:rPr>
              <a:t>radiální ZPO se zakřiveným krystalizátorem</a:t>
            </a:r>
          </a:p>
        </p:txBody>
      </p:sp>
      <p:sp>
        <p:nvSpPr>
          <p:cNvPr id="6" name="TextovéPole 5">
            <a:extLst>
              <a:ext uri="{FF2B5EF4-FFF2-40B4-BE49-F238E27FC236}">
                <a16:creationId xmlns:a16="http://schemas.microsoft.com/office/drawing/2014/main" id="{77F17161-433C-4C10-8DAA-3937DDD0A9ED}"/>
              </a:ext>
            </a:extLst>
          </p:cNvPr>
          <p:cNvSpPr txBox="1"/>
          <p:nvPr/>
        </p:nvSpPr>
        <p:spPr>
          <a:xfrm>
            <a:off x="51464" y="3094563"/>
            <a:ext cx="12089069" cy="2554545"/>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Výhody radiálního ZPO: </a:t>
            </a:r>
            <a:r>
              <a:rPr lang="cs-CZ" sz="2000" dirty="0">
                <a:latin typeface="Times New Roman" panose="02020603050405020304" pitchFamily="18" charset="0"/>
                <a:cs typeface="Times New Roman" panose="02020603050405020304" pitchFamily="18" charset="0"/>
              </a:rPr>
              <a:t>- možnost vysokých licích výkonů s využitím velkých metalurgických délek (velká délka tekutého jádra s vyšší rychlostí lití), - menší stavební výška a nižší investiční náklady na stavbu oproti vertikálním ZPO, - jednodušší strojní zařízení pro dělení a dopravu </a:t>
            </a:r>
            <a:r>
              <a:rPr lang="cs-CZ" sz="2000" dirty="0" err="1">
                <a:latin typeface="Times New Roman" panose="02020603050405020304" pitchFamily="18" charset="0"/>
                <a:cs typeface="Times New Roman" panose="02020603050405020304" pitchFamily="18" charset="0"/>
              </a:rPr>
              <a:t>předlitku</a:t>
            </a:r>
            <a:r>
              <a:rPr lang="cs-CZ" sz="2000" dirty="0">
                <a:latin typeface="Times New Roman" panose="02020603050405020304" pitchFamily="18" charset="0"/>
                <a:cs typeface="Times New Roman" panose="02020603050405020304" pitchFamily="18" charset="0"/>
              </a:rPr>
              <a:t>, - nižší poruchovost, snadnější obsluha a údržba zařízení (plošné uspořádání). </a:t>
            </a:r>
          </a:p>
          <a:p>
            <a:pPr algn="just"/>
            <a:r>
              <a:rPr lang="cs-CZ" sz="2000" b="1" dirty="0">
                <a:latin typeface="Times New Roman" panose="02020603050405020304" pitchFamily="18" charset="0"/>
                <a:cs typeface="Times New Roman" panose="02020603050405020304" pitchFamily="18" charset="0"/>
              </a:rPr>
              <a:t>Nevýhody radiálního ZPO: </a:t>
            </a:r>
            <a:r>
              <a:rPr lang="cs-CZ" sz="2000" dirty="0">
                <a:latin typeface="Times New Roman" panose="02020603050405020304" pitchFamily="18" charset="0"/>
                <a:cs typeface="Times New Roman" panose="02020603050405020304" pitchFamily="18" charset="0"/>
              </a:rPr>
              <a:t>- relativně vyšší nároky na čistotu tekuté oceli (požadavek na sekundární metalurgii), - vyšší plošné nároky pro instalaci ZPO v ocelárně (větší zastavovaná plocha), - dražší výrobní zařízení (pro výrobu měděných desek a měděných trubkových vložek krystalizátorů) u ZPO se zakřiveným krystalizátorem, - vyšší náklady na měď (při používání deskových krystalizátorů zakřiveného typu).</a:t>
            </a:r>
          </a:p>
        </p:txBody>
      </p:sp>
      <p:pic>
        <p:nvPicPr>
          <p:cNvPr id="7" name="Obrázek 6">
            <a:extLst>
              <a:ext uri="{FF2B5EF4-FFF2-40B4-BE49-F238E27FC236}">
                <a16:creationId xmlns:a16="http://schemas.microsoft.com/office/drawing/2014/main" id="{D8FB4C18-0FB7-447E-AA1E-9AFFF5E8C215}"/>
              </a:ext>
            </a:extLst>
          </p:cNvPr>
          <p:cNvPicPr>
            <a:picLocks noChangeAspect="1"/>
          </p:cNvPicPr>
          <p:nvPr/>
        </p:nvPicPr>
        <p:blipFill>
          <a:blip r:embed="rId3"/>
          <a:stretch>
            <a:fillRect/>
          </a:stretch>
        </p:blipFill>
        <p:spPr>
          <a:xfrm>
            <a:off x="6549582" y="1160"/>
            <a:ext cx="4726466" cy="3173192"/>
          </a:xfrm>
          <a:prstGeom prst="rect">
            <a:avLst/>
          </a:prstGeom>
        </p:spPr>
      </p:pic>
      <p:sp>
        <p:nvSpPr>
          <p:cNvPr id="8" name="Obdélník 7">
            <a:extLst>
              <a:ext uri="{FF2B5EF4-FFF2-40B4-BE49-F238E27FC236}">
                <a16:creationId xmlns:a16="http://schemas.microsoft.com/office/drawing/2014/main" id="{3DCE4676-1712-45B4-8AF1-A2BDAE32B706}"/>
              </a:ext>
            </a:extLst>
          </p:cNvPr>
          <p:cNvSpPr/>
          <p:nvPr/>
        </p:nvSpPr>
        <p:spPr bwMode="auto">
          <a:xfrm>
            <a:off x="3215957" y="5579745"/>
            <a:ext cx="5760085" cy="1278255"/>
          </a:xfrm>
          <a:prstGeom prst="rect">
            <a:avLst/>
          </a:prstGeom>
          <a:blipFill>
            <a:blip r:embed="rId4"/>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3013056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délník 7">
            <a:extLst>
              <a:ext uri="{FF2B5EF4-FFF2-40B4-BE49-F238E27FC236}">
                <a16:creationId xmlns:a16="http://schemas.microsoft.com/office/drawing/2014/main" id="{F3D25FDF-393D-4F67-A1B4-8847727374A4}"/>
              </a:ext>
            </a:extLst>
          </p:cNvPr>
          <p:cNvSpPr/>
          <p:nvPr/>
        </p:nvSpPr>
        <p:spPr bwMode="auto">
          <a:xfrm>
            <a:off x="375184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3" name="Obrázek 2">
            <a:extLst>
              <a:ext uri="{FF2B5EF4-FFF2-40B4-BE49-F238E27FC236}">
                <a16:creationId xmlns:a16="http://schemas.microsoft.com/office/drawing/2014/main" id="{9EC7E7CF-0426-4B87-9758-51B261E48309}"/>
              </a:ext>
            </a:extLst>
          </p:cNvPr>
          <p:cNvPicPr>
            <a:picLocks noChangeAspect="1"/>
          </p:cNvPicPr>
          <p:nvPr/>
        </p:nvPicPr>
        <p:blipFill>
          <a:blip r:embed="rId3"/>
          <a:stretch>
            <a:fillRect/>
          </a:stretch>
        </p:blipFill>
        <p:spPr>
          <a:xfrm>
            <a:off x="0" y="0"/>
            <a:ext cx="4532671" cy="2379406"/>
          </a:xfrm>
          <a:prstGeom prst="rect">
            <a:avLst/>
          </a:prstGeom>
        </p:spPr>
      </p:pic>
      <p:sp>
        <p:nvSpPr>
          <p:cNvPr id="5" name="TextovéPole 4">
            <a:extLst>
              <a:ext uri="{FF2B5EF4-FFF2-40B4-BE49-F238E27FC236}">
                <a16:creationId xmlns:a16="http://schemas.microsoft.com/office/drawing/2014/main" id="{94285DA9-A6B3-49C8-885B-AAD9D1D982D0}"/>
              </a:ext>
            </a:extLst>
          </p:cNvPr>
          <p:cNvSpPr txBox="1"/>
          <p:nvPr/>
        </p:nvSpPr>
        <p:spPr>
          <a:xfrm>
            <a:off x="85725" y="2291834"/>
            <a:ext cx="1981200" cy="369332"/>
          </a:xfrm>
          <a:prstGeom prst="rect">
            <a:avLst/>
          </a:prstGeom>
          <a:noFill/>
        </p:spPr>
        <p:txBody>
          <a:bodyPr wrap="square">
            <a:spAutoFit/>
          </a:bodyPr>
          <a:lstStyle/>
          <a:p>
            <a:r>
              <a:rPr lang="cs-CZ" dirty="0">
                <a:solidFill>
                  <a:srgbClr val="FF0000"/>
                </a:solidFill>
              </a:rPr>
              <a:t>horizontální ZPO</a:t>
            </a:r>
          </a:p>
        </p:txBody>
      </p:sp>
      <p:pic>
        <p:nvPicPr>
          <p:cNvPr id="7" name="Obrázek 6">
            <a:extLst>
              <a:ext uri="{FF2B5EF4-FFF2-40B4-BE49-F238E27FC236}">
                <a16:creationId xmlns:a16="http://schemas.microsoft.com/office/drawing/2014/main" id="{8C541B39-0F0A-48FC-B73A-5ED46551D9E9}"/>
              </a:ext>
            </a:extLst>
          </p:cNvPr>
          <p:cNvPicPr>
            <a:picLocks noChangeAspect="1"/>
          </p:cNvPicPr>
          <p:nvPr/>
        </p:nvPicPr>
        <p:blipFill>
          <a:blip r:embed="rId4"/>
          <a:stretch>
            <a:fillRect/>
          </a:stretch>
        </p:blipFill>
        <p:spPr>
          <a:xfrm>
            <a:off x="4618397" y="21317"/>
            <a:ext cx="6656554" cy="4179888"/>
          </a:xfrm>
          <a:prstGeom prst="rect">
            <a:avLst/>
          </a:prstGeom>
        </p:spPr>
      </p:pic>
      <p:sp>
        <p:nvSpPr>
          <p:cNvPr id="9" name="TextovéPole 8">
            <a:extLst>
              <a:ext uri="{FF2B5EF4-FFF2-40B4-BE49-F238E27FC236}">
                <a16:creationId xmlns:a16="http://schemas.microsoft.com/office/drawing/2014/main" id="{A73BD8C5-B9A1-4C46-B425-061FCCF34AE3}"/>
              </a:ext>
            </a:extLst>
          </p:cNvPr>
          <p:cNvSpPr txBox="1"/>
          <p:nvPr/>
        </p:nvSpPr>
        <p:spPr>
          <a:xfrm>
            <a:off x="4067175" y="4013312"/>
            <a:ext cx="7753349" cy="1754326"/>
          </a:xfrm>
          <a:prstGeom prst="rect">
            <a:avLst/>
          </a:prstGeom>
          <a:noFill/>
        </p:spPr>
        <p:txBody>
          <a:bodyPr wrap="square">
            <a:spAutoFit/>
          </a:bodyPr>
          <a:lstStyle/>
          <a:p>
            <a:pPr algn="just"/>
            <a:r>
              <a:rPr lang="cs-CZ" dirty="0"/>
              <a:t>Ukázka průřezu </a:t>
            </a:r>
            <a:r>
              <a:rPr lang="cs-CZ" dirty="0" err="1"/>
              <a:t>bramovým</a:t>
            </a:r>
            <a:r>
              <a:rPr lang="cs-CZ" dirty="0"/>
              <a:t> radiálním (obloukovým) ZPO - legenda:1) licí pánve, </a:t>
            </a:r>
            <a:br>
              <a:rPr lang="cs-CZ" dirty="0"/>
            </a:br>
            <a:r>
              <a:rPr lang="cs-CZ" dirty="0"/>
              <a:t>2) rezervní licí pánev, 3) havarijní prostor, 4) hydraulická stanice, 5) čerpací stanice ZPO, 6) otočný licí stojan, 7) </a:t>
            </a:r>
            <a:r>
              <a:rPr lang="cs-CZ" dirty="0" err="1"/>
              <a:t>mezipánev</a:t>
            </a:r>
            <a:r>
              <a:rPr lang="cs-CZ" dirty="0"/>
              <a:t>, 8) víko </a:t>
            </a:r>
            <a:r>
              <a:rPr lang="cs-CZ" dirty="0" err="1"/>
              <a:t>mezipánve</a:t>
            </a:r>
            <a:r>
              <a:rPr lang="cs-CZ" dirty="0"/>
              <a:t>, 9) ponorná výlevka, 10) krystalizátor, 11) segmenty 1 až 14 - chladicí, vodící sekce a rovnací stolice, 12) odlévací plošina, 13) vůz se startovacími tyčemi, 14) jeřáb startovacích tyčí. </a:t>
            </a:r>
          </a:p>
        </p:txBody>
      </p:sp>
      <p:sp>
        <p:nvSpPr>
          <p:cNvPr id="11" name="TextovéPole 10">
            <a:extLst>
              <a:ext uri="{FF2B5EF4-FFF2-40B4-BE49-F238E27FC236}">
                <a16:creationId xmlns:a16="http://schemas.microsoft.com/office/drawing/2014/main" id="{D3F4007E-EDBB-4DDF-9B0F-EB33DC34E18C}"/>
              </a:ext>
            </a:extLst>
          </p:cNvPr>
          <p:cNvSpPr txBox="1"/>
          <p:nvPr/>
        </p:nvSpPr>
        <p:spPr>
          <a:xfrm>
            <a:off x="0" y="2661166"/>
            <a:ext cx="4248151" cy="3693319"/>
          </a:xfrm>
          <a:prstGeom prst="rect">
            <a:avLst/>
          </a:prstGeom>
          <a:noFill/>
        </p:spPr>
        <p:txBody>
          <a:bodyPr wrap="square">
            <a:spAutoFit/>
          </a:bodyPr>
          <a:lstStyle/>
          <a:p>
            <a:r>
              <a:rPr lang="cs-CZ" b="1" dirty="0"/>
              <a:t>Výhody horizontálního ZPO: </a:t>
            </a:r>
            <a:r>
              <a:rPr lang="cs-CZ" dirty="0"/>
              <a:t>- malé nároky na stavební výšku, z čehož plynou i nižší investiční náklady, - přímé spojení </a:t>
            </a:r>
            <a:r>
              <a:rPr lang="cs-CZ" dirty="0" err="1"/>
              <a:t>mezipánve</a:t>
            </a:r>
            <a:r>
              <a:rPr lang="cs-CZ" dirty="0"/>
              <a:t> s krystalizátorem a malý </a:t>
            </a:r>
            <a:r>
              <a:rPr lang="cs-CZ" dirty="0" err="1"/>
              <a:t>ferostatický</a:t>
            </a:r>
            <a:r>
              <a:rPr lang="cs-CZ" dirty="0"/>
              <a:t> tlak, - snadný přístup k zařízení (údržba a obsluha). </a:t>
            </a:r>
          </a:p>
          <a:p>
            <a:r>
              <a:rPr lang="cs-CZ" b="1" dirty="0"/>
              <a:t>Nevýhody horizontálního ZPO: </a:t>
            </a:r>
            <a:r>
              <a:rPr lang="cs-CZ" dirty="0"/>
              <a:t>- vysoké provozní náklady (speciální keramika), - nízká životnost krystalizátorů, - technicky náročný reverzní oscilační pohyb odlévaných sochorů včetně pálícího stroje, - nemožnost odlévání licích formátů větších průměrů. </a:t>
            </a:r>
          </a:p>
        </p:txBody>
      </p:sp>
    </p:spTree>
    <p:extLst>
      <p:ext uri="{BB962C8B-B14F-4D97-AF65-F5344CB8AC3E}">
        <p14:creationId xmlns:p14="http://schemas.microsoft.com/office/powerpoint/2010/main" val="30377177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délník 11">
            <a:extLst>
              <a:ext uri="{FF2B5EF4-FFF2-40B4-BE49-F238E27FC236}">
                <a16:creationId xmlns:a16="http://schemas.microsoft.com/office/drawing/2014/main" id="{A8C91C8C-D34F-4B17-893E-C43739AA45CE}"/>
              </a:ext>
            </a:extLst>
          </p:cNvPr>
          <p:cNvSpPr/>
          <p:nvPr/>
        </p:nvSpPr>
        <p:spPr bwMode="auto">
          <a:xfrm>
            <a:off x="4365266"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4098" name="Picture 2" descr="Není k dispozici žádný popis fotky.">
            <a:extLst>
              <a:ext uri="{FF2B5EF4-FFF2-40B4-BE49-F238E27FC236}">
                <a16:creationId xmlns:a16="http://schemas.microsoft.com/office/drawing/2014/main" id="{CA7B4AED-935C-426C-9A9A-96E0C33749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027" y="493668"/>
            <a:ext cx="4206239" cy="2681058"/>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a:extLst>
              <a:ext uri="{FF2B5EF4-FFF2-40B4-BE49-F238E27FC236}">
                <a16:creationId xmlns:a16="http://schemas.microsoft.com/office/drawing/2014/main" id="{BB8E1402-42C9-4C13-BC23-2176B949B7DB}"/>
              </a:ext>
            </a:extLst>
          </p:cNvPr>
          <p:cNvSpPr txBox="1"/>
          <p:nvPr/>
        </p:nvSpPr>
        <p:spPr>
          <a:xfrm>
            <a:off x="81500" y="3150609"/>
            <a:ext cx="4283766" cy="923330"/>
          </a:xfrm>
          <a:prstGeom prst="rect">
            <a:avLst/>
          </a:prstGeom>
          <a:noFill/>
        </p:spPr>
        <p:txBody>
          <a:bodyPr wrap="square">
            <a:spAutoFit/>
          </a:bodyPr>
          <a:lstStyle/>
          <a:p>
            <a:r>
              <a:rPr lang="cs-CZ" b="0" i="0" dirty="0">
                <a:solidFill>
                  <a:srgbClr val="050505"/>
                </a:solidFill>
                <a:effectLst/>
                <a:latin typeface="Times New Roman" panose="02020603050405020304" pitchFamily="18" charset="0"/>
                <a:cs typeface="Times New Roman" panose="02020603050405020304" pitchFamily="18" charset="0"/>
              </a:rPr>
              <a:t>Montáž první elektrické rychlíkové lokomotivy E466.0 v Plzeňské Škodovce.</a:t>
            </a:r>
            <a:br>
              <a:rPr lang="cs-CZ" dirty="0">
                <a:latin typeface="Times New Roman" panose="02020603050405020304" pitchFamily="18" charset="0"/>
                <a:cs typeface="Times New Roman" panose="02020603050405020304" pitchFamily="18" charset="0"/>
              </a:rPr>
            </a:br>
            <a:r>
              <a:rPr lang="cs-CZ" b="0" i="0" dirty="0">
                <a:solidFill>
                  <a:srgbClr val="050505"/>
                </a:solidFill>
                <a:effectLst/>
                <a:latin typeface="Times New Roman" panose="02020603050405020304" pitchFamily="18" charset="0"/>
                <a:cs typeface="Times New Roman" panose="02020603050405020304" pitchFamily="18" charset="0"/>
              </a:rPr>
              <a:t>1927</a:t>
            </a:r>
            <a:endParaRPr lang="cs-CZ" dirty="0">
              <a:latin typeface="Times New Roman" panose="02020603050405020304" pitchFamily="18" charset="0"/>
              <a:cs typeface="Times New Roman" panose="02020603050405020304" pitchFamily="18" charset="0"/>
            </a:endParaRPr>
          </a:p>
        </p:txBody>
      </p:sp>
      <p:pic>
        <p:nvPicPr>
          <p:cNvPr id="4100" name="Picture 4" descr="Není k dispozici žádný popis fotky.">
            <a:extLst>
              <a:ext uri="{FF2B5EF4-FFF2-40B4-BE49-F238E27FC236}">
                <a16:creationId xmlns:a16="http://schemas.microsoft.com/office/drawing/2014/main" id="{B2B04950-0706-420A-937B-9949066C7D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9027" y="3995658"/>
            <a:ext cx="4198763" cy="2862342"/>
          </a:xfrm>
          <a:prstGeom prst="rect">
            <a:avLst/>
          </a:prstGeom>
          <a:noFill/>
          <a:extLst>
            <a:ext uri="{909E8E84-426E-40DD-AFC4-6F175D3DCCD1}">
              <a14:hiddenFill xmlns:a14="http://schemas.microsoft.com/office/drawing/2010/main">
                <a:solidFill>
                  <a:srgbClr val="FFFFFF"/>
                </a:solidFill>
              </a14:hiddenFill>
            </a:ext>
          </a:extLst>
        </p:spPr>
      </p:pic>
      <p:sp>
        <p:nvSpPr>
          <p:cNvPr id="7" name="TextovéPole 6">
            <a:extLst>
              <a:ext uri="{FF2B5EF4-FFF2-40B4-BE49-F238E27FC236}">
                <a16:creationId xmlns:a16="http://schemas.microsoft.com/office/drawing/2014/main" id="{85611F19-C72E-46DD-8DDC-9669D81BB78A}"/>
              </a:ext>
            </a:extLst>
          </p:cNvPr>
          <p:cNvSpPr txBox="1"/>
          <p:nvPr/>
        </p:nvSpPr>
        <p:spPr>
          <a:xfrm>
            <a:off x="4357790" y="5181205"/>
            <a:ext cx="7826734" cy="707886"/>
          </a:xfrm>
          <a:prstGeom prst="rect">
            <a:avLst/>
          </a:prstGeom>
          <a:noFill/>
        </p:spPr>
        <p:txBody>
          <a:bodyPr wrap="square">
            <a:spAutoFit/>
          </a:bodyPr>
          <a:lstStyle/>
          <a:p>
            <a:r>
              <a:rPr lang="cs-CZ" sz="2000" b="0" i="0" dirty="0">
                <a:solidFill>
                  <a:srgbClr val="050505"/>
                </a:solidFill>
                <a:effectLst/>
                <a:latin typeface="Times New Roman" panose="02020603050405020304" pitchFamily="18" charset="0"/>
                <a:cs typeface="Times New Roman" panose="02020603050405020304" pitchFamily="18" charset="0"/>
              </a:rPr>
              <a:t>První poválečná elektrická lokomotiva E499.001 před halou </a:t>
            </a:r>
            <a:br>
              <a:rPr lang="cs-CZ" sz="2000" b="0" i="0" dirty="0">
                <a:solidFill>
                  <a:srgbClr val="050505"/>
                </a:solidFill>
                <a:effectLst/>
                <a:latin typeface="Times New Roman" panose="02020603050405020304" pitchFamily="18" charset="0"/>
                <a:cs typeface="Times New Roman" panose="02020603050405020304" pitchFamily="18" charset="0"/>
              </a:rPr>
            </a:br>
            <a:r>
              <a:rPr lang="cs-CZ" sz="2000" b="0" i="0" dirty="0">
                <a:solidFill>
                  <a:srgbClr val="050505"/>
                </a:solidFill>
                <a:effectLst/>
                <a:latin typeface="Times New Roman" panose="02020603050405020304" pitchFamily="18" charset="0"/>
                <a:cs typeface="Times New Roman" panose="02020603050405020304" pitchFamily="18" charset="0"/>
              </a:rPr>
              <a:t>v doudleveckém závodu ETD.     1953</a:t>
            </a:r>
            <a:endParaRPr lang="cs-CZ" sz="2000" dirty="0">
              <a:latin typeface="Times New Roman" panose="02020603050405020304" pitchFamily="18" charset="0"/>
              <a:cs typeface="Times New Roman" panose="02020603050405020304" pitchFamily="18" charset="0"/>
            </a:endParaRPr>
          </a:p>
        </p:txBody>
      </p:sp>
      <p:pic>
        <p:nvPicPr>
          <p:cNvPr id="4102" name="Picture 6" descr="Může jít o obrázek train a railroad">
            <a:extLst>
              <a:ext uri="{FF2B5EF4-FFF2-40B4-BE49-F238E27FC236}">
                <a16:creationId xmlns:a16="http://schemas.microsoft.com/office/drawing/2014/main" id="{7E64A7FF-3B6C-465C-8EE3-E5F8731623F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1481" y="1142946"/>
            <a:ext cx="5237804" cy="3414413"/>
          </a:xfrm>
          <a:prstGeom prst="rect">
            <a:avLst/>
          </a:prstGeom>
          <a:noFill/>
          <a:extLst>
            <a:ext uri="{909E8E84-426E-40DD-AFC4-6F175D3DCCD1}">
              <a14:hiddenFill xmlns:a14="http://schemas.microsoft.com/office/drawing/2010/main">
                <a:solidFill>
                  <a:srgbClr val="FFFFFF"/>
                </a:solidFill>
              </a14:hiddenFill>
            </a:ext>
          </a:extLst>
        </p:spPr>
      </p:pic>
      <p:sp>
        <p:nvSpPr>
          <p:cNvPr id="10" name="TextovéPole 9">
            <a:extLst>
              <a:ext uri="{FF2B5EF4-FFF2-40B4-BE49-F238E27FC236}">
                <a16:creationId xmlns:a16="http://schemas.microsoft.com/office/drawing/2014/main" id="{0F5216C8-8ED2-48C2-AD9D-9BCD271BE5D0}"/>
              </a:ext>
            </a:extLst>
          </p:cNvPr>
          <p:cNvSpPr txBox="1"/>
          <p:nvPr/>
        </p:nvSpPr>
        <p:spPr>
          <a:xfrm>
            <a:off x="4674504" y="4557359"/>
            <a:ext cx="7034278" cy="646331"/>
          </a:xfrm>
          <a:prstGeom prst="rect">
            <a:avLst/>
          </a:prstGeom>
          <a:noFill/>
        </p:spPr>
        <p:txBody>
          <a:bodyPr wrap="square">
            <a:spAutoFit/>
          </a:bodyPr>
          <a:lstStyle/>
          <a:p>
            <a:r>
              <a:rPr lang="cs-CZ" b="0" i="0" dirty="0">
                <a:solidFill>
                  <a:srgbClr val="050505"/>
                </a:solidFill>
                <a:effectLst/>
                <a:latin typeface="Times New Roman" panose="02020603050405020304" pitchFamily="18" charset="0"/>
                <a:cs typeface="Times New Roman" panose="02020603050405020304" pitchFamily="18" charset="0"/>
              </a:rPr>
              <a:t>Sedmistá lokomotiva vyrobená v plzeňské Škodovce. Řada YK 655 na export do Indie.              1932</a:t>
            </a:r>
            <a:endParaRPr lang="cs-CZ" dirty="0">
              <a:latin typeface="Times New Roman" panose="02020603050405020304" pitchFamily="18" charset="0"/>
              <a:cs typeface="Times New Roman" panose="02020603050405020304" pitchFamily="18" charset="0"/>
            </a:endParaRPr>
          </a:p>
        </p:txBody>
      </p:sp>
      <p:sp>
        <p:nvSpPr>
          <p:cNvPr id="9" name="TextovéPole 8">
            <a:extLst>
              <a:ext uri="{FF2B5EF4-FFF2-40B4-BE49-F238E27FC236}">
                <a16:creationId xmlns:a16="http://schemas.microsoft.com/office/drawing/2014/main" id="{74B7CF0A-EECC-4E12-8F49-984E1B0D82D1}"/>
              </a:ext>
            </a:extLst>
          </p:cNvPr>
          <p:cNvSpPr txBox="1"/>
          <p:nvPr/>
        </p:nvSpPr>
        <p:spPr>
          <a:xfrm>
            <a:off x="1197452" y="0"/>
            <a:ext cx="8012927" cy="461665"/>
          </a:xfrm>
          <a:prstGeom prst="rect">
            <a:avLst/>
          </a:prstGeom>
          <a:noFill/>
        </p:spPr>
        <p:txBody>
          <a:bodyPr wrap="square">
            <a:spAutoFit/>
          </a:bodyPr>
          <a:lstStyle/>
          <a:p>
            <a:r>
              <a:rPr lang="cs-CZ" sz="2400" dirty="0">
                <a:solidFill>
                  <a:srgbClr val="FF0000"/>
                </a:solidFill>
                <a:latin typeface="Times New Roman" panose="02020603050405020304" pitchFamily="18" charset="0"/>
                <a:cs typeface="Times New Roman" panose="02020603050405020304" pitchFamily="18" charset="0"/>
              </a:rPr>
              <a:t>Co stálo za ukončením výroby lokomotiv ve ŠKODA PLZEŇ?</a:t>
            </a:r>
          </a:p>
        </p:txBody>
      </p:sp>
      <p:sp>
        <p:nvSpPr>
          <p:cNvPr id="11" name="TextovéPole 10">
            <a:extLst>
              <a:ext uri="{FF2B5EF4-FFF2-40B4-BE49-F238E27FC236}">
                <a16:creationId xmlns:a16="http://schemas.microsoft.com/office/drawing/2014/main" id="{940CC031-8317-44DB-A718-055C988C7A11}"/>
              </a:ext>
            </a:extLst>
          </p:cNvPr>
          <p:cNvSpPr txBox="1"/>
          <p:nvPr/>
        </p:nvSpPr>
        <p:spPr>
          <a:xfrm>
            <a:off x="4357790" y="403440"/>
            <a:ext cx="7667707" cy="1015663"/>
          </a:xfrm>
          <a:prstGeom prst="rect">
            <a:avLst/>
          </a:prstGeom>
          <a:noFill/>
        </p:spPr>
        <p:txBody>
          <a:bodyPr wrap="square">
            <a:spAutoFit/>
          </a:bodyPr>
          <a:lstStyle/>
          <a:p>
            <a:pPr algn="just"/>
            <a:r>
              <a:rPr lang="cs-CZ" sz="2000" dirty="0">
                <a:solidFill>
                  <a:srgbClr val="0000FF"/>
                </a:solidFill>
                <a:latin typeface="Times New Roman" panose="02020603050405020304" pitchFamily="18" charset="0"/>
                <a:cs typeface="Times New Roman" panose="02020603050405020304" pitchFamily="18" charset="0"/>
              </a:rPr>
              <a:t>Výroba parních lokomotiv započala v plzeňské škodovce roku 1920 dodáním stroje 434.1100 tehdejším Československým státním drahám (ČSD).</a:t>
            </a:r>
          </a:p>
        </p:txBody>
      </p:sp>
    </p:spTree>
    <p:extLst>
      <p:ext uri="{BB962C8B-B14F-4D97-AF65-F5344CB8AC3E}">
        <p14:creationId xmlns:p14="http://schemas.microsoft.com/office/powerpoint/2010/main" val="37284230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ení k dispozici žádný popis fotky.">
            <a:extLst>
              <a:ext uri="{FF2B5EF4-FFF2-40B4-BE49-F238E27FC236}">
                <a16:creationId xmlns:a16="http://schemas.microsoft.com/office/drawing/2014/main" id="{914AAD4E-950A-4FF4-830A-89F79DCAA5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 y="550670"/>
            <a:ext cx="5101217" cy="2963807"/>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a:extLst>
              <a:ext uri="{FF2B5EF4-FFF2-40B4-BE49-F238E27FC236}">
                <a16:creationId xmlns:a16="http://schemas.microsoft.com/office/drawing/2014/main" id="{8CE1A3EE-BE3E-4F17-B579-B7E098188C70}"/>
              </a:ext>
            </a:extLst>
          </p:cNvPr>
          <p:cNvSpPr txBox="1"/>
          <p:nvPr/>
        </p:nvSpPr>
        <p:spPr>
          <a:xfrm>
            <a:off x="359798" y="3661735"/>
            <a:ext cx="5516216" cy="1200329"/>
          </a:xfrm>
          <a:prstGeom prst="rect">
            <a:avLst/>
          </a:prstGeom>
          <a:noFill/>
        </p:spPr>
        <p:txBody>
          <a:bodyPr wrap="square">
            <a:spAutoFit/>
          </a:bodyPr>
          <a:lstStyle/>
          <a:p>
            <a:r>
              <a:rPr lang="cs-CZ" b="0" i="0" dirty="0">
                <a:solidFill>
                  <a:srgbClr val="050505"/>
                </a:solidFill>
                <a:effectLst/>
                <a:latin typeface="Times New Roman" panose="02020603050405020304" pitchFamily="18" charset="0"/>
                <a:cs typeface="Times New Roman" panose="02020603050405020304" pitchFamily="18" charset="0"/>
              </a:rPr>
              <a:t>První lokomotiva typu 3 </a:t>
            </a:r>
            <a:r>
              <a:rPr lang="cs-CZ" b="0" i="0" dirty="0" err="1">
                <a:solidFill>
                  <a:srgbClr val="050505"/>
                </a:solidFill>
                <a:effectLst/>
                <a:latin typeface="Times New Roman" panose="02020603050405020304" pitchFamily="18" charset="0"/>
                <a:cs typeface="Times New Roman" panose="02020603050405020304" pitchFamily="18" charset="0"/>
              </a:rPr>
              <a:t>Lo</a:t>
            </a:r>
            <a:r>
              <a:rPr lang="cs-CZ" b="0" i="0" dirty="0">
                <a:solidFill>
                  <a:srgbClr val="050505"/>
                </a:solidFill>
                <a:effectLst/>
                <a:latin typeface="Times New Roman" panose="02020603050405020304" pitchFamily="18" charset="0"/>
                <a:cs typeface="Times New Roman" panose="02020603050405020304" pitchFamily="18" charset="0"/>
              </a:rPr>
              <a:t>, která se stala se třinácti sériemi a 178 vyrobenými stroji v letech 1921-1938 nejpočetnějším typem meziválečných parních lokomotiv Škoda.</a:t>
            </a:r>
            <a:endParaRPr lang="cs-CZ" dirty="0">
              <a:latin typeface="Times New Roman" panose="02020603050405020304" pitchFamily="18" charset="0"/>
              <a:cs typeface="Times New Roman" panose="02020603050405020304" pitchFamily="18" charset="0"/>
            </a:endParaRPr>
          </a:p>
        </p:txBody>
      </p:sp>
      <p:pic>
        <p:nvPicPr>
          <p:cNvPr id="5124" name="Picture 4">
            <a:extLst>
              <a:ext uri="{FF2B5EF4-FFF2-40B4-BE49-F238E27FC236}">
                <a16:creationId xmlns:a16="http://schemas.microsoft.com/office/drawing/2014/main" id="{1475A714-AC37-4AA2-899B-5E125AEAAA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6014" y="169008"/>
            <a:ext cx="5970563" cy="398231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 Škoda 102.001 DB Regio, Velim (6.5. 2016)">
            <a:extLst>
              <a:ext uri="{FF2B5EF4-FFF2-40B4-BE49-F238E27FC236}">
                <a16:creationId xmlns:a16="http://schemas.microsoft.com/office/drawing/2014/main" id="{AF1CD943-D927-46A7-A244-22E68CFBCA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6014" y="3429000"/>
            <a:ext cx="4784035" cy="3190914"/>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459DC398-D109-48B1-B492-09DC0E57BE6C}"/>
              </a:ext>
            </a:extLst>
          </p:cNvPr>
          <p:cNvSpPr txBox="1"/>
          <p:nvPr/>
        </p:nvSpPr>
        <p:spPr>
          <a:xfrm>
            <a:off x="6446790" y="158875"/>
            <a:ext cx="6094674" cy="369332"/>
          </a:xfrm>
          <a:prstGeom prst="rect">
            <a:avLst/>
          </a:prstGeom>
          <a:noFill/>
        </p:spPr>
        <p:txBody>
          <a:bodyPr wrap="square">
            <a:spAutoFit/>
          </a:bodyPr>
          <a:lstStyle/>
          <a:p>
            <a:r>
              <a:rPr lang="cs-CZ" b="1" i="0" dirty="0">
                <a:solidFill>
                  <a:srgbClr val="202122"/>
                </a:solidFill>
                <a:effectLst/>
                <a:latin typeface="Arial" panose="020B0604020202020204" pitchFamily="34" charset="0"/>
              </a:rPr>
              <a:t>Škoda 109E</a:t>
            </a:r>
            <a:r>
              <a:rPr lang="cs-CZ" b="0" i="0" dirty="0">
                <a:solidFill>
                  <a:srgbClr val="202122"/>
                </a:solidFill>
                <a:effectLst/>
                <a:latin typeface="Arial" panose="020B0604020202020204" pitchFamily="34" charset="0"/>
              </a:rPr>
              <a:t> (obchodní název </a:t>
            </a:r>
            <a:r>
              <a:rPr lang="cs-CZ" b="1" i="0" dirty="0">
                <a:solidFill>
                  <a:srgbClr val="202122"/>
                </a:solidFill>
                <a:effectLst/>
                <a:latin typeface="Arial" panose="020B0604020202020204" pitchFamily="34" charset="0"/>
              </a:rPr>
              <a:t>Emil Zátopek</a:t>
            </a:r>
            <a:r>
              <a:rPr lang="cs-CZ" b="0" i="0" dirty="0">
                <a:solidFill>
                  <a:srgbClr val="202122"/>
                </a:solidFill>
                <a:effectLst/>
                <a:latin typeface="Arial" panose="020B0604020202020204" pitchFamily="34" charset="0"/>
              </a:rPr>
              <a:t>)</a:t>
            </a:r>
            <a:endParaRPr lang="cs-CZ" dirty="0"/>
          </a:p>
        </p:txBody>
      </p:sp>
      <p:sp>
        <p:nvSpPr>
          <p:cNvPr id="7" name="Obdélník 6">
            <a:extLst>
              <a:ext uri="{FF2B5EF4-FFF2-40B4-BE49-F238E27FC236}">
                <a16:creationId xmlns:a16="http://schemas.microsoft.com/office/drawing/2014/main" id="{9AEA4C8E-3FAE-40A6-8253-D4254CB70E5A}"/>
              </a:ext>
            </a:extLst>
          </p:cNvPr>
          <p:cNvSpPr/>
          <p:nvPr/>
        </p:nvSpPr>
        <p:spPr bwMode="auto">
          <a:xfrm>
            <a:off x="89665" y="5579745"/>
            <a:ext cx="5760085" cy="1278255"/>
          </a:xfrm>
          <a:prstGeom prst="rect">
            <a:avLst/>
          </a:prstGeom>
          <a:blipFill>
            <a:blip r:embed="rId5"/>
            <a:stretch/>
          </a:blipFill>
          <a:ln>
            <a:noFill/>
          </a:ln>
        </p:spPr>
        <p:txBody>
          <a:bodyPr rot="0">
            <a:prstTxWarp prst="textNoShape">
              <a:avLst/>
            </a:prstTxWarp>
            <a:noAutofit/>
          </a:bodyPr>
          <a:lstStyle/>
          <a:p>
            <a:endParaRPr lang="cs-CZ"/>
          </a:p>
        </p:txBody>
      </p:sp>
      <p:sp>
        <p:nvSpPr>
          <p:cNvPr id="9" name="TextovéPole 8">
            <a:extLst>
              <a:ext uri="{FF2B5EF4-FFF2-40B4-BE49-F238E27FC236}">
                <a16:creationId xmlns:a16="http://schemas.microsoft.com/office/drawing/2014/main" id="{12DDD6BA-D50A-CA65-6D8D-8F68E00A53B5}"/>
              </a:ext>
            </a:extLst>
          </p:cNvPr>
          <p:cNvSpPr txBox="1"/>
          <p:nvPr/>
        </p:nvSpPr>
        <p:spPr>
          <a:xfrm>
            <a:off x="115929" y="4847011"/>
            <a:ext cx="5760085" cy="1077218"/>
          </a:xfrm>
          <a:prstGeom prst="rect">
            <a:avLst/>
          </a:prstGeom>
          <a:noFill/>
        </p:spPr>
        <p:txBody>
          <a:bodyPr wrap="square">
            <a:spAutoFit/>
          </a:bodyPr>
          <a:lstStyle/>
          <a:p>
            <a:r>
              <a:rPr lang="cs-CZ" sz="1600" dirty="0">
                <a:latin typeface="Times New Roman" panose="02020603050405020304" pitchFamily="18" charset="0"/>
                <a:cs typeface="Times New Roman" panose="02020603050405020304" pitchFamily="18" charset="0"/>
              </a:rPr>
              <a:t>HISTORICKÝ VÝVOJ ZNAČKY ŠKODA Horyna Václav, Horník Jiří, </a:t>
            </a:r>
            <a:r>
              <a:rPr lang="cs-CZ" sz="1600" dirty="0" err="1">
                <a:latin typeface="Times New Roman" panose="02020603050405020304" pitchFamily="18" charset="0"/>
                <a:cs typeface="Times New Roman" panose="02020603050405020304" pitchFamily="18" charset="0"/>
              </a:rPr>
              <a:t>Vavřínek</a:t>
            </a:r>
            <a:r>
              <a:rPr lang="cs-CZ" sz="1600" dirty="0">
                <a:latin typeface="Times New Roman" panose="02020603050405020304" pitchFamily="18" charset="0"/>
                <a:cs typeface="Times New Roman" panose="02020603050405020304" pitchFamily="18" charset="0"/>
              </a:rPr>
              <a:t> Tomáš: [online]. [cit. 15.12.2021]. Dostupné z:https://docplayer.cz/10680086-Historicky-vyvoj-znacky-skoda.html</a:t>
            </a:r>
          </a:p>
        </p:txBody>
      </p:sp>
    </p:spTree>
    <p:extLst>
      <p:ext uri="{BB962C8B-B14F-4D97-AF65-F5344CB8AC3E}">
        <p14:creationId xmlns:p14="http://schemas.microsoft.com/office/powerpoint/2010/main" val="3912810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Obdélník 5">
            <a:extLst>
              <a:ext uri="{FF2B5EF4-FFF2-40B4-BE49-F238E27FC236}">
                <a16:creationId xmlns:a16="http://schemas.microsoft.com/office/drawing/2014/main" id="{8846ED33-52B4-4D9D-BCC6-7EDD68FFA1D0}"/>
              </a:ext>
            </a:extLst>
          </p:cNvPr>
          <p:cNvSpPr>
            <a:spLocks noChangeArrowheads="1"/>
          </p:cNvSpPr>
          <p:nvPr/>
        </p:nvSpPr>
        <p:spPr bwMode="auto">
          <a:xfrm>
            <a:off x="1631951" y="115888"/>
            <a:ext cx="6672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cs-CZ" altLang="cs-CZ" sz="2000" b="1">
                <a:solidFill>
                  <a:srgbClr val="FF0000"/>
                </a:solidFill>
              </a:rPr>
              <a:t>Hledání souvislostí – materiál – struktura – vlastnosti </a:t>
            </a:r>
          </a:p>
        </p:txBody>
      </p:sp>
      <p:pic>
        <p:nvPicPr>
          <p:cNvPr id="22533" name="Obrázek 5">
            <a:extLst>
              <a:ext uri="{FF2B5EF4-FFF2-40B4-BE49-F238E27FC236}">
                <a16:creationId xmlns:a16="http://schemas.microsoft.com/office/drawing/2014/main" id="{798891AA-876D-4B3D-8A5A-17B3EEE2643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7589972" y="2436622"/>
            <a:ext cx="6815601" cy="1942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Obrázek 6">
            <a:extLst>
              <a:ext uri="{FF2B5EF4-FFF2-40B4-BE49-F238E27FC236}">
                <a16:creationId xmlns:a16="http://schemas.microsoft.com/office/drawing/2014/main" id="{B50DB396-D792-4E13-9F33-658B73CD532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31951" y="515938"/>
            <a:ext cx="6949370" cy="491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bdélník 4">
            <a:extLst>
              <a:ext uri="{FF2B5EF4-FFF2-40B4-BE49-F238E27FC236}">
                <a16:creationId xmlns:a16="http://schemas.microsoft.com/office/drawing/2014/main" id="{B0AF81CF-81AD-4460-BEEB-66D939CBDDB9}"/>
              </a:ext>
            </a:extLst>
          </p:cNvPr>
          <p:cNvSpPr/>
          <p:nvPr/>
        </p:nvSpPr>
        <p:spPr bwMode="auto">
          <a:xfrm>
            <a:off x="3215957" y="5579745"/>
            <a:ext cx="5760085" cy="1278255"/>
          </a:xfrm>
          <a:prstGeom prst="rect">
            <a:avLst/>
          </a:prstGeom>
          <a:blipFill>
            <a:blip r:embed="rId4"/>
            <a:stretch/>
          </a:blipFill>
          <a:ln>
            <a:noFill/>
          </a:ln>
        </p:spPr>
        <p:txBody>
          <a:bodyPr rot="0">
            <a:prstTxWarp prst="textNoShape">
              <a:avLst/>
            </a:prstTxWarp>
            <a:noAutofit/>
          </a:bodyPr>
          <a:lstStyle/>
          <a:p>
            <a:endParaRPr lang="cs-CZ"/>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Obdélník 3">
            <a:extLst>
              <a:ext uri="{FF2B5EF4-FFF2-40B4-BE49-F238E27FC236}">
                <a16:creationId xmlns:a16="http://schemas.microsoft.com/office/drawing/2014/main" id="{FA43A28A-24EF-47BC-84C4-9A34453431B3}"/>
              </a:ext>
            </a:extLst>
          </p:cNvPr>
          <p:cNvSpPr>
            <a:spLocks noChangeArrowheads="1"/>
          </p:cNvSpPr>
          <p:nvPr/>
        </p:nvSpPr>
        <p:spPr bwMode="auto">
          <a:xfrm>
            <a:off x="1919289" y="188913"/>
            <a:ext cx="2865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cs-CZ" altLang="cs-CZ" sz="1800" b="1">
                <a:latin typeface="Times New Roman" panose="02020603050405020304" pitchFamily="18" charset="0"/>
              </a:rPr>
              <a:t>Použitý materiál: S 460 NL</a:t>
            </a:r>
            <a:endParaRPr lang="cs-CZ" altLang="cs-CZ" sz="1800"/>
          </a:p>
        </p:txBody>
      </p:sp>
      <p:pic>
        <p:nvPicPr>
          <p:cNvPr id="23557" name="Obrázek 4">
            <a:extLst>
              <a:ext uri="{FF2B5EF4-FFF2-40B4-BE49-F238E27FC236}">
                <a16:creationId xmlns:a16="http://schemas.microsoft.com/office/drawing/2014/main" id="{A4D33CDA-4B6F-430B-9103-F58B9EB592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92151"/>
            <a:ext cx="893127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Obrázek 5">
            <a:extLst>
              <a:ext uri="{FF2B5EF4-FFF2-40B4-BE49-F238E27FC236}">
                <a16:creationId xmlns:a16="http://schemas.microsoft.com/office/drawing/2014/main" id="{9003928B-BC8C-42D0-941D-4D2D095A49E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74825" y="2994026"/>
            <a:ext cx="87884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Obdélník 6">
            <a:extLst>
              <a:ext uri="{FF2B5EF4-FFF2-40B4-BE49-F238E27FC236}">
                <a16:creationId xmlns:a16="http://schemas.microsoft.com/office/drawing/2014/main" id="{5038127E-9AAF-428B-8FE2-4DEBAE32091D}"/>
              </a:ext>
            </a:extLst>
          </p:cNvPr>
          <p:cNvSpPr>
            <a:spLocks noChangeArrowheads="1"/>
          </p:cNvSpPr>
          <p:nvPr/>
        </p:nvSpPr>
        <p:spPr bwMode="auto">
          <a:xfrm>
            <a:off x="1631951" y="2598739"/>
            <a:ext cx="72818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cs-CZ" altLang="cs-CZ" sz="1800" b="1">
                <a:latin typeface="Times New Roman" panose="02020603050405020304" pitchFamily="18" charset="0"/>
              </a:rPr>
              <a:t>Atest sledující výsledky zkoušky rázem v ohybu – vrubová houževnatost</a:t>
            </a:r>
            <a:endParaRPr lang="cs-CZ" altLang="cs-CZ" sz="1800"/>
          </a:p>
        </p:txBody>
      </p:sp>
      <p:pic>
        <p:nvPicPr>
          <p:cNvPr id="23560" name="Obrázek 7">
            <a:extLst>
              <a:ext uri="{FF2B5EF4-FFF2-40B4-BE49-F238E27FC236}">
                <a16:creationId xmlns:a16="http://schemas.microsoft.com/office/drawing/2014/main" id="{E79FB06B-6B30-4449-992C-76C4AD78A2F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4237038"/>
            <a:ext cx="490855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Obdélník 8">
            <a:extLst>
              <a:ext uri="{FF2B5EF4-FFF2-40B4-BE49-F238E27FC236}">
                <a16:creationId xmlns:a16="http://schemas.microsoft.com/office/drawing/2014/main" id="{201FE4C7-B7E2-45DF-BAFA-6BAC8DAF98DA}"/>
              </a:ext>
            </a:extLst>
          </p:cNvPr>
          <p:cNvSpPr>
            <a:spLocks noChangeArrowheads="1"/>
          </p:cNvSpPr>
          <p:nvPr/>
        </p:nvSpPr>
        <p:spPr bwMode="auto">
          <a:xfrm>
            <a:off x="1631951" y="3830638"/>
            <a:ext cx="8539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cs-CZ" altLang="cs-CZ" sz="1800" b="1" dirty="0">
                <a:latin typeface="Times New Roman" panose="02020603050405020304" pitchFamily="18" charset="0"/>
              </a:rPr>
              <a:t>Důležitou informací je výchozí polotovar – rozměry a umístění obrobku v polotovaru</a:t>
            </a:r>
            <a:endParaRPr lang="cs-CZ" altLang="cs-CZ" sz="1800" dirty="0"/>
          </a:p>
        </p:txBody>
      </p:sp>
      <p:sp>
        <p:nvSpPr>
          <p:cNvPr id="8" name="Obdélník 7">
            <a:extLst>
              <a:ext uri="{FF2B5EF4-FFF2-40B4-BE49-F238E27FC236}">
                <a16:creationId xmlns:a16="http://schemas.microsoft.com/office/drawing/2014/main" id="{A1628514-2011-4ED9-8AED-8A093942133A}"/>
              </a:ext>
            </a:extLst>
          </p:cNvPr>
          <p:cNvSpPr/>
          <p:nvPr/>
        </p:nvSpPr>
        <p:spPr bwMode="auto">
          <a:xfrm>
            <a:off x="3215957" y="5579745"/>
            <a:ext cx="5760085" cy="1278255"/>
          </a:xfrm>
          <a:prstGeom prst="rect">
            <a:avLst/>
          </a:prstGeom>
          <a:blipFill>
            <a:blip r:embed="rId5"/>
            <a:stretch/>
          </a:blipFill>
          <a:ln>
            <a:noFill/>
          </a:ln>
        </p:spPr>
        <p:txBody>
          <a:bodyPr rot="0">
            <a:prstTxWarp prst="textNoShape">
              <a:avLst/>
            </a:prstTxWarp>
            <a:noAutofit/>
          </a:bodyPr>
          <a:lstStyle/>
          <a:p>
            <a:endParaRPr lang="cs-CZ"/>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CD62FA76-3E14-453D-BF6B-5A4ED3865E43}"/>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24579" name="Obrázek 3">
            <a:extLst>
              <a:ext uri="{FF2B5EF4-FFF2-40B4-BE49-F238E27FC236}">
                <a16:creationId xmlns:a16="http://schemas.microsoft.com/office/drawing/2014/main" id="{45EA89D0-1294-4BFA-AADE-8EFD24D5A1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57423" y="103704"/>
            <a:ext cx="5903913" cy="273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Obrázek 4">
            <a:extLst>
              <a:ext uri="{FF2B5EF4-FFF2-40B4-BE49-F238E27FC236}">
                <a16:creationId xmlns:a16="http://schemas.microsoft.com/office/drawing/2014/main" id="{F1DF9EC5-8336-4751-8E41-9566A7A1AC5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37526" y="2842142"/>
            <a:ext cx="3267075"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Obrázek 6">
            <a:extLst>
              <a:ext uri="{FF2B5EF4-FFF2-40B4-BE49-F238E27FC236}">
                <a16:creationId xmlns:a16="http://schemas.microsoft.com/office/drawing/2014/main" id="{92A17912-8276-41C9-AFC7-A3DE0FB712F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6003" y="2842142"/>
            <a:ext cx="4524364" cy="2922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7">
            <a:extLst>
              <a:ext uri="{FF2B5EF4-FFF2-40B4-BE49-F238E27FC236}">
                <a16:creationId xmlns:a16="http://schemas.microsoft.com/office/drawing/2014/main" id="{F58ED31B-4FF0-49A0-ADC9-EAF839E6C0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32" y="106363"/>
            <a:ext cx="5868658" cy="3988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Rectangle 4">
            <a:extLst>
              <a:ext uri="{FF2B5EF4-FFF2-40B4-BE49-F238E27FC236}">
                <a16:creationId xmlns:a16="http://schemas.microsoft.com/office/drawing/2014/main" id="{C1F8FFC7-8F3F-464F-9ED0-787B986EB4FC}"/>
              </a:ext>
            </a:extLst>
          </p:cNvPr>
          <p:cNvSpPr>
            <a:spLocks noChangeArrowheads="1"/>
          </p:cNvSpPr>
          <p:nvPr/>
        </p:nvSpPr>
        <p:spPr bwMode="auto">
          <a:xfrm>
            <a:off x="2805170" y="4166456"/>
            <a:ext cx="6211887"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cs-CZ" altLang="cs-CZ" sz="1800" dirty="0">
                <a:solidFill>
                  <a:srgbClr val="FF0000"/>
                </a:solidFill>
              </a:rPr>
              <a:t>Co je příčinou fraktografických odlišností ve středu vzorku?</a:t>
            </a:r>
          </a:p>
        </p:txBody>
      </p:sp>
      <p:pic>
        <p:nvPicPr>
          <p:cNvPr id="25606" name="Picture 2">
            <a:extLst>
              <a:ext uri="{FF2B5EF4-FFF2-40B4-BE49-F238E27FC236}">
                <a16:creationId xmlns:a16="http://schemas.microsoft.com/office/drawing/2014/main" id="{0A3803E0-32F3-4158-AC1F-4FD4FA8A5A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106363"/>
            <a:ext cx="5696225" cy="3988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Rectangle 3">
            <a:extLst>
              <a:ext uri="{FF2B5EF4-FFF2-40B4-BE49-F238E27FC236}">
                <a16:creationId xmlns:a16="http://schemas.microsoft.com/office/drawing/2014/main" id="{24754FB8-1B32-4680-A823-21F0E8820CFB}"/>
              </a:ext>
            </a:extLst>
          </p:cNvPr>
          <p:cNvSpPr>
            <a:spLocks noChangeArrowheads="1"/>
          </p:cNvSpPr>
          <p:nvPr/>
        </p:nvSpPr>
        <p:spPr bwMode="auto">
          <a:xfrm>
            <a:off x="96739" y="4608146"/>
            <a:ext cx="1199851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cs-CZ" altLang="cs-CZ" sz="1800" dirty="0">
                <a:solidFill>
                  <a:srgbClr val="FF0000"/>
                </a:solidFill>
              </a:rPr>
              <a:t>Střední část plechu má odlišnou strukturu, která je dána citlivostí technologie řízeného tváření. Tato technologie umožňuje dosáhnout specifických vlastností ocelí – S 460 NL. Nepatrná změna se projeví na struktuře i konečných vlastnostech. </a:t>
            </a:r>
          </a:p>
        </p:txBody>
      </p:sp>
      <p:sp>
        <p:nvSpPr>
          <p:cNvPr id="6" name="Obdélník 5">
            <a:extLst>
              <a:ext uri="{FF2B5EF4-FFF2-40B4-BE49-F238E27FC236}">
                <a16:creationId xmlns:a16="http://schemas.microsoft.com/office/drawing/2014/main" id="{61EA78AA-DC29-47FB-92B3-3026FCFA697C}"/>
              </a:ext>
            </a:extLst>
          </p:cNvPr>
          <p:cNvSpPr/>
          <p:nvPr/>
        </p:nvSpPr>
        <p:spPr bwMode="auto">
          <a:xfrm>
            <a:off x="3215957" y="5579745"/>
            <a:ext cx="5760085" cy="1278255"/>
          </a:xfrm>
          <a:prstGeom prst="rect">
            <a:avLst/>
          </a:prstGeom>
          <a:blipFill>
            <a:blip r:embed="rId4"/>
            <a:stretch/>
          </a:blipFill>
          <a:ln>
            <a:noFill/>
          </a:ln>
        </p:spPr>
        <p:txBody>
          <a:bodyPr rot="0">
            <a:prstTxWarp prst="textNoShape">
              <a:avLst/>
            </a:prstTxWarp>
            <a:noAutofit/>
          </a:bodyPr>
          <a:lstStyle/>
          <a:p>
            <a:endParaRPr lang="cs-CZ"/>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72630CA7-8814-4D51-9FC1-99E6478CD47B}"/>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0431BCF1-42B7-4ED0-98AB-3894C7E6FBD8}"/>
              </a:ext>
            </a:extLst>
          </p:cNvPr>
          <p:cNvSpPr txBox="1"/>
          <p:nvPr/>
        </p:nvSpPr>
        <p:spPr>
          <a:xfrm>
            <a:off x="0" y="58846"/>
            <a:ext cx="11966713" cy="5139869"/>
          </a:xfrm>
          <a:prstGeom prst="rect">
            <a:avLst/>
          </a:prstGeom>
          <a:noFill/>
        </p:spPr>
        <p:txBody>
          <a:bodyPr wrap="square">
            <a:spAutoFit/>
          </a:bodyPr>
          <a:lstStyle/>
          <a:p>
            <a:r>
              <a:rPr lang="cs-CZ" sz="2800" b="1" dirty="0">
                <a:solidFill>
                  <a:srgbClr val="FF0000"/>
                </a:solidFill>
                <a:latin typeface="Times New Roman" panose="02020603050405020304" pitchFamily="18" charset="0"/>
                <a:cs typeface="Times New Roman" panose="02020603050405020304" pitchFamily="18" charset="0"/>
              </a:rPr>
              <a:t>Výroba hliníku </a:t>
            </a:r>
          </a:p>
          <a:p>
            <a:pPr algn="just"/>
            <a:r>
              <a:rPr lang="cs-CZ" sz="2000" dirty="0">
                <a:latin typeface="Times New Roman" panose="02020603050405020304" pitchFamily="18" charset="0"/>
                <a:cs typeface="Times New Roman" panose="02020603050405020304" pitchFamily="18" charset="0"/>
              </a:rPr>
              <a:t>Hliník je po oceli druhý nejpoužívanější kov. Cení se pro svoji nízkou hmotnost a odolnost i proti korozi. Využívá se proto při výrobě automobilů, lodí, letadel či ve stavebnictví. </a:t>
            </a:r>
            <a:r>
              <a:rPr lang="cs-CZ" sz="2000" b="1" dirty="0">
                <a:latin typeface="Times New Roman" panose="02020603050405020304" pitchFamily="18" charset="0"/>
                <a:cs typeface="Times New Roman" panose="02020603050405020304" pitchFamily="18" charset="0"/>
              </a:rPr>
              <a:t>Na jeden osobní automobil se spotřebuje kolem </a:t>
            </a:r>
            <a:br>
              <a:rPr lang="cs-CZ" sz="2000" b="1" dirty="0">
                <a:latin typeface="Times New Roman" panose="02020603050405020304" pitchFamily="18" charset="0"/>
                <a:cs typeface="Times New Roman" panose="02020603050405020304" pitchFamily="18" charset="0"/>
              </a:rPr>
            </a:br>
            <a:r>
              <a:rPr lang="cs-CZ" sz="2000" b="1" dirty="0">
                <a:latin typeface="Times New Roman" panose="02020603050405020304" pitchFamily="18" charset="0"/>
                <a:cs typeface="Times New Roman" panose="02020603050405020304" pitchFamily="18" charset="0"/>
              </a:rPr>
              <a:t>130 kg hliníku.</a:t>
            </a:r>
            <a:r>
              <a:rPr lang="cs-CZ" sz="2000" dirty="0">
                <a:latin typeface="Times New Roman" panose="02020603050405020304" pitchFamily="18" charset="0"/>
                <a:cs typeface="Times New Roman" panose="02020603050405020304" pitchFamily="18" charset="0"/>
              </a:rPr>
              <a:t> Vyrábějí se z něj také produkty denní spotřeby: nápojové plechovky, víčka na jogurty, obaly na čokolády, paštiky či zubní pasty. </a:t>
            </a:r>
          </a:p>
          <a:p>
            <a:pPr algn="just"/>
            <a:r>
              <a:rPr lang="cs-CZ" sz="2000" b="1" dirty="0">
                <a:latin typeface="Times New Roman" panose="02020603050405020304" pitchFamily="18" charset="0"/>
                <a:cs typeface="Times New Roman" panose="02020603050405020304" pitchFamily="18" charset="0"/>
              </a:rPr>
              <a:t>Naleziště</a:t>
            </a:r>
          </a:p>
          <a:p>
            <a:pPr algn="just"/>
            <a:r>
              <a:rPr lang="cs-CZ" sz="2000" dirty="0">
                <a:latin typeface="Times New Roman" panose="02020603050405020304" pitchFamily="18" charset="0"/>
                <a:cs typeface="Times New Roman" panose="02020603050405020304" pitchFamily="18" charset="0"/>
              </a:rPr>
              <a:t>Hliník se získává poměrně komplikovaně z bauxitu: rudy bohaté na oxid hlinitý sloučený s vodou. Největším světovým producentem bauxitu je Austrálie, která se na globální těžbě podílí asi jednou třetinou. Mezi klíčové dodavatele patří i Brazílie, Jamajka, západoafrická Guinea, Indie a Čína. V jižní Evropě leží menší bauxitové doly. Těžba a výroba Bauxit se těží ve velkých povrchových dolech, které často způsobují masivní zábor území, vyžadují vystěhování místních obyvatel a vytlačují zemědělství i přírodní vegetaci. Ložiska bauxitu se často nacházejí v rovníkových oblastech, zakládání dolů je proto většinou spojeno s ničením rozsáhlých ploch tropických pralesů.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Z vytěžené bauxitové rudy se získává oxid hlinitý, ze kterého se poté v rafinériích při teplotě kolem 950 °C vyrábí samotný hliník. </a:t>
            </a:r>
            <a:r>
              <a:rPr lang="cs-CZ" sz="2000" b="1" dirty="0">
                <a:latin typeface="Times New Roman" panose="02020603050405020304" pitchFamily="18" charset="0"/>
                <a:cs typeface="Times New Roman" panose="02020603050405020304" pitchFamily="18" charset="0"/>
              </a:rPr>
              <a:t>Ze čtyř tun vytěženého bauxitu lze získat přibližně jednu tunu čistého hliníku</a:t>
            </a:r>
            <a:r>
              <a:rPr lang="cs-CZ" sz="2000" dirty="0">
                <a:latin typeface="Times New Roman" panose="02020603050405020304" pitchFamily="18" charset="0"/>
                <a:cs typeface="Times New Roman" panose="02020603050405020304" pitchFamily="18" charset="0"/>
              </a:rPr>
              <a:t>. Jednou z odpadních látek, které vznikají ve velkém množství při výrobě hliníku, je přitom toxický odpad, známý jako červený kal. </a:t>
            </a:r>
          </a:p>
        </p:txBody>
      </p:sp>
      <p:sp>
        <p:nvSpPr>
          <p:cNvPr id="5" name="TextovéPole 4">
            <a:extLst>
              <a:ext uri="{FF2B5EF4-FFF2-40B4-BE49-F238E27FC236}">
                <a16:creationId xmlns:a16="http://schemas.microsoft.com/office/drawing/2014/main" id="{2CC7CC02-83D1-4666-8D6E-E4A3F2410B65}"/>
              </a:ext>
            </a:extLst>
          </p:cNvPr>
          <p:cNvSpPr txBox="1"/>
          <p:nvPr/>
        </p:nvSpPr>
        <p:spPr>
          <a:xfrm>
            <a:off x="225287" y="5137159"/>
            <a:ext cx="10803834" cy="646331"/>
          </a:xfrm>
          <a:prstGeom prst="rect">
            <a:avLst/>
          </a:prstGeom>
          <a:noFill/>
        </p:spPr>
        <p:txBody>
          <a:bodyPr wrap="square">
            <a:spAutoFit/>
          </a:bodyPr>
          <a:lstStyle/>
          <a:p>
            <a:r>
              <a:rPr lang="cs-CZ" dirty="0"/>
              <a:t>Ing. Vladimír Toman, Metalurgie neželezných kovů Základní část http://www.ekomonitor.cz/sites/default/files/obrazky/seminare/ovzdusi/seminar2/23_toman_final.pdf</a:t>
            </a:r>
          </a:p>
        </p:txBody>
      </p:sp>
    </p:spTree>
    <p:extLst>
      <p:ext uri="{BB962C8B-B14F-4D97-AF65-F5344CB8AC3E}">
        <p14:creationId xmlns:p14="http://schemas.microsoft.com/office/powerpoint/2010/main" val="14366721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64B47DDA-AD66-46D1-A5C2-F891493516B5}"/>
              </a:ext>
            </a:extLst>
          </p:cNvPr>
          <p:cNvSpPr/>
          <p:nvPr/>
        </p:nvSpPr>
        <p:spPr bwMode="auto">
          <a:xfrm>
            <a:off x="489640"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29F0C16D-E0E5-41BD-9F86-423891143CB4}"/>
              </a:ext>
            </a:extLst>
          </p:cNvPr>
          <p:cNvSpPr txBox="1"/>
          <p:nvPr/>
        </p:nvSpPr>
        <p:spPr>
          <a:xfrm>
            <a:off x="151075" y="93287"/>
            <a:ext cx="11815638" cy="3200876"/>
          </a:xfrm>
          <a:prstGeom prst="rect">
            <a:avLst/>
          </a:prstGeom>
          <a:noFill/>
        </p:spPr>
        <p:txBody>
          <a:bodyPr wrap="square">
            <a:spAutoFit/>
          </a:bodyPr>
          <a:lstStyle/>
          <a:p>
            <a:r>
              <a:rPr lang="cs-CZ" sz="2000" b="1" dirty="0">
                <a:latin typeface="Times New Roman" panose="02020603050405020304" pitchFamily="18" charset="0"/>
                <a:cs typeface="Times New Roman" panose="02020603050405020304" pitchFamily="18" charset="0"/>
              </a:rPr>
              <a:t>Energetická náročnost </a:t>
            </a:r>
          </a:p>
          <a:p>
            <a:pPr algn="just"/>
            <a:r>
              <a:rPr lang="cs-CZ" sz="1800" dirty="0">
                <a:latin typeface="Times New Roman" panose="02020603050405020304" pitchFamily="18" charset="0"/>
                <a:cs typeface="Times New Roman" panose="02020603050405020304" pitchFamily="18" charset="0"/>
              </a:rPr>
              <a:t>Výroba hliníku z bauxitu je extrémně energeticky náročná. Na výrobu </a:t>
            </a:r>
            <a:r>
              <a:rPr lang="cs-CZ" sz="1800" b="1" dirty="0">
                <a:latin typeface="Times New Roman" panose="02020603050405020304" pitchFamily="18" charset="0"/>
                <a:cs typeface="Times New Roman" panose="02020603050405020304" pitchFamily="18" charset="0"/>
              </a:rPr>
              <a:t>1 kg kovu se spotřebuje 47,5 kWh elektřiny</a:t>
            </a:r>
            <a:r>
              <a:rPr lang="cs-CZ" sz="1800" dirty="0">
                <a:latin typeface="Times New Roman" panose="02020603050405020304" pitchFamily="18" charset="0"/>
                <a:cs typeface="Times New Roman" panose="02020603050405020304" pitchFamily="18" charset="0"/>
              </a:rPr>
              <a:t>, což je skoro 23 krát víc než energie potřebná na výrobu skla (při 50% podílu recyklované suroviny) a 9 krát víc než na výrobu kilogramu pocínovaného plechu. Už začátkem devadesátých let byla spotřeba elektřiny ve světových hliníkárnách vyšší než celková poptávka po elektřině ve všech afrických zemí dohromady. </a:t>
            </a:r>
          </a:p>
          <a:p>
            <a:pPr algn="just"/>
            <a:r>
              <a:rPr lang="cs-CZ" sz="2000" b="1" dirty="0">
                <a:latin typeface="Times New Roman" panose="02020603050405020304" pitchFamily="18" charset="0"/>
                <a:cs typeface="Times New Roman" panose="02020603050405020304" pitchFamily="18" charset="0"/>
              </a:rPr>
              <a:t>Nebezpečné látky</a:t>
            </a:r>
          </a:p>
          <a:p>
            <a:pPr algn="just"/>
            <a:r>
              <a:rPr lang="cs-CZ" sz="1800" dirty="0">
                <a:latin typeface="Times New Roman" panose="02020603050405020304" pitchFamily="18" charset="0"/>
                <a:cs typeface="Times New Roman" panose="02020603050405020304" pitchFamily="18" charset="0"/>
              </a:rPr>
              <a:t>Během chemických reakcí při výrobě hliníku unikají dále do ovzduší různé toxické látky, například fluór, což se neobejde bez negativních dopadů. Mezi „nejšpinavější“ továrny bývalého Československa patřila hliníkárna ve </a:t>
            </a:r>
            <a:r>
              <a:rPr lang="cs-CZ" sz="1800" dirty="0" err="1">
                <a:latin typeface="Times New Roman" panose="02020603050405020304" pitchFamily="18" charset="0"/>
                <a:cs typeface="Times New Roman" panose="02020603050405020304" pitchFamily="18" charset="0"/>
              </a:rPr>
              <a:t>Žiaru</a:t>
            </a:r>
            <a:r>
              <a:rPr lang="cs-CZ" sz="1800" dirty="0">
                <a:latin typeface="Times New Roman" panose="02020603050405020304" pitchFamily="18" charset="0"/>
                <a:cs typeface="Times New Roman" panose="02020603050405020304" pitchFamily="18" charset="0"/>
              </a:rPr>
              <a:t> nad </a:t>
            </a:r>
            <a:r>
              <a:rPr lang="cs-CZ" sz="1800" dirty="0" err="1">
                <a:latin typeface="Times New Roman" panose="02020603050405020304" pitchFamily="18" charset="0"/>
                <a:cs typeface="Times New Roman" panose="02020603050405020304" pitchFamily="18" charset="0"/>
              </a:rPr>
              <a:t>Hronom</a:t>
            </a:r>
            <a:r>
              <a:rPr lang="cs-CZ" sz="1800" dirty="0">
                <a:latin typeface="Times New Roman" panose="02020603050405020304" pitchFamily="18" charset="0"/>
                <a:cs typeface="Times New Roman" panose="02020603050405020304" pitchFamily="18" charset="0"/>
              </a:rPr>
              <a:t>, která nesla odpovědnost za devítinásobně vyšší výskyt alergických onemocnění ve </a:t>
            </a:r>
            <a:r>
              <a:rPr lang="cs-CZ" sz="1800" dirty="0" err="1">
                <a:latin typeface="Times New Roman" panose="02020603050405020304" pitchFamily="18" charset="0"/>
                <a:cs typeface="Times New Roman" panose="02020603050405020304" pitchFamily="18" charset="0"/>
              </a:rPr>
              <a:t>žiarském</a:t>
            </a:r>
            <a:r>
              <a:rPr lang="cs-CZ" sz="1800" dirty="0">
                <a:latin typeface="Times New Roman" panose="02020603050405020304" pitchFamily="18" charset="0"/>
                <a:cs typeface="Times New Roman" panose="02020603050405020304" pitchFamily="18" charset="0"/>
              </a:rPr>
              <a:t> okrese ve srovnání se slovenským průměrem a způsobovala chudokrevnost zhruba poloviny místních dětí. </a:t>
            </a:r>
          </a:p>
          <a:p>
            <a:pPr algn="just"/>
            <a:endParaRPr lang="cs-CZ" dirty="0">
              <a:latin typeface="Times New Roman" panose="02020603050405020304" pitchFamily="18" charset="0"/>
              <a:cs typeface="Times New Roman" panose="02020603050405020304" pitchFamily="18" charset="0"/>
            </a:endParaRPr>
          </a:p>
        </p:txBody>
      </p:sp>
      <p:pic>
        <p:nvPicPr>
          <p:cNvPr id="4" name="Obrázek 3">
            <a:extLst>
              <a:ext uri="{FF2B5EF4-FFF2-40B4-BE49-F238E27FC236}">
                <a16:creationId xmlns:a16="http://schemas.microsoft.com/office/drawing/2014/main" id="{6D255FDE-ED55-4E72-8D54-539D618F1249}"/>
              </a:ext>
            </a:extLst>
          </p:cNvPr>
          <p:cNvPicPr>
            <a:picLocks noChangeAspect="1"/>
          </p:cNvPicPr>
          <p:nvPr/>
        </p:nvPicPr>
        <p:blipFill>
          <a:blip r:embed="rId3"/>
          <a:stretch>
            <a:fillRect/>
          </a:stretch>
        </p:blipFill>
        <p:spPr>
          <a:xfrm>
            <a:off x="6249725" y="2923915"/>
            <a:ext cx="5716988" cy="3461189"/>
          </a:xfrm>
          <a:prstGeom prst="rect">
            <a:avLst/>
          </a:prstGeom>
        </p:spPr>
      </p:pic>
      <p:sp>
        <p:nvSpPr>
          <p:cNvPr id="6" name="TextovéPole 5">
            <a:extLst>
              <a:ext uri="{FF2B5EF4-FFF2-40B4-BE49-F238E27FC236}">
                <a16:creationId xmlns:a16="http://schemas.microsoft.com/office/drawing/2014/main" id="{59869435-E95E-43FB-99EA-5CBF2610C67E}"/>
              </a:ext>
            </a:extLst>
          </p:cNvPr>
          <p:cNvSpPr txBox="1"/>
          <p:nvPr/>
        </p:nvSpPr>
        <p:spPr>
          <a:xfrm>
            <a:off x="155051" y="2923915"/>
            <a:ext cx="6094674" cy="2893100"/>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Spotřeba a recyklace hliníku</a:t>
            </a:r>
          </a:p>
          <a:p>
            <a:pPr algn="just"/>
            <a:r>
              <a:rPr lang="cs-CZ" sz="1800" dirty="0">
                <a:latin typeface="Times New Roman" panose="02020603050405020304" pitchFamily="18" charset="0"/>
                <a:cs typeface="Times New Roman" panose="02020603050405020304" pitchFamily="18" charset="0"/>
              </a:rPr>
              <a:t>Česká republika v roce 2004 spotřebovala zhruba 130 000 tun hliníku. Z toho připadá přibližně 12 000 tun na hliníkové obaly ročně, z toho recyklováno bylo pouze asi 13 procent. Nejde o zanedbatelné množství: zbývajících, vyhozených 10 800 tun by stačilo na výrobu 523 dopravních letadel Boeing 737. Recyklace hliníku je oproti jeho výrobě energeticky mnohem méně náročná. Roztavení a recyklace hliníkového odpadu ušetří asi 97 % energie, které by bylo potřeba k výrobě kovu z primární suroviny. </a:t>
            </a:r>
            <a:endParaRPr lang="cs-CZ" dirty="0"/>
          </a:p>
        </p:txBody>
      </p:sp>
    </p:spTree>
    <p:extLst>
      <p:ext uri="{BB962C8B-B14F-4D97-AF65-F5344CB8AC3E}">
        <p14:creationId xmlns:p14="http://schemas.microsoft.com/office/powerpoint/2010/main" val="20374225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F784165A-7480-4AEB-92DA-0900696BB7F0}"/>
              </a:ext>
            </a:extLst>
          </p:cNvPr>
          <p:cNvSpPr txBox="1"/>
          <p:nvPr/>
        </p:nvSpPr>
        <p:spPr>
          <a:xfrm>
            <a:off x="87466" y="85592"/>
            <a:ext cx="11879248" cy="1323439"/>
          </a:xfrm>
          <a:prstGeom prst="rect">
            <a:avLst/>
          </a:prstGeom>
          <a:noFill/>
        </p:spPr>
        <p:txBody>
          <a:bodyPr wrap="square">
            <a:spAutoFit/>
          </a:bodyPr>
          <a:lstStyle/>
          <a:p>
            <a:pPr algn="just"/>
            <a:r>
              <a:rPr lang="cs-CZ" sz="2000" b="0" i="0" u="none" strike="noStrike" baseline="0" dirty="0">
                <a:latin typeface="Times New Roman" panose="02020603050405020304" pitchFamily="18" charset="0"/>
                <a:cs typeface="Times New Roman" panose="02020603050405020304" pitchFamily="18" charset="0"/>
              </a:rPr>
              <a:t>Slovo bauxit neodpovídá nějakému specifickému minerálu, ale hornině, která se skládá většinou z hydratovaných oxidů hliníku, zejména </a:t>
            </a:r>
            <a:r>
              <a:rPr lang="cs-CZ" sz="2000" b="0" i="0" u="none" strike="noStrike" baseline="0" dirty="0" err="1">
                <a:latin typeface="Times New Roman" panose="02020603050405020304" pitchFamily="18" charset="0"/>
                <a:cs typeface="Times New Roman" panose="02020603050405020304" pitchFamily="18" charset="0"/>
              </a:rPr>
              <a:t>gibbsitu</a:t>
            </a:r>
            <a:r>
              <a:rPr lang="cs-CZ" sz="2000" b="0" i="0" u="none" strike="noStrike" baseline="0" dirty="0">
                <a:latin typeface="Times New Roman" panose="02020603050405020304" pitchFamily="18" charset="0"/>
                <a:cs typeface="Times New Roman" panose="02020603050405020304" pitchFamily="18" charset="0"/>
              </a:rPr>
              <a:t>, </a:t>
            </a:r>
            <a:r>
              <a:rPr lang="cs-CZ" sz="2000" b="0" i="0" u="none" strike="noStrike" baseline="0" dirty="0" err="1">
                <a:latin typeface="Times New Roman" panose="02020603050405020304" pitchFamily="18" charset="0"/>
                <a:cs typeface="Times New Roman" panose="02020603050405020304" pitchFamily="18" charset="0"/>
              </a:rPr>
              <a:t>boehmitu</a:t>
            </a:r>
            <a:r>
              <a:rPr lang="cs-CZ" sz="2000" b="0" i="0" u="none" strike="noStrike" baseline="0" dirty="0">
                <a:latin typeface="Times New Roman" panose="02020603050405020304" pitchFamily="18" charset="0"/>
                <a:cs typeface="Times New Roman" panose="02020603050405020304" pitchFamily="18" charset="0"/>
              </a:rPr>
              <a:t> a diasporu. Bauxit je definován jako hornina obsahující hydroxid hliníku zejména Al</a:t>
            </a:r>
            <a:r>
              <a:rPr lang="cs-CZ" sz="2000" b="0" i="0" u="none" strike="noStrike" baseline="-25000" dirty="0">
                <a:latin typeface="Times New Roman" panose="02020603050405020304" pitchFamily="18" charset="0"/>
                <a:cs typeface="Times New Roman" panose="02020603050405020304" pitchFamily="18" charset="0"/>
              </a:rPr>
              <a:t>2</a:t>
            </a:r>
            <a:r>
              <a:rPr lang="cs-CZ" sz="2000" b="0" i="0" u="none" strike="noStrike" baseline="0" dirty="0">
                <a:latin typeface="Times New Roman" panose="02020603050405020304" pitchFamily="18" charset="0"/>
                <a:cs typeface="Times New Roman" panose="02020603050405020304" pitchFamily="18" charset="0"/>
              </a:rPr>
              <a:t>O</a:t>
            </a:r>
            <a:r>
              <a:rPr lang="cs-CZ" sz="2000" b="0" i="0" u="none" strike="noStrike" baseline="-25000" dirty="0">
                <a:latin typeface="Times New Roman" panose="02020603050405020304" pitchFamily="18" charset="0"/>
                <a:cs typeface="Times New Roman" panose="02020603050405020304" pitchFamily="18" charset="0"/>
              </a:rPr>
              <a:t>3</a:t>
            </a:r>
            <a:r>
              <a:rPr lang="cs-CZ" sz="2000" b="0" i="0" u="none" strike="noStrike" baseline="0" dirty="0">
                <a:latin typeface="Times New Roman" panose="02020603050405020304" pitchFamily="18" charset="0"/>
                <a:cs typeface="Times New Roman" panose="02020603050405020304" pitchFamily="18" charset="0"/>
              </a:rPr>
              <a:t>.3H</a:t>
            </a:r>
            <a:r>
              <a:rPr lang="cs-CZ" sz="2000" b="0" i="0" u="none" strike="noStrike" baseline="-25000" dirty="0">
                <a:latin typeface="Times New Roman" panose="02020603050405020304" pitchFamily="18" charset="0"/>
                <a:cs typeface="Times New Roman" panose="02020603050405020304" pitchFamily="18" charset="0"/>
              </a:rPr>
              <a:t>2</a:t>
            </a:r>
            <a:r>
              <a:rPr lang="cs-CZ" sz="2000" b="0" i="0" u="none" strike="noStrike" baseline="0" dirty="0">
                <a:latin typeface="Times New Roman" panose="02020603050405020304" pitchFamily="18" charset="0"/>
                <a:cs typeface="Times New Roman" panose="02020603050405020304" pitchFamily="18" charset="0"/>
              </a:rPr>
              <a:t>O a také příměsi ve formě silikátů, jílů, usazenin, hydroxidů železa a z hydroxidů hliníku.</a:t>
            </a:r>
            <a:endParaRPr lang="cs-CZ" sz="2000" dirty="0">
              <a:latin typeface="Times New Roman" panose="02020603050405020304" pitchFamily="18" charset="0"/>
              <a:cs typeface="Times New Roman" panose="02020603050405020304" pitchFamily="18" charset="0"/>
            </a:endParaRPr>
          </a:p>
        </p:txBody>
      </p:sp>
      <p:sp>
        <p:nvSpPr>
          <p:cNvPr id="5" name="TextovéPole 4">
            <a:extLst>
              <a:ext uri="{FF2B5EF4-FFF2-40B4-BE49-F238E27FC236}">
                <a16:creationId xmlns:a16="http://schemas.microsoft.com/office/drawing/2014/main" id="{D0A06608-8311-4923-92D6-326F4B72F5E2}"/>
              </a:ext>
            </a:extLst>
          </p:cNvPr>
          <p:cNvSpPr txBox="1"/>
          <p:nvPr/>
        </p:nvSpPr>
        <p:spPr>
          <a:xfrm>
            <a:off x="131195" y="2630295"/>
            <a:ext cx="11791783" cy="224676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 Při elektrolýze se z taveniny směsi předem přečištěného bauxitu a kryolitu o teplotě asi 950 °C na katodě vylučuje elementární hliník, na grafitové anodě vzniká kyslík, který ihned reaguje s materiálem elektrody za vzniku toxického plynného oxidu uhelnatého, CO. </a:t>
            </a:r>
          </a:p>
          <a:p>
            <a:pPr algn="just"/>
            <a:r>
              <a:rPr lang="cs-CZ" sz="2000" dirty="0">
                <a:latin typeface="Times New Roman" panose="02020603050405020304" pitchFamily="18" charset="0"/>
                <a:cs typeface="Times New Roman" panose="02020603050405020304" pitchFamily="18" charset="0"/>
              </a:rPr>
              <a:t>• Během chemických reakcí při výrobě hliníku unikají dále do ovzduší různé toxické látky, například fluór, což se neobejde bez negativních dopadů. Základní reakce probíhající při výrobě hliníku (zásadité reakce): </a:t>
            </a:r>
          </a:p>
          <a:p>
            <a:pPr algn="just"/>
            <a:r>
              <a:rPr lang="cs-CZ" sz="2000" dirty="0">
                <a:latin typeface="Times New Roman" panose="02020603050405020304" pitchFamily="18" charset="0"/>
                <a:cs typeface="Times New Roman" panose="02020603050405020304" pitchFamily="18" charset="0"/>
              </a:rPr>
              <a:t>• Působením alkálií (</a:t>
            </a:r>
            <a:r>
              <a:rPr lang="cs-CZ" sz="2000" dirty="0" err="1">
                <a:latin typeface="Times New Roman" panose="02020603050405020304" pitchFamily="18" charset="0"/>
                <a:cs typeface="Times New Roman" panose="02020603050405020304" pitchFamily="18" charset="0"/>
              </a:rPr>
              <a:t>NaOH</a:t>
            </a:r>
            <a:r>
              <a:rPr lang="cs-CZ" sz="2000" dirty="0">
                <a:latin typeface="Times New Roman" panose="02020603050405020304" pitchFamily="18" charset="0"/>
                <a:cs typeface="Times New Roman" panose="02020603050405020304" pitchFamily="18" charset="0"/>
              </a:rPr>
              <a:t>, resp. Na</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CO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na rudu bauxitu váže se oxid hlinitý na hlinitan sodný podle rovnic (1) a (2), který je rozpustný ve vodě:</a:t>
            </a:r>
          </a:p>
        </p:txBody>
      </p:sp>
      <p:sp>
        <p:nvSpPr>
          <p:cNvPr id="7" name="TextovéPole 6">
            <a:extLst>
              <a:ext uri="{FF2B5EF4-FFF2-40B4-BE49-F238E27FC236}">
                <a16:creationId xmlns:a16="http://schemas.microsoft.com/office/drawing/2014/main" id="{F24A7269-23C7-4B6C-AAA7-E41119322E27}"/>
              </a:ext>
            </a:extLst>
          </p:cNvPr>
          <p:cNvSpPr txBox="1"/>
          <p:nvPr/>
        </p:nvSpPr>
        <p:spPr>
          <a:xfrm>
            <a:off x="87464" y="1265083"/>
            <a:ext cx="11879247" cy="132343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Při výrobě oxidu hlinitého z bauxitu je potřeba projít poměrně složitým výrobním postupem. Ruda se musí nejprve </a:t>
            </a:r>
            <a:r>
              <a:rPr lang="cs-CZ" sz="2000" b="1" dirty="0">
                <a:latin typeface="Times New Roman" panose="02020603050405020304" pitchFamily="18" charset="0"/>
                <a:cs typeface="Times New Roman" panose="02020603050405020304" pitchFamily="18" charset="0"/>
              </a:rPr>
              <a:t>rozemlít a smísit s vápencem a hydroxidem sodným. </a:t>
            </a:r>
            <a:r>
              <a:rPr lang="cs-CZ" sz="2000" dirty="0">
                <a:latin typeface="Times New Roman" panose="02020603050405020304" pitchFamily="18" charset="0"/>
                <a:cs typeface="Times New Roman" panose="02020603050405020304" pitchFamily="18" charset="0"/>
              </a:rPr>
              <a:t>Vzniklá směs se přečerpává do vysokotlakých nádob, kde se následně zahřívá. Hydroxid sodný se rozpouští s oxidem hlinitým, který se z roztoku vysráží, propere, zahřeje, čímž se odstraňuje ze směsi vzniklá voda. Koncovým členem je bílý prášek podobný cukru – </a:t>
            </a:r>
            <a:r>
              <a:rPr lang="cs-CZ" sz="2000" b="1" dirty="0">
                <a:latin typeface="Times New Roman" panose="02020603050405020304" pitchFamily="18" charset="0"/>
                <a:cs typeface="Times New Roman" panose="02020603050405020304" pitchFamily="18" charset="0"/>
              </a:rPr>
              <a:t>oxid hlinitý</a:t>
            </a:r>
            <a:r>
              <a:rPr lang="cs-CZ" sz="2000" dirty="0">
                <a:latin typeface="Times New Roman" panose="02020603050405020304" pitchFamily="18" charset="0"/>
                <a:cs typeface="Times New Roman" panose="02020603050405020304" pitchFamily="18" charset="0"/>
              </a:rPr>
              <a:t>.</a:t>
            </a:r>
          </a:p>
        </p:txBody>
      </p:sp>
      <p:sp>
        <p:nvSpPr>
          <p:cNvPr id="9" name="TextovéPole 8">
            <a:extLst>
              <a:ext uri="{FF2B5EF4-FFF2-40B4-BE49-F238E27FC236}">
                <a16:creationId xmlns:a16="http://schemas.microsoft.com/office/drawing/2014/main" id="{C45C4438-1DF8-47EE-B70D-5F8855BB8898}"/>
              </a:ext>
            </a:extLst>
          </p:cNvPr>
          <p:cNvSpPr txBox="1"/>
          <p:nvPr/>
        </p:nvSpPr>
        <p:spPr>
          <a:xfrm>
            <a:off x="3368594" y="4877064"/>
            <a:ext cx="6094674" cy="707886"/>
          </a:xfrm>
          <a:prstGeom prst="rect">
            <a:avLst/>
          </a:prstGeom>
          <a:noFill/>
        </p:spPr>
        <p:txBody>
          <a:bodyPr wrap="square">
            <a:spAutoFit/>
          </a:bodyPr>
          <a:lstStyle/>
          <a:p>
            <a:r>
              <a:rPr lang="cs-CZ" sz="2000" dirty="0">
                <a:latin typeface="Times New Roman" panose="02020603050405020304" pitchFamily="18" charset="0"/>
                <a:cs typeface="Times New Roman" panose="02020603050405020304" pitchFamily="18" charset="0"/>
              </a:rPr>
              <a:t>Al</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+ 2NaOH = 2NaAlO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H</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 (1) </a:t>
            </a:r>
          </a:p>
          <a:p>
            <a:r>
              <a:rPr lang="cs-CZ" sz="2000" dirty="0">
                <a:latin typeface="Times New Roman" panose="02020603050405020304" pitchFamily="18" charset="0"/>
                <a:cs typeface="Times New Roman" panose="02020603050405020304" pitchFamily="18" charset="0"/>
              </a:rPr>
              <a:t>Al</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 Na</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CO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 2NaAlO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CO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(2) </a:t>
            </a:r>
          </a:p>
        </p:txBody>
      </p:sp>
      <p:sp>
        <p:nvSpPr>
          <p:cNvPr id="6" name="Obdélník 5">
            <a:extLst>
              <a:ext uri="{FF2B5EF4-FFF2-40B4-BE49-F238E27FC236}">
                <a16:creationId xmlns:a16="http://schemas.microsoft.com/office/drawing/2014/main" id="{5217A028-3A58-48B4-B014-5DD1610B33C6}"/>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7470071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185BDFE9-2DEF-426F-ABCE-462EFEAF2643}"/>
              </a:ext>
            </a:extLst>
          </p:cNvPr>
          <p:cNvSpPr txBox="1"/>
          <p:nvPr/>
        </p:nvSpPr>
        <p:spPr>
          <a:xfrm>
            <a:off x="79513" y="221413"/>
            <a:ext cx="6575730" cy="2862322"/>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Roztok hlinitanu sodného se odděluje od sraženiny,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tzv. červeného kalu, složeného hlavně z oxidů a hydroxidů křemíku, železa a titanu. </a:t>
            </a:r>
          </a:p>
          <a:p>
            <a:pPr algn="just"/>
            <a:r>
              <a:rPr lang="cs-CZ" sz="2000" dirty="0">
                <a:latin typeface="Times New Roman" panose="02020603050405020304" pitchFamily="18" charset="0"/>
                <a:cs typeface="Times New Roman" panose="02020603050405020304" pitchFamily="18" charset="0"/>
              </a:rPr>
              <a:t>Roztok hlinitanu sodného se potom rozkládá a vylučuje se čistý hydroxid hlinitý. Ten se odfiltruje a alkalický roztok se po úpravách vrací zpět do procesu. Hydroxid hlinitý se pak při vysokých teplotách kalcinuje za účelem odstranění vody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proměny na suchý, čistý a </a:t>
            </a:r>
            <a:r>
              <a:rPr lang="cs-CZ" sz="2000" dirty="0" err="1">
                <a:latin typeface="Times New Roman" panose="02020603050405020304" pitchFamily="18" charset="0"/>
                <a:cs typeface="Times New Roman" panose="02020603050405020304" pitchFamily="18" charset="0"/>
              </a:rPr>
              <a:t>nehygroskopický</a:t>
            </a:r>
            <a:r>
              <a:rPr lang="cs-CZ" sz="2000" dirty="0">
                <a:latin typeface="Times New Roman" panose="02020603050405020304" pitchFamily="18" charset="0"/>
                <a:cs typeface="Times New Roman" panose="02020603050405020304" pitchFamily="18" charset="0"/>
              </a:rPr>
              <a:t> a-Al</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vhodný k výrobě kovového hliníku.</a:t>
            </a:r>
          </a:p>
        </p:txBody>
      </p:sp>
      <p:pic>
        <p:nvPicPr>
          <p:cNvPr id="5" name="Obrázek 4">
            <a:extLst>
              <a:ext uri="{FF2B5EF4-FFF2-40B4-BE49-F238E27FC236}">
                <a16:creationId xmlns:a16="http://schemas.microsoft.com/office/drawing/2014/main" id="{F5D254CB-9B69-4E10-BA97-CE95341E2BFD}"/>
              </a:ext>
            </a:extLst>
          </p:cNvPr>
          <p:cNvPicPr>
            <a:picLocks noChangeAspect="1"/>
          </p:cNvPicPr>
          <p:nvPr/>
        </p:nvPicPr>
        <p:blipFill>
          <a:blip r:embed="rId2"/>
          <a:stretch>
            <a:fillRect/>
          </a:stretch>
        </p:blipFill>
        <p:spPr>
          <a:xfrm>
            <a:off x="6822332" y="0"/>
            <a:ext cx="5369668" cy="6858000"/>
          </a:xfrm>
          <a:prstGeom prst="rect">
            <a:avLst/>
          </a:prstGeom>
        </p:spPr>
      </p:pic>
      <p:sp>
        <p:nvSpPr>
          <p:cNvPr id="7" name="TextovéPole 6">
            <a:extLst>
              <a:ext uri="{FF2B5EF4-FFF2-40B4-BE49-F238E27FC236}">
                <a16:creationId xmlns:a16="http://schemas.microsoft.com/office/drawing/2014/main" id="{EA337A25-3CAE-4B9E-974D-678ABE87C034}"/>
              </a:ext>
            </a:extLst>
          </p:cNvPr>
          <p:cNvSpPr txBox="1"/>
          <p:nvPr/>
        </p:nvSpPr>
        <p:spPr>
          <a:xfrm>
            <a:off x="2525532" y="4828631"/>
            <a:ext cx="6094674" cy="369332"/>
          </a:xfrm>
          <a:prstGeom prst="rect">
            <a:avLst/>
          </a:prstGeom>
          <a:noFill/>
        </p:spPr>
        <p:txBody>
          <a:bodyPr wrap="square">
            <a:spAutoFit/>
          </a:bodyPr>
          <a:lstStyle/>
          <a:p>
            <a:r>
              <a:rPr lang="cs-CZ" sz="1800" b="0" i="0" u="none" strike="noStrike" baseline="0" dirty="0">
                <a:solidFill>
                  <a:srgbClr val="FF0000"/>
                </a:solidFill>
                <a:latin typeface="TimesNewRomanPSMT"/>
              </a:rPr>
              <a:t>Schéma Bayerovy metody výroby oxidu hlinitého</a:t>
            </a:r>
            <a:endParaRPr lang="cs-CZ" dirty="0">
              <a:solidFill>
                <a:srgbClr val="FF0000"/>
              </a:solidFill>
            </a:endParaRPr>
          </a:p>
        </p:txBody>
      </p:sp>
      <p:sp>
        <p:nvSpPr>
          <p:cNvPr id="6" name="Obdélník 5">
            <a:extLst>
              <a:ext uri="{FF2B5EF4-FFF2-40B4-BE49-F238E27FC236}">
                <a16:creationId xmlns:a16="http://schemas.microsoft.com/office/drawing/2014/main" id="{79CEAC1F-EA08-416E-AC41-6FAB441A4EC9}"/>
              </a:ext>
            </a:extLst>
          </p:cNvPr>
          <p:cNvSpPr/>
          <p:nvPr/>
        </p:nvSpPr>
        <p:spPr bwMode="auto">
          <a:xfrm>
            <a:off x="1721112"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46707907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F39F5A6E-5B74-41C0-81C7-3E56DB3A4180}"/>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57BE958F-F394-452D-922D-E602C607B57F}"/>
              </a:ext>
            </a:extLst>
          </p:cNvPr>
          <p:cNvSpPr txBox="1"/>
          <p:nvPr/>
        </p:nvSpPr>
        <p:spPr>
          <a:xfrm>
            <a:off x="135909" y="59653"/>
            <a:ext cx="11920181" cy="3539430"/>
          </a:xfrm>
          <a:prstGeom prst="rect">
            <a:avLst/>
          </a:prstGeom>
          <a:noFill/>
        </p:spPr>
        <p:txBody>
          <a:bodyPr wrap="square">
            <a:spAutoFit/>
          </a:bodyPr>
          <a:lstStyle/>
          <a:p>
            <a:r>
              <a:rPr lang="cs-CZ" sz="2400" b="1" dirty="0">
                <a:solidFill>
                  <a:srgbClr val="FF0000"/>
                </a:solidFill>
                <a:latin typeface="Times New Roman" panose="02020603050405020304" pitchFamily="18" charset="0"/>
                <a:cs typeface="Times New Roman" panose="02020603050405020304" pitchFamily="18" charset="0"/>
              </a:rPr>
              <a:t>Výroba mědi </a:t>
            </a:r>
          </a:p>
          <a:p>
            <a:pPr algn="just"/>
            <a:r>
              <a:rPr lang="cs-CZ" sz="2000" dirty="0">
                <a:latin typeface="Times New Roman" panose="02020603050405020304" pitchFamily="18" charset="0"/>
                <a:cs typeface="Times New Roman" panose="02020603050405020304" pitchFamily="18" charset="0"/>
              </a:rPr>
              <a:t>• Měď se vyskytuje v přírodě v podobě různých minerálů a vzácně i jako čistý kov. Přestože jednotlivé minerály obsahují velmi mnoho mědi, těžená ruda obsahuje zpravidla 0,5 až 5% mědi. </a:t>
            </a:r>
          </a:p>
          <a:p>
            <a:pPr algn="just"/>
            <a:r>
              <a:rPr lang="cs-CZ" sz="2000" dirty="0">
                <a:latin typeface="Times New Roman" panose="02020603050405020304" pitchFamily="18" charset="0"/>
                <a:cs typeface="Times New Roman" panose="02020603050405020304" pitchFamily="18" charset="0"/>
              </a:rPr>
              <a:t>• Přibližně 85% mědi se vyrábí ze sirníkových (sulfidických) rud, z toho asi polovina z </a:t>
            </a:r>
            <a:r>
              <a:rPr lang="cs-CZ" sz="2000" dirty="0" err="1">
                <a:latin typeface="Times New Roman" panose="02020603050405020304" pitchFamily="18" charset="0"/>
                <a:cs typeface="Times New Roman" panose="02020603050405020304" pitchFamily="18" charset="0"/>
              </a:rPr>
              <a:t>chalkosinu</a:t>
            </a:r>
            <a:r>
              <a:rPr lang="cs-CZ" sz="2000" dirty="0">
                <a:latin typeface="Times New Roman" panose="02020603050405020304" pitchFamily="18" charset="0"/>
                <a:cs typeface="Times New Roman" panose="02020603050405020304" pitchFamily="18" charset="0"/>
              </a:rPr>
              <a:t>. </a:t>
            </a:r>
          </a:p>
          <a:p>
            <a:pPr algn="just"/>
            <a:r>
              <a:rPr lang="cs-CZ" sz="2000" dirty="0">
                <a:latin typeface="Times New Roman" panose="02020603050405020304" pitchFamily="18" charset="0"/>
                <a:cs typeface="Times New Roman" panose="02020603050405020304" pitchFamily="18" charset="0"/>
              </a:rPr>
              <a:t>• Těžené rudy jsou zpravidla chudé a v původním stavu nejsou vhodné pro zpracování na měď. Rudy se proto upravují a do hutě přicházejí jako koncentrát s obsahem 10 až 30% mědi. Měděné koncentráty obsahují také jiné doprovodné prvky, jejichž získání výrobou mědi zhospodární. </a:t>
            </a:r>
          </a:p>
          <a:p>
            <a:pPr algn="just"/>
            <a:r>
              <a:rPr lang="cs-CZ" sz="2000" dirty="0">
                <a:latin typeface="Times New Roman" panose="02020603050405020304" pitchFamily="18" charset="0"/>
                <a:cs typeface="Times New Roman" panose="02020603050405020304" pitchFamily="18" charset="0"/>
              </a:rPr>
              <a:t>• </a:t>
            </a:r>
            <a:r>
              <a:rPr lang="cs-CZ" sz="2000" b="1" dirty="0">
                <a:latin typeface="Times New Roman" panose="02020603050405020304" pitchFamily="18" charset="0"/>
                <a:cs typeface="Times New Roman" panose="02020603050405020304" pitchFamily="18" charset="0"/>
              </a:rPr>
              <a:t>Krok č. 1 </a:t>
            </a:r>
            <a:r>
              <a:rPr lang="cs-CZ" sz="2000" dirty="0">
                <a:latin typeface="Times New Roman" panose="02020603050405020304" pitchFamily="18" charset="0"/>
                <a:cs typeface="Times New Roman" panose="02020603050405020304" pitchFamily="18" charset="0"/>
              </a:rPr>
              <a:t>- pražení, jehož podstatou je odstranění co možná největšího množství síry z rudy a převedení co možná největšího množství sulfidů na oxidy. Oxidy arsenu a antimonu při tomto pražení vytěkají. </a:t>
            </a:r>
            <a:r>
              <a:rPr lang="cs-CZ" sz="2000" b="1" dirty="0">
                <a:latin typeface="Times New Roman" panose="02020603050405020304" pitchFamily="18" charset="0"/>
                <a:cs typeface="Times New Roman" panose="02020603050405020304" pitchFamily="18" charset="0"/>
              </a:rPr>
              <a:t>Pokud klesne obsah síry v rudě natolik, že na jeden 1 atom mědi připadá přibližně 1 atom síry, následuje druhý krok</a:t>
            </a:r>
            <a:r>
              <a:rPr lang="cs-CZ" sz="2000" dirty="0">
                <a:latin typeface="Times New Roman" panose="02020603050405020304" pitchFamily="18" charset="0"/>
                <a:cs typeface="Times New Roman" panose="02020603050405020304" pitchFamily="18" charset="0"/>
              </a:rPr>
              <a:t>. </a:t>
            </a:r>
          </a:p>
          <a:p>
            <a:pPr algn="just"/>
            <a:r>
              <a:rPr lang="cs-CZ" sz="2000" dirty="0">
                <a:latin typeface="Times New Roman" panose="02020603050405020304" pitchFamily="18" charset="0"/>
                <a:cs typeface="Times New Roman" panose="02020603050405020304" pitchFamily="18" charset="0"/>
              </a:rPr>
              <a:t>2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S + 3 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2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 + 2 SO</a:t>
            </a:r>
            <a:r>
              <a:rPr lang="cs-CZ" sz="2000" baseline="-25000" dirty="0">
                <a:latin typeface="Times New Roman" panose="02020603050405020304" pitchFamily="18" charset="0"/>
                <a:cs typeface="Times New Roman" panose="02020603050405020304" pitchFamily="18" charset="0"/>
              </a:rPr>
              <a:t>2</a:t>
            </a:r>
          </a:p>
        </p:txBody>
      </p:sp>
      <p:pic>
        <p:nvPicPr>
          <p:cNvPr id="2050" name="Picture 2">
            <a:extLst>
              <a:ext uri="{FF2B5EF4-FFF2-40B4-BE49-F238E27FC236}">
                <a16:creationId xmlns:a16="http://schemas.microsoft.com/office/drawing/2014/main" id="{2A6C43EC-0C6B-4CC6-B973-8A33D8196B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96270" y="3151255"/>
            <a:ext cx="3192927" cy="27564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halkosin surový (Namibie) - naturshop.cz">
            <a:extLst>
              <a:ext uri="{FF2B5EF4-FFF2-40B4-BE49-F238E27FC236}">
                <a16:creationId xmlns:a16="http://schemas.microsoft.com/office/drawing/2014/main" id="{0E58A41A-348F-4FFE-B53A-66E0E0E7FB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2591" y="3258917"/>
            <a:ext cx="3224419" cy="2418314"/>
          </a:xfrm>
          <a:prstGeom prst="rect">
            <a:avLst/>
          </a:prstGeom>
          <a:noFill/>
          <a:extLst>
            <a:ext uri="{909E8E84-426E-40DD-AFC4-6F175D3DCCD1}">
              <a14:hiddenFill xmlns:a14="http://schemas.microsoft.com/office/drawing/2010/main">
                <a:solidFill>
                  <a:srgbClr val="FFFFFF"/>
                </a:solidFill>
              </a14:hiddenFill>
            </a:ext>
          </a:extLst>
        </p:spPr>
      </p:pic>
      <p:sp>
        <p:nvSpPr>
          <p:cNvPr id="7" name="TextovéPole 6">
            <a:extLst>
              <a:ext uri="{FF2B5EF4-FFF2-40B4-BE49-F238E27FC236}">
                <a16:creationId xmlns:a16="http://schemas.microsoft.com/office/drawing/2014/main" id="{470D8D93-0A2B-47DA-BE7C-958CF458E0A4}"/>
              </a:ext>
            </a:extLst>
          </p:cNvPr>
          <p:cNvSpPr txBox="1"/>
          <p:nvPr/>
        </p:nvSpPr>
        <p:spPr>
          <a:xfrm>
            <a:off x="115407" y="5183700"/>
            <a:ext cx="6094674" cy="369332"/>
          </a:xfrm>
          <a:prstGeom prst="rect">
            <a:avLst/>
          </a:prstGeom>
          <a:noFill/>
        </p:spPr>
        <p:txBody>
          <a:bodyPr wrap="square">
            <a:spAutoFit/>
          </a:bodyPr>
          <a:lstStyle/>
          <a:p>
            <a:pPr algn="l"/>
            <a:r>
              <a:rPr lang="cs-CZ" b="0" i="0" u="none" strike="noStrike" dirty="0">
                <a:solidFill>
                  <a:srgbClr val="1A0DAB"/>
                </a:solidFill>
                <a:effectLst/>
                <a:latin typeface="arial" panose="020B0604020202020204" pitchFamily="34" charset="0"/>
                <a:hlinkClick r:id="rId5"/>
              </a:rPr>
              <a:t>CHALKOSIN CHALKOPYRIT</a:t>
            </a:r>
          </a:p>
        </p:txBody>
      </p:sp>
    </p:spTree>
    <p:extLst>
      <p:ext uri="{BB962C8B-B14F-4D97-AF65-F5344CB8AC3E}">
        <p14:creationId xmlns:p14="http://schemas.microsoft.com/office/powerpoint/2010/main" val="74285736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4A79E6C3-648F-490F-9801-C45022AAE213}"/>
              </a:ext>
            </a:extLst>
          </p:cNvPr>
          <p:cNvSpPr txBox="1"/>
          <p:nvPr/>
        </p:nvSpPr>
        <p:spPr>
          <a:xfrm>
            <a:off x="63608" y="0"/>
            <a:ext cx="11911054" cy="4708981"/>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Krok č. 2</a:t>
            </a:r>
            <a:r>
              <a:rPr lang="cs-CZ" sz="2000" dirty="0">
                <a:latin typeface="Times New Roman" panose="02020603050405020304" pitchFamily="18" charset="0"/>
                <a:cs typeface="Times New Roman" panose="02020603050405020304" pitchFamily="18" charset="0"/>
              </a:rPr>
              <a:t>: Tavení na měděný lech (kamínek) probíhá v šachtových nebo plamenných pecích za přidání koksu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struskových přísad (nejčastěji oxid křemičitý) při teplotě 1400 °C, aby se odstranil sulfid železnatý </a:t>
            </a:r>
            <a:r>
              <a:rPr lang="cs-CZ" sz="2000" dirty="0" err="1">
                <a:latin typeface="Times New Roman" panose="02020603050405020304" pitchFamily="18" charset="0"/>
                <a:cs typeface="Times New Roman" panose="02020603050405020304" pitchFamily="18" charset="0"/>
              </a:rPr>
              <a:t>FeS</a:t>
            </a:r>
            <a:r>
              <a:rPr lang="cs-CZ" sz="2000" dirty="0">
                <a:latin typeface="Times New Roman" panose="02020603050405020304" pitchFamily="18" charset="0"/>
                <a:cs typeface="Times New Roman" panose="02020603050405020304" pitchFamily="18" charset="0"/>
              </a:rPr>
              <a:t>. Při tomto pochodu přechází oxid měďnatý vzniklý v minulém kroku opět v sulfid a sulfid železnatý reaguje s oxidem křemičitým na křemičitan železnatý, který strusku. Sulfid měďný, který při reakci vzniká, se spolu s dalšími sloučeninami usazuje na dně taveniny jako měděný lech neboli kamínek. </a:t>
            </a:r>
            <a:r>
              <a:rPr lang="cs-CZ" sz="2000" b="1" dirty="0">
                <a:latin typeface="Times New Roman" panose="02020603050405020304" pitchFamily="18" charset="0"/>
                <a:cs typeface="Times New Roman" panose="02020603050405020304" pitchFamily="18" charset="0"/>
              </a:rPr>
              <a:t>Po odstranění velkého množství </a:t>
            </a:r>
            <a:r>
              <a:rPr lang="cs-CZ" sz="2000" b="1" dirty="0" err="1">
                <a:latin typeface="Times New Roman" panose="02020603050405020304" pitchFamily="18" charset="0"/>
                <a:cs typeface="Times New Roman" panose="02020603050405020304" pitchFamily="18" charset="0"/>
              </a:rPr>
              <a:t>suflidu</a:t>
            </a:r>
            <a:r>
              <a:rPr lang="cs-CZ" sz="2000" b="1" dirty="0">
                <a:latin typeface="Times New Roman" panose="02020603050405020304" pitchFamily="18" charset="0"/>
                <a:cs typeface="Times New Roman" panose="02020603050405020304" pitchFamily="18" charset="0"/>
              </a:rPr>
              <a:t> železnatého z rudy následuje třetí krok. </a:t>
            </a:r>
            <a:r>
              <a:rPr lang="cs-CZ" sz="2000" dirty="0">
                <a:latin typeface="Times New Roman" panose="02020603050405020304" pitchFamily="18" charset="0"/>
                <a:cs typeface="Times New Roman" panose="02020603050405020304" pitchFamily="18" charset="0"/>
              </a:rPr>
              <a:t>2 </a:t>
            </a:r>
            <a:r>
              <a:rPr lang="cs-CZ" sz="2000" dirty="0" err="1">
                <a:latin typeface="Times New Roman" panose="02020603050405020304" pitchFamily="18" charset="0"/>
                <a:cs typeface="Times New Roman" panose="02020603050405020304" pitchFamily="18" charset="0"/>
              </a:rPr>
              <a:t>CuO</a:t>
            </a:r>
            <a:r>
              <a:rPr lang="cs-CZ" sz="2000" dirty="0">
                <a:latin typeface="Times New Roman" panose="02020603050405020304" pitchFamily="18" charset="0"/>
                <a:cs typeface="Times New Roman" panose="02020603050405020304" pitchFamily="18" charset="0"/>
              </a:rPr>
              <a:t> + </a:t>
            </a:r>
            <a:r>
              <a:rPr lang="cs-CZ" sz="2000" dirty="0" err="1">
                <a:latin typeface="Times New Roman" panose="02020603050405020304" pitchFamily="18" charset="0"/>
                <a:cs typeface="Times New Roman" panose="02020603050405020304" pitchFamily="18" charset="0"/>
              </a:rPr>
              <a:t>FeS</a:t>
            </a:r>
            <a:r>
              <a:rPr lang="cs-CZ" sz="2000" dirty="0">
                <a:latin typeface="Times New Roman" panose="02020603050405020304" pitchFamily="18" charset="0"/>
                <a:cs typeface="Times New Roman" panose="02020603050405020304" pitchFamily="18" charset="0"/>
              </a:rPr>
              <a:t> + C + SiO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S + FeSiO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 CO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 </a:t>
            </a:r>
            <a:r>
              <a:rPr lang="cs-CZ" sz="2000" b="1" dirty="0">
                <a:latin typeface="Times New Roman" panose="02020603050405020304" pitchFamily="18" charset="0"/>
                <a:cs typeface="Times New Roman" panose="02020603050405020304" pitchFamily="18" charset="0"/>
              </a:rPr>
              <a:t>Krok č. 3</a:t>
            </a:r>
            <a:r>
              <a:rPr lang="cs-CZ" sz="2000" dirty="0">
                <a:latin typeface="Times New Roman" panose="02020603050405020304" pitchFamily="18" charset="0"/>
                <a:cs typeface="Times New Roman" panose="02020603050405020304" pitchFamily="18" charset="0"/>
              </a:rPr>
              <a:t>: Zpracování měděného lechu na surovou měď se dnes výhradně provádí dmýcháním v konvertoru, což je metoda, která se označuje jako pražení s dmýcháním nebo </a:t>
            </a:r>
            <a:r>
              <a:rPr lang="cs-CZ" sz="2000" dirty="0" err="1">
                <a:latin typeface="Times New Roman" panose="02020603050405020304" pitchFamily="18" charset="0"/>
                <a:cs typeface="Times New Roman" panose="02020603050405020304" pitchFamily="18" charset="0"/>
              </a:rPr>
              <a:t>besemerace</a:t>
            </a:r>
            <a:r>
              <a:rPr lang="cs-CZ" sz="2000" dirty="0">
                <a:latin typeface="Times New Roman" panose="02020603050405020304" pitchFamily="18" charset="0"/>
                <a:cs typeface="Times New Roman" panose="02020603050405020304" pitchFamily="18" charset="0"/>
              </a:rPr>
              <a:t> mědi. Tento způsob výroby spočívá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kombinaci pochodu </a:t>
            </a:r>
            <a:r>
              <a:rPr lang="cs-CZ" sz="2000" dirty="0" err="1">
                <a:latin typeface="Times New Roman" panose="02020603050405020304" pitchFamily="18" charset="0"/>
                <a:cs typeface="Times New Roman" panose="02020603050405020304" pitchFamily="18" charset="0"/>
              </a:rPr>
              <a:t>pražně</a:t>
            </a:r>
            <a:r>
              <a:rPr lang="cs-CZ" sz="2000" dirty="0">
                <a:latin typeface="Times New Roman" panose="02020603050405020304" pitchFamily="18" charset="0"/>
                <a:cs typeface="Times New Roman" panose="02020603050405020304" pitchFamily="18" charset="0"/>
              </a:rPr>
              <a:t> redukčního a pochodu </a:t>
            </a:r>
            <a:r>
              <a:rPr lang="cs-CZ" sz="2000" dirty="0" err="1">
                <a:latin typeface="Times New Roman" panose="02020603050405020304" pitchFamily="18" charset="0"/>
                <a:cs typeface="Times New Roman" panose="02020603050405020304" pitchFamily="18" charset="0"/>
              </a:rPr>
              <a:t>pražně</a:t>
            </a:r>
            <a:r>
              <a:rPr lang="cs-CZ" sz="2000" dirty="0">
                <a:latin typeface="Times New Roman" panose="02020603050405020304" pitchFamily="18" charset="0"/>
                <a:cs typeface="Times New Roman" panose="02020603050405020304" pitchFamily="18" charset="0"/>
              </a:rPr>
              <a:t> reakčního. Roztavený měděný lech se </a:t>
            </a:r>
            <a:r>
              <a:rPr lang="cs-CZ" sz="2000" dirty="0" err="1">
                <a:latin typeface="Times New Roman" panose="02020603050405020304" pitchFamily="18" charset="0"/>
                <a:cs typeface="Times New Roman" panose="02020603050405020304" pitchFamily="18" charset="0"/>
              </a:rPr>
              <a:t>vleje</a:t>
            </a:r>
            <a:r>
              <a:rPr lang="cs-CZ" sz="2000" dirty="0">
                <a:latin typeface="Times New Roman" panose="02020603050405020304" pitchFamily="18" charset="0"/>
                <a:cs typeface="Times New Roman" panose="02020603050405020304" pitchFamily="18" charset="0"/>
              </a:rPr>
              <a:t> do konvertoru, který obsahuje zásaditou nebo kyselou vyzdívku a to podle toho zda obsahuje ruda zásadité nebo kyselé přísady, a vhání se stlačený vzduch. Zbytky sulfidu železnatého přecházejí na oxid a vytváří tak strusku. Poté probíhá oxidace sulfidu měďného na oxid měďnatý, který energicky reaguje se sulfidem měďným na kovovou měď. </a:t>
            </a:r>
          </a:p>
          <a:p>
            <a:pPr algn="just"/>
            <a:r>
              <a:rPr lang="cs-CZ" sz="2000" dirty="0">
                <a:latin typeface="Times New Roman" panose="02020603050405020304" pitchFamily="18" charset="0"/>
                <a:cs typeface="Times New Roman" panose="02020603050405020304" pitchFamily="18" charset="0"/>
              </a:rPr>
              <a:t>2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 +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S → 6 </a:t>
            </a:r>
            <a:r>
              <a:rPr lang="cs-CZ" sz="2000" dirty="0" err="1">
                <a:latin typeface="Times New Roman" panose="02020603050405020304" pitchFamily="18" charset="0"/>
                <a:cs typeface="Times New Roman" panose="02020603050405020304" pitchFamily="18" charset="0"/>
              </a:rPr>
              <a:t>Cu</a:t>
            </a:r>
            <a:r>
              <a:rPr lang="cs-CZ" sz="2000" dirty="0">
                <a:latin typeface="Times New Roman" panose="02020603050405020304" pitchFamily="18" charset="0"/>
                <a:cs typeface="Times New Roman" panose="02020603050405020304" pitchFamily="18" charset="0"/>
              </a:rPr>
              <a:t> + SO</a:t>
            </a:r>
            <a:r>
              <a:rPr lang="cs-CZ" sz="2000" baseline="-25000" dirty="0">
                <a:latin typeface="Times New Roman" panose="02020603050405020304" pitchFamily="18" charset="0"/>
                <a:cs typeface="Times New Roman" panose="02020603050405020304" pitchFamily="18" charset="0"/>
              </a:rPr>
              <a:t>2</a:t>
            </a:r>
          </a:p>
        </p:txBody>
      </p:sp>
      <p:sp>
        <p:nvSpPr>
          <p:cNvPr id="4" name="Obdélník 3">
            <a:extLst>
              <a:ext uri="{FF2B5EF4-FFF2-40B4-BE49-F238E27FC236}">
                <a16:creationId xmlns:a16="http://schemas.microsoft.com/office/drawing/2014/main" id="{52D15D08-3E59-4683-B44F-99E5AE54569E}"/>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5" name="TextovéPole 4">
            <a:extLst>
              <a:ext uri="{FF2B5EF4-FFF2-40B4-BE49-F238E27FC236}">
                <a16:creationId xmlns:a16="http://schemas.microsoft.com/office/drawing/2014/main" id="{B157122C-CEBF-FFC5-EC0C-3643CDD19306}"/>
              </a:ext>
            </a:extLst>
          </p:cNvPr>
          <p:cNvSpPr txBox="1"/>
          <p:nvPr/>
        </p:nvSpPr>
        <p:spPr>
          <a:xfrm>
            <a:off x="142614" y="4810735"/>
            <a:ext cx="11832048" cy="923330"/>
          </a:xfrm>
          <a:prstGeom prst="rect">
            <a:avLst/>
          </a:prstGeom>
          <a:noFill/>
        </p:spPr>
        <p:txBody>
          <a:bodyPr wrap="square">
            <a:spAutoFit/>
          </a:bodyPr>
          <a:lstStyle/>
          <a:p>
            <a:r>
              <a:rPr lang="cs-CZ" dirty="0">
                <a:latin typeface="Times New Roman" panose="02020603050405020304" pitchFamily="18" charset="0"/>
                <a:cs typeface="Times New Roman" panose="02020603050405020304" pitchFamily="18" charset="0"/>
              </a:rPr>
              <a:t>Oleg D </a:t>
            </a:r>
            <a:r>
              <a:rPr lang="cs-CZ" dirty="0" err="1">
                <a:latin typeface="Times New Roman" panose="02020603050405020304" pitchFamily="18" charset="0"/>
                <a:cs typeface="Times New Roman" panose="02020603050405020304" pitchFamily="18" charset="0"/>
              </a:rPr>
              <a:t>Neikov</a:t>
            </a:r>
            <a:r>
              <a:rPr lang="cs-CZ" dirty="0">
                <a:latin typeface="Times New Roman" panose="02020603050405020304" pitchFamily="18" charset="0"/>
                <a:cs typeface="Times New Roman" panose="02020603050405020304" pitchFamily="18" charset="0"/>
              </a:rPr>
              <a:t>, Stanislav </a:t>
            </a:r>
            <a:r>
              <a:rPr lang="cs-CZ" dirty="0" err="1">
                <a:latin typeface="Times New Roman" panose="02020603050405020304" pitchFamily="18" charset="0"/>
                <a:cs typeface="Times New Roman" panose="02020603050405020304" pitchFamily="18" charset="0"/>
              </a:rPr>
              <a:t>Naboychenko</a:t>
            </a:r>
            <a:r>
              <a:rPr lang="cs-CZ" dirty="0">
                <a:latin typeface="Times New Roman" panose="02020603050405020304" pitchFamily="18" charset="0"/>
                <a:cs typeface="Times New Roman" panose="02020603050405020304" pitchFamily="18" charset="0"/>
              </a:rPr>
              <a:t>, Irina B </a:t>
            </a:r>
            <a:r>
              <a:rPr lang="cs-CZ" dirty="0" err="1">
                <a:latin typeface="Times New Roman" panose="02020603050405020304" pitchFamily="18" charset="0"/>
                <a:cs typeface="Times New Roman" panose="02020603050405020304" pitchFamily="18" charset="0"/>
              </a:rPr>
              <a:t>Mourachova</a:t>
            </a:r>
            <a:r>
              <a:rPr lang="cs-CZ" dirty="0">
                <a:latin typeface="Times New Roman" panose="02020603050405020304" pitchFamily="18" charset="0"/>
                <a:cs typeface="Times New Roman" panose="02020603050405020304" pitchFamily="18" charset="0"/>
              </a:rPr>
              <a:t>, Victor G </a:t>
            </a:r>
            <a:r>
              <a:rPr lang="cs-CZ" dirty="0" err="1">
                <a:latin typeface="Times New Roman" panose="02020603050405020304" pitchFamily="18" charset="0"/>
                <a:cs typeface="Times New Roman" panose="02020603050405020304" pitchFamily="18" charset="0"/>
              </a:rPr>
              <a:t>Gopienko</a:t>
            </a:r>
            <a:r>
              <a:rPr lang="cs-CZ" dirty="0">
                <a:latin typeface="Times New Roman" panose="02020603050405020304" pitchFamily="18" charset="0"/>
                <a:cs typeface="Times New Roman" panose="02020603050405020304" pitchFamily="18" charset="0"/>
              </a:rPr>
              <a:t>, Irina V </a:t>
            </a:r>
            <a:r>
              <a:rPr lang="cs-CZ" dirty="0" err="1">
                <a:latin typeface="Times New Roman" panose="02020603050405020304" pitchFamily="18" charset="0"/>
                <a:cs typeface="Times New Roman" panose="02020603050405020304" pitchFamily="18" charset="0"/>
              </a:rPr>
              <a:t>Frishberg</a:t>
            </a:r>
            <a:r>
              <a:rPr lang="cs-CZ" dirty="0">
                <a:latin typeface="Times New Roman" panose="02020603050405020304" pitchFamily="18" charset="0"/>
                <a:cs typeface="Times New Roman" panose="02020603050405020304" pitchFamily="18" charset="0"/>
              </a:rPr>
              <a:t>, Dina V </a:t>
            </a:r>
            <a:r>
              <a:rPr lang="cs-CZ" dirty="0" err="1">
                <a:latin typeface="Times New Roman" panose="02020603050405020304" pitchFamily="18" charset="0"/>
                <a:cs typeface="Times New Roman" panose="02020603050405020304" pitchFamily="18" charset="0"/>
              </a:rPr>
              <a:t>Lotsko</a:t>
            </a:r>
            <a:r>
              <a:rPr lang="cs-CZ" dirty="0">
                <a:latin typeface="Times New Roman" panose="02020603050405020304" pitchFamily="18" charset="0"/>
                <a:cs typeface="Times New Roman" panose="02020603050405020304" pitchFamily="18" charset="0"/>
              </a:rPr>
              <a:t>: Handbook </a:t>
            </a:r>
            <a:r>
              <a:rPr lang="cs-CZ" dirty="0" err="1">
                <a:latin typeface="Times New Roman" panose="02020603050405020304" pitchFamily="18" charset="0"/>
                <a:cs typeface="Times New Roman" panose="02020603050405020304" pitchFamily="18" charset="0"/>
              </a:rPr>
              <a:t>of</a:t>
            </a:r>
            <a:r>
              <a:rPr lang="cs-CZ" dirty="0">
                <a:latin typeface="Times New Roman" panose="02020603050405020304" pitchFamily="18" charset="0"/>
                <a:cs typeface="Times New Roman" panose="02020603050405020304" pitchFamily="18" charset="0"/>
              </a:rPr>
              <a:t> Non-</a:t>
            </a:r>
            <a:r>
              <a:rPr lang="cs-CZ" dirty="0" err="1">
                <a:latin typeface="Times New Roman" panose="02020603050405020304" pitchFamily="18" charset="0"/>
                <a:cs typeface="Times New Roman" panose="02020603050405020304" pitchFamily="18" charset="0"/>
              </a:rPr>
              <a:t>Ferrous</a:t>
            </a:r>
            <a:r>
              <a:rPr lang="cs-CZ" dirty="0">
                <a:latin typeface="Times New Roman" panose="02020603050405020304" pitchFamily="18" charset="0"/>
                <a:cs typeface="Times New Roman" panose="02020603050405020304" pitchFamily="18" charset="0"/>
              </a:rPr>
              <a:t> Metal </a:t>
            </a:r>
            <a:r>
              <a:rPr lang="cs-CZ" dirty="0" err="1">
                <a:latin typeface="Times New Roman" panose="02020603050405020304" pitchFamily="18" charset="0"/>
                <a:cs typeface="Times New Roman" panose="02020603050405020304" pitchFamily="18" charset="0"/>
              </a:rPr>
              <a:t>Powders</a:t>
            </a:r>
            <a:r>
              <a:rPr lang="cs-CZ" dirty="0">
                <a:latin typeface="Times New Roman" panose="02020603050405020304" pitchFamily="18" charset="0"/>
                <a:cs typeface="Times New Roman" panose="02020603050405020304" pitchFamily="18" charset="0"/>
              </a:rPr>
              <a:t> Technologies and </a:t>
            </a:r>
            <a:r>
              <a:rPr lang="cs-CZ" dirty="0" err="1">
                <a:latin typeface="Times New Roman" panose="02020603050405020304" pitchFamily="18" charset="0"/>
                <a:cs typeface="Times New Roman" panose="02020603050405020304" pitchFamily="18" charset="0"/>
              </a:rPr>
              <a:t>Applications</a:t>
            </a:r>
            <a:r>
              <a:rPr lang="cs-CZ" dirty="0">
                <a:latin typeface="Times New Roman" panose="02020603050405020304" pitchFamily="18" charset="0"/>
                <a:cs typeface="Times New Roman" panose="02020603050405020304" pitchFamily="18" charset="0"/>
              </a:rPr>
              <a:t>. </a:t>
            </a:r>
            <a:r>
              <a:rPr lang="cs-CZ" dirty="0" err="1">
                <a:latin typeface="Times New Roman" panose="02020603050405020304" pitchFamily="18" charset="0"/>
                <a:cs typeface="Times New Roman" panose="02020603050405020304" pitchFamily="18" charset="0"/>
              </a:rPr>
              <a:t>Kingdwarf</a:t>
            </a:r>
            <a:r>
              <a:rPr lang="cs-CZ" dirty="0">
                <a:latin typeface="Times New Roman" panose="02020603050405020304" pitchFamily="18" charset="0"/>
                <a:cs typeface="Times New Roman" panose="02020603050405020304" pitchFamily="18" charset="0"/>
              </a:rPr>
              <a:t>, 2019. </a:t>
            </a:r>
            <a:r>
              <a:rPr lang="cs-CZ" dirty="0" err="1">
                <a:latin typeface="Times New Roman" panose="02020603050405020304" pitchFamily="18" charset="0"/>
                <a:cs typeface="Times New Roman" panose="02020603050405020304" pitchFamily="18" charset="0"/>
              </a:rPr>
              <a:t>isbn</a:t>
            </a:r>
            <a:r>
              <a:rPr lang="cs-CZ" dirty="0">
                <a:latin typeface="Times New Roman" panose="02020603050405020304" pitchFamily="18" charset="0"/>
                <a:cs typeface="Times New Roman" panose="02020603050405020304" pitchFamily="18" charset="0"/>
              </a:rPr>
              <a:t> 1856174220, 978-1-85617-422-0</a:t>
            </a:r>
          </a:p>
        </p:txBody>
      </p:sp>
    </p:spTree>
    <p:extLst>
      <p:ext uri="{BB962C8B-B14F-4D97-AF65-F5344CB8AC3E}">
        <p14:creationId xmlns:p14="http://schemas.microsoft.com/office/powerpoint/2010/main" val="31631262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1BB7BE32-B5EF-4DE9-B78B-AD9C66A76035}"/>
              </a:ext>
            </a:extLst>
          </p:cNvPr>
          <p:cNvSpPr txBox="1"/>
          <p:nvPr/>
        </p:nvSpPr>
        <p:spPr>
          <a:xfrm>
            <a:off x="140473" y="295469"/>
            <a:ext cx="11911053" cy="2862322"/>
          </a:xfrm>
          <a:prstGeom prst="rect">
            <a:avLst/>
          </a:prstGeom>
          <a:noFill/>
        </p:spPr>
        <p:txBody>
          <a:bodyPr wrap="square">
            <a:spAutoFit/>
          </a:bodyPr>
          <a:lstStyle/>
          <a:p>
            <a:pPr algn="just"/>
            <a:r>
              <a:rPr lang="cs-CZ" sz="2000" dirty="0" err="1">
                <a:latin typeface="Times New Roman" panose="02020603050405020304" pitchFamily="18" charset="0"/>
                <a:cs typeface="Times New Roman" panose="02020603050405020304" pitchFamily="18" charset="0"/>
              </a:rPr>
              <a:t>Oxidické</a:t>
            </a:r>
            <a:r>
              <a:rPr lang="cs-CZ" sz="2000" dirty="0">
                <a:latin typeface="Times New Roman" panose="02020603050405020304" pitchFamily="18" charset="0"/>
                <a:cs typeface="Times New Roman" panose="02020603050405020304" pitchFamily="18" charset="0"/>
              </a:rPr>
              <a:t> měďnaté rudy lze zpracovávat na kov přímou redukcí koksem za vysoké teploty, ale častěji se přidávají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k sulfidickým rudám mědi, kde tyto rudy působí oxidačně a urychlují tak redukci sulfidu na oxid, popřípadě na kov při vhodně zvoleném poměru. </a:t>
            </a:r>
          </a:p>
          <a:p>
            <a:pPr algn="just"/>
            <a:endParaRPr lang="cs-CZ" sz="2000" dirty="0">
              <a:latin typeface="Times New Roman" panose="02020603050405020304" pitchFamily="18" charset="0"/>
              <a:cs typeface="Times New Roman" panose="02020603050405020304" pitchFamily="18" charset="0"/>
            </a:endParaRPr>
          </a:p>
          <a:p>
            <a:pPr algn="ctr"/>
            <a:r>
              <a:rPr lang="cs-CZ" sz="2000" dirty="0">
                <a:latin typeface="Times New Roman" panose="02020603050405020304" pitchFamily="18" charset="0"/>
                <a:cs typeface="Times New Roman" panose="02020603050405020304" pitchFamily="18" charset="0"/>
              </a:rPr>
              <a:t>2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O +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S → 6 </a:t>
            </a:r>
            <a:r>
              <a:rPr lang="cs-CZ" sz="2000" dirty="0" err="1">
                <a:latin typeface="Times New Roman" panose="02020603050405020304" pitchFamily="18" charset="0"/>
                <a:cs typeface="Times New Roman" panose="02020603050405020304" pitchFamily="18" charset="0"/>
              </a:rPr>
              <a:t>Cu</a:t>
            </a:r>
            <a:r>
              <a:rPr lang="cs-CZ" sz="2000" dirty="0">
                <a:latin typeface="Times New Roman" panose="02020603050405020304" pitchFamily="18" charset="0"/>
                <a:cs typeface="Times New Roman" panose="02020603050405020304" pitchFamily="18" charset="0"/>
              </a:rPr>
              <a:t> + SO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 </a:t>
            </a:r>
            <a:r>
              <a:rPr lang="cs-CZ" sz="2000" b="1" dirty="0">
                <a:latin typeface="Times New Roman" panose="02020603050405020304" pitchFamily="18" charset="0"/>
                <a:cs typeface="Times New Roman" panose="02020603050405020304" pitchFamily="18" charset="0"/>
              </a:rPr>
              <a:t>Získaná surová měď (černá měď) se pak čistí elektrolyticky. </a:t>
            </a:r>
            <a:r>
              <a:rPr lang="cs-CZ" sz="2000" dirty="0">
                <a:latin typeface="Times New Roman" panose="02020603050405020304" pitchFamily="18" charset="0"/>
                <a:cs typeface="Times New Roman" panose="02020603050405020304" pitchFamily="18" charset="0"/>
              </a:rPr>
              <a:t>Anodou je surová měď, jako elektrolyt se užívá kyselý roztok síranu měďnatého CuSO</a:t>
            </a:r>
            <a:r>
              <a:rPr lang="cs-CZ" sz="2000" baseline="-25000" dirty="0">
                <a:latin typeface="Times New Roman" panose="02020603050405020304" pitchFamily="18" charset="0"/>
                <a:cs typeface="Times New Roman" panose="02020603050405020304" pitchFamily="18" charset="0"/>
              </a:rPr>
              <a:t>4</a:t>
            </a:r>
            <a:r>
              <a:rPr lang="cs-CZ" sz="2000" dirty="0">
                <a:latin typeface="Times New Roman" panose="02020603050405020304" pitchFamily="18" charset="0"/>
                <a:cs typeface="Times New Roman" panose="02020603050405020304" pitchFamily="18" charset="0"/>
              </a:rPr>
              <a:t> a katodu tvoří čistá měď. Nečistoty, které se hromadí v okolí anody jako anodické kaly jsou cenným zdrojem stříbra, zlata a dalších těžkých kovů.</a:t>
            </a:r>
          </a:p>
        </p:txBody>
      </p:sp>
      <p:sp>
        <p:nvSpPr>
          <p:cNvPr id="3" name="Obdélník 2">
            <a:extLst>
              <a:ext uri="{FF2B5EF4-FFF2-40B4-BE49-F238E27FC236}">
                <a16:creationId xmlns:a16="http://schemas.microsoft.com/office/drawing/2014/main" id="{4E858BCF-F1C5-4EDF-8F61-6394B6DCABA7}"/>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5" name="TextovéPole 4">
            <a:extLst>
              <a:ext uri="{FF2B5EF4-FFF2-40B4-BE49-F238E27FC236}">
                <a16:creationId xmlns:a16="http://schemas.microsoft.com/office/drawing/2014/main" id="{222328BE-6F52-C5EB-B6B5-2347C60A6D50}"/>
              </a:ext>
            </a:extLst>
          </p:cNvPr>
          <p:cNvSpPr txBox="1"/>
          <p:nvPr/>
        </p:nvSpPr>
        <p:spPr>
          <a:xfrm>
            <a:off x="140472" y="3630104"/>
            <a:ext cx="11911053" cy="646331"/>
          </a:xfrm>
          <a:prstGeom prst="rect">
            <a:avLst/>
          </a:prstGeom>
          <a:noFill/>
        </p:spPr>
        <p:txBody>
          <a:bodyPr wrap="square">
            <a:spAutoFit/>
          </a:bodyPr>
          <a:lstStyle/>
          <a:p>
            <a:r>
              <a:rPr lang="cs-CZ" dirty="0"/>
              <a:t>Hans </a:t>
            </a:r>
            <a:r>
              <a:rPr lang="cs-CZ" dirty="0" err="1"/>
              <a:t>Warlimon</a:t>
            </a:r>
            <a:r>
              <a:rPr lang="cs-CZ" dirty="0"/>
              <a:t>: Part 3: Non-</a:t>
            </a:r>
            <a:r>
              <a:rPr lang="cs-CZ" dirty="0" err="1"/>
              <a:t>ferrous</a:t>
            </a:r>
            <a:r>
              <a:rPr lang="cs-CZ" dirty="0"/>
              <a:t> </a:t>
            </a:r>
            <a:r>
              <a:rPr lang="cs-CZ" dirty="0" err="1"/>
              <a:t>Alloys</a:t>
            </a:r>
            <a:r>
              <a:rPr lang="cs-CZ" dirty="0"/>
              <a:t> - </a:t>
            </a:r>
            <a:r>
              <a:rPr lang="cs-CZ" dirty="0" err="1"/>
              <a:t>Heavy</a:t>
            </a:r>
            <a:r>
              <a:rPr lang="cs-CZ" dirty="0"/>
              <a:t> Metals: </a:t>
            </a:r>
            <a:r>
              <a:rPr lang="cs-CZ" dirty="0" err="1"/>
              <a:t>Subvolume</a:t>
            </a:r>
            <a:r>
              <a:rPr lang="cs-CZ" dirty="0"/>
              <a:t> C: Metal </a:t>
            </a:r>
            <a:r>
              <a:rPr lang="cs-CZ" dirty="0" err="1"/>
              <a:t>Forming</a:t>
            </a:r>
            <a:r>
              <a:rPr lang="cs-CZ" dirty="0"/>
              <a:t> Data - </a:t>
            </a:r>
            <a:r>
              <a:rPr lang="cs-CZ" dirty="0" err="1"/>
              <a:t>Volume</a:t>
            </a:r>
            <a:r>
              <a:rPr lang="cs-CZ" dirty="0"/>
              <a:t> 2: </a:t>
            </a:r>
            <a:r>
              <a:rPr lang="cs-CZ" dirty="0" err="1"/>
              <a:t>Materials</a:t>
            </a:r>
            <a:r>
              <a:rPr lang="cs-CZ" dirty="0"/>
              <a:t> - Group VIII: </a:t>
            </a:r>
            <a:r>
              <a:rPr lang="cs-CZ" dirty="0" err="1"/>
              <a:t>Advanced</a:t>
            </a:r>
            <a:r>
              <a:rPr lang="cs-CZ" dirty="0"/>
              <a:t> </a:t>
            </a:r>
            <a:r>
              <a:rPr lang="cs-CZ" dirty="0" err="1"/>
              <a:t>Materials</a:t>
            </a:r>
            <a:r>
              <a:rPr lang="cs-CZ" dirty="0"/>
              <a:t> and Technologies - </a:t>
            </a:r>
            <a:r>
              <a:rPr lang="cs-CZ" dirty="0" err="1"/>
              <a:t>Landolt-Börnstein</a:t>
            </a:r>
            <a:r>
              <a:rPr lang="cs-CZ" dirty="0"/>
              <a:t> New </a:t>
            </a:r>
            <a:r>
              <a:rPr lang="cs-CZ" dirty="0" err="1"/>
              <a:t>Series</a:t>
            </a:r>
            <a:r>
              <a:rPr lang="cs-CZ" dirty="0"/>
              <a:t>. </a:t>
            </a:r>
            <a:r>
              <a:rPr lang="cs-CZ" dirty="0" err="1"/>
              <a:t>Springer-Verlag</a:t>
            </a:r>
            <a:r>
              <a:rPr lang="cs-CZ" dirty="0"/>
              <a:t>/ 2017. ISBN 978-3-642-14173-7.</a:t>
            </a:r>
          </a:p>
        </p:txBody>
      </p:sp>
    </p:spTree>
    <p:extLst>
      <p:ext uri="{BB962C8B-B14F-4D97-AF65-F5344CB8AC3E}">
        <p14:creationId xmlns:p14="http://schemas.microsoft.com/office/powerpoint/2010/main" val="13867896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630267D6-32D8-459F-9611-6A836FA7F884}"/>
              </a:ext>
            </a:extLst>
          </p:cNvPr>
          <p:cNvSpPr txBox="1"/>
          <p:nvPr/>
        </p:nvSpPr>
        <p:spPr>
          <a:xfrm>
            <a:off x="132522" y="0"/>
            <a:ext cx="11926956" cy="2062103"/>
          </a:xfrm>
          <a:prstGeom prst="rect">
            <a:avLst/>
          </a:prstGeom>
          <a:noFill/>
        </p:spPr>
        <p:txBody>
          <a:bodyPr wrap="square">
            <a:spAutoFit/>
          </a:bodyPr>
          <a:lstStyle/>
          <a:p>
            <a:pPr algn="just"/>
            <a:r>
              <a:rPr lang="cs-CZ" sz="2800" b="1" dirty="0">
                <a:solidFill>
                  <a:srgbClr val="FF0000"/>
                </a:solidFill>
                <a:latin typeface="Times New Roman" panose="02020603050405020304" pitchFamily="18" charset="0"/>
                <a:cs typeface="Times New Roman" panose="02020603050405020304" pitchFamily="18" charset="0"/>
              </a:rPr>
              <a:t>Výroba zinku</a:t>
            </a:r>
            <a:r>
              <a:rPr lang="cs-CZ" sz="2800" b="1" dirty="0">
                <a:latin typeface="Times New Roman" panose="02020603050405020304" pitchFamily="18" charset="0"/>
                <a:cs typeface="Times New Roman" panose="02020603050405020304" pitchFamily="18" charset="0"/>
              </a:rPr>
              <a:t> </a:t>
            </a:r>
          </a:p>
          <a:p>
            <a:pPr algn="just"/>
            <a:r>
              <a:rPr lang="cs-CZ" sz="2000" dirty="0">
                <a:latin typeface="Times New Roman" panose="02020603050405020304" pitchFamily="18" charset="0"/>
                <a:cs typeface="Times New Roman" panose="02020603050405020304" pitchFamily="18" charset="0"/>
              </a:rPr>
              <a:t>• Převážná většina zinku se vyrábí ze </a:t>
            </a:r>
            <a:r>
              <a:rPr lang="cs-CZ" sz="2000" b="1" dirty="0">
                <a:latin typeface="Times New Roman" panose="02020603050405020304" pitchFamily="18" charset="0"/>
                <a:cs typeface="Times New Roman" panose="02020603050405020304" pitchFamily="18" charset="0"/>
              </a:rPr>
              <a:t>sirníkových rud</a:t>
            </a:r>
            <a:r>
              <a:rPr lang="cs-CZ" sz="2000" dirty="0">
                <a:latin typeface="Times New Roman" panose="02020603050405020304" pitchFamily="18" charset="0"/>
                <a:cs typeface="Times New Roman" panose="02020603050405020304" pitchFamily="18" charset="0"/>
              </a:rPr>
              <a:t>. Nejrozšířenějším zinkovým materiálem je sirník zinečnatý </a:t>
            </a:r>
            <a:r>
              <a:rPr lang="cs-CZ" sz="2000" b="1" dirty="0" err="1">
                <a:latin typeface="Times New Roman" panose="02020603050405020304" pitchFamily="18" charset="0"/>
                <a:cs typeface="Times New Roman" panose="02020603050405020304" pitchFamily="18" charset="0"/>
              </a:rPr>
              <a:t>ZnS</a:t>
            </a:r>
            <a:r>
              <a:rPr lang="cs-CZ" sz="2000" dirty="0">
                <a:latin typeface="Times New Roman" panose="02020603050405020304" pitchFamily="18" charset="0"/>
                <a:cs typeface="Times New Roman" panose="02020603050405020304" pitchFamily="18" charset="0"/>
              </a:rPr>
              <a:t>, zvaný sfalerit (blejno zinkové). Sirníkové rudy obsahují 2 až 10 %Zn a upravují se flotací na koncentrát. Složení zinkových koncentrátů se pohybuje v tomto rozmezí: 40 až 60 %Zn, 27 až 35 %S, do 15 %</a:t>
            </a:r>
            <a:r>
              <a:rPr lang="cs-CZ" sz="2000" dirty="0" err="1">
                <a:latin typeface="Times New Roman" panose="02020603050405020304" pitchFamily="18" charset="0"/>
                <a:cs typeface="Times New Roman" panose="02020603050405020304" pitchFamily="18" charset="0"/>
              </a:rPr>
              <a:t>Fe</a:t>
            </a:r>
            <a:r>
              <a:rPr lang="cs-CZ" sz="2000" dirty="0">
                <a:latin typeface="Times New Roman" panose="02020603050405020304" pitchFamily="18" charset="0"/>
                <a:cs typeface="Times New Roman" panose="02020603050405020304" pitchFamily="18" charset="0"/>
              </a:rPr>
              <a:t>,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0,4 až 4 %</a:t>
            </a:r>
            <a:r>
              <a:rPr lang="cs-CZ" sz="2000" dirty="0" err="1">
                <a:latin typeface="Times New Roman" panose="02020603050405020304" pitchFamily="18" charset="0"/>
                <a:cs typeface="Times New Roman" panose="02020603050405020304" pitchFamily="18" charset="0"/>
              </a:rPr>
              <a:t>Pb</a:t>
            </a:r>
            <a:r>
              <a:rPr lang="cs-CZ" sz="2000" dirty="0">
                <a:latin typeface="Times New Roman" panose="02020603050405020304" pitchFamily="18" charset="0"/>
                <a:cs typeface="Times New Roman" panose="02020603050405020304" pitchFamily="18" charset="0"/>
              </a:rPr>
              <a:t>, 0,5 až 2 %</a:t>
            </a:r>
            <a:r>
              <a:rPr lang="cs-CZ" sz="2000" dirty="0" err="1">
                <a:latin typeface="Times New Roman" panose="02020603050405020304" pitchFamily="18" charset="0"/>
                <a:cs typeface="Times New Roman" panose="02020603050405020304" pitchFamily="18" charset="0"/>
              </a:rPr>
              <a:t>Cu</a:t>
            </a:r>
            <a:r>
              <a:rPr lang="cs-CZ" sz="2000" dirty="0">
                <a:latin typeface="Times New Roman" panose="02020603050405020304" pitchFamily="18" charset="0"/>
                <a:cs typeface="Times New Roman" panose="02020603050405020304" pitchFamily="18" charset="0"/>
              </a:rPr>
              <a:t>, 0,1 až 0,5 %Cd, 0,1 až 0,5 %As, 0,1 až 0,5 %</a:t>
            </a:r>
            <a:r>
              <a:rPr lang="cs-CZ" sz="2000" dirty="0" err="1">
                <a:latin typeface="Times New Roman" panose="02020603050405020304" pitchFamily="18" charset="0"/>
                <a:cs typeface="Times New Roman" panose="02020603050405020304" pitchFamily="18" charset="0"/>
              </a:rPr>
              <a:t>Sb</a:t>
            </a:r>
            <a:r>
              <a:rPr lang="cs-CZ" sz="2000" dirty="0">
                <a:latin typeface="Times New Roman" panose="02020603050405020304" pitchFamily="18" charset="0"/>
                <a:cs typeface="Times New Roman" panose="02020603050405020304" pitchFamily="18" charset="0"/>
              </a:rPr>
              <a:t>, 50 až 500 g </a:t>
            </a:r>
            <a:r>
              <a:rPr lang="cs-CZ" sz="2000" dirty="0" err="1">
                <a:latin typeface="Times New Roman" panose="02020603050405020304" pitchFamily="18" charset="0"/>
                <a:cs typeface="Times New Roman" panose="02020603050405020304" pitchFamily="18" charset="0"/>
              </a:rPr>
              <a:t>Ag</a:t>
            </a:r>
            <a:r>
              <a:rPr lang="cs-CZ" sz="2000" dirty="0">
                <a:latin typeface="Times New Roman" panose="02020603050405020304" pitchFamily="18" charset="0"/>
                <a:cs typeface="Times New Roman" panose="02020603050405020304" pitchFamily="18" charset="0"/>
              </a:rPr>
              <a:t> na 1 t. </a:t>
            </a:r>
          </a:p>
          <a:p>
            <a:pPr algn="just"/>
            <a:endParaRPr lang="cs-CZ" sz="2000" dirty="0">
              <a:latin typeface="Times New Roman" panose="02020603050405020304" pitchFamily="18" charset="0"/>
              <a:cs typeface="Times New Roman" panose="02020603050405020304" pitchFamily="18" charset="0"/>
            </a:endParaRPr>
          </a:p>
        </p:txBody>
      </p:sp>
      <p:sp>
        <p:nvSpPr>
          <p:cNvPr id="5" name="TextovéPole 4">
            <a:extLst>
              <a:ext uri="{FF2B5EF4-FFF2-40B4-BE49-F238E27FC236}">
                <a16:creationId xmlns:a16="http://schemas.microsoft.com/office/drawing/2014/main" id="{D5658FA9-2056-4D4B-B188-DE0CA85EADA6}"/>
              </a:ext>
            </a:extLst>
          </p:cNvPr>
          <p:cNvSpPr txBox="1"/>
          <p:nvPr/>
        </p:nvSpPr>
        <p:spPr>
          <a:xfrm>
            <a:off x="132522" y="3936682"/>
            <a:ext cx="11926956" cy="707886"/>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Pražení sirníku zinečnatého probíhá podle rovnice: 2ZnS + 3 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2ZnO + 2 SO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+ 884,2 </a:t>
            </a:r>
            <a:r>
              <a:rPr lang="cs-CZ" sz="2000" dirty="0" err="1">
                <a:latin typeface="Times New Roman" panose="02020603050405020304" pitchFamily="18" charset="0"/>
                <a:cs typeface="Times New Roman" panose="02020603050405020304" pitchFamily="18" charset="0"/>
              </a:rPr>
              <a:t>kJ</a:t>
            </a:r>
            <a:r>
              <a:rPr lang="cs-CZ" sz="2000" dirty="0">
                <a:latin typeface="Times New Roman" panose="02020603050405020304" pitchFamily="18" charset="0"/>
                <a:cs typeface="Times New Roman" panose="02020603050405020304" pitchFamily="18" charset="0"/>
              </a:rPr>
              <a:t> </a:t>
            </a:r>
          </a:p>
          <a:p>
            <a:pPr algn="just"/>
            <a:endParaRPr lang="cs-CZ" sz="2000" dirty="0">
              <a:latin typeface="Times New Roman" panose="02020603050405020304" pitchFamily="18" charset="0"/>
              <a:cs typeface="Times New Roman" panose="02020603050405020304" pitchFamily="18" charset="0"/>
            </a:endParaRPr>
          </a:p>
        </p:txBody>
      </p:sp>
      <p:sp>
        <p:nvSpPr>
          <p:cNvPr id="8" name="TextovéPole 7">
            <a:extLst>
              <a:ext uri="{FF2B5EF4-FFF2-40B4-BE49-F238E27FC236}">
                <a16:creationId xmlns:a16="http://schemas.microsoft.com/office/drawing/2014/main" id="{A6C99A77-8FE5-4B14-92DB-43D6196C2EDC}"/>
              </a:ext>
            </a:extLst>
          </p:cNvPr>
          <p:cNvSpPr txBox="1"/>
          <p:nvPr/>
        </p:nvSpPr>
        <p:spPr>
          <a:xfrm>
            <a:off x="119270" y="1874579"/>
            <a:ext cx="11900452" cy="1938992"/>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Při všech způsobech výroby zinku se zinek převádí na oxid, z něhož se při žárovém způsobu vyredukuje zinek, který při redukci destiluje. </a:t>
            </a:r>
            <a:r>
              <a:rPr lang="cs-CZ" sz="2000" dirty="0">
                <a:latin typeface="Times New Roman" panose="02020603050405020304" pitchFamily="18" charset="0"/>
                <a:cs typeface="Times New Roman" panose="02020603050405020304" pitchFamily="18" charset="0"/>
              </a:rPr>
              <a:t>Při mokrém způsobu se oxid zinečnatý louží roztokem kyseliny sírové a z roztoku se zinek vysráží elektrolyticky. Oběma způsoby lze zpracovávat po jistých úpravách jak sirníkové koncentráty, tak </a:t>
            </a:r>
            <a:r>
              <a:rPr lang="cs-CZ" sz="2000" dirty="0" err="1">
                <a:latin typeface="Times New Roman" panose="02020603050405020304" pitchFamily="18" charset="0"/>
                <a:cs typeface="Times New Roman" panose="02020603050405020304" pitchFamily="18" charset="0"/>
              </a:rPr>
              <a:t>oxidické</a:t>
            </a:r>
            <a:r>
              <a:rPr lang="cs-CZ" sz="2000" dirty="0">
                <a:latin typeface="Times New Roman" panose="02020603050405020304" pitchFamily="18" charset="0"/>
                <a:cs typeface="Times New Roman" panose="02020603050405020304" pitchFamily="18" charset="0"/>
              </a:rPr>
              <a:t> rudy. Rozhodující je rentabilita pochodu. Sirníkové koncentráty se vždy nejdříve praží, čímž se odstraňuje síra a zinek zůstává v praženci jako oxid. </a:t>
            </a:r>
          </a:p>
          <a:p>
            <a:pPr algn="just"/>
            <a:r>
              <a:rPr lang="cs-CZ" sz="2000" dirty="0">
                <a:latin typeface="Times New Roman" panose="02020603050405020304" pitchFamily="18" charset="0"/>
                <a:cs typeface="Times New Roman" panose="02020603050405020304" pitchFamily="18" charset="0"/>
              </a:rPr>
              <a:t>• Síra uniká jako oxid siřičitý, který se dále zpracovává na kyselinu sírovou nebo jiné sloučeniny síry.</a:t>
            </a:r>
            <a:endParaRPr lang="cs-CZ" sz="2000" dirty="0"/>
          </a:p>
        </p:txBody>
      </p:sp>
      <p:sp>
        <p:nvSpPr>
          <p:cNvPr id="6" name="Obdélník 5">
            <a:extLst>
              <a:ext uri="{FF2B5EF4-FFF2-40B4-BE49-F238E27FC236}">
                <a16:creationId xmlns:a16="http://schemas.microsoft.com/office/drawing/2014/main" id="{277EB9E3-ED74-46ED-AE05-BCD3DFF9183C}"/>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7" name="TextovéPole 6">
            <a:extLst>
              <a:ext uri="{FF2B5EF4-FFF2-40B4-BE49-F238E27FC236}">
                <a16:creationId xmlns:a16="http://schemas.microsoft.com/office/drawing/2014/main" id="{D6C98A65-293E-3D7E-4E6C-521931B708C4}"/>
              </a:ext>
            </a:extLst>
          </p:cNvPr>
          <p:cNvSpPr txBox="1"/>
          <p:nvPr/>
        </p:nvSpPr>
        <p:spPr>
          <a:xfrm>
            <a:off x="148425" y="4459902"/>
            <a:ext cx="11911053" cy="369332"/>
          </a:xfrm>
          <a:prstGeom prst="rect">
            <a:avLst/>
          </a:prstGeom>
          <a:noFill/>
        </p:spPr>
        <p:txBody>
          <a:bodyPr wrap="square">
            <a:spAutoFit/>
          </a:bodyPr>
          <a:lstStyle/>
          <a:p>
            <a:r>
              <a:rPr lang="cs-CZ" dirty="0"/>
              <a:t>Hans </a:t>
            </a:r>
            <a:r>
              <a:rPr lang="cs-CZ" dirty="0" err="1"/>
              <a:t>Warlimon</a:t>
            </a:r>
            <a:r>
              <a:rPr lang="cs-CZ" dirty="0"/>
              <a:t>: Part 3: Non-</a:t>
            </a:r>
            <a:r>
              <a:rPr lang="cs-CZ" dirty="0" err="1"/>
              <a:t>ferrous</a:t>
            </a:r>
            <a:r>
              <a:rPr lang="cs-CZ" dirty="0"/>
              <a:t> </a:t>
            </a:r>
            <a:r>
              <a:rPr lang="cs-CZ" dirty="0" err="1"/>
              <a:t>Alloys</a:t>
            </a:r>
            <a:r>
              <a:rPr lang="cs-CZ" dirty="0"/>
              <a:t> - </a:t>
            </a:r>
            <a:r>
              <a:rPr lang="cs-CZ" dirty="0" err="1"/>
              <a:t>Heavy</a:t>
            </a:r>
            <a:r>
              <a:rPr lang="cs-CZ" dirty="0"/>
              <a:t> Metals. </a:t>
            </a:r>
            <a:r>
              <a:rPr lang="cs-CZ" dirty="0" err="1"/>
              <a:t>Springer-Verlag</a:t>
            </a:r>
            <a:r>
              <a:rPr lang="cs-CZ" dirty="0"/>
              <a:t>/ 2017. ISBN 978-3-642-14173-7.</a:t>
            </a:r>
          </a:p>
        </p:txBody>
      </p:sp>
    </p:spTree>
    <p:extLst>
      <p:ext uri="{BB962C8B-B14F-4D97-AF65-F5344CB8AC3E}">
        <p14:creationId xmlns:p14="http://schemas.microsoft.com/office/powerpoint/2010/main" val="18540174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23110DC8-2332-466D-B2D5-6209650C2194}"/>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5" name="TextovéPole 4">
            <a:extLst>
              <a:ext uri="{FF2B5EF4-FFF2-40B4-BE49-F238E27FC236}">
                <a16:creationId xmlns:a16="http://schemas.microsoft.com/office/drawing/2014/main" id="{EF0B8825-077C-45FB-89D0-4EA854401647}"/>
              </a:ext>
            </a:extLst>
          </p:cNvPr>
          <p:cNvSpPr txBox="1"/>
          <p:nvPr/>
        </p:nvSpPr>
        <p:spPr>
          <a:xfrm>
            <a:off x="171450" y="284540"/>
            <a:ext cx="11849100" cy="1938992"/>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 Všechny způsoby žárové výroby zinku jsou založeny na redukci oxidu zinečnatého uhlíkem. Redukce probíhá při teplotách nad 1000 °C. Vzhledem k tomu, že teplota varu zinku je 906°C, získávají se redukcí zinkové páry, které se v kondenzátorech mění na tekutý zinek. Celý pochod včetně kondenzace musí probíhat ve značně redukčním prostředí. • Žárově vyrobený zinek obsahuje až 2 %</a:t>
            </a:r>
            <a:r>
              <a:rPr lang="cs-CZ" sz="2000" dirty="0" err="1">
                <a:latin typeface="Times New Roman" panose="02020603050405020304" pitchFamily="18" charset="0"/>
                <a:cs typeface="Times New Roman" panose="02020603050405020304" pitchFamily="18" charset="0"/>
              </a:rPr>
              <a:t>Pb</a:t>
            </a:r>
            <a:r>
              <a:rPr lang="cs-CZ" sz="2000" dirty="0">
                <a:latin typeface="Times New Roman" panose="02020603050405020304" pitchFamily="18" charset="0"/>
                <a:cs typeface="Times New Roman" panose="02020603050405020304" pitchFamily="18" charset="0"/>
              </a:rPr>
              <a:t> 0,2 %</a:t>
            </a:r>
            <a:r>
              <a:rPr lang="cs-CZ" sz="2000" dirty="0" err="1">
                <a:latin typeface="Times New Roman" panose="02020603050405020304" pitchFamily="18" charset="0"/>
                <a:cs typeface="Times New Roman" panose="02020603050405020304" pitchFamily="18" charset="0"/>
              </a:rPr>
              <a:t>Fe</a:t>
            </a:r>
            <a:r>
              <a:rPr lang="cs-CZ" sz="2000" dirty="0">
                <a:latin typeface="Times New Roman" panose="02020603050405020304" pitchFamily="18" charset="0"/>
                <a:cs typeface="Times New Roman" panose="02020603050405020304" pitchFamily="18" charset="0"/>
              </a:rPr>
              <a:t> a 0,2 %Cd. Zinek této čistoty je pro řadu účelů nepoužitelný, a proto se musí rafinovat. Rozlišují se dva způsoby rafinace, a to vycezování nebo destilace. Elektrolýza se nepoužívá pro velkou spotřebu elektrické energie.</a:t>
            </a:r>
          </a:p>
        </p:txBody>
      </p:sp>
      <p:pic>
        <p:nvPicPr>
          <p:cNvPr id="6" name="Picture 2" descr="Sfalerit – Wikipedie">
            <a:extLst>
              <a:ext uri="{FF2B5EF4-FFF2-40B4-BE49-F238E27FC236}">
                <a16:creationId xmlns:a16="http://schemas.microsoft.com/office/drawing/2014/main" id="{3BFFA2B2-97A5-4478-B43E-EE4DA37B2F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8701" y="2061924"/>
            <a:ext cx="3042478" cy="3650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55411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07EE4473-42FC-4F41-9818-609ACCFF9829}"/>
              </a:ext>
            </a:extLst>
          </p:cNvPr>
          <p:cNvSpPr txBox="1"/>
          <p:nvPr/>
        </p:nvSpPr>
        <p:spPr>
          <a:xfrm>
            <a:off x="184206" y="579148"/>
            <a:ext cx="11823588" cy="224676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Nikl je sedmým nejrozšířenějším kovem a dvacátým druhým prvkem co do obsahu v zemské kůře (99 </a:t>
            </a:r>
            <a:r>
              <a:rPr lang="cs-CZ" sz="2000" dirty="0" err="1">
                <a:latin typeface="Times New Roman" panose="02020603050405020304" pitchFamily="18" charset="0"/>
                <a:cs typeface="Times New Roman" panose="02020603050405020304" pitchFamily="18" charset="0"/>
              </a:rPr>
              <a:t>ppm</a:t>
            </a:r>
            <a:r>
              <a:rPr lang="cs-CZ" sz="2000" dirty="0">
                <a:latin typeface="Times New Roman" panose="02020603050405020304" pitchFamily="18" charset="0"/>
                <a:cs typeface="Times New Roman" panose="02020603050405020304" pitchFamily="18" charset="0"/>
              </a:rPr>
              <a:t>).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V přírodě ho lze najít v několika možných formách. V ryzí formě je poměrně vzácný a nachází se především společně s železem jako pozůstatek z komet a meteoritů. Ze sloučenin s jinými prvky se jedná o </a:t>
            </a:r>
            <a:r>
              <a:rPr lang="cs-CZ" sz="2000" b="1" dirty="0">
                <a:latin typeface="Times New Roman" panose="02020603050405020304" pitchFamily="18" charset="0"/>
                <a:cs typeface="Times New Roman" panose="02020603050405020304" pitchFamily="18" charset="0"/>
              </a:rPr>
              <a:t>laterity</a:t>
            </a:r>
            <a:r>
              <a:rPr lang="cs-CZ" sz="2000" dirty="0">
                <a:latin typeface="Times New Roman" panose="02020603050405020304" pitchFamily="18" charset="0"/>
                <a:cs typeface="Times New Roman" panose="02020603050405020304" pitchFamily="18" charset="0"/>
              </a:rPr>
              <a:t>, což jsou </a:t>
            </a:r>
            <a:r>
              <a:rPr lang="cs-CZ" sz="2000" dirty="0" err="1">
                <a:latin typeface="Times New Roman" panose="02020603050405020304" pitchFamily="18" charset="0"/>
                <a:cs typeface="Times New Roman" panose="02020603050405020304" pitchFamily="18" charset="0"/>
              </a:rPr>
              <a:t>oxidické</a:t>
            </a:r>
            <a:r>
              <a:rPr lang="cs-CZ" sz="2000" dirty="0">
                <a:latin typeface="Times New Roman" panose="02020603050405020304" pitchFamily="18" charset="0"/>
                <a:cs typeface="Times New Roman" panose="02020603050405020304" pitchFamily="18" charset="0"/>
              </a:rPr>
              <a:t> a silikátové rudy jako například </a:t>
            </a:r>
            <a:r>
              <a:rPr lang="cs-CZ" sz="2000" b="1" dirty="0">
                <a:latin typeface="Times New Roman" panose="02020603050405020304" pitchFamily="18" charset="0"/>
                <a:cs typeface="Times New Roman" panose="02020603050405020304" pitchFamily="18" charset="0"/>
              </a:rPr>
              <a:t>garnierit</a:t>
            </a:r>
            <a:r>
              <a:rPr lang="cs-CZ" sz="2000" dirty="0">
                <a:latin typeface="Times New Roman" panose="02020603050405020304" pitchFamily="18" charset="0"/>
                <a:cs typeface="Times New Roman" panose="02020603050405020304" pitchFamily="18" charset="0"/>
              </a:rPr>
              <a:t> ((</a:t>
            </a:r>
            <a:r>
              <a:rPr lang="cs-CZ" sz="2000" dirty="0" err="1">
                <a:latin typeface="Times New Roman" panose="02020603050405020304" pitchFamily="18" charset="0"/>
                <a:cs typeface="Times New Roman" panose="02020603050405020304" pitchFamily="18" charset="0"/>
              </a:rPr>
              <a:t>Ni,Mg</a:t>
            </a:r>
            <a:r>
              <a:rPr lang="cs-CZ" sz="2000" dirty="0">
                <a:latin typeface="Times New Roman" panose="02020603050405020304" pitchFamily="18" charset="0"/>
                <a:cs typeface="Times New Roman" panose="02020603050405020304" pitchFamily="18" charset="0"/>
              </a:rPr>
              <a:t>)6Si4O10·(OH)8), dále o sulfidické rudy jako </a:t>
            </a:r>
            <a:r>
              <a:rPr lang="cs-CZ" sz="2000" b="1" dirty="0" err="1">
                <a:latin typeface="Times New Roman" panose="02020603050405020304" pitchFamily="18" charset="0"/>
                <a:cs typeface="Times New Roman" panose="02020603050405020304" pitchFamily="18" charset="0"/>
              </a:rPr>
              <a:t>millerit</a:t>
            </a:r>
            <a:r>
              <a:rPr lang="cs-CZ" sz="2000" dirty="0">
                <a:latin typeface="Times New Roman" panose="02020603050405020304" pitchFamily="18" charset="0"/>
                <a:cs typeface="Times New Roman" panose="02020603050405020304" pitchFamily="18" charset="0"/>
              </a:rPr>
              <a:t> (</a:t>
            </a:r>
            <a:r>
              <a:rPr lang="cs-CZ" sz="2000" dirty="0" err="1">
                <a:latin typeface="Times New Roman" panose="02020603050405020304" pitchFamily="18" charset="0"/>
                <a:cs typeface="Times New Roman" panose="02020603050405020304" pitchFamily="18" charset="0"/>
              </a:rPr>
              <a:t>NiS</a:t>
            </a:r>
            <a:r>
              <a:rPr lang="cs-CZ" sz="2000" dirty="0">
                <a:latin typeface="Times New Roman" panose="02020603050405020304" pitchFamily="18" charset="0"/>
                <a:cs typeface="Times New Roman" panose="02020603050405020304" pitchFamily="18" charset="0"/>
              </a:rPr>
              <a:t>), </a:t>
            </a:r>
            <a:r>
              <a:rPr lang="cs-CZ" sz="2000" b="1" dirty="0">
                <a:latin typeface="Times New Roman" panose="02020603050405020304" pitchFamily="18" charset="0"/>
                <a:cs typeface="Times New Roman" panose="02020603050405020304" pitchFamily="18" charset="0"/>
              </a:rPr>
              <a:t>pentlandit</a:t>
            </a:r>
            <a:r>
              <a:rPr lang="cs-CZ" sz="2000" dirty="0">
                <a:latin typeface="Times New Roman" panose="02020603050405020304" pitchFamily="18" charset="0"/>
                <a:cs typeface="Times New Roman" panose="02020603050405020304" pitchFamily="18" charset="0"/>
              </a:rPr>
              <a:t>((</a:t>
            </a:r>
            <a:r>
              <a:rPr lang="cs-CZ" sz="2000" dirty="0" err="1">
                <a:latin typeface="Times New Roman" panose="02020603050405020304" pitchFamily="18" charset="0"/>
                <a:cs typeface="Times New Roman" panose="02020603050405020304" pitchFamily="18" charset="0"/>
              </a:rPr>
              <a:t>Ni,Fe</a:t>
            </a:r>
            <a:r>
              <a:rPr lang="cs-CZ" sz="2000" dirty="0">
                <a:latin typeface="Times New Roman" panose="02020603050405020304" pitchFamily="18" charset="0"/>
                <a:cs typeface="Times New Roman" panose="02020603050405020304" pitchFamily="18" charset="0"/>
              </a:rPr>
              <a:t>)9S8) a o </a:t>
            </a:r>
            <a:r>
              <a:rPr lang="cs-CZ" sz="2000" dirty="0" err="1">
                <a:latin typeface="Times New Roman" panose="02020603050405020304" pitchFamily="18" charset="0"/>
                <a:cs typeface="Times New Roman" panose="02020603050405020304" pitchFamily="18" charset="0"/>
              </a:rPr>
              <a:t>arsenidové</a:t>
            </a:r>
            <a:r>
              <a:rPr lang="cs-CZ" sz="2000" dirty="0">
                <a:latin typeface="Times New Roman" panose="02020603050405020304" pitchFamily="18" charset="0"/>
                <a:cs typeface="Times New Roman" panose="02020603050405020304" pitchFamily="18" charset="0"/>
              </a:rPr>
              <a:t> rudy jako </a:t>
            </a:r>
            <a:r>
              <a:rPr lang="cs-CZ" sz="2000" b="1" dirty="0" err="1">
                <a:latin typeface="Times New Roman" panose="02020603050405020304" pitchFamily="18" charset="0"/>
                <a:cs typeface="Times New Roman" panose="02020603050405020304" pitchFamily="18" charset="0"/>
              </a:rPr>
              <a:t>nikelit</a:t>
            </a:r>
            <a:r>
              <a:rPr lang="cs-CZ" sz="2000" dirty="0">
                <a:latin typeface="Times New Roman" panose="02020603050405020304" pitchFamily="18" charset="0"/>
                <a:cs typeface="Times New Roman" panose="02020603050405020304" pitchFamily="18" charset="0"/>
              </a:rPr>
              <a:t> (</a:t>
            </a:r>
            <a:r>
              <a:rPr lang="cs-CZ" sz="2000" dirty="0" err="1">
                <a:latin typeface="Times New Roman" panose="02020603050405020304" pitchFamily="18" charset="0"/>
                <a:cs typeface="Times New Roman" panose="02020603050405020304" pitchFamily="18" charset="0"/>
              </a:rPr>
              <a:t>NiAs</a:t>
            </a:r>
            <a:r>
              <a:rPr lang="cs-CZ" sz="2000" dirty="0">
                <a:latin typeface="Times New Roman" panose="02020603050405020304" pitchFamily="18" charset="0"/>
                <a:cs typeface="Times New Roman" panose="02020603050405020304" pitchFamily="18" charset="0"/>
              </a:rPr>
              <a:t>) a </a:t>
            </a:r>
            <a:r>
              <a:rPr lang="cs-CZ" sz="2000" b="1" dirty="0" err="1">
                <a:latin typeface="Times New Roman" panose="02020603050405020304" pitchFamily="18" charset="0"/>
                <a:cs typeface="Times New Roman" panose="02020603050405020304" pitchFamily="18" charset="0"/>
              </a:rPr>
              <a:t>gersdorfin</a:t>
            </a:r>
            <a:r>
              <a:rPr lang="cs-CZ" sz="2000" dirty="0">
                <a:latin typeface="Times New Roman" panose="02020603050405020304" pitchFamily="18" charset="0"/>
                <a:cs typeface="Times New Roman" panose="02020603050405020304" pitchFamily="18" charset="0"/>
              </a:rPr>
              <a:t> (</a:t>
            </a:r>
            <a:r>
              <a:rPr lang="cs-CZ" sz="2000" dirty="0" err="1">
                <a:latin typeface="Times New Roman" panose="02020603050405020304" pitchFamily="18" charset="0"/>
                <a:cs typeface="Times New Roman" panose="02020603050405020304" pitchFamily="18" charset="0"/>
              </a:rPr>
              <a:t>NiAsS</a:t>
            </a:r>
            <a:r>
              <a:rPr lang="cs-CZ" sz="2000" dirty="0">
                <a:latin typeface="Times New Roman" panose="02020603050405020304" pitchFamily="18" charset="0"/>
                <a:cs typeface="Times New Roman" panose="02020603050405020304" pitchFamily="18" charset="0"/>
              </a:rPr>
              <a:t>). Nejdůležitější naleziště na světě je u města </a:t>
            </a:r>
            <a:r>
              <a:rPr lang="cs-CZ" sz="2000" dirty="0" err="1">
                <a:latin typeface="Times New Roman" panose="02020603050405020304" pitchFamily="18" charset="0"/>
                <a:cs typeface="Times New Roman" panose="02020603050405020304" pitchFamily="18" charset="0"/>
              </a:rPr>
              <a:t>Sudbury</a:t>
            </a:r>
            <a:r>
              <a:rPr lang="cs-CZ" sz="2000" dirty="0">
                <a:latin typeface="Times New Roman" panose="02020603050405020304" pitchFamily="18" charset="0"/>
                <a:cs typeface="Times New Roman" panose="02020603050405020304" pitchFamily="18" charset="0"/>
              </a:rPr>
              <a:t> v Kanadě, kde se nachází na území 17 km širokém a 59 km dlouhém nikl společně s dalšími 14 prvky. Jedná se pravděpodobně o ložisko meteorického původu.</a:t>
            </a:r>
          </a:p>
        </p:txBody>
      </p:sp>
      <p:sp>
        <p:nvSpPr>
          <p:cNvPr id="5" name="TextovéPole 4">
            <a:extLst>
              <a:ext uri="{FF2B5EF4-FFF2-40B4-BE49-F238E27FC236}">
                <a16:creationId xmlns:a16="http://schemas.microsoft.com/office/drawing/2014/main" id="{91578E17-E0D1-4A0F-ACF0-0E2ED335D18C}"/>
              </a:ext>
            </a:extLst>
          </p:cNvPr>
          <p:cNvSpPr txBox="1"/>
          <p:nvPr/>
        </p:nvSpPr>
        <p:spPr>
          <a:xfrm>
            <a:off x="184206" y="117483"/>
            <a:ext cx="2225619" cy="461665"/>
          </a:xfrm>
          <a:prstGeom prst="rect">
            <a:avLst/>
          </a:prstGeom>
          <a:noFill/>
        </p:spPr>
        <p:txBody>
          <a:bodyPr wrap="square">
            <a:spAutoFit/>
          </a:bodyPr>
          <a:lstStyle/>
          <a:p>
            <a:r>
              <a:rPr lang="cs-CZ" sz="2400" b="1" dirty="0">
                <a:solidFill>
                  <a:srgbClr val="FF0000"/>
                </a:solidFill>
                <a:latin typeface="Times New Roman" panose="02020603050405020304" pitchFamily="18" charset="0"/>
                <a:cs typeface="Times New Roman" panose="02020603050405020304" pitchFamily="18" charset="0"/>
              </a:rPr>
              <a:t>Výroba niklu</a:t>
            </a:r>
            <a:endParaRPr lang="cs-CZ" b="1" dirty="0">
              <a:latin typeface="Times New Roman" panose="02020603050405020304" pitchFamily="18" charset="0"/>
              <a:cs typeface="Times New Roman" panose="02020603050405020304" pitchFamily="18" charset="0"/>
            </a:endParaRPr>
          </a:p>
        </p:txBody>
      </p:sp>
      <p:sp>
        <p:nvSpPr>
          <p:cNvPr id="7" name="TextovéPole 6">
            <a:extLst>
              <a:ext uri="{FF2B5EF4-FFF2-40B4-BE49-F238E27FC236}">
                <a16:creationId xmlns:a16="http://schemas.microsoft.com/office/drawing/2014/main" id="{0F7939D9-7A84-42F1-BF7E-4C414904C1FF}"/>
              </a:ext>
            </a:extLst>
          </p:cNvPr>
          <p:cNvSpPr txBox="1"/>
          <p:nvPr/>
        </p:nvSpPr>
        <p:spPr>
          <a:xfrm>
            <a:off x="113306" y="2942057"/>
            <a:ext cx="11894487" cy="1938992"/>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Historie</a:t>
            </a:r>
            <a:r>
              <a:rPr lang="cs-CZ" sz="2000" dirty="0">
                <a:latin typeface="Times New Roman" panose="02020603050405020304" pitchFamily="18" charset="0"/>
                <a:cs typeface="Times New Roman" panose="02020603050405020304" pitchFamily="18" charset="0"/>
              </a:rPr>
              <a:t> </a:t>
            </a:r>
          </a:p>
          <a:p>
            <a:pPr algn="just"/>
            <a:r>
              <a:rPr lang="cs-CZ" sz="2000" dirty="0">
                <a:latin typeface="Times New Roman" panose="02020603050405020304" pitchFamily="18" charset="0"/>
                <a:cs typeface="Times New Roman" panose="02020603050405020304" pitchFamily="18" charset="0"/>
              </a:rPr>
              <a:t>Již před několika tisíci lety ve staré Číně se vyráběly slitiny, které obsahovaly nikl, ale samotný nikl nebyl používán. Obdobně tomu bylo ve středověké Evropě, kdy se z meteorického železa (směs 91 %</a:t>
            </a:r>
            <a:r>
              <a:rPr lang="cs-CZ" sz="2000" dirty="0" err="1">
                <a:latin typeface="Times New Roman" panose="02020603050405020304" pitchFamily="18" charset="0"/>
                <a:cs typeface="Times New Roman" panose="02020603050405020304" pitchFamily="18" charset="0"/>
              </a:rPr>
              <a:t>Fe</a:t>
            </a:r>
            <a:r>
              <a:rPr lang="cs-CZ" sz="2000" dirty="0">
                <a:latin typeface="Times New Roman" panose="02020603050405020304" pitchFamily="18" charset="0"/>
                <a:cs typeface="Times New Roman" panose="02020603050405020304" pitchFamily="18" charset="0"/>
              </a:rPr>
              <a:t> a 8 %Ni) vyráběly především meče, které díky obsahu niklu nekorodovaly a byly velmi pevné. Čistý kov připravil teprve v roce 1751 švédský chemik Axel Frederik </a:t>
            </a:r>
            <a:r>
              <a:rPr lang="cs-CZ" sz="2000" dirty="0" err="1">
                <a:latin typeface="Times New Roman" panose="02020603050405020304" pitchFamily="18" charset="0"/>
                <a:cs typeface="Times New Roman" panose="02020603050405020304" pitchFamily="18" charset="0"/>
              </a:rPr>
              <a:t>Cronstedt</a:t>
            </a:r>
            <a:r>
              <a:rPr lang="cs-CZ" sz="2000" dirty="0">
                <a:latin typeface="Times New Roman" panose="02020603050405020304" pitchFamily="18" charset="0"/>
                <a:cs typeface="Times New Roman" panose="02020603050405020304" pitchFamily="18" charset="0"/>
              </a:rPr>
              <a:t> z odpadní rudy připomínající měď svou načervenalou barvou. Ruda, ze které vycházel, se nazývala </a:t>
            </a:r>
            <a:r>
              <a:rPr lang="cs-CZ" sz="2000" dirty="0" err="1">
                <a:latin typeface="Times New Roman" panose="02020603050405020304" pitchFamily="18" charset="0"/>
                <a:cs typeface="Times New Roman" panose="02020603050405020304" pitchFamily="18" charset="0"/>
              </a:rPr>
              <a:t>Kupfernikl</a:t>
            </a:r>
            <a:r>
              <a:rPr lang="cs-CZ" sz="2000" dirty="0">
                <a:latin typeface="Times New Roman" panose="02020603050405020304" pitchFamily="18" charset="0"/>
                <a:cs typeface="Times New Roman" panose="02020603050405020304" pitchFamily="18" charset="0"/>
              </a:rPr>
              <a:t> a jednalo se o </a:t>
            </a:r>
            <a:r>
              <a:rPr lang="cs-CZ" sz="2000" dirty="0" err="1">
                <a:latin typeface="Times New Roman" panose="02020603050405020304" pitchFamily="18" charset="0"/>
                <a:cs typeface="Times New Roman" panose="02020603050405020304" pitchFamily="18" charset="0"/>
              </a:rPr>
              <a:t>nikelit</a:t>
            </a:r>
            <a:r>
              <a:rPr lang="cs-CZ" sz="2000" dirty="0">
                <a:latin typeface="Times New Roman" panose="02020603050405020304" pitchFamily="18" charset="0"/>
                <a:cs typeface="Times New Roman" panose="02020603050405020304" pitchFamily="18" charset="0"/>
              </a:rPr>
              <a:t> (</a:t>
            </a:r>
            <a:r>
              <a:rPr lang="cs-CZ" sz="2000" dirty="0" err="1">
                <a:latin typeface="Times New Roman" panose="02020603050405020304" pitchFamily="18" charset="0"/>
                <a:cs typeface="Times New Roman" panose="02020603050405020304" pitchFamily="18" charset="0"/>
              </a:rPr>
              <a:t>NiAs</a:t>
            </a:r>
            <a:r>
              <a:rPr lang="cs-CZ" sz="2000" dirty="0">
                <a:latin typeface="Times New Roman" panose="02020603050405020304" pitchFamily="18" charset="0"/>
                <a:cs typeface="Times New Roman" panose="02020603050405020304" pitchFamily="18" charset="0"/>
              </a:rPr>
              <a:t>), a proto kov dostal jméno nikl. </a:t>
            </a:r>
          </a:p>
        </p:txBody>
      </p:sp>
      <p:sp>
        <p:nvSpPr>
          <p:cNvPr id="6" name="Obdélník 5">
            <a:extLst>
              <a:ext uri="{FF2B5EF4-FFF2-40B4-BE49-F238E27FC236}">
                <a16:creationId xmlns:a16="http://schemas.microsoft.com/office/drawing/2014/main" id="{7E4D0EF5-C176-43F8-9E22-E528ADDDA769}"/>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2859702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70365200-B1E7-48FE-8F82-A14B2A73C57C}"/>
              </a:ext>
            </a:extLst>
          </p:cNvPr>
          <p:cNvSpPr txBox="1"/>
          <p:nvPr/>
        </p:nvSpPr>
        <p:spPr>
          <a:xfrm>
            <a:off x="55659" y="155773"/>
            <a:ext cx="11942859" cy="2246769"/>
          </a:xfrm>
          <a:prstGeom prst="rect">
            <a:avLst/>
          </a:prstGeom>
          <a:noFill/>
        </p:spPr>
        <p:txBody>
          <a:bodyPr wrap="square">
            <a:spAutoFit/>
          </a:bodyPr>
          <a:lstStyle/>
          <a:p>
            <a:r>
              <a:rPr lang="cs-CZ" sz="2000" b="1" dirty="0">
                <a:latin typeface="Times New Roman" panose="02020603050405020304" pitchFamily="18" charset="0"/>
                <a:cs typeface="Times New Roman" panose="02020603050405020304" pitchFamily="18" charset="0"/>
              </a:rPr>
              <a:t>Výroba niklu </a:t>
            </a:r>
          </a:p>
          <a:p>
            <a:pPr algn="just"/>
            <a:r>
              <a:rPr lang="cs-CZ" sz="2000" dirty="0">
                <a:latin typeface="Times New Roman" panose="02020603050405020304" pitchFamily="18" charset="0"/>
                <a:cs typeface="Times New Roman" panose="02020603050405020304" pitchFamily="18" charset="0"/>
              </a:rPr>
              <a:t>Pokud se vychází ze sulfidických rud, tak se nejdříve obohatí flotací a magnetickou separací. K takto upravené rudě, která obsahuje především Ni, </a:t>
            </a:r>
            <a:r>
              <a:rPr lang="cs-CZ" sz="2000" dirty="0" err="1">
                <a:latin typeface="Times New Roman" panose="02020603050405020304" pitchFamily="18" charset="0"/>
                <a:cs typeface="Times New Roman" panose="02020603050405020304" pitchFamily="18" charset="0"/>
              </a:rPr>
              <a:t>Cu</a:t>
            </a:r>
            <a:r>
              <a:rPr lang="cs-CZ" sz="2000" dirty="0">
                <a:latin typeface="Times New Roman" panose="02020603050405020304" pitchFamily="18" charset="0"/>
                <a:cs typeface="Times New Roman" panose="02020603050405020304" pitchFamily="18" charset="0"/>
              </a:rPr>
              <a:t> a </a:t>
            </a:r>
            <a:r>
              <a:rPr lang="cs-CZ" sz="2000" dirty="0" err="1">
                <a:latin typeface="Times New Roman" panose="02020603050405020304" pitchFamily="18" charset="0"/>
                <a:cs typeface="Times New Roman" panose="02020603050405020304" pitchFamily="18" charset="0"/>
              </a:rPr>
              <a:t>Fe</a:t>
            </a:r>
            <a:r>
              <a:rPr lang="cs-CZ" sz="2000" dirty="0">
                <a:latin typeface="Times New Roman" panose="02020603050405020304" pitchFamily="18" charset="0"/>
                <a:cs typeface="Times New Roman" panose="02020603050405020304" pitchFamily="18" charset="0"/>
              </a:rPr>
              <a:t> </a:t>
            </a:r>
            <a:r>
              <a:rPr lang="cs-CZ" sz="2000" b="1" dirty="0">
                <a:latin typeface="Times New Roman" panose="02020603050405020304" pitchFamily="18" charset="0"/>
                <a:cs typeface="Times New Roman" panose="02020603050405020304" pitchFamily="18" charset="0"/>
              </a:rPr>
              <a:t>se přidá křemen a celá směs se praží a taví</a:t>
            </a:r>
            <a:r>
              <a:rPr lang="cs-CZ" sz="2000" dirty="0">
                <a:latin typeface="Times New Roman" panose="02020603050405020304" pitchFamily="18" charset="0"/>
                <a:cs typeface="Times New Roman" panose="02020603050405020304" pitchFamily="18" charset="0"/>
              </a:rPr>
              <a:t>. Přítomné železo se tímto procesem přes oxid převede na křemičitan a odstraní se jako struska. Po zchladnutí se směs rozdělí na dvě části, a to Ni</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S</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a Cu</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S, které se od sebe dají mechanicky oddělit. Část obsahující nikl se může buď používat při tavení železa jako legující složka nebo se může rafinovat na čistý kov. To se může dít elektrolyticky, kdy se kov zredukuje uhlíkem a v roztoku síranu nebo chloridu nikelnatého se vyloučí na katodě čistý kov.</a:t>
            </a:r>
          </a:p>
        </p:txBody>
      </p:sp>
      <p:sp>
        <p:nvSpPr>
          <p:cNvPr id="5" name="TextovéPole 4">
            <a:extLst>
              <a:ext uri="{FF2B5EF4-FFF2-40B4-BE49-F238E27FC236}">
                <a16:creationId xmlns:a16="http://schemas.microsoft.com/office/drawing/2014/main" id="{F6386125-BED2-470E-A8A0-64532E5B51E1}"/>
              </a:ext>
            </a:extLst>
          </p:cNvPr>
          <p:cNvSpPr txBox="1"/>
          <p:nvPr/>
        </p:nvSpPr>
        <p:spPr>
          <a:xfrm>
            <a:off x="55658" y="2460354"/>
            <a:ext cx="11942859" cy="3170099"/>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Druhým způsobem rafinace je Mondův způsob. </a:t>
            </a:r>
            <a:r>
              <a:rPr lang="cs-CZ" sz="2000" dirty="0">
                <a:latin typeface="Times New Roman" panose="02020603050405020304" pitchFamily="18" charset="0"/>
                <a:cs typeface="Times New Roman" panose="02020603050405020304" pitchFamily="18" charset="0"/>
              </a:rPr>
              <a:t>Při tomto způsobu se niklová ruda nejdříve praží, aby se převedla na oxid nikelnatý. Tento oxid je zredukován vodíkem na nikl, který se následně převede na </a:t>
            </a:r>
            <a:r>
              <a:rPr lang="cs-CZ" sz="2000" dirty="0" err="1">
                <a:latin typeface="Times New Roman" panose="02020603050405020304" pitchFamily="18" charset="0"/>
                <a:cs typeface="Times New Roman" panose="02020603050405020304" pitchFamily="18" charset="0"/>
              </a:rPr>
              <a:t>tetrakarbonyl</a:t>
            </a:r>
            <a:r>
              <a:rPr lang="cs-CZ" sz="2000" dirty="0">
                <a:latin typeface="Times New Roman" panose="02020603050405020304" pitchFamily="18" charset="0"/>
                <a:cs typeface="Times New Roman" panose="02020603050405020304" pitchFamily="18" charset="0"/>
              </a:rPr>
              <a:t> niklu. Tyto reakce probíhají dle rovnic. </a:t>
            </a:r>
          </a:p>
          <a:p>
            <a:pPr algn="just"/>
            <a:endParaRPr lang="cs-CZ" sz="2000" dirty="0">
              <a:latin typeface="Times New Roman" panose="02020603050405020304" pitchFamily="18" charset="0"/>
              <a:cs typeface="Times New Roman" panose="02020603050405020304" pitchFamily="18" charset="0"/>
            </a:endParaRPr>
          </a:p>
          <a:p>
            <a:pPr algn="just"/>
            <a:endParaRPr lang="cs-CZ" sz="2000" dirty="0">
              <a:latin typeface="Times New Roman" panose="02020603050405020304" pitchFamily="18" charset="0"/>
              <a:cs typeface="Times New Roman" panose="02020603050405020304" pitchFamily="18" charset="0"/>
            </a:endParaRPr>
          </a:p>
          <a:p>
            <a:pPr algn="just"/>
            <a:endParaRPr lang="cs-CZ" sz="2000" dirty="0">
              <a:latin typeface="Times New Roman" panose="02020603050405020304" pitchFamily="18" charset="0"/>
              <a:cs typeface="Times New Roman" panose="02020603050405020304" pitchFamily="18" charset="0"/>
            </a:endParaRPr>
          </a:p>
          <a:p>
            <a:pPr algn="just"/>
            <a:endParaRPr lang="cs-CZ" sz="2000" dirty="0">
              <a:latin typeface="Times New Roman" panose="02020603050405020304" pitchFamily="18" charset="0"/>
              <a:cs typeface="Times New Roman" panose="02020603050405020304" pitchFamily="18" charset="0"/>
            </a:endParaRP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Vzniklý </a:t>
            </a:r>
            <a:r>
              <a:rPr lang="cs-CZ" sz="2000" dirty="0" err="1">
                <a:latin typeface="Times New Roman" panose="02020603050405020304" pitchFamily="18" charset="0"/>
                <a:cs typeface="Times New Roman" panose="02020603050405020304" pitchFamily="18" charset="0"/>
              </a:rPr>
              <a:t>tetrakarbonyl</a:t>
            </a:r>
            <a:r>
              <a:rPr lang="cs-CZ" sz="2000" dirty="0">
                <a:latin typeface="Times New Roman" panose="02020603050405020304" pitchFamily="18" charset="0"/>
                <a:cs typeface="Times New Roman" panose="02020603050405020304" pitchFamily="18" charset="0"/>
              </a:rPr>
              <a:t> niklu Ni(CO)</a:t>
            </a:r>
            <a:r>
              <a:rPr lang="cs-CZ" sz="2000" baseline="-25000" dirty="0">
                <a:latin typeface="Times New Roman" panose="02020603050405020304" pitchFamily="18" charset="0"/>
                <a:cs typeface="Times New Roman" panose="02020603050405020304" pitchFamily="18" charset="0"/>
              </a:rPr>
              <a:t>4</a:t>
            </a:r>
            <a:r>
              <a:rPr lang="cs-CZ" sz="2000" dirty="0">
                <a:latin typeface="Times New Roman" panose="02020603050405020304" pitchFamily="18" charset="0"/>
                <a:cs typeface="Times New Roman" panose="02020603050405020304" pitchFamily="18" charset="0"/>
              </a:rPr>
              <a:t> se převede přes tablety z čistého niklu při 230 °C, při čemž se rozloží na čistý kov a oxid uhelnatý, který se vrací zpět pro přípravu nového </a:t>
            </a:r>
            <a:r>
              <a:rPr lang="cs-CZ" sz="2000" dirty="0" err="1">
                <a:latin typeface="Times New Roman" panose="02020603050405020304" pitchFamily="18" charset="0"/>
                <a:cs typeface="Times New Roman" panose="02020603050405020304" pitchFamily="18" charset="0"/>
              </a:rPr>
              <a:t>tetrakarbonylu</a:t>
            </a:r>
            <a:r>
              <a:rPr lang="cs-CZ" sz="2000" dirty="0">
                <a:latin typeface="Times New Roman" panose="02020603050405020304" pitchFamily="18" charset="0"/>
                <a:cs typeface="Times New Roman" panose="02020603050405020304" pitchFamily="18" charset="0"/>
              </a:rPr>
              <a:t> niklu.</a:t>
            </a:r>
          </a:p>
        </p:txBody>
      </p:sp>
      <p:pic>
        <p:nvPicPr>
          <p:cNvPr id="7" name="Obrázek 6">
            <a:extLst>
              <a:ext uri="{FF2B5EF4-FFF2-40B4-BE49-F238E27FC236}">
                <a16:creationId xmlns:a16="http://schemas.microsoft.com/office/drawing/2014/main" id="{25BB3546-C525-4C27-86AF-91D4E4A0D33F}"/>
              </a:ext>
            </a:extLst>
          </p:cNvPr>
          <p:cNvPicPr>
            <a:picLocks noChangeAspect="1"/>
          </p:cNvPicPr>
          <p:nvPr/>
        </p:nvPicPr>
        <p:blipFill>
          <a:blip r:embed="rId2"/>
          <a:stretch>
            <a:fillRect/>
          </a:stretch>
        </p:blipFill>
        <p:spPr>
          <a:xfrm>
            <a:off x="4341413" y="3429000"/>
            <a:ext cx="3299064" cy="1115068"/>
          </a:xfrm>
          <a:prstGeom prst="rect">
            <a:avLst/>
          </a:prstGeom>
        </p:spPr>
      </p:pic>
      <p:sp>
        <p:nvSpPr>
          <p:cNvPr id="6" name="Obdélník 5">
            <a:extLst>
              <a:ext uri="{FF2B5EF4-FFF2-40B4-BE49-F238E27FC236}">
                <a16:creationId xmlns:a16="http://schemas.microsoft.com/office/drawing/2014/main" id="{D2D25E6A-D439-45B2-AD2F-4DDA9F8DACC3}"/>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22216517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EFAC9C98-7D54-4A3B-B147-B97905B28A0C}"/>
              </a:ext>
            </a:extLst>
          </p:cNvPr>
          <p:cNvSpPr txBox="1"/>
          <p:nvPr/>
        </p:nvSpPr>
        <p:spPr>
          <a:xfrm>
            <a:off x="97404" y="69776"/>
            <a:ext cx="2445771" cy="461665"/>
          </a:xfrm>
          <a:prstGeom prst="rect">
            <a:avLst/>
          </a:prstGeom>
          <a:noFill/>
        </p:spPr>
        <p:txBody>
          <a:bodyPr wrap="square">
            <a:spAutoFit/>
          </a:bodyPr>
          <a:lstStyle/>
          <a:p>
            <a:r>
              <a:rPr lang="cs-CZ" sz="2400" b="1" dirty="0">
                <a:solidFill>
                  <a:srgbClr val="FF0000"/>
                </a:solidFill>
                <a:latin typeface="Times New Roman" panose="02020603050405020304" pitchFamily="18" charset="0"/>
                <a:cs typeface="Times New Roman" panose="02020603050405020304" pitchFamily="18" charset="0"/>
              </a:rPr>
              <a:t>Výroba titanu</a:t>
            </a:r>
          </a:p>
        </p:txBody>
      </p:sp>
      <p:sp>
        <p:nvSpPr>
          <p:cNvPr id="5" name="TextovéPole 4">
            <a:extLst>
              <a:ext uri="{FF2B5EF4-FFF2-40B4-BE49-F238E27FC236}">
                <a16:creationId xmlns:a16="http://schemas.microsoft.com/office/drawing/2014/main" id="{EF2F4297-A17A-4B74-B586-714C2826E535}"/>
              </a:ext>
            </a:extLst>
          </p:cNvPr>
          <p:cNvSpPr txBox="1"/>
          <p:nvPr/>
        </p:nvSpPr>
        <p:spPr>
          <a:xfrm>
            <a:off x="97404" y="531441"/>
            <a:ext cx="11940871" cy="3477875"/>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Titan jako prvek objevil v roce 1791 anglický chemik William Gregor jako součást nerostu </a:t>
            </a:r>
            <a:r>
              <a:rPr lang="cs-CZ" sz="2000" b="1" dirty="0">
                <a:latin typeface="Times New Roman" panose="02020603050405020304" pitchFamily="18" charset="0"/>
                <a:cs typeface="Times New Roman" panose="02020603050405020304" pitchFamily="18" charset="0"/>
              </a:rPr>
              <a:t>ilmenitu</a:t>
            </a:r>
            <a:r>
              <a:rPr lang="cs-CZ" sz="2000" dirty="0">
                <a:latin typeface="Times New Roman" panose="02020603050405020304" pitchFamily="18" charset="0"/>
                <a:cs typeface="Times New Roman" panose="02020603050405020304" pitchFamily="18" charset="0"/>
              </a:rPr>
              <a:t>. Jméno nově objevenému prvku dal v roce 1795 německý chemik Martin Heinrich </a:t>
            </a:r>
            <a:r>
              <a:rPr lang="cs-CZ" sz="2000" dirty="0" err="1">
                <a:latin typeface="Times New Roman" panose="02020603050405020304" pitchFamily="18" charset="0"/>
                <a:cs typeface="Times New Roman" panose="02020603050405020304" pitchFamily="18" charset="0"/>
              </a:rPr>
              <a:t>Klaproth</a:t>
            </a:r>
            <a:r>
              <a:rPr lang="cs-CZ" sz="2000" dirty="0">
                <a:latin typeface="Times New Roman" panose="02020603050405020304" pitchFamily="18" charset="0"/>
                <a:cs typeface="Times New Roman" panose="02020603050405020304" pitchFamily="18" charset="0"/>
              </a:rPr>
              <a:t>, který titan objevil, nezávisle na svém předchůdci, jako součást jiné rudy, a to </a:t>
            </a:r>
            <a:r>
              <a:rPr lang="cs-CZ" sz="2000" b="1" dirty="0">
                <a:latin typeface="Times New Roman" panose="02020603050405020304" pitchFamily="18" charset="0"/>
                <a:cs typeface="Times New Roman" panose="02020603050405020304" pitchFamily="18" charset="0"/>
              </a:rPr>
              <a:t>rutilu</a:t>
            </a:r>
            <a:r>
              <a:rPr lang="cs-CZ" sz="2000" dirty="0">
                <a:latin typeface="Times New Roman" panose="02020603050405020304" pitchFamily="18" charset="0"/>
                <a:cs typeface="Times New Roman" panose="02020603050405020304" pitchFamily="18" charset="0"/>
              </a:rPr>
              <a:t>. Inspiroval se v řecké mytologii a tak vznikl název prvku titan. Čistý titan byl izolován až skoro o 120 let později v roce 1910, kdy jej ve Spojených státech izoloval Novozélanďan Matthew Albert Hunter zahříváním chloridu titaničitého TiCl</a:t>
            </a:r>
            <a:r>
              <a:rPr lang="cs-CZ" sz="2000" baseline="-25000" dirty="0">
                <a:latin typeface="Times New Roman" panose="02020603050405020304" pitchFamily="18" charset="0"/>
                <a:cs typeface="Times New Roman" panose="02020603050405020304" pitchFamily="18" charset="0"/>
              </a:rPr>
              <a:t>4</a:t>
            </a:r>
            <a:r>
              <a:rPr lang="cs-CZ" sz="2000" dirty="0">
                <a:latin typeface="Times New Roman" panose="02020603050405020304" pitchFamily="18" charset="0"/>
                <a:cs typeface="Times New Roman" panose="02020603050405020304" pitchFamily="18" charset="0"/>
              </a:rPr>
              <a:t> (chloridu titaničitého) se sodíkem v ocelové tlakové nádobě. Za otce titanového průmyslu je považován </a:t>
            </a:r>
            <a:r>
              <a:rPr lang="cs-CZ" sz="2000" b="1" dirty="0">
                <a:latin typeface="Times New Roman" panose="02020603050405020304" pitchFamily="18" charset="0"/>
                <a:cs typeface="Times New Roman" panose="02020603050405020304" pitchFamily="18" charset="0"/>
              </a:rPr>
              <a:t>Wilhelm Justin Kroll z Lucemburska</a:t>
            </a:r>
            <a:r>
              <a:rPr lang="cs-CZ" sz="2000" dirty="0">
                <a:latin typeface="Times New Roman" panose="02020603050405020304" pitchFamily="18" charset="0"/>
                <a:cs typeface="Times New Roman" panose="02020603050405020304" pitchFamily="18" charset="0"/>
              </a:rPr>
              <a:t>, který v roce 1932 vyrobil výraznější množství titanu smíšením TiCl</a:t>
            </a:r>
            <a:r>
              <a:rPr lang="cs-CZ" sz="2000" baseline="-25000" dirty="0">
                <a:latin typeface="Times New Roman" panose="02020603050405020304" pitchFamily="18" charset="0"/>
                <a:cs typeface="Times New Roman" panose="02020603050405020304" pitchFamily="18" charset="0"/>
              </a:rPr>
              <a:t>4</a:t>
            </a:r>
            <a:r>
              <a:rPr lang="cs-CZ" sz="2000" dirty="0">
                <a:latin typeface="Times New Roman" panose="02020603050405020304" pitchFamily="18" charset="0"/>
                <a:cs typeface="Times New Roman" panose="02020603050405020304" pitchFamily="18" charset="0"/>
              </a:rPr>
              <a:t> s vápníkem. Na začátku druhé světové války odcestoval do Spojených států amerických, kde začal vyrábět titan ve větším množství, když doposud používaný vápník zaměnil za hořčík. Tato dodnes hojně používaná metoda je známá jako </a:t>
            </a:r>
            <a:r>
              <a:rPr lang="cs-CZ" sz="2000" b="1" dirty="0">
                <a:latin typeface="Times New Roman" panose="02020603050405020304" pitchFamily="18" charset="0"/>
                <a:cs typeface="Times New Roman" panose="02020603050405020304" pitchFamily="18" charset="0"/>
              </a:rPr>
              <a:t>Krollův proces výroby titanu</a:t>
            </a:r>
            <a:r>
              <a:rPr lang="cs-CZ" sz="2000" dirty="0">
                <a:latin typeface="Times New Roman" panose="02020603050405020304" pitchFamily="18" charset="0"/>
                <a:cs typeface="Times New Roman" panose="02020603050405020304" pitchFamily="18" charset="0"/>
              </a:rPr>
              <a:t>. Po druhé světové válce se slitiny na bázi titanu začaly prosazovat v průmyslu, a to zejména pro výrobu částí leteckých motorů. Dnes je využití titanu a jeho slitin rozšířeno do většiny odvětví průmyslu.</a:t>
            </a:r>
          </a:p>
        </p:txBody>
      </p:sp>
      <p:pic>
        <p:nvPicPr>
          <p:cNvPr id="25602" name="Picture 2" descr="William Gregor Discovered Titanium metal | Applications Of Titanium metal">
            <a:extLst>
              <a:ext uri="{FF2B5EF4-FFF2-40B4-BE49-F238E27FC236}">
                <a16:creationId xmlns:a16="http://schemas.microsoft.com/office/drawing/2014/main" id="{FB427AA0-D6E5-45E9-9C79-F9375DD5FB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726" y="4088732"/>
            <a:ext cx="1847850" cy="2466975"/>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0669219B-85FC-4E7F-BF7B-A63F1ECDFACB}"/>
              </a:ext>
            </a:extLst>
          </p:cNvPr>
          <p:cNvSpPr txBox="1"/>
          <p:nvPr/>
        </p:nvSpPr>
        <p:spPr>
          <a:xfrm>
            <a:off x="216674" y="6488668"/>
            <a:ext cx="1784902" cy="369332"/>
          </a:xfrm>
          <a:prstGeom prst="rect">
            <a:avLst/>
          </a:prstGeom>
          <a:noFill/>
        </p:spPr>
        <p:txBody>
          <a:bodyPr wrap="square">
            <a:spAutoFit/>
          </a:bodyPr>
          <a:lstStyle/>
          <a:p>
            <a:r>
              <a:rPr lang="cs-CZ" sz="1800" dirty="0">
                <a:latin typeface="Times New Roman" panose="02020603050405020304" pitchFamily="18" charset="0"/>
                <a:cs typeface="Times New Roman" panose="02020603050405020304" pitchFamily="18" charset="0"/>
              </a:rPr>
              <a:t>William Gregor </a:t>
            </a:r>
            <a:endParaRPr lang="cs-CZ" dirty="0"/>
          </a:p>
        </p:txBody>
      </p:sp>
      <p:pic>
        <p:nvPicPr>
          <p:cNvPr id="25604" name="Picture 4">
            <a:extLst>
              <a:ext uri="{FF2B5EF4-FFF2-40B4-BE49-F238E27FC236}">
                <a16:creationId xmlns:a16="http://schemas.microsoft.com/office/drawing/2014/main" id="{39D4D2A4-F284-46D7-9749-504F4C1903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251" y="4088732"/>
            <a:ext cx="1886067" cy="24669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ovéPole 10">
            <a:extLst>
              <a:ext uri="{FF2B5EF4-FFF2-40B4-BE49-F238E27FC236}">
                <a16:creationId xmlns:a16="http://schemas.microsoft.com/office/drawing/2014/main" id="{02248748-B93A-4A75-9EA0-B339137228F8}"/>
              </a:ext>
            </a:extLst>
          </p:cNvPr>
          <p:cNvSpPr txBox="1"/>
          <p:nvPr/>
        </p:nvSpPr>
        <p:spPr>
          <a:xfrm>
            <a:off x="2064524" y="6488668"/>
            <a:ext cx="2610843" cy="369332"/>
          </a:xfrm>
          <a:prstGeom prst="rect">
            <a:avLst/>
          </a:prstGeom>
          <a:noFill/>
        </p:spPr>
        <p:txBody>
          <a:bodyPr wrap="square">
            <a:spAutoFit/>
          </a:bodyPr>
          <a:lstStyle/>
          <a:p>
            <a:r>
              <a:rPr lang="cs-CZ" sz="1800" dirty="0">
                <a:latin typeface="Times New Roman" panose="02020603050405020304" pitchFamily="18" charset="0"/>
                <a:cs typeface="Times New Roman" panose="02020603050405020304" pitchFamily="18" charset="0"/>
              </a:rPr>
              <a:t>Martin Heinrich </a:t>
            </a:r>
            <a:r>
              <a:rPr lang="cs-CZ" sz="1800" dirty="0" err="1">
                <a:latin typeface="Times New Roman" panose="02020603050405020304" pitchFamily="18" charset="0"/>
                <a:cs typeface="Times New Roman" panose="02020603050405020304" pitchFamily="18" charset="0"/>
              </a:rPr>
              <a:t>Klaproth</a:t>
            </a:r>
            <a:endParaRPr lang="cs-CZ" dirty="0"/>
          </a:p>
        </p:txBody>
      </p:sp>
      <p:sp>
        <p:nvSpPr>
          <p:cNvPr id="9" name="Obdélník 8">
            <a:extLst>
              <a:ext uri="{FF2B5EF4-FFF2-40B4-BE49-F238E27FC236}">
                <a16:creationId xmlns:a16="http://schemas.microsoft.com/office/drawing/2014/main" id="{F4A82249-0A99-46D7-AC56-B02B824032D9}"/>
              </a:ext>
            </a:extLst>
          </p:cNvPr>
          <p:cNvSpPr/>
          <p:nvPr/>
        </p:nvSpPr>
        <p:spPr bwMode="auto">
          <a:xfrm>
            <a:off x="5256428" y="5579745"/>
            <a:ext cx="5760085" cy="1278255"/>
          </a:xfrm>
          <a:prstGeom prst="rect">
            <a:avLst/>
          </a:prstGeom>
          <a:blipFill>
            <a:blip r:embed="rId4"/>
            <a:stretch/>
          </a:blipFill>
          <a:ln>
            <a:noFill/>
          </a:ln>
        </p:spPr>
        <p:txBody>
          <a:bodyPr rot="0">
            <a:prstTxWarp prst="textNoShape">
              <a:avLst/>
            </a:prstTxWarp>
            <a:noAutofit/>
          </a:bodyPr>
          <a:lstStyle/>
          <a:p>
            <a:endParaRPr lang="cs-CZ"/>
          </a:p>
        </p:txBody>
      </p:sp>
      <p:sp>
        <p:nvSpPr>
          <p:cNvPr id="10" name="TextovéPole 9">
            <a:extLst>
              <a:ext uri="{FF2B5EF4-FFF2-40B4-BE49-F238E27FC236}">
                <a16:creationId xmlns:a16="http://schemas.microsoft.com/office/drawing/2014/main" id="{E5379A64-3617-4A62-7EA4-F91A7C35DFE0}"/>
              </a:ext>
            </a:extLst>
          </p:cNvPr>
          <p:cNvSpPr txBox="1"/>
          <p:nvPr/>
        </p:nvSpPr>
        <p:spPr>
          <a:xfrm>
            <a:off x="4601434" y="4194366"/>
            <a:ext cx="7369656" cy="1477328"/>
          </a:xfrm>
          <a:prstGeom prst="rect">
            <a:avLst/>
          </a:prstGeom>
          <a:noFill/>
        </p:spPr>
        <p:txBody>
          <a:bodyPr wrap="square">
            <a:spAutoFit/>
          </a:bodyPr>
          <a:lstStyle/>
          <a:p>
            <a:r>
              <a:rPr lang="en-US" dirty="0"/>
              <a:t>CHEMISTS FOR THE COMMON GOOD (1) Ursula Klein, Max Planck Institute for the History of Science, Berlin, Germany; </a:t>
            </a:r>
            <a:r>
              <a:rPr lang="en-US" dirty="0" err="1"/>
              <a:t>Klein@mpiwg-berlin.mpg.deBull</a:t>
            </a:r>
            <a:r>
              <a:rPr lang="en-US" dirty="0"/>
              <a:t>. Hist. Chem., VOLUME 42, Number 1 (2017)</a:t>
            </a:r>
            <a:r>
              <a:rPr lang="cs-CZ" dirty="0"/>
              <a:t>. http://acshist.scs.illinois.edu/awards/HIST%20Award%20Papers/Klein2016-BullHistChem-vol42-1%20p1-6.pdf</a:t>
            </a:r>
          </a:p>
        </p:txBody>
      </p:sp>
    </p:spTree>
    <p:extLst>
      <p:ext uri="{BB962C8B-B14F-4D97-AF65-F5344CB8AC3E}">
        <p14:creationId xmlns:p14="http://schemas.microsoft.com/office/powerpoint/2010/main" val="37937245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D492BB08-3375-4A37-822D-C1208A66B358}"/>
              </a:ext>
            </a:extLst>
          </p:cNvPr>
          <p:cNvPicPr>
            <a:picLocks noChangeAspect="1"/>
          </p:cNvPicPr>
          <p:nvPr/>
        </p:nvPicPr>
        <p:blipFill>
          <a:blip r:embed="rId2"/>
          <a:stretch>
            <a:fillRect/>
          </a:stretch>
        </p:blipFill>
        <p:spPr>
          <a:xfrm>
            <a:off x="4976722" y="0"/>
            <a:ext cx="6907717" cy="4847521"/>
          </a:xfrm>
          <a:prstGeom prst="rect">
            <a:avLst/>
          </a:prstGeom>
        </p:spPr>
      </p:pic>
      <p:sp>
        <p:nvSpPr>
          <p:cNvPr id="5" name="TextovéPole 4">
            <a:extLst>
              <a:ext uri="{FF2B5EF4-FFF2-40B4-BE49-F238E27FC236}">
                <a16:creationId xmlns:a16="http://schemas.microsoft.com/office/drawing/2014/main" id="{C92BB709-5896-44CD-BC6D-E7D360FCED5D}"/>
              </a:ext>
            </a:extLst>
          </p:cNvPr>
          <p:cNvSpPr txBox="1"/>
          <p:nvPr/>
        </p:nvSpPr>
        <p:spPr>
          <a:xfrm>
            <a:off x="3770464" y="4237097"/>
            <a:ext cx="2796871" cy="461665"/>
          </a:xfrm>
          <a:prstGeom prst="rect">
            <a:avLst/>
          </a:prstGeom>
          <a:noFill/>
        </p:spPr>
        <p:txBody>
          <a:bodyPr wrap="square">
            <a:spAutoFit/>
          </a:bodyPr>
          <a:lstStyle/>
          <a:p>
            <a:r>
              <a:rPr lang="cs-CZ" sz="2400" dirty="0">
                <a:latin typeface="Times New Roman" panose="02020603050405020304" pitchFamily="18" charset="0"/>
                <a:cs typeface="Times New Roman" panose="02020603050405020304" pitchFamily="18" charset="0"/>
              </a:rPr>
              <a:t>Výroba titanu</a:t>
            </a:r>
          </a:p>
        </p:txBody>
      </p:sp>
      <p:sp>
        <p:nvSpPr>
          <p:cNvPr id="4" name="TextovéPole 3">
            <a:extLst>
              <a:ext uri="{FF2B5EF4-FFF2-40B4-BE49-F238E27FC236}">
                <a16:creationId xmlns:a16="http://schemas.microsoft.com/office/drawing/2014/main" id="{1943D031-5DBC-4CF9-80AB-E2B33749836C}"/>
              </a:ext>
            </a:extLst>
          </p:cNvPr>
          <p:cNvSpPr txBox="1"/>
          <p:nvPr/>
        </p:nvSpPr>
        <p:spPr>
          <a:xfrm>
            <a:off x="-1" y="239911"/>
            <a:ext cx="5168900" cy="3477875"/>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Nevýhodou titanu je to, že se jen zřídka kdy najde ve vysokých koncentracích a bohužel jako čistý kov se titan v přírodě nevyskytuje vůbec. V malé koncentraci je titan obsažen v mořské vodě, částečně je zastoupen ve většině minerálů a nerostů, zatím bylo popsáno více než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400 nerostů, které obsahovaly titan, ale nejdůležitější je jeho výskyt v rudách: ilmenitu (FeTiO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 oxidu </a:t>
            </a:r>
            <a:r>
              <a:rPr lang="cs-CZ" sz="2000" dirty="0" err="1">
                <a:latin typeface="Times New Roman" panose="02020603050405020304" pitchFamily="18" charset="0"/>
                <a:cs typeface="Times New Roman" panose="02020603050405020304" pitchFamily="18" charset="0"/>
              </a:rPr>
              <a:t>železnatotitaničitého</a:t>
            </a:r>
            <a:r>
              <a:rPr lang="cs-CZ" sz="2000" dirty="0">
                <a:latin typeface="Times New Roman" panose="02020603050405020304" pitchFamily="18" charset="0"/>
                <a:cs typeface="Times New Roman" panose="02020603050405020304" pitchFamily="18" charset="0"/>
              </a:rPr>
              <a:t>), známého též jako „černý písek“ a rutilu (TiO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oxidu titaničitého), ze kterých se vyrábí čistý titan. </a:t>
            </a:r>
          </a:p>
        </p:txBody>
      </p:sp>
      <p:sp>
        <p:nvSpPr>
          <p:cNvPr id="6" name="Obdélník 5">
            <a:extLst>
              <a:ext uri="{FF2B5EF4-FFF2-40B4-BE49-F238E27FC236}">
                <a16:creationId xmlns:a16="http://schemas.microsoft.com/office/drawing/2014/main" id="{94530A9F-F5F1-4072-A707-1B40A7EA1DA8}"/>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51363792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68787D8D-1967-4ADA-9570-EC209B5F9214}"/>
              </a:ext>
            </a:extLst>
          </p:cNvPr>
          <p:cNvSpPr txBox="1"/>
          <p:nvPr/>
        </p:nvSpPr>
        <p:spPr>
          <a:xfrm>
            <a:off x="71562" y="138574"/>
            <a:ext cx="11879248" cy="1938992"/>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Výroba TiCl</a:t>
            </a:r>
            <a:r>
              <a:rPr lang="cs-CZ" sz="2000" b="1" baseline="-25000" dirty="0">
                <a:latin typeface="Times New Roman" panose="02020603050405020304" pitchFamily="18" charset="0"/>
                <a:cs typeface="Times New Roman" panose="02020603050405020304" pitchFamily="18" charset="0"/>
              </a:rPr>
              <a:t>4</a:t>
            </a:r>
            <a:r>
              <a:rPr lang="cs-CZ" sz="2000" b="1" dirty="0">
                <a:latin typeface="Times New Roman" panose="02020603050405020304" pitchFamily="18" charset="0"/>
                <a:cs typeface="Times New Roman" panose="02020603050405020304" pitchFamily="18" charset="0"/>
              </a:rPr>
              <a:t> </a:t>
            </a:r>
          </a:p>
          <a:p>
            <a:pPr algn="just"/>
            <a:r>
              <a:rPr lang="cs-CZ" sz="2000" dirty="0">
                <a:latin typeface="Times New Roman" panose="02020603050405020304" pitchFamily="18" charset="0"/>
                <a:cs typeface="Times New Roman" panose="02020603050405020304" pitchFamily="18" charset="0"/>
              </a:rPr>
              <a:t>Jako výchozí surovina je používán TiO</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rutil (jednodušší) : Obsah titanu v rutilu je okolo 60% </a:t>
            </a:r>
          </a:p>
          <a:p>
            <a:pPr algn="just"/>
            <a:r>
              <a:rPr lang="cs-CZ" sz="2000" dirty="0">
                <a:latin typeface="Times New Roman" panose="02020603050405020304" pitchFamily="18" charset="0"/>
                <a:cs typeface="Times New Roman" panose="02020603050405020304" pitchFamily="18" charset="0"/>
              </a:rPr>
              <a:t>Smícháme rutil s uhlím v poměru 3:1, směs musíme briketovat a poté kalcinovat v redukční atmosféře při teplotě 700°C. Chlorace poté probíhá ve vytápěné šachtové peci při teplotách 800-1200 °C. Výsledkem jsou páry chloridu titaničitého, které následně kondenzují na nažloutlou kapalinu, ta se musí před samotnou výrobou titanu Krollovým procesem chemicky vyčistit a destilovat. </a:t>
            </a:r>
          </a:p>
        </p:txBody>
      </p:sp>
      <p:pic>
        <p:nvPicPr>
          <p:cNvPr id="5" name="Obrázek 4">
            <a:extLst>
              <a:ext uri="{FF2B5EF4-FFF2-40B4-BE49-F238E27FC236}">
                <a16:creationId xmlns:a16="http://schemas.microsoft.com/office/drawing/2014/main" id="{7649E609-9821-4FE7-B74E-DA2A19FF50ED}"/>
              </a:ext>
            </a:extLst>
          </p:cNvPr>
          <p:cNvPicPr>
            <a:picLocks noChangeAspect="1"/>
          </p:cNvPicPr>
          <p:nvPr/>
        </p:nvPicPr>
        <p:blipFill>
          <a:blip r:embed="rId2"/>
          <a:stretch>
            <a:fillRect/>
          </a:stretch>
        </p:blipFill>
        <p:spPr>
          <a:xfrm>
            <a:off x="4269850" y="2077566"/>
            <a:ext cx="3881092" cy="687083"/>
          </a:xfrm>
          <a:prstGeom prst="rect">
            <a:avLst/>
          </a:prstGeom>
        </p:spPr>
      </p:pic>
      <p:sp>
        <p:nvSpPr>
          <p:cNvPr id="7" name="TextovéPole 6">
            <a:extLst>
              <a:ext uri="{FF2B5EF4-FFF2-40B4-BE49-F238E27FC236}">
                <a16:creationId xmlns:a16="http://schemas.microsoft.com/office/drawing/2014/main" id="{9787DDC3-8714-4722-8E56-A0D5C65FD874}"/>
              </a:ext>
            </a:extLst>
          </p:cNvPr>
          <p:cNvSpPr txBox="1"/>
          <p:nvPr/>
        </p:nvSpPr>
        <p:spPr>
          <a:xfrm>
            <a:off x="135172" y="2688348"/>
            <a:ext cx="11815638" cy="1015663"/>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Jako výchozí surovinu používáme FeTiO</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ilmenit (složitější): Obsah titanu v rutilu je okolo 31%. Nejdříve je nutné provést v elektrické obloukové peci selektivní redukci na surové železo, titan pak přechází do snadno </a:t>
            </a:r>
            <a:r>
              <a:rPr lang="cs-CZ" sz="2000" dirty="0" err="1">
                <a:latin typeface="Times New Roman" panose="02020603050405020304" pitchFamily="18" charset="0"/>
                <a:cs typeface="Times New Roman" panose="02020603050405020304" pitchFamily="18" charset="0"/>
              </a:rPr>
              <a:t>chlorovatelného</a:t>
            </a:r>
            <a:r>
              <a:rPr lang="cs-CZ" sz="2000" dirty="0">
                <a:latin typeface="Times New Roman" panose="02020603050405020304" pitchFamily="18" charset="0"/>
                <a:cs typeface="Times New Roman" panose="02020603050405020304" pitchFamily="18" charset="0"/>
              </a:rPr>
              <a:t> karbidu nebo je-li při redukci přiváděn vzduch do snadno </a:t>
            </a:r>
            <a:r>
              <a:rPr lang="cs-CZ" sz="2000" dirty="0" err="1">
                <a:latin typeface="Times New Roman" panose="02020603050405020304" pitchFamily="18" charset="0"/>
                <a:cs typeface="Times New Roman" panose="02020603050405020304" pitchFamily="18" charset="0"/>
              </a:rPr>
              <a:t>chlorovatelného</a:t>
            </a:r>
            <a:r>
              <a:rPr lang="cs-CZ" sz="2000" dirty="0">
                <a:latin typeface="Times New Roman" panose="02020603050405020304" pitchFamily="18" charset="0"/>
                <a:cs typeface="Times New Roman" panose="02020603050405020304" pitchFamily="18" charset="0"/>
              </a:rPr>
              <a:t> nitridu.</a:t>
            </a:r>
          </a:p>
        </p:txBody>
      </p:sp>
      <p:pic>
        <p:nvPicPr>
          <p:cNvPr id="9" name="Obrázek 8">
            <a:extLst>
              <a:ext uri="{FF2B5EF4-FFF2-40B4-BE49-F238E27FC236}">
                <a16:creationId xmlns:a16="http://schemas.microsoft.com/office/drawing/2014/main" id="{7F38BBBF-0685-4BA0-9A69-30B68F68B5EA}"/>
              </a:ext>
            </a:extLst>
          </p:cNvPr>
          <p:cNvPicPr>
            <a:picLocks noChangeAspect="1"/>
          </p:cNvPicPr>
          <p:nvPr/>
        </p:nvPicPr>
        <p:blipFill>
          <a:blip r:embed="rId3"/>
          <a:stretch>
            <a:fillRect/>
          </a:stretch>
        </p:blipFill>
        <p:spPr>
          <a:xfrm>
            <a:off x="4008697" y="3704011"/>
            <a:ext cx="4355690" cy="698090"/>
          </a:xfrm>
          <a:prstGeom prst="rect">
            <a:avLst/>
          </a:prstGeom>
        </p:spPr>
      </p:pic>
      <p:sp>
        <p:nvSpPr>
          <p:cNvPr id="11" name="TextovéPole 10">
            <a:extLst>
              <a:ext uri="{FF2B5EF4-FFF2-40B4-BE49-F238E27FC236}">
                <a16:creationId xmlns:a16="http://schemas.microsoft.com/office/drawing/2014/main" id="{DF420098-D734-4F67-8B0F-9FF174EE6E1E}"/>
              </a:ext>
            </a:extLst>
          </p:cNvPr>
          <p:cNvSpPr txBox="1"/>
          <p:nvPr/>
        </p:nvSpPr>
        <p:spPr>
          <a:xfrm>
            <a:off x="135171" y="4519179"/>
            <a:ext cx="8746435" cy="400110"/>
          </a:xfrm>
          <a:prstGeom prst="rect">
            <a:avLst/>
          </a:prstGeom>
          <a:noFill/>
        </p:spPr>
        <p:txBody>
          <a:bodyPr wrap="square">
            <a:spAutoFit/>
          </a:bodyPr>
          <a:lstStyle/>
          <a:p>
            <a:r>
              <a:rPr lang="cs-CZ" sz="2000" dirty="0">
                <a:latin typeface="Times New Roman" panose="02020603050405020304" pitchFamily="18" charset="0"/>
                <a:cs typeface="Times New Roman" panose="02020603050405020304" pitchFamily="18" charset="0"/>
              </a:rPr>
              <a:t>Poté může proběhnout samotná chlorace vzniklých karbidů a nitridů.</a:t>
            </a:r>
          </a:p>
        </p:txBody>
      </p:sp>
      <p:pic>
        <p:nvPicPr>
          <p:cNvPr id="13" name="Obrázek 12">
            <a:extLst>
              <a:ext uri="{FF2B5EF4-FFF2-40B4-BE49-F238E27FC236}">
                <a16:creationId xmlns:a16="http://schemas.microsoft.com/office/drawing/2014/main" id="{D49F2979-32C4-4546-90EB-B9A97A428665}"/>
              </a:ext>
            </a:extLst>
          </p:cNvPr>
          <p:cNvPicPr>
            <a:picLocks noChangeAspect="1"/>
          </p:cNvPicPr>
          <p:nvPr/>
        </p:nvPicPr>
        <p:blipFill>
          <a:blip r:embed="rId4"/>
          <a:stretch>
            <a:fillRect/>
          </a:stretch>
        </p:blipFill>
        <p:spPr>
          <a:xfrm>
            <a:off x="7568868" y="4519179"/>
            <a:ext cx="3252041" cy="1089734"/>
          </a:xfrm>
          <a:prstGeom prst="rect">
            <a:avLst/>
          </a:prstGeom>
        </p:spPr>
      </p:pic>
      <p:sp>
        <p:nvSpPr>
          <p:cNvPr id="8" name="Obdélník 7">
            <a:extLst>
              <a:ext uri="{FF2B5EF4-FFF2-40B4-BE49-F238E27FC236}">
                <a16:creationId xmlns:a16="http://schemas.microsoft.com/office/drawing/2014/main" id="{EA6859A9-EA5D-4073-911E-84E6C5E613E8}"/>
              </a:ext>
            </a:extLst>
          </p:cNvPr>
          <p:cNvSpPr/>
          <p:nvPr/>
        </p:nvSpPr>
        <p:spPr bwMode="auto">
          <a:xfrm>
            <a:off x="3215957" y="5579745"/>
            <a:ext cx="5760085" cy="1278255"/>
          </a:xfrm>
          <a:prstGeom prst="rect">
            <a:avLst/>
          </a:prstGeom>
          <a:blipFill>
            <a:blip r:embed="rId5"/>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22231354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8D692B3-D782-4050-ABAC-8F447DB97E0B}"/>
              </a:ext>
            </a:extLst>
          </p:cNvPr>
          <p:cNvSpPr txBox="1"/>
          <p:nvPr/>
        </p:nvSpPr>
        <p:spPr>
          <a:xfrm>
            <a:off x="100716" y="103367"/>
            <a:ext cx="11990567" cy="1015663"/>
          </a:xfrm>
          <a:prstGeom prst="rect">
            <a:avLst/>
          </a:prstGeom>
          <a:noFill/>
        </p:spPr>
        <p:txBody>
          <a:bodyPr wrap="square">
            <a:spAutoFit/>
          </a:bodyPr>
          <a:lstStyle/>
          <a:p>
            <a:r>
              <a:rPr lang="cs-CZ" sz="2000" b="1" dirty="0"/>
              <a:t>Krollův proces </a:t>
            </a:r>
          </a:p>
          <a:p>
            <a:pPr algn="just"/>
            <a:r>
              <a:rPr lang="cs-CZ" sz="2000" dirty="0"/>
              <a:t>Když máme připravený TiCl4, může začít samotný Krollův proces výroby titanu. Probíhá za teplot 850-900 °C </a:t>
            </a:r>
            <a:br>
              <a:rPr lang="cs-CZ" sz="2000" dirty="0"/>
            </a:br>
            <a:r>
              <a:rPr lang="cs-CZ" sz="2000" dirty="0"/>
              <a:t>v ochranné atmosféře argonu nebo hélia, v ocelových nádobách.</a:t>
            </a:r>
          </a:p>
        </p:txBody>
      </p:sp>
      <p:pic>
        <p:nvPicPr>
          <p:cNvPr id="5" name="Obrázek 4">
            <a:extLst>
              <a:ext uri="{FF2B5EF4-FFF2-40B4-BE49-F238E27FC236}">
                <a16:creationId xmlns:a16="http://schemas.microsoft.com/office/drawing/2014/main" id="{8B3EC869-0344-463F-99A2-EE332CC617D4}"/>
              </a:ext>
            </a:extLst>
          </p:cNvPr>
          <p:cNvPicPr>
            <a:picLocks noChangeAspect="1"/>
          </p:cNvPicPr>
          <p:nvPr/>
        </p:nvPicPr>
        <p:blipFill>
          <a:blip r:embed="rId2"/>
          <a:stretch>
            <a:fillRect/>
          </a:stretch>
        </p:blipFill>
        <p:spPr>
          <a:xfrm>
            <a:off x="4493341" y="1119030"/>
            <a:ext cx="3205316" cy="639097"/>
          </a:xfrm>
          <a:prstGeom prst="rect">
            <a:avLst/>
          </a:prstGeom>
        </p:spPr>
      </p:pic>
      <p:sp>
        <p:nvSpPr>
          <p:cNvPr id="7" name="TextovéPole 6">
            <a:extLst>
              <a:ext uri="{FF2B5EF4-FFF2-40B4-BE49-F238E27FC236}">
                <a16:creationId xmlns:a16="http://schemas.microsoft.com/office/drawing/2014/main" id="{AAED3D6C-3156-46AD-9868-138E1C5131A7}"/>
              </a:ext>
            </a:extLst>
          </p:cNvPr>
          <p:cNvSpPr txBox="1"/>
          <p:nvPr/>
        </p:nvSpPr>
        <p:spPr>
          <a:xfrm>
            <a:off x="100715" y="1820188"/>
            <a:ext cx="11990567" cy="2862322"/>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Výsledkem tohoto procesu je titan, který se ve formě titanové houby uchycuje na stěnách kelímku. Čištění se provádí pomocí promývání kyselinou chlorovodíkovou nebo pomocí vakuové destilace, čímž se odstraňuje jak hořčík, který nereagoval tak chlorid hořečnatý který je vedlejším produktem Krollova procesu. Při redukci sodíkem existují dvě velké výhody. Jednou je to, že neprobíhá za tak vysokých teplot, tudíž lze titanovou houbu snáze odebrat z kelímku a druhou je výsledná větší čistota titanové houby. Nevýhodou je nutná příprava sodíku vakuovou destilací. Během jednoho procesu lze vyrobit přibližně 200-1000 kg titanové houby. Nevýhodou Krollova procesu je to že neprobíhá kontinuálně, titanová houba se musí chladit v argonové atmosféře, než ji lze z kelímku odebrat. Redukce trvá asi 12-18 hodin, plus musíme započítat čas, který je potřebný k čištění titanové houby a to může být až 48 hodin.</a:t>
            </a:r>
          </a:p>
        </p:txBody>
      </p:sp>
      <p:sp>
        <p:nvSpPr>
          <p:cNvPr id="6" name="Obdélník 5">
            <a:extLst>
              <a:ext uri="{FF2B5EF4-FFF2-40B4-BE49-F238E27FC236}">
                <a16:creationId xmlns:a16="http://schemas.microsoft.com/office/drawing/2014/main" id="{E8F73148-48FD-40F4-B398-C7ABC6073513}"/>
              </a:ext>
            </a:extLst>
          </p:cNvPr>
          <p:cNvSpPr/>
          <p:nvPr/>
        </p:nvSpPr>
        <p:spPr bwMode="auto">
          <a:xfrm>
            <a:off x="3215957"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9249338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F449B973-BDC7-48F4-AF33-97D939FE782E}"/>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EAC530CE-F094-4FBA-817C-8A4A2C79497D}"/>
              </a:ext>
            </a:extLst>
          </p:cNvPr>
          <p:cNvSpPr txBox="1"/>
          <p:nvPr/>
        </p:nvSpPr>
        <p:spPr>
          <a:xfrm>
            <a:off x="63607" y="40550"/>
            <a:ext cx="11879249" cy="1323439"/>
          </a:xfrm>
          <a:prstGeom prst="rect">
            <a:avLst/>
          </a:prstGeom>
          <a:noFill/>
        </p:spPr>
        <p:txBody>
          <a:bodyPr wrap="square">
            <a:spAutoFit/>
          </a:bodyPr>
          <a:lstStyle/>
          <a:p>
            <a:pPr algn="just"/>
            <a:r>
              <a:rPr lang="cs-CZ" sz="2000" b="1" dirty="0" err="1">
                <a:latin typeface="Times New Roman" panose="02020603050405020304" pitchFamily="18" charset="0"/>
                <a:cs typeface="Times New Roman" panose="02020603050405020304" pitchFamily="18" charset="0"/>
              </a:rPr>
              <a:t>Maddexův-Eastwoodův</a:t>
            </a:r>
            <a:r>
              <a:rPr lang="cs-CZ" sz="2000" b="1" dirty="0">
                <a:latin typeface="Times New Roman" panose="02020603050405020304" pitchFamily="18" charset="0"/>
                <a:cs typeface="Times New Roman" panose="02020603050405020304" pitchFamily="18" charset="0"/>
              </a:rPr>
              <a:t> postup výroby titanu </a:t>
            </a:r>
          </a:p>
          <a:p>
            <a:pPr algn="just"/>
            <a:r>
              <a:rPr lang="cs-CZ" sz="2000" dirty="0">
                <a:latin typeface="Times New Roman" panose="02020603050405020304" pitchFamily="18" charset="0"/>
                <a:cs typeface="Times New Roman" panose="02020603050405020304" pitchFamily="18" charset="0"/>
              </a:rPr>
              <a:t>Je modifikací zmíněného Krollova procesu. Na rozdíl od něj se </a:t>
            </a:r>
            <a:r>
              <a:rPr lang="cs-CZ" sz="2000" b="1" dirty="0">
                <a:latin typeface="Times New Roman" panose="02020603050405020304" pitchFamily="18" charset="0"/>
                <a:cs typeface="Times New Roman" panose="02020603050405020304" pitchFamily="18" charset="0"/>
              </a:rPr>
              <a:t>redukuje plynný chlorid titaničitý kapalným hořčíkem při zvýšeném tlaku. </a:t>
            </a:r>
            <a:r>
              <a:rPr lang="cs-CZ" sz="2000" dirty="0">
                <a:latin typeface="Times New Roman" panose="02020603050405020304" pitchFamily="18" charset="0"/>
                <a:cs typeface="Times New Roman" panose="02020603050405020304" pitchFamily="18" charset="0"/>
              </a:rPr>
              <a:t>Výsledkem reakce je titanová suspenze v tavenině chloridu hořečnatého, která průběžně odtéká do pece, kde se odpařuje nezreagovaný hořčík i chlorid hořečnatý.</a:t>
            </a:r>
          </a:p>
        </p:txBody>
      </p:sp>
      <p:sp>
        <p:nvSpPr>
          <p:cNvPr id="5" name="TextovéPole 4">
            <a:extLst>
              <a:ext uri="{FF2B5EF4-FFF2-40B4-BE49-F238E27FC236}">
                <a16:creationId xmlns:a16="http://schemas.microsoft.com/office/drawing/2014/main" id="{C7A30CC7-03FA-4B0C-BE6E-21B3E827E4E6}"/>
              </a:ext>
            </a:extLst>
          </p:cNvPr>
          <p:cNvSpPr txBox="1"/>
          <p:nvPr/>
        </p:nvSpPr>
        <p:spPr>
          <a:xfrm>
            <a:off x="63607" y="1249689"/>
            <a:ext cx="11879248" cy="2554545"/>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Výroba kovového titanu elektrolýzou </a:t>
            </a:r>
          </a:p>
          <a:p>
            <a:pPr algn="just"/>
            <a:r>
              <a:rPr lang="cs-CZ" sz="2000" dirty="0">
                <a:latin typeface="Times New Roman" panose="02020603050405020304" pitchFamily="18" charset="0"/>
                <a:cs typeface="Times New Roman" panose="02020603050405020304" pitchFamily="18" charset="0"/>
              </a:rPr>
              <a:t>Výroba titanu redukcí je složitý a drahý proces výroby. Proto byla snaha vymyslet jiné způsoby. Začala se zkoumat možnost využití elektrolýzy. Ale problémem byl roztok, titan díky jeho vlastnostem vyloučil využití vodních roztoků, proto se musely zkoušet různé solné lázně, se kterými to také nebylo jednoduché. Titanové soli jsou špatnými vodiči. Nakonec se začaly používat fosfátové a boritanové lázně. Do elektrolytu se přidává chlorid titaničitý. Problémem zde je odstranění oxidu titaničitého, který zůstává ve vzniklých malých částicích titanu. Zabránit jeho tvorbě se dá používáním bezkyslíkatých solí. Elektrolýzou se dá vyrobit titan vysoké kvality, avšak tento postup není zdaleka tak dobře propracovaný jako redukční metoda.</a:t>
            </a:r>
          </a:p>
        </p:txBody>
      </p:sp>
      <p:sp>
        <p:nvSpPr>
          <p:cNvPr id="7" name="TextovéPole 6">
            <a:extLst>
              <a:ext uri="{FF2B5EF4-FFF2-40B4-BE49-F238E27FC236}">
                <a16:creationId xmlns:a16="http://schemas.microsoft.com/office/drawing/2014/main" id="{D22183A8-B46F-449E-9829-C4ADFABE7E84}"/>
              </a:ext>
            </a:extLst>
          </p:cNvPr>
          <p:cNvSpPr txBox="1"/>
          <p:nvPr/>
        </p:nvSpPr>
        <p:spPr>
          <a:xfrm>
            <a:off x="63606" y="3677234"/>
            <a:ext cx="11879249" cy="2246769"/>
          </a:xfrm>
          <a:prstGeom prst="rect">
            <a:avLst/>
          </a:prstGeom>
          <a:noFill/>
        </p:spPr>
        <p:txBody>
          <a:bodyPr wrap="square">
            <a:spAutoFit/>
          </a:bodyPr>
          <a:lstStyle/>
          <a:p>
            <a:pPr algn="just"/>
            <a:r>
              <a:rPr lang="cs-CZ" sz="2000" b="1" dirty="0">
                <a:latin typeface="Times New Roman" panose="02020603050405020304" pitchFamily="18" charset="0"/>
                <a:cs typeface="Times New Roman" panose="02020603050405020304" pitchFamily="18" charset="0"/>
              </a:rPr>
              <a:t>Tavení titanu </a:t>
            </a:r>
          </a:p>
          <a:p>
            <a:pPr algn="just"/>
            <a:r>
              <a:rPr lang="cs-CZ" sz="2000" dirty="0">
                <a:latin typeface="Times New Roman" panose="02020603050405020304" pitchFamily="18" charset="0"/>
                <a:cs typeface="Times New Roman" panose="02020603050405020304" pitchFamily="18" charset="0"/>
              </a:rPr>
              <a:t>Ať už je titan ve formě titanové houby získaný redukční metodou nebo jako kovový titan získaný při elektrolýze, není vhodný pro využití. Nejdříve je třeba takovýto titan přetavit buď na ingoty, nebo rovnou na nějaké odlitky. Jelikož má titan vysokou teplotu tavení a je vysoce reaktivní při vysokých teplotách je potřeba ho tavit v ochranné atmosféře a ve vhodné peci, která je vyrobena z vhodného materiálu. Nejčastěji se využívá argonová ochranná atmosféra a elektrická oblouková pec při přetavování do měděných, vodou chlazených kokil a indukční pec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s grafitovým kelímkem při recyklaci nebo výrobě odlitků.</a:t>
            </a:r>
          </a:p>
        </p:txBody>
      </p:sp>
    </p:spTree>
    <p:extLst>
      <p:ext uri="{BB962C8B-B14F-4D97-AF65-F5344CB8AC3E}">
        <p14:creationId xmlns:p14="http://schemas.microsoft.com/office/powerpoint/2010/main" val="32220063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559B37CD-C951-4A1C-9824-D68E8657F132}"/>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2" name="Nadpis 1">
            <a:extLst>
              <a:ext uri="{FF2B5EF4-FFF2-40B4-BE49-F238E27FC236}">
                <a16:creationId xmlns:a16="http://schemas.microsoft.com/office/drawing/2014/main" id="{9A971331-A782-4A27-A4F0-819DD24929AE}"/>
              </a:ext>
            </a:extLst>
          </p:cNvPr>
          <p:cNvSpPr>
            <a:spLocks noGrp="1"/>
          </p:cNvSpPr>
          <p:nvPr>
            <p:ph type="title"/>
          </p:nvPr>
        </p:nvSpPr>
        <p:spPr>
          <a:xfrm>
            <a:off x="111429" y="32917"/>
            <a:ext cx="11178871" cy="437957"/>
          </a:xfrm>
        </p:spPr>
        <p:txBody>
          <a:bodyPr>
            <a:normAutofit/>
          </a:bodyPr>
          <a:lstStyle/>
          <a:p>
            <a:r>
              <a:rPr lang="cs-CZ" sz="2400" dirty="0">
                <a:solidFill>
                  <a:srgbClr val="FF0000"/>
                </a:solidFill>
                <a:latin typeface="Times New Roman" panose="02020603050405020304" pitchFamily="18" charset="0"/>
                <a:cs typeface="Times New Roman" panose="02020603050405020304" pitchFamily="18" charset="0"/>
              </a:rPr>
              <a:t>HOŘČÍK - výroba</a:t>
            </a:r>
          </a:p>
        </p:txBody>
      </p:sp>
      <p:sp>
        <p:nvSpPr>
          <p:cNvPr id="5" name="TextovéPole 4">
            <a:extLst>
              <a:ext uri="{FF2B5EF4-FFF2-40B4-BE49-F238E27FC236}">
                <a16:creationId xmlns:a16="http://schemas.microsoft.com/office/drawing/2014/main" id="{0C74CB54-0B0D-4F64-B772-6D172120B059}"/>
              </a:ext>
            </a:extLst>
          </p:cNvPr>
          <p:cNvSpPr txBox="1"/>
          <p:nvPr/>
        </p:nvSpPr>
        <p:spPr>
          <a:xfrm>
            <a:off x="0" y="327750"/>
            <a:ext cx="11901115" cy="5632311"/>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V zemské kůře se vyskytují asi 2 % hořčíku, v mořské vodě je ho obsaženo 1,4 %Mg. Hořčík se vyskytuje ve formě sloučenin, které obsahují různé minerály. Zdroje surovin pro výrobu hořčíku jsou rudy různého typu, využívá se však jen některé. Hlavní rudou je magnezit (MgC0</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dolomit (MgC0</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CaC0</a:t>
            </a:r>
            <a:r>
              <a:rPr lang="cs-CZ" sz="2000" baseline="-25000" dirty="0">
                <a:latin typeface="Times New Roman" panose="02020603050405020304" pitchFamily="18" charset="0"/>
                <a:cs typeface="Times New Roman" panose="02020603050405020304" pitchFamily="18" charset="0"/>
              </a:rPr>
              <a:t>3</a:t>
            </a:r>
            <a:r>
              <a:rPr lang="cs-CZ" sz="2000" dirty="0">
                <a:latin typeface="Times New Roman" panose="02020603050405020304" pitchFamily="18" charset="0"/>
                <a:cs typeface="Times New Roman" panose="02020603050405020304" pitchFamily="18" charset="0"/>
              </a:rPr>
              <a:t>), minerál karnalit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(MgCl</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 . KC1. H</a:t>
            </a:r>
            <a:r>
              <a:rPr lang="cs-CZ" sz="2000" baseline="-250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0) a mořská voda. Jiné vhodné minerály mohou být </a:t>
            </a:r>
            <a:r>
              <a:rPr lang="cs-CZ" sz="2000" dirty="0" err="1">
                <a:latin typeface="Times New Roman" panose="02020603050405020304" pitchFamily="18" charset="0"/>
                <a:cs typeface="Times New Roman" panose="02020603050405020304" pitchFamily="18" charset="0"/>
              </a:rPr>
              <a:t>kizerit</a:t>
            </a:r>
            <a:r>
              <a:rPr lang="cs-CZ" sz="2000" dirty="0">
                <a:latin typeface="Times New Roman" panose="02020603050405020304" pitchFamily="18" charset="0"/>
                <a:cs typeface="Times New Roman" panose="02020603050405020304" pitchFamily="18" charset="0"/>
              </a:rPr>
              <a:t> nebo kainit.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Kovový hořčík se průmyslově vyrábí obvykle elektrolýzou roztavené směsi chloridu hořečnatého a chloridu draselného při teplotách 750 °C a další rafinací nebo </a:t>
            </a:r>
            <a:r>
              <a:rPr lang="cs-CZ" sz="2000" dirty="0" err="1">
                <a:latin typeface="Times New Roman" panose="02020603050405020304" pitchFamily="18" charset="0"/>
                <a:cs typeface="Times New Roman" panose="02020603050405020304" pitchFamily="18" charset="0"/>
              </a:rPr>
              <a:t>silikotermickou</a:t>
            </a:r>
            <a:r>
              <a:rPr lang="cs-CZ" sz="2000" dirty="0">
                <a:latin typeface="Times New Roman" panose="02020603050405020304" pitchFamily="18" charset="0"/>
                <a:cs typeface="Times New Roman" panose="02020603050405020304" pitchFamily="18" charset="0"/>
              </a:rPr>
              <a:t> redukcí vypáleného dolomitu ferosiliciem při teplotě asi 1200 °C. Chlorid draselný slouží jako přísada ke snížení teploty tání chloridu hořečnatého. </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solidFill>
                  <a:srgbClr val="FF0000"/>
                </a:solidFill>
                <a:latin typeface="Times New Roman" panose="02020603050405020304" pitchFamily="18" charset="0"/>
                <a:cs typeface="Times New Roman" panose="02020603050405020304" pitchFamily="18" charset="0"/>
              </a:rPr>
              <a:t>Chlorid hořečnatý </a:t>
            </a:r>
            <a:r>
              <a:rPr lang="cs-CZ" sz="2000" dirty="0">
                <a:latin typeface="Times New Roman" panose="02020603050405020304" pitchFamily="18" charset="0"/>
                <a:cs typeface="Times New Roman" panose="02020603050405020304" pitchFamily="18" charset="0"/>
              </a:rPr>
              <a:t>se získává z mořské vody nebo z koncentrovaných roztoků mořské soli (solanka) nebo tavením karnalitu. Při elektrolýze se na grafitové anodě uvolňuje chlor a na železné katodě hořčík (chlorid draselný se začne rozkládat až po rozložení chloridu hořečnatého). Roztavený hořčík stoupá v tavenině na povrch a sbírá se děrovanými lžícemi. Další tzv. termický způsob, dnes stále ještě hojně využívaný, spočívá v redukci oxidu hořečnatého karbidem vápenatým nebo uhlíkem - </a:t>
            </a:r>
            <a:r>
              <a:rPr lang="cs-CZ" sz="2000" dirty="0" err="1">
                <a:solidFill>
                  <a:srgbClr val="FF0000"/>
                </a:solidFill>
                <a:latin typeface="Times New Roman" panose="02020603050405020304" pitchFamily="18" charset="0"/>
                <a:cs typeface="Times New Roman" panose="02020603050405020304" pitchFamily="18" charset="0"/>
              </a:rPr>
              <a:t>karbotermický</a:t>
            </a:r>
            <a:r>
              <a:rPr lang="cs-CZ" sz="2000" dirty="0">
                <a:latin typeface="Times New Roman" panose="02020603050405020304" pitchFamily="18" charset="0"/>
                <a:cs typeface="Times New Roman" panose="02020603050405020304" pitchFamily="18" charset="0"/>
              </a:rPr>
              <a:t> způsob nebo redukcí oxidu hořečnatého křemíkem - </a:t>
            </a:r>
            <a:r>
              <a:rPr lang="cs-CZ" sz="2000" dirty="0" err="1">
                <a:solidFill>
                  <a:srgbClr val="FF0000"/>
                </a:solidFill>
                <a:latin typeface="Times New Roman" panose="02020603050405020304" pitchFamily="18" charset="0"/>
                <a:cs typeface="Times New Roman" panose="02020603050405020304" pitchFamily="18" charset="0"/>
              </a:rPr>
              <a:t>silikotermický</a:t>
            </a:r>
            <a:r>
              <a:rPr lang="cs-CZ" sz="2000" dirty="0">
                <a:latin typeface="Times New Roman" panose="02020603050405020304" pitchFamily="18" charset="0"/>
                <a:cs typeface="Times New Roman" panose="02020603050405020304" pitchFamily="18" charset="0"/>
              </a:rPr>
              <a:t> způsob. Pyrometalurgickými způsoby výroby lze získat hořčík o čistotě 99,7 %, elektrolytickými postupy 99,9 %. Relativně malé množství je využíváno v chemickém průmyslu. Více než třetina produkce surového hořčíku slouží pro účely výroby hořčíkových slitin (odlitky, tvářené slitiny) a největší část výroby se používá jako </a:t>
            </a:r>
            <a:r>
              <a:rPr lang="cs-CZ" sz="2000" dirty="0" err="1">
                <a:latin typeface="Times New Roman" panose="02020603050405020304" pitchFamily="18" charset="0"/>
                <a:cs typeface="Times New Roman" panose="02020603050405020304" pitchFamily="18" charset="0"/>
              </a:rPr>
              <a:t>legura</a:t>
            </a:r>
            <a:r>
              <a:rPr lang="cs-CZ" sz="2000" dirty="0">
                <a:latin typeface="Times New Roman" panose="02020603050405020304" pitchFamily="18" charset="0"/>
                <a:cs typeface="Times New Roman" panose="02020603050405020304" pitchFamily="18" charset="0"/>
              </a:rPr>
              <a:t> nebo </a:t>
            </a:r>
            <a:r>
              <a:rPr lang="cs-CZ" sz="2000" dirty="0" err="1">
                <a:latin typeface="Times New Roman" panose="02020603050405020304" pitchFamily="18" charset="0"/>
                <a:cs typeface="Times New Roman" panose="02020603050405020304" pitchFamily="18" charset="0"/>
              </a:rPr>
              <a:t>mikrolegura</a:t>
            </a:r>
            <a:r>
              <a:rPr lang="cs-CZ" sz="2000" dirty="0">
                <a:latin typeface="Times New Roman" panose="02020603050405020304" pitchFamily="18" charset="0"/>
                <a:cs typeface="Times New Roman" panose="02020603050405020304" pitchFamily="18" charset="0"/>
              </a:rPr>
              <a:t> slitin železa a zejména slitin neželezných kovů.</a:t>
            </a:r>
          </a:p>
        </p:txBody>
      </p:sp>
    </p:spTree>
    <p:extLst>
      <p:ext uri="{BB962C8B-B14F-4D97-AF65-F5344CB8AC3E}">
        <p14:creationId xmlns:p14="http://schemas.microsoft.com/office/powerpoint/2010/main" val="32923372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B8990AE4-9764-413F-9080-0E3242A75D55}"/>
              </a:ext>
            </a:extLst>
          </p:cNvPr>
          <p:cNvSpPr/>
          <p:nvPr/>
        </p:nvSpPr>
        <p:spPr bwMode="auto">
          <a:xfrm>
            <a:off x="1159830"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5" name="Obrázek 4">
            <a:extLst>
              <a:ext uri="{FF2B5EF4-FFF2-40B4-BE49-F238E27FC236}">
                <a16:creationId xmlns:a16="http://schemas.microsoft.com/office/drawing/2014/main" id="{A0F25240-0B3F-4BC8-889F-E84409DEF5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8490" y="231938"/>
            <a:ext cx="7246289" cy="3696365"/>
          </a:xfrm>
          <a:prstGeom prst="rect">
            <a:avLst/>
          </a:prstGeom>
        </p:spPr>
      </p:pic>
      <p:pic>
        <p:nvPicPr>
          <p:cNvPr id="7" name="Obrázek 6">
            <a:extLst>
              <a:ext uri="{FF2B5EF4-FFF2-40B4-BE49-F238E27FC236}">
                <a16:creationId xmlns:a16="http://schemas.microsoft.com/office/drawing/2014/main" id="{374B50B7-0CD6-46F3-B83E-67879513D274}"/>
              </a:ext>
            </a:extLst>
          </p:cNvPr>
          <p:cNvPicPr>
            <a:picLocks noChangeAspect="1"/>
          </p:cNvPicPr>
          <p:nvPr/>
        </p:nvPicPr>
        <p:blipFill>
          <a:blip r:embed="rId4"/>
          <a:stretch>
            <a:fillRect/>
          </a:stretch>
        </p:blipFill>
        <p:spPr>
          <a:xfrm>
            <a:off x="0" y="2313020"/>
            <a:ext cx="5818444" cy="3430838"/>
          </a:xfrm>
          <a:prstGeom prst="rect">
            <a:avLst/>
          </a:prstGeom>
        </p:spPr>
      </p:pic>
      <p:pic>
        <p:nvPicPr>
          <p:cNvPr id="4098" name="Picture 2">
            <a:extLst>
              <a:ext uri="{FF2B5EF4-FFF2-40B4-BE49-F238E27FC236}">
                <a16:creationId xmlns:a16="http://schemas.microsoft.com/office/drawing/2014/main" id="{E07EEBA2-916C-442E-B729-66DFEE48B6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19915" y="3928303"/>
            <a:ext cx="5144864" cy="2893986"/>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a:extLst>
              <a:ext uri="{FF2B5EF4-FFF2-40B4-BE49-F238E27FC236}">
                <a16:creationId xmlns:a16="http://schemas.microsoft.com/office/drawing/2014/main" id="{A964F0A3-04DC-4C75-A6F8-DE29720B6A77}"/>
              </a:ext>
            </a:extLst>
          </p:cNvPr>
          <p:cNvPicPr>
            <a:picLocks noChangeAspect="1"/>
          </p:cNvPicPr>
          <p:nvPr/>
        </p:nvPicPr>
        <p:blipFill>
          <a:blip r:embed="rId6"/>
          <a:stretch>
            <a:fillRect/>
          </a:stretch>
        </p:blipFill>
        <p:spPr>
          <a:xfrm>
            <a:off x="0" y="131802"/>
            <a:ext cx="4832755" cy="802747"/>
          </a:xfrm>
          <a:prstGeom prst="rect">
            <a:avLst/>
          </a:prstGeom>
        </p:spPr>
      </p:pic>
      <p:sp>
        <p:nvSpPr>
          <p:cNvPr id="10" name="TextovéPole 9">
            <a:extLst>
              <a:ext uri="{FF2B5EF4-FFF2-40B4-BE49-F238E27FC236}">
                <a16:creationId xmlns:a16="http://schemas.microsoft.com/office/drawing/2014/main" id="{6CA3F316-A8EA-0621-4114-4F019F25B654}"/>
              </a:ext>
            </a:extLst>
          </p:cNvPr>
          <p:cNvSpPr txBox="1"/>
          <p:nvPr/>
        </p:nvSpPr>
        <p:spPr>
          <a:xfrm>
            <a:off x="-6240" y="1094319"/>
            <a:ext cx="4376971" cy="923330"/>
          </a:xfrm>
          <a:prstGeom prst="rect">
            <a:avLst/>
          </a:prstGeom>
          <a:noFill/>
        </p:spPr>
        <p:txBody>
          <a:bodyPr wrap="square">
            <a:spAutoFit/>
          </a:bodyPr>
          <a:lstStyle/>
          <a:p>
            <a:r>
              <a:rPr lang="cs-CZ" dirty="0"/>
              <a:t>Karl U. </a:t>
            </a:r>
            <a:r>
              <a:rPr lang="cs-CZ" dirty="0" err="1"/>
              <a:t>Kainer</a:t>
            </a:r>
            <a:r>
              <a:rPr lang="cs-CZ" dirty="0"/>
              <a:t>: Magnesium </a:t>
            </a:r>
            <a:r>
              <a:rPr lang="cs-CZ" dirty="0" err="1"/>
              <a:t>Alloys</a:t>
            </a:r>
            <a:r>
              <a:rPr lang="cs-CZ" dirty="0"/>
              <a:t> and Technologies. </a:t>
            </a:r>
            <a:r>
              <a:rPr lang="cs-CZ" dirty="0" err="1"/>
              <a:t>Wiley</a:t>
            </a:r>
            <a:r>
              <a:rPr lang="cs-CZ" dirty="0"/>
              <a:t>-VCH. 2003. ISBN 9783527305704.</a:t>
            </a:r>
          </a:p>
        </p:txBody>
      </p:sp>
    </p:spTree>
    <p:extLst>
      <p:ext uri="{BB962C8B-B14F-4D97-AF65-F5344CB8AC3E}">
        <p14:creationId xmlns:p14="http://schemas.microsoft.com/office/powerpoint/2010/main" val="394906386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a:extLst>
              <a:ext uri="{FF2B5EF4-FFF2-40B4-BE49-F238E27FC236}">
                <a16:creationId xmlns:a16="http://schemas.microsoft.com/office/drawing/2014/main" id="{5F558096-18B0-4512-98D7-8F45CC13C709}"/>
              </a:ext>
            </a:extLst>
          </p:cNvPr>
          <p:cNvSpPr>
            <a:spLocks noChangeArrowheads="1"/>
          </p:cNvSpPr>
          <p:nvPr/>
        </p:nvSpPr>
        <p:spPr bwMode="auto">
          <a:xfrm>
            <a:off x="0" y="167365"/>
            <a:ext cx="2292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cs-CZ" altLang="cs-CZ" b="1" dirty="0">
                <a:solidFill>
                  <a:srgbClr val="FF0000"/>
                </a:solidFill>
              </a:rPr>
              <a:t>Otázky ke zkoušce:</a:t>
            </a:r>
          </a:p>
        </p:txBody>
      </p:sp>
      <p:sp>
        <p:nvSpPr>
          <p:cNvPr id="26627" name="Rectangle 5">
            <a:extLst>
              <a:ext uri="{FF2B5EF4-FFF2-40B4-BE49-F238E27FC236}">
                <a16:creationId xmlns:a16="http://schemas.microsoft.com/office/drawing/2014/main" id="{C3BA12D0-4038-4687-964B-21137E077F69}"/>
              </a:ext>
            </a:extLst>
          </p:cNvPr>
          <p:cNvSpPr>
            <a:spLocks noChangeArrowheads="1"/>
          </p:cNvSpPr>
          <p:nvPr/>
        </p:nvSpPr>
        <p:spPr bwMode="auto">
          <a:xfrm>
            <a:off x="198715" y="441543"/>
            <a:ext cx="6588086"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marL="342900" indent="-342900">
              <a:tabLst>
                <a:tab pos="457200" algn="l"/>
              </a:tabLst>
              <a:defRPr>
                <a:solidFill>
                  <a:schemeClr val="tx1"/>
                </a:solidFill>
                <a:latin typeface="Arial" panose="020B0604020202020204" pitchFamily="34" charset="0"/>
              </a:defRPr>
            </a:lvl1pPr>
            <a:lvl2pPr marL="800100" indent="-342900">
              <a:tabLst>
                <a:tab pos="457200" algn="l"/>
              </a:tabLst>
              <a:defRPr>
                <a:solidFill>
                  <a:schemeClr val="tx1"/>
                </a:solidFill>
                <a:latin typeface="Arial" panose="020B0604020202020204" pitchFamily="34" charset="0"/>
              </a:defRPr>
            </a:lvl2pPr>
            <a:lvl3pPr marL="1257300" indent="-342900">
              <a:tabLst>
                <a:tab pos="457200" algn="l"/>
              </a:tabLst>
              <a:defRPr>
                <a:solidFill>
                  <a:schemeClr val="tx1"/>
                </a:solidFill>
                <a:latin typeface="Arial" panose="020B0604020202020204" pitchFamily="34" charset="0"/>
              </a:defRPr>
            </a:lvl3pPr>
            <a:lvl4pPr marL="1714500" indent="-342900">
              <a:tabLst>
                <a:tab pos="457200" algn="l"/>
              </a:tabLst>
              <a:defRPr>
                <a:solidFill>
                  <a:schemeClr val="tx1"/>
                </a:solidFill>
                <a:latin typeface="Arial" panose="020B0604020202020204" pitchFamily="34" charset="0"/>
              </a:defRPr>
            </a:lvl4pPr>
            <a:lvl5pPr marL="2171700" indent="-342900">
              <a:tabLst>
                <a:tab pos="457200" algn="l"/>
              </a:tabLst>
              <a:defRPr>
                <a:solidFill>
                  <a:schemeClr val="tx1"/>
                </a:solidFill>
                <a:latin typeface="Arial" panose="020B0604020202020204" pitchFamily="34" charset="0"/>
              </a:defRPr>
            </a:lvl5pPr>
            <a:lvl6pPr marL="2628900" indent="-342900" eaLnBrk="0" fontAlgn="base" hangingPunct="0">
              <a:spcBef>
                <a:spcPct val="0"/>
              </a:spcBef>
              <a:spcAft>
                <a:spcPct val="0"/>
              </a:spcAft>
              <a:tabLst>
                <a:tab pos="457200" algn="l"/>
              </a:tabLst>
              <a:defRPr>
                <a:solidFill>
                  <a:schemeClr val="tx1"/>
                </a:solidFill>
                <a:latin typeface="Arial" panose="020B0604020202020204" pitchFamily="34" charset="0"/>
              </a:defRPr>
            </a:lvl6pPr>
            <a:lvl7pPr marL="3086100" indent="-342900" eaLnBrk="0" fontAlgn="base" hangingPunct="0">
              <a:spcBef>
                <a:spcPct val="0"/>
              </a:spcBef>
              <a:spcAft>
                <a:spcPct val="0"/>
              </a:spcAft>
              <a:tabLst>
                <a:tab pos="457200" algn="l"/>
              </a:tabLst>
              <a:defRPr>
                <a:solidFill>
                  <a:schemeClr val="tx1"/>
                </a:solidFill>
                <a:latin typeface="Arial" panose="020B0604020202020204" pitchFamily="34" charset="0"/>
              </a:defRPr>
            </a:lvl7pPr>
            <a:lvl8pPr marL="3543300" indent="-342900" eaLnBrk="0" fontAlgn="base" hangingPunct="0">
              <a:spcBef>
                <a:spcPct val="0"/>
              </a:spcBef>
              <a:spcAft>
                <a:spcPct val="0"/>
              </a:spcAft>
              <a:tabLst>
                <a:tab pos="457200" algn="l"/>
              </a:tabLst>
              <a:defRPr>
                <a:solidFill>
                  <a:schemeClr val="tx1"/>
                </a:solidFill>
                <a:latin typeface="Arial" panose="020B0604020202020204" pitchFamily="34" charset="0"/>
              </a:defRPr>
            </a:lvl8pPr>
            <a:lvl9pPr marL="4000500" indent="-342900"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eaLnBrk="1" hangingPunct="1">
              <a:buFontTx/>
              <a:buAutoNum type="arabicPeriod"/>
            </a:pPr>
            <a:r>
              <a:rPr lang="cs-CZ" altLang="cs-CZ" dirty="0"/>
              <a:t>Historie výroby železa a litiny</a:t>
            </a:r>
          </a:p>
          <a:p>
            <a:pPr eaLnBrk="1" hangingPunct="1">
              <a:buFontTx/>
              <a:buAutoNum type="arabicPeriod"/>
            </a:pPr>
            <a:r>
              <a:rPr lang="cs-CZ" altLang="cs-CZ" dirty="0"/>
              <a:t>Pecní zařízení pro výrobu kovů</a:t>
            </a:r>
          </a:p>
          <a:p>
            <a:pPr eaLnBrk="1" hangingPunct="1">
              <a:buFontTx/>
              <a:buAutoNum type="arabicPeriod"/>
            </a:pPr>
            <a:r>
              <a:rPr lang="cs-CZ" altLang="cs-CZ" dirty="0"/>
              <a:t>Pracovní postupy výroby oceli – principy, výhody, nevýhody</a:t>
            </a:r>
          </a:p>
          <a:p>
            <a:pPr eaLnBrk="1" hangingPunct="1">
              <a:buFontTx/>
              <a:buAutoNum type="arabicPeriod"/>
            </a:pPr>
            <a:r>
              <a:rPr lang="cs-CZ" altLang="cs-CZ" dirty="0"/>
              <a:t>Vysoká pec</a:t>
            </a:r>
          </a:p>
          <a:p>
            <a:pPr eaLnBrk="1" hangingPunct="1">
              <a:buFontTx/>
              <a:buAutoNum type="arabicPeriod"/>
            </a:pPr>
            <a:r>
              <a:rPr lang="cs-CZ" altLang="cs-CZ" dirty="0"/>
              <a:t>Rozdělení částí  vysoké pece</a:t>
            </a:r>
          </a:p>
          <a:p>
            <a:pPr eaLnBrk="1" hangingPunct="1">
              <a:buFontTx/>
              <a:buAutoNum type="arabicPeriod"/>
            </a:pPr>
            <a:r>
              <a:rPr lang="cs-CZ" altLang="cs-CZ" dirty="0"/>
              <a:t>Odstranění olova a zinku</a:t>
            </a:r>
          </a:p>
          <a:p>
            <a:pPr eaLnBrk="1" hangingPunct="1">
              <a:buFontTx/>
              <a:buAutoNum type="arabicPeriod"/>
            </a:pPr>
            <a:r>
              <a:rPr lang="cs-CZ" altLang="cs-CZ" dirty="0"/>
              <a:t>Odstranění nežádoucích příměsí</a:t>
            </a:r>
          </a:p>
          <a:p>
            <a:pPr eaLnBrk="1" hangingPunct="1">
              <a:buFontTx/>
              <a:buAutoNum type="arabicPeriod"/>
            </a:pPr>
            <a:r>
              <a:rPr lang="cs-CZ" altLang="cs-CZ" dirty="0"/>
              <a:t>Výroba oceli</a:t>
            </a:r>
          </a:p>
          <a:p>
            <a:pPr eaLnBrk="1" hangingPunct="1">
              <a:buFontTx/>
              <a:buAutoNum type="arabicPeriod"/>
            </a:pPr>
            <a:r>
              <a:rPr lang="cs-CZ" altLang="cs-CZ" dirty="0"/>
              <a:t>Sekundární metalurgie </a:t>
            </a:r>
          </a:p>
          <a:p>
            <a:pPr eaLnBrk="1" hangingPunct="1">
              <a:buFontTx/>
              <a:buAutoNum type="arabicPeriod"/>
            </a:pPr>
            <a:r>
              <a:rPr lang="cs-CZ" altLang="cs-CZ" dirty="0"/>
              <a:t>Odlévání</a:t>
            </a:r>
          </a:p>
          <a:p>
            <a:pPr eaLnBrk="1" hangingPunct="1">
              <a:buFontTx/>
              <a:buAutoNum type="arabicPeriod"/>
            </a:pPr>
            <a:r>
              <a:rPr lang="cs-CZ" altLang="cs-CZ" dirty="0"/>
              <a:t> Rozdělení ocelí dle obsahu kyslíku</a:t>
            </a:r>
          </a:p>
          <a:p>
            <a:pPr eaLnBrk="1" hangingPunct="1">
              <a:buFontTx/>
              <a:buAutoNum type="arabicPeriod"/>
            </a:pPr>
            <a:r>
              <a:rPr lang="cs-CZ" altLang="cs-CZ" dirty="0"/>
              <a:t> Plynulé odlévání</a:t>
            </a:r>
          </a:p>
          <a:p>
            <a:pPr eaLnBrk="1" hangingPunct="1">
              <a:buFontTx/>
              <a:buAutoNum type="arabicPeriod"/>
            </a:pPr>
            <a:r>
              <a:rPr lang="cs-CZ" altLang="cs-CZ"/>
              <a:t>Výroba hliníku</a:t>
            </a:r>
            <a:endParaRPr lang="cs-CZ" altLang="cs-CZ" dirty="0"/>
          </a:p>
          <a:p>
            <a:pPr eaLnBrk="1" hangingPunct="1">
              <a:buFontTx/>
              <a:buAutoNum type="arabicPeriod"/>
            </a:pPr>
            <a:r>
              <a:rPr lang="cs-CZ" altLang="cs-CZ" dirty="0"/>
              <a:t>Výroba zinku</a:t>
            </a:r>
          </a:p>
          <a:p>
            <a:pPr eaLnBrk="1" hangingPunct="1">
              <a:buFontTx/>
              <a:buAutoNum type="arabicPeriod"/>
            </a:pPr>
            <a:r>
              <a:rPr lang="cs-CZ" altLang="cs-CZ" dirty="0"/>
              <a:t>Výroba mědi</a:t>
            </a:r>
          </a:p>
          <a:p>
            <a:pPr eaLnBrk="1" hangingPunct="1">
              <a:buFontTx/>
              <a:buAutoNum type="arabicPeriod"/>
            </a:pPr>
            <a:r>
              <a:rPr lang="cs-CZ" altLang="cs-CZ" dirty="0"/>
              <a:t>Výroba niklu</a:t>
            </a:r>
          </a:p>
          <a:p>
            <a:pPr eaLnBrk="1" hangingPunct="1">
              <a:buFontTx/>
              <a:buAutoNum type="arabicPeriod"/>
            </a:pPr>
            <a:r>
              <a:rPr lang="cs-CZ" altLang="cs-CZ" dirty="0"/>
              <a:t>Výroba titanu</a:t>
            </a:r>
          </a:p>
        </p:txBody>
      </p:sp>
      <p:sp>
        <p:nvSpPr>
          <p:cNvPr id="4" name="Obdélník 3">
            <a:extLst>
              <a:ext uri="{FF2B5EF4-FFF2-40B4-BE49-F238E27FC236}">
                <a16:creationId xmlns:a16="http://schemas.microsoft.com/office/drawing/2014/main" id="{BF601916-9AB0-43D3-BE0A-969958968AC6}"/>
              </a:ext>
            </a:extLst>
          </p:cNvPr>
          <p:cNvSpPr/>
          <p:nvPr/>
        </p:nvSpPr>
        <p:spPr bwMode="auto">
          <a:xfrm>
            <a:off x="3215957"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push dir="r"/>
  </p:transition>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2872</TotalTime>
  <Words>11946</Words>
  <Application>Microsoft Office PowerPoint</Application>
  <PresentationFormat>Širokoúhlá obrazovka</PresentationFormat>
  <Paragraphs>406</Paragraphs>
  <Slides>76</Slides>
  <Notes>0</Notes>
  <HiddenSlides>0</HiddenSlides>
  <MMClips>0</MMClips>
  <ScaleCrop>false</ScaleCrop>
  <HeadingPairs>
    <vt:vector size="8" baseType="variant">
      <vt:variant>
        <vt:lpstr>Použitá písma</vt:lpstr>
      </vt:variant>
      <vt:variant>
        <vt:i4>10</vt:i4>
      </vt:variant>
      <vt:variant>
        <vt:lpstr>Motiv</vt:lpstr>
      </vt:variant>
      <vt:variant>
        <vt:i4>3</vt:i4>
      </vt:variant>
      <vt:variant>
        <vt:lpstr>Vložené servery OLE</vt:lpstr>
      </vt:variant>
      <vt:variant>
        <vt:i4>1</vt:i4>
      </vt:variant>
      <vt:variant>
        <vt:lpstr>Nadpisy snímků</vt:lpstr>
      </vt:variant>
      <vt:variant>
        <vt:i4>76</vt:i4>
      </vt:variant>
    </vt:vector>
  </HeadingPairs>
  <TitlesOfParts>
    <vt:vector size="90" baseType="lpstr">
      <vt:lpstr>Arial</vt:lpstr>
      <vt:lpstr>Arial</vt:lpstr>
      <vt:lpstr>Calibri</vt:lpstr>
      <vt:lpstr>Calibri Light</vt:lpstr>
      <vt:lpstr>Courier New</vt:lpstr>
      <vt:lpstr>Symbol</vt:lpstr>
      <vt:lpstr>Times New Roman</vt:lpstr>
      <vt:lpstr>Times New Roman,Bold</vt:lpstr>
      <vt:lpstr>TimesNewRomanPSMT</vt:lpstr>
      <vt:lpstr>Wingdings</vt:lpstr>
      <vt:lpstr>Motiv Office</vt:lpstr>
      <vt:lpstr>Office Theme</vt:lpstr>
      <vt:lpstr>2_Motiv Office</vt:lpstr>
      <vt:lpstr>Rastrový obrázek</vt:lpstr>
      <vt:lpstr>Prezentace aplikace PowerPoint</vt:lpstr>
      <vt:lpstr> Výroba tekutého kovu a s tím související problematika, železné a neželezné kovy.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HOŘČÍK - výroba</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Strojírenská technologie Výroba tekutého kovu a s tím související problematika, železné a neželezné kovy.</dc:title>
  <dc:creator>Antonin Kriz</dc:creator>
  <cp:lastModifiedBy>Antonin Kriz</cp:lastModifiedBy>
  <cp:revision>33</cp:revision>
  <dcterms:created xsi:type="dcterms:W3CDTF">2021-09-28T10:05:20Z</dcterms:created>
  <dcterms:modified xsi:type="dcterms:W3CDTF">2022-06-25T15:53:01Z</dcterms:modified>
</cp:coreProperties>
</file>