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6" r:id="rId1"/>
  </p:sldMasterIdLst>
  <p:sldIdLst>
    <p:sldId id="256" r:id="rId2"/>
    <p:sldId id="298" r:id="rId3"/>
    <p:sldId id="307" r:id="rId4"/>
    <p:sldId id="299" r:id="rId5"/>
    <p:sldId id="300" r:id="rId6"/>
    <p:sldId id="301" r:id="rId7"/>
    <p:sldId id="308" r:id="rId8"/>
    <p:sldId id="302" r:id="rId9"/>
    <p:sldId id="309" r:id="rId10"/>
    <p:sldId id="303" r:id="rId11"/>
    <p:sldId id="310" r:id="rId12"/>
    <p:sldId id="304" r:id="rId13"/>
    <p:sldId id="311" r:id="rId14"/>
    <p:sldId id="305" r:id="rId15"/>
    <p:sldId id="312" r:id="rId16"/>
  </p:sldIdLst>
  <p:sldSz cx="10693400" cy="7562850"/>
  <p:notesSz cx="10693400" cy="756285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42" autoAdjust="0"/>
    <p:restoredTop sz="94660"/>
  </p:normalViewPr>
  <p:slideViewPr>
    <p:cSldViewPr>
      <p:cViewPr varScale="1">
        <p:scale>
          <a:sx n="89" d="100"/>
          <a:sy n="89" d="100"/>
        </p:scale>
        <p:origin x="-114" y="-15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7394787"/>
            <a:ext cx="10693400" cy="168063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0515177" y="3361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10693400" cy="277304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71095" y="7048577"/>
            <a:ext cx="10329824" cy="341379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604010" y="3109172"/>
            <a:ext cx="7485380" cy="1932728"/>
          </a:xfrm>
        </p:spPr>
        <p:txBody>
          <a:bodyPr/>
          <a:lstStyle>
            <a:lvl1pPr marL="0" indent="0" algn="ctr">
              <a:buNone/>
              <a:defRPr sz="1800" b="1" cap="all" spc="285" baseline="0">
                <a:solidFill>
                  <a:schemeClr val="tx2"/>
                </a:solidFill>
              </a:defRPr>
            </a:lvl1pPr>
            <a:lvl2pPr marL="521574" indent="0" algn="ctr">
              <a:buNone/>
            </a:lvl2pPr>
            <a:lvl3pPr marL="1043148" indent="0" algn="ctr">
              <a:buNone/>
            </a:lvl3pPr>
            <a:lvl4pPr marL="1564721" indent="0" algn="ctr">
              <a:buNone/>
            </a:lvl4pPr>
            <a:lvl5pPr marL="2086295" indent="0" algn="ctr">
              <a:buNone/>
            </a:lvl5pPr>
            <a:lvl6pPr marL="2607869" indent="0" algn="ctr">
              <a:buNone/>
            </a:lvl6pPr>
            <a:lvl7pPr marL="3129443" indent="0" algn="ctr">
              <a:buNone/>
            </a:lvl7pPr>
            <a:lvl8pPr marL="3651016" indent="0" algn="ctr">
              <a:buNone/>
            </a:lvl8pPr>
            <a:lvl9pPr marL="417259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4/29/2020</a:t>
            </a:fld>
            <a:endParaRPr lang="en-US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181788" y="2668846"/>
            <a:ext cx="1032982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78224" y="168063"/>
            <a:ext cx="10329824" cy="7220001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 dirty="0"/>
          </a:p>
        </p:txBody>
      </p:sp>
      <p:sp>
        <p:nvSpPr>
          <p:cNvPr id="13" name="Elipsa 12"/>
          <p:cNvSpPr/>
          <p:nvPr/>
        </p:nvSpPr>
        <p:spPr>
          <a:xfrm>
            <a:off x="4990254" y="2332719"/>
            <a:ext cx="712893" cy="672253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5100752" y="2436918"/>
            <a:ext cx="491896" cy="463855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5079365" y="2425505"/>
            <a:ext cx="534670" cy="486683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6F15528-21DE-4FAA-801E-634DDDAF4B2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802005" y="420159"/>
            <a:ext cx="9089390" cy="1932728"/>
          </a:xfrm>
        </p:spPr>
        <p:txBody>
          <a:bodyPr anchor="b"/>
          <a:lstStyle>
            <a:lvl1pPr>
              <a:defRPr sz="48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4/29/2020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5100752" y="1131861"/>
            <a:ext cx="534670" cy="486683"/>
          </a:xfrm>
        </p:spPr>
        <p:txBody>
          <a:bodyPr/>
          <a:lstStyle/>
          <a:p>
            <a:fld id="{B6F15528-21DE-4FAA-801E-634DDDAF4B2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52882" y="1683995"/>
            <a:ext cx="9944862" cy="50419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7394787"/>
            <a:ext cx="10693400" cy="168063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10693400" cy="168063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10515177" y="21008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78224" y="2520950"/>
            <a:ext cx="10329824" cy="336127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81788" y="156983"/>
            <a:ext cx="10329824" cy="2359609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600298" y="3025141"/>
            <a:ext cx="7578203" cy="1845195"/>
          </a:xfrm>
        </p:spPr>
        <p:txBody>
          <a:bodyPr anchor="t"/>
          <a:lstStyle>
            <a:lvl1pPr marL="0" indent="0" algn="ctr">
              <a:buNone/>
              <a:defRPr sz="1800" b="1" cap="all" spc="285" baseline="0">
                <a:solidFill>
                  <a:schemeClr val="tx2"/>
                </a:solidFill>
              </a:defRPr>
            </a:lvl1pPr>
            <a:lvl2pPr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71095" y="7048577"/>
            <a:ext cx="10329824" cy="341379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78224" y="168063"/>
            <a:ext cx="10329824" cy="7220001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4/29/2020</a:t>
            </a:fld>
            <a:endParaRPr lang="en-US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178224" y="2689013"/>
            <a:ext cx="1032982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4990254" y="2332719"/>
            <a:ext cx="712893" cy="672253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5100752" y="2436918"/>
            <a:ext cx="491896" cy="463855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5079365" y="2425505"/>
            <a:ext cx="534670" cy="486683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6F15528-21DE-4FAA-801E-634DDDAF4B2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44705" y="588222"/>
            <a:ext cx="9089390" cy="1680633"/>
          </a:xfrm>
        </p:spPr>
        <p:txBody>
          <a:bodyPr anchor="b"/>
          <a:lstStyle>
            <a:lvl1pPr algn="ctr">
              <a:buNone/>
              <a:defRPr sz="48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2882" y="252095"/>
            <a:ext cx="9980507" cy="836955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72487" y="7068744"/>
            <a:ext cx="3560902" cy="403352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4/29/2020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 flipV="1">
            <a:off x="5336269" y="1737595"/>
            <a:ext cx="10433" cy="5314900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52882" y="1512570"/>
            <a:ext cx="4722918" cy="5162906"/>
          </a:xfrm>
        </p:spPr>
        <p:txBody>
          <a:bodyPr/>
          <a:lstStyle>
            <a:lvl1pPr>
              <a:defRPr sz="29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5614035" y="1512570"/>
            <a:ext cx="4722918" cy="5162906"/>
          </a:xfrm>
        </p:spPr>
        <p:txBody>
          <a:bodyPr/>
          <a:lstStyle>
            <a:lvl1pPr>
              <a:defRPr sz="2900"/>
            </a:lvl1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 flipV="1">
            <a:off x="5346700" y="2426415"/>
            <a:ext cx="0" cy="4618380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10693400" cy="159660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7394787"/>
            <a:ext cx="10693400" cy="168063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10515177" y="0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78224" y="1512570"/>
            <a:ext cx="10329824" cy="100838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70649" y="7048576"/>
            <a:ext cx="10329824" cy="342849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52882" y="1680634"/>
            <a:ext cx="4724775" cy="808307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500" b="1" dirty="0" smtClean="0">
                <a:solidFill>
                  <a:srgbClr val="FFFFFF"/>
                </a:solidFill>
              </a:defRPr>
            </a:lvl1pPr>
            <a:lvl2pPr>
              <a:buNone/>
              <a:defRPr sz="2300" b="1"/>
            </a:lvl2pPr>
            <a:lvl3pPr>
              <a:buNone/>
              <a:defRPr sz="2100" b="1"/>
            </a:lvl3pPr>
            <a:lvl4pPr>
              <a:buNone/>
              <a:defRPr sz="1800" b="1"/>
            </a:lvl4pPr>
            <a:lvl5pPr>
              <a:buNone/>
              <a:defRPr sz="18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5603195" y="1680633"/>
            <a:ext cx="4726631" cy="80670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500" b="1"/>
            </a:lvl1pPr>
            <a:lvl2pPr>
              <a:buNone/>
              <a:defRPr sz="2300" b="1"/>
            </a:lvl2pPr>
            <a:lvl3pPr>
              <a:buNone/>
              <a:defRPr sz="2100" b="1"/>
            </a:lvl3pPr>
            <a:lvl4pPr>
              <a:buNone/>
              <a:defRPr sz="1800" b="1"/>
            </a:lvl4pPr>
            <a:lvl5pPr>
              <a:buNone/>
              <a:defRPr sz="18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4/29/2020</a:t>
            </a:fld>
            <a:endParaRPr lang="en-US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56447" y="7068744"/>
            <a:ext cx="4188248" cy="403352"/>
          </a:xfrm>
        </p:spPr>
        <p:txBody>
          <a:bodyPr/>
          <a:lstStyle/>
          <a:p>
            <a:endParaRPr lang="cs-CZ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78224" y="1411732"/>
            <a:ext cx="1032982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78224" y="171425"/>
            <a:ext cx="10329824" cy="7220001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52882" y="2725386"/>
            <a:ext cx="4726483" cy="4210851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5614035" y="2725386"/>
            <a:ext cx="4722918" cy="421502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Elipsa 24"/>
          <p:cNvSpPr/>
          <p:nvPr/>
        </p:nvSpPr>
        <p:spPr>
          <a:xfrm>
            <a:off x="4990254" y="1054295"/>
            <a:ext cx="712893" cy="672253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Elipsa 26"/>
          <p:cNvSpPr/>
          <p:nvPr/>
        </p:nvSpPr>
        <p:spPr>
          <a:xfrm>
            <a:off x="5100752" y="1158494"/>
            <a:ext cx="491896" cy="463855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5079365" y="1149554"/>
            <a:ext cx="534670" cy="486683"/>
          </a:xfrm>
        </p:spPr>
        <p:txBody>
          <a:bodyPr/>
          <a:lstStyle>
            <a:lvl1pPr algn="ctr">
              <a:defRPr/>
            </a:lvl1pPr>
          </a:lstStyle>
          <a:p>
            <a:fld id="{B6F15528-21DE-4FAA-801E-634DDDAF4B2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4/29/2020</a:t>
            </a:fld>
            <a:endParaRPr lang="en-US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5079365" y="1142501"/>
            <a:ext cx="534670" cy="486683"/>
          </a:xfrm>
        </p:spPr>
        <p:txBody>
          <a:bodyPr/>
          <a:lstStyle/>
          <a:p>
            <a:fld id="{B6F15528-21DE-4FAA-801E-634DDDAF4B2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7394787"/>
            <a:ext cx="10693400" cy="168063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10693400" cy="17142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10515177" y="0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71095" y="7048577"/>
            <a:ext cx="10329824" cy="341379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78224" y="174786"/>
            <a:ext cx="10329824" cy="7220001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4/29/2020</a:t>
            </a:fld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990254" y="6974628"/>
            <a:ext cx="712893" cy="486682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6F15528-21DE-4FAA-801E-634DDDAF4B2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78224" y="168063"/>
            <a:ext cx="10329824" cy="336127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7394787"/>
            <a:ext cx="10693400" cy="168063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10515177" y="0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10693400" cy="131089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78223" y="672254"/>
            <a:ext cx="3208020" cy="6470438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45558" y="1008380"/>
            <a:ext cx="2762462" cy="1092412"/>
          </a:xfrm>
        </p:spPr>
        <p:txBody>
          <a:bodyPr anchor="b">
            <a:noAutofit/>
          </a:bodyPr>
          <a:lstStyle>
            <a:lvl1pPr algn="l">
              <a:buNone/>
              <a:defRPr sz="25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5558" y="2184824"/>
            <a:ext cx="2762462" cy="4570973"/>
          </a:xfrm>
        </p:spPr>
        <p:txBody>
          <a:bodyPr/>
          <a:lstStyle>
            <a:lvl1pPr marL="0" indent="0">
              <a:spcAft>
                <a:spcPts val="1141"/>
              </a:spcAft>
              <a:buNone/>
              <a:defRPr sz="1800">
                <a:solidFill>
                  <a:srgbClr val="FFFFFF"/>
                </a:solidFill>
              </a:defRPr>
            </a:lvl1pPr>
            <a:lvl2pPr>
              <a:buNone/>
              <a:defRPr sz="1400"/>
            </a:lvl2pPr>
            <a:lvl3pPr>
              <a:buNone/>
              <a:defRPr sz="1100"/>
            </a:lvl3pPr>
            <a:lvl4pPr>
              <a:buNone/>
              <a:defRPr sz="1000"/>
            </a:lvl4pPr>
            <a:lvl5pPr>
              <a:buNone/>
              <a:defRPr sz="10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78224" y="168063"/>
            <a:ext cx="10329824" cy="7220001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178224" y="588222"/>
            <a:ext cx="1032982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653579" y="756285"/>
            <a:ext cx="6594263" cy="59662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Elipsa 9"/>
          <p:cNvSpPr/>
          <p:nvPr/>
        </p:nvSpPr>
        <p:spPr>
          <a:xfrm>
            <a:off x="1514898" y="252095"/>
            <a:ext cx="712893" cy="672253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Elipsa 10"/>
          <p:cNvSpPr/>
          <p:nvPr/>
        </p:nvSpPr>
        <p:spPr>
          <a:xfrm>
            <a:off x="1625397" y="356294"/>
            <a:ext cx="491896" cy="463855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604010" y="344881"/>
            <a:ext cx="534670" cy="486683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6F15528-21DE-4FAA-801E-634DDDAF4B2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74659" y="7044970"/>
            <a:ext cx="10329824" cy="341379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4/29/2020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52882" y="7069741"/>
            <a:ext cx="3956558" cy="403352"/>
          </a:xfrm>
        </p:spPr>
        <p:txBody>
          <a:bodyPr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ovací čára 20"/>
          <p:cNvSpPr>
            <a:spLocks noChangeShapeType="1"/>
          </p:cNvSpPr>
          <p:nvPr/>
        </p:nvSpPr>
        <p:spPr bwMode="auto">
          <a:xfrm>
            <a:off x="178224" y="588222"/>
            <a:ext cx="1032982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7394787"/>
            <a:ext cx="10693400" cy="168063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10515177" y="0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0693400" cy="168063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78224" y="168064"/>
            <a:ext cx="10329824" cy="332765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78223" y="672254"/>
            <a:ext cx="3208020" cy="6470438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78224" y="171425"/>
            <a:ext cx="10329824" cy="7220001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 dirty="0"/>
          </a:p>
        </p:txBody>
      </p:sp>
      <p:sp>
        <p:nvSpPr>
          <p:cNvPr id="12" name="Elipsa 11"/>
          <p:cNvSpPr/>
          <p:nvPr/>
        </p:nvSpPr>
        <p:spPr>
          <a:xfrm>
            <a:off x="1514898" y="252095"/>
            <a:ext cx="712893" cy="672253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1625397" y="356294"/>
            <a:ext cx="491896" cy="463855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604010" y="344881"/>
            <a:ext cx="534670" cy="486683"/>
          </a:xfrm>
        </p:spPr>
        <p:txBody>
          <a:bodyPr/>
          <a:lstStyle/>
          <a:p>
            <a:fld id="{B6F15528-21DE-4FAA-801E-634DDDAF4B2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508772" y="5546090"/>
            <a:ext cx="6861598" cy="1344507"/>
          </a:xfrm>
        </p:spPr>
        <p:txBody>
          <a:bodyPr anchor="t">
            <a:noAutofit/>
          </a:bodyPr>
          <a:lstStyle>
            <a:lvl1pPr algn="l">
              <a:buNone/>
              <a:defRPr sz="27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508772" y="672254"/>
            <a:ext cx="6861598" cy="4705773"/>
          </a:xfrm>
        </p:spPr>
        <p:txBody>
          <a:bodyPr/>
          <a:lstStyle>
            <a:lvl1pPr marL="0" indent="0">
              <a:buNone/>
              <a:defRPr sz="37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45558" y="1092412"/>
            <a:ext cx="2851573" cy="5798185"/>
          </a:xfrm>
        </p:spPr>
        <p:txBody>
          <a:bodyPr/>
          <a:lstStyle>
            <a:lvl1pPr marL="0" indent="0">
              <a:spcAft>
                <a:spcPts val="1141"/>
              </a:spcAft>
              <a:buFontTx/>
              <a:buNone/>
              <a:defRPr sz="1800">
                <a:solidFill>
                  <a:srgbClr val="FFFFFF"/>
                </a:solidFill>
              </a:defRPr>
            </a:lvl1pPr>
            <a:lvl2pPr>
              <a:defRPr sz="1400"/>
            </a:lvl2pPr>
            <a:lvl3pPr>
              <a:defRPr sz="1100"/>
            </a:lvl3pPr>
            <a:lvl4pPr>
              <a:defRPr sz="1000"/>
            </a:lvl4pPr>
            <a:lvl5pPr>
              <a:defRPr sz="10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74659" y="7044970"/>
            <a:ext cx="10329824" cy="341379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68922" y="7063274"/>
            <a:ext cx="3560902" cy="403352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4/29/2020</a:t>
            </a:fld>
            <a:endParaRPr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52882" y="7069741"/>
            <a:ext cx="4191813" cy="403352"/>
          </a:xfrm>
        </p:spPr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4/29/2020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7394787"/>
            <a:ext cx="10693400" cy="168063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8198273" y="0"/>
            <a:ext cx="2495127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0693400" cy="171425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71095" y="7048577"/>
            <a:ext cx="10329824" cy="341379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78224" y="171425"/>
            <a:ext cx="10329824" cy="7220001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 dirty="0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 rot="5400000">
            <a:off x="4911492" y="3615042"/>
            <a:ext cx="6887235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7998663" y="3226467"/>
            <a:ext cx="712893" cy="672253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8109162" y="3330666"/>
            <a:ext cx="491896" cy="463855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087775" y="3319253"/>
            <a:ext cx="534670" cy="486683"/>
          </a:xfrm>
        </p:spPr>
        <p:txBody>
          <a:bodyPr/>
          <a:lstStyle/>
          <a:p>
            <a:fld id="{B6F15528-21DE-4FAA-801E-634DDDAF4B2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56447" y="336127"/>
            <a:ext cx="7663603" cy="641967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4/29/2020</a:t>
            </a:fld>
            <a:endParaRPr lang="en-US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643832" y="336128"/>
            <a:ext cx="1693122" cy="6452932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7394787"/>
            <a:ext cx="10693400" cy="168063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10693400" cy="1536579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0515177" y="0"/>
            <a:ext cx="178223" cy="756285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74659" y="7044970"/>
            <a:ext cx="10329824" cy="341379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772487" y="7063274"/>
            <a:ext cx="3560902" cy="403352"/>
          </a:xfrm>
          <a:prstGeom prst="rect">
            <a:avLst/>
          </a:prstGeom>
        </p:spPr>
        <p:txBody>
          <a:bodyPr vert="horz" lIns="104315" tIns="52157" rIns="104315" bIns="52157"/>
          <a:lstStyle>
            <a:lvl1pPr algn="r" eaLnBrk="1" latinLnBrk="0" hangingPunct="1">
              <a:defRPr kumimoji="0" sz="1600">
                <a:solidFill>
                  <a:srgbClr val="FFFFFF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4/29/2020</a:t>
            </a:fld>
            <a:endParaRPr lang="en-US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56447" y="7069741"/>
            <a:ext cx="4188248" cy="403352"/>
          </a:xfrm>
          <a:prstGeom prst="rect">
            <a:avLst/>
          </a:prstGeom>
        </p:spPr>
        <p:txBody>
          <a:bodyPr vert="horz" lIns="104315" tIns="52157" rIns="104315" bIns="52157"/>
          <a:lstStyle>
            <a:lvl1pPr algn="l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endParaRPr lang="cs-CZ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78224" y="171425"/>
            <a:ext cx="10329824" cy="7220001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 dirty="0"/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178224" y="1407964"/>
            <a:ext cx="1032982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104315" tIns="52157" rIns="104315" bIns="52157" anchor="ctr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4990254" y="1054295"/>
            <a:ext cx="712893" cy="672253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Elipsa 14"/>
          <p:cNvSpPr/>
          <p:nvPr/>
        </p:nvSpPr>
        <p:spPr>
          <a:xfrm>
            <a:off x="5100752" y="1158494"/>
            <a:ext cx="491896" cy="463855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lIns="104315" tIns="52157" rIns="104315" bIns="52157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5079365" y="1147082"/>
            <a:ext cx="534670" cy="486683"/>
          </a:xfrm>
          <a:prstGeom prst="rect">
            <a:avLst/>
          </a:prstGeom>
        </p:spPr>
        <p:txBody>
          <a:bodyPr vert="horz" lIns="52157" tIns="52157" rIns="52157" bIns="52157" anchor="ctr">
            <a:normAutofit/>
          </a:bodyPr>
          <a:lstStyle>
            <a:lvl1pPr algn="ctr" eaLnBrk="1" latinLnBrk="0" hangingPunct="1">
              <a:defRPr kumimoji="0" sz="18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6F15528-21DE-4FAA-801E-634DDDAF4B2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52882" y="252095"/>
            <a:ext cx="9980507" cy="836955"/>
          </a:xfrm>
          <a:prstGeom prst="rect">
            <a:avLst/>
          </a:prstGeom>
        </p:spPr>
        <p:txBody>
          <a:bodyPr vert="horz" lIns="104315" tIns="52157" rIns="104315" bIns="52157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52882" y="1680634"/>
            <a:ext cx="9980507" cy="5072151"/>
          </a:xfrm>
          <a:prstGeom prst="rect">
            <a:avLst/>
          </a:prstGeom>
        </p:spPr>
        <p:txBody>
          <a:bodyPr vert="horz" lIns="104315" tIns="52157" rIns="104315" bIns="52157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  <p:sldLayoutId id="2147483678" r:id="rId12"/>
  </p:sldLayoutIdLst>
  <p:txStyles>
    <p:titleStyle>
      <a:lvl1pPr algn="ctr" rtl="0" eaLnBrk="1" latinLnBrk="0" hangingPunct="1">
        <a:spcBef>
          <a:spcPct val="0"/>
        </a:spcBef>
        <a:buNone/>
        <a:defRPr kumimoji="0" sz="38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312944" indent="-312944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3100" kern="1200">
          <a:solidFill>
            <a:schemeClr val="tx1"/>
          </a:solidFill>
          <a:latin typeface="+mn-lt"/>
          <a:ea typeface="+mn-ea"/>
          <a:cs typeface="+mn-cs"/>
        </a:defRPr>
      </a:lvl1pPr>
      <a:lvl2pPr marL="625889" indent="-312944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500" kern="1200">
          <a:solidFill>
            <a:schemeClr val="tx2"/>
          </a:solidFill>
          <a:latin typeface="+mn-lt"/>
          <a:ea typeface="+mn-ea"/>
          <a:cs typeface="+mn-cs"/>
        </a:defRPr>
      </a:lvl2pPr>
      <a:lvl3pPr marL="938833" indent="-260787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251777" indent="-260787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300" kern="1200">
          <a:solidFill>
            <a:schemeClr val="tx2"/>
          </a:solidFill>
          <a:latin typeface="+mn-lt"/>
          <a:ea typeface="+mn-ea"/>
          <a:cs typeface="+mn-cs"/>
        </a:defRPr>
      </a:lvl4pPr>
      <a:lvl5pPr marL="1564721" indent="-260787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1877666" indent="-20863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2190610" indent="-20863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399239" indent="-20863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712184" indent="-20863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6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521574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04314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564721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086295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60786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129443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651016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17259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0" y="0"/>
            <a:ext cx="10692002" cy="647999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6684092" y="6750009"/>
            <a:ext cx="1117395" cy="539997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3786055" y="6828576"/>
            <a:ext cx="2078671" cy="38598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890520" y="6750012"/>
            <a:ext cx="810260" cy="540385"/>
          </a:xfrm>
          <a:custGeom>
            <a:avLst/>
            <a:gdLst/>
            <a:ahLst/>
            <a:cxnLst/>
            <a:rect l="l" t="t" r="r" b="b"/>
            <a:pathLst>
              <a:path w="810260" h="540384">
                <a:moveTo>
                  <a:pt x="0" y="0"/>
                </a:moveTo>
                <a:lnTo>
                  <a:pt x="810006" y="0"/>
                </a:lnTo>
                <a:lnTo>
                  <a:pt x="810006" y="540004"/>
                </a:lnTo>
                <a:lnTo>
                  <a:pt x="0" y="540004"/>
                </a:lnTo>
                <a:lnTo>
                  <a:pt x="0" y="0"/>
                </a:lnTo>
                <a:close/>
              </a:path>
            </a:pathLst>
          </a:custGeom>
          <a:solidFill>
            <a:srgbClr val="16419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3266979" y="6810011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40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2" y="41452"/>
                </a:lnTo>
                <a:lnTo>
                  <a:pt x="39433" y="33540"/>
                </a:lnTo>
                <a:lnTo>
                  <a:pt x="57073" y="20726"/>
                </a:lnTo>
                <a:close/>
              </a:path>
              <a:path w="57150" h="54609">
                <a:moveTo>
                  <a:pt x="42002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2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3176979" y="6834127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909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3111094" y="6899998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3086980" y="6990012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61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3446979" y="6990012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3422864" y="6899998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61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3356979" y="6834127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26"/>
                </a:moveTo>
                <a:lnTo>
                  <a:pt x="0" y="20726"/>
                </a:lnTo>
                <a:lnTo>
                  <a:pt x="17640" y="33528"/>
                </a:lnTo>
                <a:lnTo>
                  <a:pt x="10896" y="54267"/>
                </a:lnTo>
                <a:lnTo>
                  <a:pt x="28536" y="41452"/>
                </a:lnTo>
                <a:lnTo>
                  <a:pt x="42005" y="41452"/>
                </a:lnTo>
                <a:lnTo>
                  <a:pt x="39433" y="33528"/>
                </a:lnTo>
                <a:lnTo>
                  <a:pt x="57073" y="20726"/>
                </a:lnTo>
                <a:close/>
              </a:path>
              <a:path w="57150" h="54609">
                <a:moveTo>
                  <a:pt x="42005" y="41452"/>
                </a:moveTo>
                <a:lnTo>
                  <a:pt x="28536" y="41452"/>
                </a:lnTo>
                <a:lnTo>
                  <a:pt x="46164" y="54267"/>
                </a:lnTo>
                <a:lnTo>
                  <a:pt x="42005" y="41452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26"/>
                </a:lnTo>
                <a:lnTo>
                  <a:pt x="35267" y="20726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3422864" y="7080001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61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61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3356979" y="7145883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3266979" y="7169999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3176979" y="7145883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53"/>
                </a:lnTo>
                <a:lnTo>
                  <a:pt x="10909" y="54279"/>
                </a:lnTo>
                <a:lnTo>
                  <a:pt x="28536" y="41465"/>
                </a:lnTo>
                <a:lnTo>
                  <a:pt x="42002" y="41465"/>
                </a:lnTo>
                <a:lnTo>
                  <a:pt x="39433" y="33553"/>
                </a:lnTo>
                <a:lnTo>
                  <a:pt x="57073" y="20739"/>
                </a:lnTo>
                <a:close/>
              </a:path>
              <a:path w="57150" h="54609">
                <a:moveTo>
                  <a:pt x="42002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2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3111094" y="7080001"/>
            <a:ext cx="57150" cy="54610"/>
          </a:xfrm>
          <a:custGeom>
            <a:avLst/>
            <a:gdLst/>
            <a:ahLst/>
            <a:cxnLst/>
            <a:rect l="l" t="t" r="r" b="b"/>
            <a:pathLst>
              <a:path w="57150" h="54609">
                <a:moveTo>
                  <a:pt x="57073" y="20739"/>
                </a:moveTo>
                <a:lnTo>
                  <a:pt x="0" y="20739"/>
                </a:lnTo>
                <a:lnTo>
                  <a:pt x="17640" y="33540"/>
                </a:lnTo>
                <a:lnTo>
                  <a:pt x="10896" y="54279"/>
                </a:lnTo>
                <a:lnTo>
                  <a:pt x="28536" y="41465"/>
                </a:lnTo>
                <a:lnTo>
                  <a:pt x="42005" y="41465"/>
                </a:lnTo>
                <a:lnTo>
                  <a:pt x="39433" y="33540"/>
                </a:lnTo>
                <a:lnTo>
                  <a:pt x="57073" y="20739"/>
                </a:lnTo>
                <a:close/>
              </a:path>
              <a:path w="57150" h="54609">
                <a:moveTo>
                  <a:pt x="42005" y="41465"/>
                </a:moveTo>
                <a:lnTo>
                  <a:pt x="28536" y="41465"/>
                </a:lnTo>
                <a:lnTo>
                  <a:pt x="46164" y="54279"/>
                </a:lnTo>
                <a:lnTo>
                  <a:pt x="42005" y="41465"/>
                </a:lnTo>
                <a:close/>
              </a:path>
              <a:path w="57150" h="54609">
                <a:moveTo>
                  <a:pt x="28536" y="0"/>
                </a:moveTo>
                <a:lnTo>
                  <a:pt x="21805" y="20739"/>
                </a:lnTo>
                <a:lnTo>
                  <a:pt x="35267" y="20739"/>
                </a:lnTo>
                <a:lnTo>
                  <a:pt x="28536" y="0"/>
                </a:lnTo>
                <a:close/>
              </a:path>
            </a:pathLst>
          </a:custGeom>
          <a:solidFill>
            <a:srgbClr val="FFED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895543" y="2319254"/>
            <a:ext cx="8902065" cy="1122487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algn="ctr">
              <a:lnSpc>
                <a:spcPts val="4700"/>
              </a:lnSpc>
            </a:pPr>
            <a:r>
              <a:rPr lang="cs-CZ" sz="3200" b="1" spc="-20" dirty="0">
                <a:solidFill>
                  <a:srgbClr val="428F9B"/>
                </a:solidFill>
                <a:cs typeface="Calibri"/>
              </a:rPr>
              <a:t>ESF II projekt Západočeské univerzity v Plzni</a:t>
            </a:r>
          </a:p>
          <a:p>
            <a:pPr algn="ctr">
              <a:lnSpc>
                <a:spcPts val="4700"/>
              </a:lnSpc>
            </a:pPr>
            <a:r>
              <a:rPr lang="cs-CZ" sz="2000" b="1" spc="-20" dirty="0" err="1">
                <a:solidFill>
                  <a:srgbClr val="428F9B"/>
                </a:solidFill>
                <a:cs typeface="Calibri"/>
              </a:rPr>
              <a:t>reg</a:t>
            </a:r>
            <a:r>
              <a:rPr lang="cs-CZ" sz="2000" b="1" spc="-20" dirty="0">
                <a:solidFill>
                  <a:srgbClr val="428F9B"/>
                </a:solidFill>
                <a:cs typeface="Calibri"/>
              </a:rPr>
              <a:t>. č. CZ.02.2.69/0.0/0.0/18_056/0013239</a:t>
            </a:r>
            <a:endParaRPr sz="4000" dirty="0">
              <a:latin typeface="Calibri"/>
              <a:cs typeface="Calibri"/>
            </a:endParaRPr>
          </a:p>
        </p:txBody>
      </p:sp>
    </p:spTree>
  </p:cSld>
  <p:clrMapOvr>
    <a:masterClrMapping/>
  </p:clrMapOvr>
  <p:transition>
    <p:push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 descr="C:\Documents and Settings\Jarda\Plocha\airbank-zivotni-pojisteni.jpg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0693400" cy="7562850"/>
          </a:xfrm>
          <a:prstGeom prst="rect">
            <a:avLst/>
          </a:prstGeom>
          <a:noFill/>
        </p:spPr>
      </p:pic>
      <p:sp>
        <p:nvSpPr>
          <p:cNvPr id="5" name="Obdélník 4"/>
          <p:cNvSpPr/>
          <p:nvPr/>
        </p:nvSpPr>
        <p:spPr>
          <a:xfrm>
            <a:off x="131726" y="209525"/>
            <a:ext cx="2811987" cy="95410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POJ cvičení</a:t>
            </a:r>
          </a:p>
          <a:p>
            <a:pPr algn="ctr"/>
            <a:r>
              <a:rPr lang="cs-CZ" sz="2000" b="1" dirty="0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Jana </a:t>
            </a:r>
            <a:r>
              <a:rPr lang="cs-CZ" sz="2000" b="1" dirty="0" err="1" smtClean="0">
                <a:ln w="11430"/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Tahoma" pitchFamily="34" charset="0"/>
                <a:cs typeface="Tahoma" pitchFamily="34" charset="0"/>
              </a:rPr>
              <a:t>Šturcová</a:t>
            </a:r>
            <a:endParaRPr lang="cs-CZ" sz="2000" b="1" cap="none" spc="0" dirty="0">
              <a:ln w="11430"/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endParaRPr lang="cs-CZ" sz="5400" b="1" dirty="0" smtClean="0">
              <a:solidFill>
                <a:srgbClr val="C00000"/>
              </a:solidFill>
              <a:latin typeface="Tahoma" pitchFamily="34" charset="0"/>
              <a:cs typeface="Tahoma" pitchFamily="34" charset="0"/>
            </a:endParaRPr>
          </a:p>
          <a:p>
            <a:pPr algn="ctr">
              <a:buNone/>
            </a:pPr>
            <a:endParaRPr lang="cs-CZ" sz="5400" b="1" dirty="0" smtClean="0">
              <a:solidFill>
                <a:srgbClr val="C00000"/>
              </a:solidFill>
              <a:latin typeface="Tahoma" pitchFamily="34" charset="0"/>
              <a:cs typeface="Tahoma" pitchFamily="34" charset="0"/>
            </a:endParaRPr>
          </a:p>
          <a:p>
            <a:pPr algn="ctr">
              <a:buNone/>
            </a:pPr>
            <a:r>
              <a:rPr lang="cs-CZ" sz="5400" b="1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Životní pojištění</a:t>
            </a:r>
            <a:endParaRPr lang="cs-CZ" sz="5400" b="1" dirty="0">
              <a:solidFill>
                <a:srgbClr val="C00000"/>
              </a:solidFill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Daňové zvýhodnění ŽP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None/>
              <a:defRPr/>
            </a:pPr>
            <a:r>
              <a:rPr lang="cs-CZ" altLang="cs-CZ" sz="2800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Podmínky</a:t>
            </a:r>
          </a:p>
          <a:p>
            <a:pPr>
              <a:buFont typeface="Wingdings" pitchFamily="2" charset="2"/>
              <a:buNone/>
              <a:defRPr/>
            </a:pPr>
            <a:r>
              <a:rPr lang="cs-CZ" altLang="cs-CZ" sz="2800" dirty="0" smtClean="0">
                <a:latin typeface="Tahoma" pitchFamily="34" charset="0"/>
                <a:cs typeface="Tahoma" pitchFamily="34" charset="0"/>
              </a:rPr>
              <a:t>Pojištěný je zároveň pojistníkem.</a:t>
            </a:r>
          </a:p>
          <a:p>
            <a:pPr>
              <a:buFont typeface="Wingdings" pitchFamily="2" charset="2"/>
              <a:buNone/>
              <a:defRPr/>
            </a:pPr>
            <a:r>
              <a:rPr lang="cs-CZ" altLang="cs-CZ" sz="2800" dirty="0" smtClean="0">
                <a:latin typeface="Tahoma" pitchFamily="34" charset="0"/>
                <a:cs typeface="Tahoma" pitchFamily="34" charset="0"/>
              </a:rPr>
              <a:t>Smlouva je sjednána min. na 5 let.</a:t>
            </a:r>
          </a:p>
          <a:p>
            <a:pPr>
              <a:buFont typeface="Wingdings" pitchFamily="2" charset="2"/>
              <a:buNone/>
              <a:defRPr/>
            </a:pPr>
            <a:r>
              <a:rPr lang="cs-CZ" altLang="cs-CZ" sz="2800" dirty="0" smtClean="0">
                <a:latin typeface="Tahoma" pitchFamily="34" charset="0"/>
                <a:cs typeface="Tahoma" pitchFamily="34" charset="0"/>
              </a:rPr>
              <a:t>Smlouva je sjednána min. do roku, kdy pojištěný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altLang="cs-CZ" sz="2800" dirty="0" smtClean="0">
                <a:latin typeface="Tahoma" pitchFamily="34" charset="0"/>
                <a:cs typeface="Tahoma" pitchFamily="34" charset="0"/>
              </a:rPr>
              <a:t>dosáhne 60 let.</a:t>
            </a:r>
          </a:p>
          <a:p>
            <a:pPr>
              <a:buFont typeface="Wingdings" pitchFamily="2" charset="2"/>
              <a:buNone/>
              <a:defRPr/>
            </a:pPr>
            <a:r>
              <a:rPr lang="cs-CZ" altLang="cs-CZ" sz="2800" dirty="0" smtClean="0">
                <a:latin typeface="Tahoma" pitchFamily="34" charset="0"/>
                <a:cs typeface="Tahoma" pitchFamily="34" charset="0"/>
              </a:rPr>
              <a:t>Min. pevná částka na dožití – 40 000 Kč (5 – 15 let)</a:t>
            </a:r>
          </a:p>
          <a:p>
            <a:pPr>
              <a:buFont typeface="Wingdings" pitchFamily="2" charset="2"/>
              <a:buNone/>
              <a:defRPr/>
            </a:pPr>
            <a:r>
              <a:rPr lang="cs-CZ" altLang="cs-CZ" sz="2800" dirty="0" smtClean="0">
                <a:latin typeface="Tahoma" pitchFamily="34" charset="0"/>
                <a:cs typeface="Tahoma" pitchFamily="34" charset="0"/>
              </a:rPr>
              <a:t>                                        - 70 000 Kč (nad 15 let)</a:t>
            </a:r>
          </a:p>
          <a:p>
            <a:pPr>
              <a:buFont typeface="Wingdings" pitchFamily="2" charset="2"/>
              <a:buNone/>
              <a:defRPr/>
            </a:pPr>
            <a:r>
              <a:rPr lang="cs-CZ" altLang="cs-CZ" sz="2800" dirty="0" smtClean="0">
                <a:latin typeface="Tahoma" pitchFamily="34" charset="0"/>
                <a:cs typeface="Tahoma" pitchFamily="34" charset="0"/>
              </a:rPr>
              <a:t>Od. 1. 1. 2015 daň. uznatelná smlouva neumožňuje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altLang="cs-CZ" sz="2800" dirty="0" smtClean="0">
                <a:latin typeface="Tahoma" pitchFamily="34" charset="0"/>
                <a:cs typeface="Tahoma" pitchFamily="34" charset="0"/>
              </a:rPr>
              <a:t>mimořádné výběry.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Daňové zvýhodnění ŽP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10000"/>
          </a:bodyPr>
          <a:lstStyle/>
          <a:p>
            <a:pPr>
              <a:buFont typeface="Wingdings" pitchFamily="2" charset="2"/>
              <a:buNone/>
              <a:defRPr/>
            </a:pPr>
            <a:r>
              <a:rPr lang="cs-CZ" altLang="cs-CZ" sz="3300" dirty="0" smtClean="0">
                <a:latin typeface="Tahoma" pitchFamily="34" charset="0"/>
                <a:cs typeface="Tahoma" pitchFamily="34" charset="0"/>
              </a:rPr>
              <a:t>Daňová podpora ve formě možnosti odpočtu zaplaceného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altLang="cs-CZ" sz="3300" dirty="0" smtClean="0">
                <a:latin typeface="Tahoma" pitchFamily="34" charset="0"/>
                <a:cs typeface="Tahoma" pitchFamily="34" charset="0"/>
              </a:rPr>
              <a:t>pojistného ze základu daně z příjmu.</a:t>
            </a:r>
          </a:p>
          <a:p>
            <a:pPr>
              <a:buFont typeface="Wingdings" pitchFamily="2" charset="2"/>
              <a:buNone/>
              <a:defRPr/>
            </a:pPr>
            <a:endParaRPr lang="cs-CZ" altLang="cs-CZ" sz="3300" dirty="0" smtClean="0">
              <a:latin typeface="Tahoma" pitchFamily="34" charset="0"/>
              <a:cs typeface="Tahoma" pitchFamily="34" charset="0"/>
            </a:endParaRPr>
          </a:p>
          <a:p>
            <a:pPr>
              <a:buFont typeface="Wingdings" pitchFamily="2" charset="2"/>
              <a:buNone/>
              <a:defRPr/>
            </a:pPr>
            <a:r>
              <a:rPr lang="cs-CZ" altLang="cs-CZ" sz="3300" u="sng" dirty="0" smtClean="0">
                <a:latin typeface="Tahoma" pitchFamily="34" charset="0"/>
                <a:cs typeface="Tahoma" pitchFamily="34" charset="0"/>
              </a:rPr>
              <a:t>Pojištěný</a:t>
            </a:r>
            <a:r>
              <a:rPr lang="cs-CZ" altLang="cs-CZ" sz="3300" dirty="0" smtClean="0">
                <a:latin typeface="Tahoma" pitchFamily="34" charset="0"/>
                <a:cs typeface="Tahoma" pitchFamily="34" charset="0"/>
              </a:rPr>
              <a:t> – odpočet max. 24 000 Kč/rok (vlastní příspěvky).</a:t>
            </a:r>
          </a:p>
          <a:p>
            <a:pPr>
              <a:buFont typeface="Wingdings" pitchFamily="2" charset="2"/>
              <a:buNone/>
              <a:defRPr/>
            </a:pPr>
            <a:endParaRPr lang="cs-CZ" altLang="cs-CZ" sz="3300" dirty="0" smtClean="0">
              <a:latin typeface="Tahoma" pitchFamily="34" charset="0"/>
              <a:cs typeface="Tahoma" pitchFamily="34" charset="0"/>
            </a:endParaRPr>
          </a:p>
          <a:p>
            <a:pPr>
              <a:buFont typeface="Wingdings" pitchFamily="2" charset="2"/>
              <a:buNone/>
              <a:defRPr/>
            </a:pPr>
            <a:r>
              <a:rPr lang="cs-CZ" altLang="cs-CZ" sz="3300" u="sng" dirty="0" smtClean="0">
                <a:latin typeface="Tahoma" pitchFamily="34" charset="0"/>
                <a:cs typeface="Tahoma" pitchFamily="34" charset="0"/>
              </a:rPr>
              <a:t>Příspěvek od </a:t>
            </a:r>
            <a:r>
              <a:rPr lang="cs-CZ" altLang="cs-CZ" sz="3300" u="sng" dirty="0" err="1" smtClean="0">
                <a:latin typeface="Tahoma" pitchFamily="34" charset="0"/>
                <a:cs typeface="Tahoma" pitchFamily="34" charset="0"/>
              </a:rPr>
              <a:t>zv</a:t>
            </a:r>
            <a:r>
              <a:rPr lang="cs-CZ" altLang="cs-CZ" sz="3300" dirty="0" smtClean="0">
                <a:latin typeface="Tahoma" pitchFamily="34" charset="0"/>
                <a:cs typeface="Tahoma" pitchFamily="34" charset="0"/>
              </a:rPr>
              <a:t> na ŽP nebo penzijní spoření souhrnně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altLang="cs-CZ" sz="3300" dirty="0" smtClean="0">
                <a:latin typeface="Tahoma" pitchFamily="34" charset="0"/>
                <a:cs typeface="Tahoma" pitchFamily="34" charset="0"/>
              </a:rPr>
              <a:t>osvobozen od </a:t>
            </a:r>
            <a:r>
              <a:rPr lang="cs-CZ" altLang="cs-CZ" sz="3300" dirty="0" err="1" smtClean="0">
                <a:latin typeface="Tahoma" pitchFamily="34" charset="0"/>
                <a:cs typeface="Tahoma" pitchFamily="34" charset="0"/>
              </a:rPr>
              <a:t>DzP</a:t>
            </a:r>
            <a:r>
              <a:rPr lang="cs-CZ" altLang="cs-CZ" sz="3300" dirty="0" smtClean="0">
                <a:latin typeface="Tahoma" pitchFamily="34" charset="0"/>
                <a:cs typeface="Tahoma" pitchFamily="34" charset="0"/>
              </a:rPr>
              <a:t>, ZP a SP do </a:t>
            </a:r>
            <a:r>
              <a:rPr lang="cs-CZ" altLang="cs-CZ" sz="3300" dirty="0" smtClean="0">
                <a:solidFill>
                  <a:srgbClr val="C00000"/>
                </a:solidFill>
                <a:latin typeface="Tahoma" pitchFamily="34" charset="0"/>
                <a:cs typeface="Tahoma" pitchFamily="34" charset="0"/>
              </a:rPr>
              <a:t>50 000 Kč/rok.</a:t>
            </a:r>
          </a:p>
          <a:p>
            <a:pPr>
              <a:buFont typeface="Wingdings" pitchFamily="2" charset="2"/>
              <a:buNone/>
              <a:defRPr/>
            </a:pPr>
            <a:endParaRPr lang="cs-CZ" altLang="cs-CZ" sz="3300" dirty="0" smtClean="0">
              <a:latin typeface="Tahoma" pitchFamily="34" charset="0"/>
              <a:cs typeface="Tahoma" pitchFamily="34" charset="0"/>
            </a:endParaRPr>
          </a:p>
          <a:p>
            <a:pPr>
              <a:buFont typeface="Wingdings" pitchFamily="2" charset="2"/>
              <a:buNone/>
              <a:defRPr/>
            </a:pPr>
            <a:r>
              <a:rPr lang="cs-CZ" altLang="cs-CZ" sz="3300" u="sng" dirty="0" err="1" smtClean="0">
                <a:latin typeface="Tahoma" pitchFamily="34" charset="0"/>
                <a:cs typeface="Tahoma" pitchFamily="34" charset="0"/>
              </a:rPr>
              <a:t>Zv</a:t>
            </a:r>
            <a:r>
              <a:rPr lang="cs-CZ" altLang="cs-CZ" sz="3300" dirty="0" smtClean="0">
                <a:latin typeface="Tahoma" pitchFamily="34" charset="0"/>
                <a:cs typeface="Tahoma" pitchFamily="34" charset="0"/>
              </a:rPr>
              <a:t> – pokud přispívá </a:t>
            </a:r>
            <a:r>
              <a:rPr lang="cs-CZ" altLang="cs-CZ" sz="3300" dirty="0" err="1" smtClean="0">
                <a:latin typeface="Tahoma" pitchFamily="34" charset="0"/>
                <a:cs typeface="Tahoma" pitchFamily="34" charset="0"/>
              </a:rPr>
              <a:t>zc</a:t>
            </a:r>
            <a:r>
              <a:rPr lang="cs-CZ" altLang="cs-CZ" sz="3300" dirty="0" smtClean="0">
                <a:latin typeface="Tahoma" pitchFamily="34" charset="0"/>
                <a:cs typeface="Tahoma" pitchFamily="34" charset="0"/>
              </a:rPr>
              <a:t>, může zahrnout příspěvky na ŽP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altLang="cs-CZ" sz="3300" dirty="0" smtClean="0">
                <a:latin typeface="Tahoma" pitchFamily="34" charset="0"/>
                <a:cs typeface="Tahoma" pitchFamily="34" charset="0"/>
              </a:rPr>
              <a:t>       v neomezené výši do nákladů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Příklad 1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0" indent="0">
              <a:buFont typeface="Wingdings" pitchFamily="2" charset="2"/>
              <a:buNone/>
              <a:defRPr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 marL="0" indent="0"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Zaměstnanec si měsíčně spořil v roce 20xx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na životní pojištění 600 Kč. Zaměstnavatel mu přispíval měsíčně 500 Kč. </a:t>
            </a:r>
          </a:p>
          <a:p>
            <a:pPr marL="0" indent="0"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Určete výši ročního odpočtu od základu daně, úsporu na ZP, SP a </a:t>
            </a:r>
            <a:r>
              <a:rPr lang="cs-CZ" sz="3200" dirty="0" err="1" smtClean="0">
                <a:latin typeface="Tahoma" pitchFamily="34" charset="0"/>
                <a:cs typeface="Tahoma" pitchFamily="34" charset="0"/>
              </a:rPr>
              <a:t>DzP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 zaměstnance  a výši daňově uznatelného nákladu pro zaměstnavatele.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Příklad 1 - 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cs-CZ" sz="2800" dirty="0" smtClean="0">
              <a:latin typeface="Tahoma" pitchFamily="34" charset="0"/>
              <a:cs typeface="Tahoma" pitchFamily="34" charset="0"/>
            </a:endParaRPr>
          </a:p>
          <a:p>
            <a:pPr>
              <a:buNone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Vlastní příspěvky 7 200,-/rok</a:t>
            </a:r>
          </a:p>
          <a:p>
            <a:pPr>
              <a:buNone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Příspěvek od </a:t>
            </a:r>
            <a:r>
              <a:rPr lang="cs-CZ" sz="2800" dirty="0" err="1" smtClean="0">
                <a:latin typeface="Tahoma" pitchFamily="34" charset="0"/>
                <a:cs typeface="Tahoma" pitchFamily="34" charset="0"/>
              </a:rPr>
              <a:t>zv</a:t>
            </a:r>
            <a:r>
              <a:rPr lang="cs-CZ" sz="2800" dirty="0" smtClean="0">
                <a:latin typeface="Tahoma" pitchFamily="34" charset="0"/>
                <a:cs typeface="Tahoma" pitchFamily="34" charset="0"/>
              </a:rPr>
              <a:t> 6 000,-/rok &lt; 50 000,-</a:t>
            </a:r>
          </a:p>
          <a:p>
            <a:pPr>
              <a:buNone/>
            </a:pPr>
            <a:endParaRPr lang="cs-CZ" sz="2800" dirty="0" smtClean="0">
              <a:latin typeface="Tahoma" pitchFamily="34" charset="0"/>
              <a:cs typeface="Tahoma" pitchFamily="34" charset="0"/>
            </a:endParaRPr>
          </a:p>
          <a:p>
            <a:pPr>
              <a:buNone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Odpočet od základu daně 7 200,-</a:t>
            </a:r>
          </a:p>
          <a:p>
            <a:pPr>
              <a:buNone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Z příspěvku </a:t>
            </a:r>
            <a:r>
              <a:rPr lang="cs-CZ" sz="2800" dirty="0" err="1" smtClean="0">
                <a:latin typeface="Tahoma" pitchFamily="34" charset="0"/>
                <a:cs typeface="Tahoma" pitchFamily="34" charset="0"/>
              </a:rPr>
              <a:t>zv</a:t>
            </a:r>
            <a:r>
              <a:rPr lang="cs-CZ" sz="2800" dirty="0" smtClean="0">
                <a:latin typeface="Tahoma" pitchFamily="34" charset="0"/>
                <a:cs typeface="Tahoma" pitchFamily="34" charset="0"/>
              </a:rPr>
              <a:t> se nebude odvádět ZP, SP a ani platit </a:t>
            </a:r>
            <a:r>
              <a:rPr lang="cs-CZ" sz="2800" dirty="0" err="1" smtClean="0">
                <a:latin typeface="Tahoma" pitchFamily="34" charset="0"/>
                <a:cs typeface="Tahoma" pitchFamily="34" charset="0"/>
              </a:rPr>
              <a:t>DzP</a:t>
            </a:r>
            <a:endParaRPr lang="cs-CZ" sz="2800" dirty="0" smtClean="0">
              <a:latin typeface="Tahoma" pitchFamily="34" charset="0"/>
              <a:cs typeface="Tahoma" pitchFamily="34" charset="0"/>
            </a:endParaRPr>
          </a:p>
          <a:p>
            <a:pPr>
              <a:buNone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Nákladem pro </a:t>
            </a:r>
            <a:r>
              <a:rPr lang="cs-CZ" sz="2800" dirty="0" err="1" smtClean="0">
                <a:latin typeface="Tahoma" pitchFamily="34" charset="0"/>
                <a:cs typeface="Tahoma" pitchFamily="34" charset="0"/>
              </a:rPr>
              <a:t>zv</a:t>
            </a:r>
            <a:r>
              <a:rPr lang="cs-CZ" sz="2800" dirty="0" smtClean="0">
                <a:latin typeface="Tahoma" pitchFamily="34" charset="0"/>
                <a:cs typeface="Tahoma" pitchFamily="34" charset="0"/>
              </a:rPr>
              <a:t> je 6 000,-</a:t>
            </a:r>
          </a:p>
          <a:p>
            <a:pPr>
              <a:buNone/>
            </a:pPr>
            <a:endParaRPr lang="cs-CZ" sz="2800" dirty="0" smtClean="0">
              <a:latin typeface="Tahoma" pitchFamily="34" charset="0"/>
              <a:cs typeface="Tahoma" pitchFamily="34" charset="0"/>
            </a:endParaRPr>
          </a:p>
          <a:p>
            <a:pPr>
              <a:buNone/>
            </a:pPr>
            <a:endParaRPr lang="cs-CZ" sz="2800" dirty="0" smtClean="0">
              <a:latin typeface="Tahoma" pitchFamily="34" charset="0"/>
              <a:cs typeface="Tahoma" pitchFamily="34" charset="0"/>
            </a:endParaRPr>
          </a:p>
          <a:p>
            <a:pPr>
              <a:buNone/>
            </a:pPr>
            <a:endParaRPr lang="cs-CZ" sz="2800" dirty="0"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Příklad 2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Pan Spořivý dostává v r. 20xx na ŽP příspěvek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od zaměstnavatele ve výši 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4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 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100 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Kč měsíčně. </a:t>
            </a:r>
          </a:p>
          <a:p>
            <a:pPr>
              <a:buFont typeface="Wingdings" pitchFamily="2" charset="2"/>
              <a:buNone/>
              <a:defRPr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>
              <a:buFont typeface="Wingdings" pitchFamily="2" charset="2"/>
              <a:buNone/>
              <a:defRPr/>
            </a:pPr>
            <a:r>
              <a:rPr lang="cs-CZ" sz="3200" u="sng" dirty="0" smtClean="0">
                <a:latin typeface="Tahoma" pitchFamily="34" charset="0"/>
                <a:cs typeface="Tahoma" pitchFamily="34" charset="0"/>
              </a:rPr>
              <a:t>Určete zvýhodnění tohoto příspěvku pro pana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3200" u="sng" dirty="0" smtClean="0">
                <a:latin typeface="Tahoma" pitchFamily="34" charset="0"/>
                <a:cs typeface="Tahoma" pitchFamily="34" charset="0"/>
              </a:rPr>
              <a:t>Spořivého a porovnejte s tím, pokud by byla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3200" u="sng" dirty="0" smtClean="0">
                <a:latin typeface="Tahoma" pitchFamily="34" charset="0"/>
                <a:cs typeface="Tahoma" pitchFamily="34" charset="0"/>
              </a:rPr>
              <a:t>o stejnou částku navýšena hrubá mzda.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Příklad 2 - 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4 100,-/měsíc = 49 200,-/rok  &lt; 50 000,-</a:t>
            </a:r>
          </a:p>
          <a:p>
            <a:pPr>
              <a:buNone/>
            </a:pPr>
            <a:endParaRPr lang="cs-CZ" sz="2800" dirty="0" smtClean="0">
              <a:latin typeface="Tahoma" pitchFamily="34" charset="0"/>
              <a:cs typeface="Tahoma" pitchFamily="34" charset="0"/>
            </a:endParaRPr>
          </a:p>
          <a:p>
            <a:pPr>
              <a:buNone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Z příspěvku </a:t>
            </a:r>
            <a:r>
              <a:rPr lang="cs-CZ" sz="2800" dirty="0" err="1" smtClean="0">
                <a:latin typeface="Tahoma" pitchFamily="34" charset="0"/>
                <a:cs typeface="Tahoma" pitchFamily="34" charset="0"/>
              </a:rPr>
              <a:t>zv</a:t>
            </a:r>
            <a:r>
              <a:rPr lang="cs-CZ" sz="2800" dirty="0" smtClean="0">
                <a:latin typeface="Tahoma" pitchFamily="34" charset="0"/>
                <a:cs typeface="Tahoma" pitchFamily="34" charset="0"/>
              </a:rPr>
              <a:t> se nebude platit ZP, SP, </a:t>
            </a:r>
            <a:r>
              <a:rPr lang="cs-CZ" sz="2800" dirty="0" err="1" smtClean="0">
                <a:latin typeface="Tahoma" pitchFamily="34" charset="0"/>
                <a:cs typeface="Tahoma" pitchFamily="34" charset="0"/>
              </a:rPr>
              <a:t>DzP</a:t>
            </a:r>
            <a:r>
              <a:rPr lang="cs-CZ" sz="2800" dirty="0" smtClean="0">
                <a:latin typeface="Tahoma" pitchFamily="34" charset="0"/>
                <a:cs typeface="Tahoma" pitchFamily="34" charset="0"/>
              </a:rPr>
              <a:t>.</a:t>
            </a:r>
          </a:p>
          <a:p>
            <a:pPr>
              <a:buNone/>
            </a:pPr>
            <a:endParaRPr lang="cs-CZ" sz="2800" dirty="0" smtClean="0">
              <a:latin typeface="Tahoma" pitchFamily="34" charset="0"/>
              <a:cs typeface="Tahoma" pitchFamily="34" charset="0"/>
            </a:endParaRPr>
          </a:p>
          <a:p>
            <a:pPr>
              <a:buNone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Pokud o 4 100,- navýšena HM, nutné platit ZP (4,5 %), SP </a:t>
            </a:r>
          </a:p>
          <a:p>
            <a:pPr>
              <a:buNone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(6,5 %) a zálohu na </a:t>
            </a:r>
            <a:r>
              <a:rPr lang="cs-CZ" sz="2800" dirty="0" err="1" smtClean="0">
                <a:latin typeface="Tahoma" pitchFamily="34" charset="0"/>
                <a:cs typeface="Tahoma" pitchFamily="34" charset="0"/>
              </a:rPr>
              <a:t>DzP</a:t>
            </a:r>
            <a:r>
              <a:rPr lang="cs-CZ" sz="2800" dirty="0" smtClean="0">
                <a:latin typeface="Tahoma" pitchFamily="34" charset="0"/>
                <a:cs typeface="Tahoma" pitchFamily="34" charset="0"/>
              </a:rPr>
              <a:t> ze SHM (15 %).</a:t>
            </a:r>
          </a:p>
          <a:p>
            <a:pPr>
              <a:buNone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ZP = 185,-</a:t>
            </a:r>
          </a:p>
          <a:p>
            <a:pPr>
              <a:buNone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SP = 267,-</a:t>
            </a:r>
          </a:p>
          <a:p>
            <a:pPr>
              <a:buNone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Záloha na </a:t>
            </a:r>
            <a:r>
              <a:rPr lang="cs-CZ" sz="2800" dirty="0" err="1" smtClean="0">
                <a:latin typeface="Tahoma" pitchFamily="34" charset="0"/>
                <a:cs typeface="Tahoma" pitchFamily="34" charset="0"/>
              </a:rPr>
              <a:t>DzP</a:t>
            </a:r>
            <a:r>
              <a:rPr lang="cs-CZ" sz="2800" dirty="0" smtClean="0">
                <a:latin typeface="Tahoma" pitchFamily="34" charset="0"/>
                <a:cs typeface="Tahoma" pitchFamily="34" charset="0"/>
              </a:rPr>
              <a:t> = 825,-</a:t>
            </a:r>
          </a:p>
          <a:p>
            <a:pPr>
              <a:buNone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V čistém by </a:t>
            </a:r>
            <a:r>
              <a:rPr lang="cs-CZ" sz="2800" dirty="0" err="1" smtClean="0">
                <a:latin typeface="Tahoma" pitchFamily="34" charset="0"/>
                <a:cs typeface="Tahoma" pitchFamily="34" charset="0"/>
              </a:rPr>
              <a:t>zc</a:t>
            </a:r>
            <a:r>
              <a:rPr lang="cs-CZ" sz="2800" dirty="0" smtClean="0">
                <a:latin typeface="Tahoma" pitchFamily="34" charset="0"/>
                <a:cs typeface="Tahoma" pitchFamily="34" charset="0"/>
              </a:rPr>
              <a:t> dostal „pouze“ 2 823,-. Výhodnější ŽP.</a:t>
            </a:r>
            <a:endParaRPr lang="cs-CZ" sz="2800" dirty="0"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Příklad 3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  <a:defRPr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Paní Šetrná má uzavřené 2 smlouvy o ŽP, v r. 20xx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na každou smlouvu vložila 1 000 Kč měsíčně.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U obou smluv splňuje zákonné podmínky pro daňový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odpočet.</a:t>
            </a:r>
          </a:p>
          <a:p>
            <a:pPr>
              <a:buFont typeface="Wingdings" pitchFamily="2" charset="2"/>
              <a:buNone/>
              <a:defRPr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>
              <a:buFont typeface="Wingdings" pitchFamily="2" charset="2"/>
              <a:buNone/>
              <a:defRPr/>
            </a:pPr>
            <a:r>
              <a:rPr lang="cs-CZ" sz="3200" u="sng" dirty="0" smtClean="0">
                <a:latin typeface="Tahoma" pitchFamily="34" charset="0"/>
                <a:cs typeface="Tahoma" pitchFamily="34" charset="0"/>
              </a:rPr>
              <a:t>Jak velký bude tento daňový odpočet?</a:t>
            </a:r>
            <a:endParaRPr lang="cs-CZ" dirty="0"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Příklad 3 - 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>
              <a:buNone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1 000,-/měsíc = 12 000,-/rok</a:t>
            </a:r>
          </a:p>
          <a:p>
            <a:pPr>
              <a:buNone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1 000,-/měsíc = 12 000,-/rok</a:t>
            </a:r>
          </a:p>
          <a:p>
            <a:pPr>
              <a:buNone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>
              <a:buNone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Celkem příspěvky ve výši 24 000,-. </a:t>
            </a:r>
          </a:p>
          <a:p>
            <a:pPr>
              <a:buNone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To si může odečíst od základu daně.</a:t>
            </a: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Příklad 4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  <a:defRPr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>
              <a:buFont typeface="Wingdings" pitchFamily="2" charset="2"/>
              <a:buNone/>
              <a:defRPr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>
              <a:buFont typeface="Wingdings" pitchFamily="2" charset="2"/>
              <a:buNone/>
              <a:defRPr/>
            </a:pPr>
            <a:r>
              <a:rPr lang="cs-CZ" sz="3200" dirty="0" err="1" smtClean="0">
                <a:latin typeface="Tahoma" pitchFamily="34" charset="0"/>
                <a:cs typeface="Tahoma" pitchFamily="34" charset="0"/>
              </a:rPr>
              <a:t>Zc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 si měsíčně spoří na ŽP 1 600 Kč. </a:t>
            </a:r>
            <a:r>
              <a:rPr lang="cs-CZ" sz="3200" dirty="0" err="1" smtClean="0">
                <a:latin typeface="Tahoma" pitchFamily="34" charset="0"/>
                <a:cs typeface="Tahoma" pitchFamily="34" charset="0"/>
              </a:rPr>
              <a:t>Zv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 mu přispívá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měsíčně 1 500 Kč. </a:t>
            </a:r>
          </a:p>
          <a:p>
            <a:pPr>
              <a:buFont typeface="Wingdings" pitchFamily="2" charset="2"/>
              <a:buNone/>
              <a:defRPr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>
              <a:buFont typeface="Wingdings" pitchFamily="2" charset="2"/>
              <a:buNone/>
              <a:defRPr/>
            </a:pPr>
            <a:r>
              <a:rPr lang="cs-CZ" sz="3200" u="sng" dirty="0" smtClean="0">
                <a:latin typeface="Tahoma" pitchFamily="34" charset="0"/>
                <a:cs typeface="Tahoma" pitchFamily="34" charset="0"/>
              </a:rPr>
              <a:t>Určete daňový odpočet a daňovou úsporu.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Příklad 4 - 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endParaRPr lang="cs-CZ" sz="2800" dirty="0" smtClean="0">
              <a:latin typeface="Tahoma" pitchFamily="34" charset="0"/>
              <a:cs typeface="Tahoma" pitchFamily="34" charset="0"/>
            </a:endParaRPr>
          </a:p>
          <a:p>
            <a:pPr>
              <a:buNone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1 600,-/měsíc = 19 200,-/rok</a:t>
            </a:r>
          </a:p>
          <a:p>
            <a:pPr>
              <a:buNone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1 500,-/měsíc = 18 000,-/rok  &lt; 50 000,-</a:t>
            </a:r>
          </a:p>
          <a:p>
            <a:pPr>
              <a:buNone/>
            </a:pPr>
            <a:endParaRPr lang="cs-CZ" sz="2800" dirty="0" smtClean="0">
              <a:latin typeface="Tahoma" pitchFamily="34" charset="0"/>
              <a:cs typeface="Tahoma" pitchFamily="34" charset="0"/>
            </a:endParaRPr>
          </a:p>
          <a:p>
            <a:pPr>
              <a:buNone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Odpočet od základu daně 19 200,-.</a:t>
            </a:r>
          </a:p>
          <a:p>
            <a:pPr>
              <a:buNone/>
            </a:pPr>
            <a:r>
              <a:rPr lang="cs-CZ" sz="2800" dirty="0" smtClean="0">
                <a:latin typeface="Tahoma" pitchFamily="34" charset="0"/>
                <a:cs typeface="Tahoma" pitchFamily="34" charset="0"/>
              </a:rPr>
              <a:t>Z příspěvku </a:t>
            </a:r>
            <a:r>
              <a:rPr lang="cs-CZ" sz="2800" dirty="0" err="1" smtClean="0">
                <a:latin typeface="Tahoma" pitchFamily="34" charset="0"/>
                <a:cs typeface="Tahoma" pitchFamily="34" charset="0"/>
              </a:rPr>
              <a:t>zv</a:t>
            </a:r>
            <a:r>
              <a:rPr lang="cs-CZ" sz="2800" dirty="0" smtClean="0">
                <a:latin typeface="Tahoma" pitchFamily="34" charset="0"/>
                <a:cs typeface="Tahoma" pitchFamily="34" charset="0"/>
              </a:rPr>
              <a:t> 18 000,- se nebude platit ZP, SP, </a:t>
            </a:r>
            <a:r>
              <a:rPr lang="cs-CZ" sz="2800" dirty="0" err="1" smtClean="0">
                <a:latin typeface="Tahoma" pitchFamily="34" charset="0"/>
                <a:cs typeface="Tahoma" pitchFamily="34" charset="0"/>
              </a:rPr>
              <a:t>DzP</a:t>
            </a:r>
            <a:r>
              <a:rPr lang="cs-CZ" sz="2800" dirty="0" smtClean="0">
                <a:latin typeface="Tahoma" pitchFamily="34" charset="0"/>
                <a:cs typeface="Tahoma" pitchFamily="34" charset="0"/>
              </a:rPr>
              <a:t>.</a:t>
            </a:r>
            <a:endParaRPr lang="cs-CZ" sz="2800" dirty="0"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Příklad 5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Font typeface="Wingdings" pitchFamily="2" charset="2"/>
              <a:buNone/>
              <a:defRPr/>
            </a:pPr>
            <a:endParaRPr lang="cs-CZ" sz="3600" dirty="0" smtClean="0">
              <a:latin typeface="Tahoma" pitchFamily="34" charset="0"/>
              <a:cs typeface="Tahoma" pitchFamily="34" charset="0"/>
            </a:endParaRPr>
          </a:p>
          <a:p>
            <a:pPr>
              <a:buFont typeface="Wingdings" pitchFamily="2" charset="2"/>
              <a:buNone/>
              <a:defRPr/>
            </a:pPr>
            <a:r>
              <a:rPr lang="cs-CZ" sz="3600" dirty="0" err="1" smtClean="0">
                <a:latin typeface="Tahoma" pitchFamily="34" charset="0"/>
                <a:cs typeface="Tahoma" pitchFamily="34" charset="0"/>
              </a:rPr>
              <a:t>Zc</a:t>
            </a:r>
            <a:r>
              <a:rPr lang="cs-CZ" sz="3600" dirty="0" smtClean="0">
                <a:latin typeface="Tahoma" pitchFamily="34" charset="0"/>
                <a:cs typeface="Tahoma" pitchFamily="34" charset="0"/>
              </a:rPr>
              <a:t> si měsíčně spoří na ŽP 1 500 Kč.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3600" dirty="0" err="1" smtClean="0">
                <a:latin typeface="Tahoma" pitchFamily="34" charset="0"/>
                <a:cs typeface="Tahoma" pitchFamily="34" charset="0"/>
              </a:rPr>
              <a:t>Zv</a:t>
            </a:r>
            <a:r>
              <a:rPr lang="cs-CZ" sz="3600" dirty="0" smtClean="0">
                <a:latin typeface="Tahoma" pitchFamily="34" charset="0"/>
                <a:cs typeface="Tahoma" pitchFamily="34" charset="0"/>
              </a:rPr>
              <a:t> mu přispívá měsíčně 3 000 Kč. </a:t>
            </a:r>
          </a:p>
          <a:p>
            <a:pPr>
              <a:buFont typeface="Wingdings" pitchFamily="2" charset="2"/>
              <a:buNone/>
              <a:defRPr/>
            </a:pPr>
            <a:endParaRPr lang="cs-CZ" sz="3600" dirty="0" smtClean="0">
              <a:latin typeface="Tahoma" pitchFamily="34" charset="0"/>
              <a:cs typeface="Tahoma" pitchFamily="34" charset="0"/>
            </a:endParaRPr>
          </a:p>
          <a:p>
            <a:pPr>
              <a:buFont typeface="Wingdings" pitchFamily="2" charset="2"/>
              <a:buNone/>
              <a:defRPr/>
            </a:pPr>
            <a:r>
              <a:rPr lang="cs-CZ" sz="3600" u="sng" dirty="0" smtClean="0">
                <a:latin typeface="Tahoma" pitchFamily="34" charset="0"/>
                <a:cs typeface="Tahoma" pitchFamily="34" charset="0"/>
              </a:rPr>
              <a:t>Určete daňový odpočet, daňovou úsporu, </a:t>
            </a:r>
          </a:p>
          <a:p>
            <a:pPr>
              <a:buFont typeface="Wingdings" pitchFamily="2" charset="2"/>
              <a:buNone/>
              <a:defRPr/>
            </a:pPr>
            <a:r>
              <a:rPr lang="cs-CZ" sz="3600" u="sng" dirty="0" smtClean="0">
                <a:latin typeface="Tahoma" pitchFamily="34" charset="0"/>
                <a:cs typeface="Tahoma" pitchFamily="34" charset="0"/>
              </a:rPr>
              <a:t>odvody ZP, SP.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Příklad 5 - 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buNone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>
              <a:buNone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1 500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,-/měsíc = 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18 000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,-/rok</a:t>
            </a:r>
          </a:p>
          <a:p>
            <a:pPr>
              <a:buNone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3 000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,-/měsíc = 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36 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000,-/rok  &lt; 50 000,-</a:t>
            </a:r>
          </a:p>
          <a:p>
            <a:pPr>
              <a:buNone/>
            </a:pPr>
            <a:endParaRPr lang="cs-CZ" sz="3200" dirty="0" smtClean="0">
              <a:latin typeface="Tahoma" pitchFamily="34" charset="0"/>
              <a:cs typeface="Tahoma" pitchFamily="34" charset="0"/>
            </a:endParaRPr>
          </a:p>
          <a:p>
            <a:pPr>
              <a:buNone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Odpočet od základu daně 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18 000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,-.</a:t>
            </a:r>
          </a:p>
          <a:p>
            <a:pPr>
              <a:buNone/>
            </a:pPr>
            <a:r>
              <a:rPr lang="cs-CZ" sz="3200" dirty="0" smtClean="0">
                <a:latin typeface="Tahoma" pitchFamily="34" charset="0"/>
                <a:cs typeface="Tahoma" pitchFamily="34" charset="0"/>
              </a:rPr>
              <a:t>Z příspěvku </a:t>
            </a:r>
            <a:r>
              <a:rPr lang="cs-CZ" sz="3200" dirty="0" err="1" smtClean="0">
                <a:latin typeface="Tahoma" pitchFamily="34" charset="0"/>
                <a:cs typeface="Tahoma" pitchFamily="34" charset="0"/>
              </a:rPr>
              <a:t>zv</a:t>
            </a:r>
            <a:r>
              <a:rPr lang="cs-CZ" sz="3200" smtClean="0">
                <a:latin typeface="Tahoma" pitchFamily="34" charset="0"/>
                <a:cs typeface="Tahoma" pitchFamily="34" charset="0"/>
              </a:rPr>
              <a:t> </a:t>
            </a:r>
            <a:r>
              <a:rPr lang="cs-CZ" sz="3200" smtClean="0">
                <a:latin typeface="Tahoma" pitchFamily="34" charset="0"/>
                <a:cs typeface="Tahoma" pitchFamily="34" charset="0"/>
              </a:rPr>
              <a:t>36 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000,- se nebude platit ZP, SP, </a:t>
            </a:r>
            <a:r>
              <a:rPr lang="cs-CZ" sz="3200" dirty="0" err="1" smtClean="0">
                <a:latin typeface="Tahoma" pitchFamily="34" charset="0"/>
                <a:cs typeface="Tahoma" pitchFamily="34" charset="0"/>
              </a:rPr>
              <a:t>DzP</a:t>
            </a:r>
            <a:r>
              <a:rPr lang="cs-CZ" sz="3200" dirty="0" smtClean="0">
                <a:latin typeface="Tahoma" pitchFamily="34" charset="0"/>
                <a:cs typeface="Tahoma" pitchFamily="34" charset="0"/>
              </a:rPr>
              <a:t>.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23</TotalTime>
  <Words>550</Words>
  <Application>Microsoft Office PowerPoint</Application>
  <PresentationFormat>Vlastní</PresentationFormat>
  <Paragraphs>103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Administrativní</vt:lpstr>
      <vt:lpstr>Snímek 1</vt:lpstr>
      <vt:lpstr>Snímek 2</vt:lpstr>
      <vt:lpstr>Snímek 3</vt:lpstr>
      <vt:lpstr>Daňové zvýhodnění ŽP</vt:lpstr>
      <vt:lpstr>Daňové zvýhodnění ŽP</vt:lpstr>
      <vt:lpstr>Příklad 1</vt:lpstr>
      <vt:lpstr>Příklad 1 - řešení</vt:lpstr>
      <vt:lpstr>Příklad 2</vt:lpstr>
      <vt:lpstr>Příklad 2 - řešení</vt:lpstr>
      <vt:lpstr>Příklad 3</vt:lpstr>
      <vt:lpstr>Příklad 3 - řešení</vt:lpstr>
      <vt:lpstr>Příklad 4</vt:lpstr>
      <vt:lpstr>Příklad 4 - řešení</vt:lpstr>
      <vt:lpstr>Příklad 5</vt:lpstr>
      <vt:lpstr>Příklad 5 - řešení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Naďa Holická</dc:creator>
  <cp:lastModifiedBy>Jaroslav Šturc</cp:lastModifiedBy>
  <cp:revision>17</cp:revision>
  <dcterms:created xsi:type="dcterms:W3CDTF">2017-03-15T11:07:40Z</dcterms:created>
  <dcterms:modified xsi:type="dcterms:W3CDTF">2020-04-29T16:19:44Z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2017-03-15T00:00:00Z</vt:filetime>
  </property>
  <property fmtid="{D5CDD505-2E9C-101B-9397-08002B2CF9AE}" pid="3" name="Creator">
    <vt:lpwstr>Adobe InDesign CC 2017 (Windows)</vt:lpwstr>
  </property>
  <property fmtid="{D5CDD505-2E9C-101B-9397-08002B2CF9AE}" pid="4" name="LastSaved">
    <vt:filetime>2017-03-15T00:00:00Z</vt:filetime>
  </property>
</Properties>
</file>