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9" r:id="rId1"/>
  </p:sldMasterIdLst>
  <p:notesMasterIdLst>
    <p:notesMasterId r:id="rId60"/>
  </p:notesMasterIdLst>
  <p:sldIdLst>
    <p:sldId id="256" r:id="rId2"/>
    <p:sldId id="460" r:id="rId3"/>
    <p:sldId id="459" r:id="rId4"/>
    <p:sldId id="461" r:id="rId5"/>
    <p:sldId id="462" r:id="rId6"/>
    <p:sldId id="463" r:id="rId7"/>
    <p:sldId id="464" r:id="rId8"/>
    <p:sldId id="465" r:id="rId9"/>
    <p:sldId id="466" r:id="rId10"/>
    <p:sldId id="458" r:id="rId11"/>
    <p:sldId id="468" r:id="rId12"/>
    <p:sldId id="469" r:id="rId13"/>
    <p:sldId id="470" r:id="rId14"/>
    <p:sldId id="467" r:id="rId15"/>
    <p:sldId id="432" r:id="rId16"/>
    <p:sldId id="433" r:id="rId17"/>
    <p:sldId id="434" r:id="rId18"/>
    <p:sldId id="435" r:id="rId19"/>
    <p:sldId id="436" r:id="rId20"/>
    <p:sldId id="442" r:id="rId21"/>
    <p:sldId id="437" r:id="rId22"/>
    <p:sldId id="438" r:id="rId23"/>
    <p:sldId id="439" r:id="rId24"/>
    <p:sldId id="440" r:id="rId25"/>
    <p:sldId id="457" r:id="rId26"/>
    <p:sldId id="474" r:id="rId27"/>
    <p:sldId id="444" r:id="rId28"/>
    <p:sldId id="445" r:id="rId29"/>
    <p:sldId id="446" r:id="rId30"/>
    <p:sldId id="450" r:id="rId31"/>
    <p:sldId id="427" r:id="rId32"/>
    <p:sldId id="419" r:id="rId33"/>
    <p:sldId id="420" r:id="rId34"/>
    <p:sldId id="421" r:id="rId35"/>
    <p:sldId id="422" r:id="rId36"/>
    <p:sldId id="423" r:id="rId37"/>
    <p:sldId id="424" r:id="rId38"/>
    <p:sldId id="425" r:id="rId39"/>
    <p:sldId id="426" r:id="rId40"/>
    <p:sldId id="447" r:id="rId41"/>
    <p:sldId id="472" r:id="rId42"/>
    <p:sldId id="448" r:id="rId43"/>
    <p:sldId id="449" r:id="rId44"/>
    <p:sldId id="473" r:id="rId45"/>
    <p:sldId id="451" r:id="rId46"/>
    <p:sldId id="453" r:id="rId47"/>
    <p:sldId id="456" r:id="rId48"/>
    <p:sldId id="455" r:id="rId49"/>
    <p:sldId id="454" r:id="rId50"/>
    <p:sldId id="471" r:id="rId51"/>
    <p:sldId id="475" r:id="rId52"/>
    <p:sldId id="477" r:id="rId53"/>
    <p:sldId id="476" r:id="rId54"/>
    <p:sldId id="479" r:id="rId55"/>
    <p:sldId id="478" r:id="rId56"/>
    <p:sldId id="480" r:id="rId57"/>
    <p:sldId id="452" r:id="rId58"/>
    <p:sldId id="315" r:id="rId5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B46"/>
    <a:srgbClr val="FF0000"/>
    <a:srgbClr val="CC6600"/>
    <a:srgbClr val="FF9933"/>
    <a:srgbClr val="CC3300"/>
    <a:srgbClr val="FF3300"/>
    <a:srgbClr val="FF6600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262" autoAdjust="0"/>
    <p:restoredTop sz="93162" autoAdjust="0"/>
  </p:normalViewPr>
  <p:slideViewPr>
    <p:cSldViewPr snapToGrid="0">
      <p:cViewPr varScale="1">
        <p:scale>
          <a:sx n="68" d="100"/>
          <a:sy n="68" d="100"/>
        </p:scale>
        <p:origin x="170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A08A50-113B-4AB3-9DCB-40FADF562A68}" type="doc">
      <dgm:prSet loTypeId="urn:microsoft.com/office/officeart/2005/8/layout/arrow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D52D3C-4BDA-46B1-B315-D33B5C3AE4D2}">
      <dgm:prSet phldrT="[Text]"/>
      <dgm:spPr/>
      <dgm:t>
        <a:bodyPr/>
        <a:lstStyle/>
        <a:p>
          <a:r>
            <a:rPr lang="en-US" dirty="0"/>
            <a:t>CAD</a:t>
          </a:r>
        </a:p>
      </dgm:t>
    </dgm:pt>
    <dgm:pt modelId="{195F1969-4698-4E87-903C-12CC8751736A}" type="parTrans" cxnId="{6EBF4746-CAED-4424-8924-F7BE6371CB67}">
      <dgm:prSet/>
      <dgm:spPr/>
      <dgm:t>
        <a:bodyPr/>
        <a:lstStyle/>
        <a:p>
          <a:endParaRPr lang="en-US"/>
        </a:p>
      </dgm:t>
    </dgm:pt>
    <dgm:pt modelId="{26F01813-C167-481A-BDD6-E85992BF25E7}" type="sibTrans" cxnId="{6EBF4746-CAED-4424-8924-F7BE6371CB67}">
      <dgm:prSet/>
      <dgm:spPr/>
      <dgm:t>
        <a:bodyPr/>
        <a:lstStyle/>
        <a:p>
          <a:endParaRPr lang="en-US"/>
        </a:p>
      </dgm:t>
    </dgm:pt>
    <dgm:pt modelId="{C2A10E74-E054-4E53-8A4A-8F4F23136BC1}">
      <dgm:prSet phldrT="[Text]"/>
      <dgm:spPr/>
      <dgm:t>
        <a:bodyPr/>
        <a:lstStyle/>
        <a:p>
          <a:r>
            <a:rPr lang="en-US" dirty="0"/>
            <a:t>MESH</a:t>
          </a:r>
        </a:p>
      </dgm:t>
    </dgm:pt>
    <dgm:pt modelId="{5F49422A-BB15-4838-95FC-C5DD37C4A645}" type="parTrans" cxnId="{761D6995-410A-4B62-AB97-361544A3FA0A}">
      <dgm:prSet/>
      <dgm:spPr/>
      <dgm:t>
        <a:bodyPr/>
        <a:lstStyle/>
        <a:p>
          <a:endParaRPr lang="en-US"/>
        </a:p>
      </dgm:t>
    </dgm:pt>
    <dgm:pt modelId="{EDFDDB57-31FC-4876-8F16-16AAE9AB992A}" type="sibTrans" cxnId="{761D6995-410A-4B62-AB97-361544A3FA0A}">
      <dgm:prSet/>
      <dgm:spPr/>
      <dgm:t>
        <a:bodyPr/>
        <a:lstStyle/>
        <a:p>
          <a:endParaRPr lang="en-US"/>
        </a:p>
      </dgm:t>
    </dgm:pt>
    <dgm:pt modelId="{ED8243DF-6A42-4FD8-828B-18569A285194}" type="pres">
      <dgm:prSet presAssocID="{BDA08A50-113B-4AB3-9DCB-40FADF562A68}" presName="compositeShape" presStyleCnt="0">
        <dgm:presLayoutVars>
          <dgm:chMax val="2"/>
          <dgm:dir/>
          <dgm:resizeHandles val="exact"/>
        </dgm:presLayoutVars>
      </dgm:prSet>
      <dgm:spPr/>
    </dgm:pt>
    <dgm:pt modelId="{ECECB1AC-B390-425D-A422-73B59C13A49D}" type="pres">
      <dgm:prSet presAssocID="{BDA08A50-113B-4AB3-9DCB-40FADF562A68}" presName="ribbon" presStyleLbl="node1" presStyleIdx="0" presStyleCnt="1"/>
      <dgm:spPr/>
    </dgm:pt>
    <dgm:pt modelId="{5E3E0141-49DF-436E-8C70-12D833F63F50}" type="pres">
      <dgm:prSet presAssocID="{BDA08A50-113B-4AB3-9DCB-40FADF562A68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CB3180F3-9FFC-449B-B3E2-FAFA7A5539BD}" type="pres">
      <dgm:prSet presAssocID="{BDA08A50-113B-4AB3-9DCB-40FADF562A68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EBF4746-CAED-4424-8924-F7BE6371CB67}" srcId="{BDA08A50-113B-4AB3-9DCB-40FADF562A68}" destId="{66D52D3C-4BDA-46B1-B315-D33B5C3AE4D2}" srcOrd="0" destOrd="0" parTransId="{195F1969-4698-4E87-903C-12CC8751736A}" sibTransId="{26F01813-C167-481A-BDD6-E85992BF25E7}"/>
    <dgm:cxn modelId="{761D6995-410A-4B62-AB97-361544A3FA0A}" srcId="{BDA08A50-113B-4AB3-9DCB-40FADF562A68}" destId="{C2A10E74-E054-4E53-8A4A-8F4F23136BC1}" srcOrd="1" destOrd="0" parTransId="{5F49422A-BB15-4838-95FC-C5DD37C4A645}" sibTransId="{EDFDDB57-31FC-4876-8F16-16AAE9AB992A}"/>
    <dgm:cxn modelId="{03BE09BA-6FD3-40CD-A6E2-A8DFCAFAA9D4}" type="presOf" srcId="{66D52D3C-4BDA-46B1-B315-D33B5C3AE4D2}" destId="{5E3E0141-49DF-436E-8C70-12D833F63F50}" srcOrd="0" destOrd="0" presId="urn:microsoft.com/office/officeart/2005/8/layout/arrow6"/>
    <dgm:cxn modelId="{526683E8-1EBD-4890-AAE9-D51D51BC28CD}" type="presOf" srcId="{BDA08A50-113B-4AB3-9DCB-40FADF562A68}" destId="{ED8243DF-6A42-4FD8-828B-18569A285194}" srcOrd="0" destOrd="0" presId="urn:microsoft.com/office/officeart/2005/8/layout/arrow6"/>
    <dgm:cxn modelId="{FD8550F0-BAF4-4EFE-B870-976F4EF6A958}" type="presOf" srcId="{C2A10E74-E054-4E53-8A4A-8F4F23136BC1}" destId="{CB3180F3-9FFC-449B-B3E2-FAFA7A5539BD}" srcOrd="0" destOrd="0" presId="urn:microsoft.com/office/officeart/2005/8/layout/arrow6"/>
    <dgm:cxn modelId="{18DBB875-B33D-4D7F-95E7-DB4DC6C7A011}" type="presParOf" srcId="{ED8243DF-6A42-4FD8-828B-18569A285194}" destId="{ECECB1AC-B390-425D-A422-73B59C13A49D}" srcOrd="0" destOrd="0" presId="urn:microsoft.com/office/officeart/2005/8/layout/arrow6"/>
    <dgm:cxn modelId="{B89B9F25-91F0-4CD5-86B9-F422D609A2C6}" type="presParOf" srcId="{ED8243DF-6A42-4FD8-828B-18569A285194}" destId="{5E3E0141-49DF-436E-8C70-12D833F63F50}" srcOrd="1" destOrd="0" presId="urn:microsoft.com/office/officeart/2005/8/layout/arrow6"/>
    <dgm:cxn modelId="{BF94B528-B2D9-4490-A1E9-7E358CFE682C}" type="presParOf" srcId="{ED8243DF-6A42-4FD8-828B-18569A285194}" destId="{CB3180F3-9FFC-449B-B3E2-FAFA7A5539BD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A08A50-113B-4AB3-9DCB-40FADF562A68}" type="doc">
      <dgm:prSet loTypeId="urn:microsoft.com/office/officeart/2005/8/layout/arrow6" loCatId="relationship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21299999" lon="0" rev="0"/>
          </a:camera>
          <a:lightRig rig="threePt" dir="t"/>
        </a:scene3d>
      </dgm:spPr>
      <dgm:t>
        <a:bodyPr/>
        <a:lstStyle/>
        <a:p>
          <a:endParaRPr lang="en-US"/>
        </a:p>
      </dgm:t>
    </dgm:pt>
    <dgm:pt modelId="{66D52D3C-4BDA-46B1-B315-D33B5C3AE4D2}">
      <dgm:prSet phldrT="[Text]" custT="1"/>
      <dgm:spPr/>
      <dgm:t>
        <a:bodyPr/>
        <a:lstStyle/>
        <a:p>
          <a:r>
            <a:rPr lang="en-US" sz="1300" dirty="0"/>
            <a:t>MESH        </a:t>
          </a:r>
        </a:p>
      </dgm:t>
    </dgm:pt>
    <dgm:pt modelId="{195F1969-4698-4E87-903C-12CC8751736A}" type="parTrans" cxnId="{6EBF4746-CAED-4424-8924-F7BE6371CB67}">
      <dgm:prSet/>
      <dgm:spPr/>
      <dgm:t>
        <a:bodyPr/>
        <a:lstStyle/>
        <a:p>
          <a:endParaRPr lang="en-US"/>
        </a:p>
      </dgm:t>
    </dgm:pt>
    <dgm:pt modelId="{26F01813-C167-481A-BDD6-E85992BF25E7}" type="sibTrans" cxnId="{6EBF4746-CAED-4424-8924-F7BE6371CB67}">
      <dgm:prSet/>
      <dgm:spPr/>
      <dgm:t>
        <a:bodyPr/>
        <a:lstStyle/>
        <a:p>
          <a:endParaRPr lang="en-US"/>
        </a:p>
      </dgm:t>
    </dgm:pt>
    <dgm:pt modelId="{C2A10E74-E054-4E53-8A4A-8F4F23136BC1}">
      <dgm:prSet phldrT="[Text]" custT="1"/>
      <dgm:spPr/>
      <dgm:t>
        <a:bodyPr/>
        <a:lstStyle/>
        <a:p>
          <a:r>
            <a:rPr lang="en-US" sz="1300" dirty="0"/>
            <a:t>WELD Definition</a:t>
          </a:r>
        </a:p>
      </dgm:t>
    </dgm:pt>
    <dgm:pt modelId="{5F49422A-BB15-4838-95FC-C5DD37C4A645}" type="parTrans" cxnId="{761D6995-410A-4B62-AB97-361544A3FA0A}">
      <dgm:prSet/>
      <dgm:spPr/>
      <dgm:t>
        <a:bodyPr/>
        <a:lstStyle/>
        <a:p>
          <a:endParaRPr lang="en-US"/>
        </a:p>
      </dgm:t>
    </dgm:pt>
    <dgm:pt modelId="{EDFDDB57-31FC-4876-8F16-16AAE9AB992A}" type="sibTrans" cxnId="{761D6995-410A-4B62-AB97-361544A3FA0A}">
      <dgm:prSet/>
      <dgm:spPr/>
      <dgm:t>
        <a:bodyPr/>
        <a:lstStyle/>
        <a:p>
          <a:endParaRPr lang="en-US"/>
        </a:p>
      </dgm:t>
    </dgm:pt>
    <dgm:pt modelId="{ED8243DF-6A42-4FD8-828B-18569A285194}" type="pres">
      <dgm:prSet presAssocID="{BDA08A50-113B-4AB3-9DCB-40FADF562A68}" presName="compositeShape" presStyleCnt="0">
        <dgm:presLayoutVars>
          <dgm:chMax val="2"/>
          <dgm:dir/>
          <dgm:resizeHandles val="exact"/>
        </dgm:presLayoutVars>
      </dgm:prSet>
      <dgm:spPr/>
    </dgm:pt>
    <dgm:pt modelId="{ECECB1AC-B390-425D-A422-73B59C13A49D}" type="pres">
      <dgm:prSet presAssocID="{BDA08A50-113B-4AB3-9DCB-40FADF562A68}" presName="ribbon" presStyleLbl="node1" presStyleIdx="0" presStyleCnt="1" custScaleX="144416"/>
      <dgm:spPr/>
    </dgm:pt>
    <dgm:pt modelId="{5E3E0141-49DF-436E-8C70-12D833F63F50}" type="pres">
      <dgm:prSet presAssocID="{BDA08A50-113B-4AB3-9DCB-40FADF562A68}" presName="leftArrowText" presStyleLbl="node1" presStyleIdx="0" presStyleCnt="1" custLinFactNeighborX="-4722" custLinFactNeighborY="2650">
        <dgm:presLayoutVars>
          <dgm:chMax val="0"/>
          <dgm:bulletEnabled val="1"/>
        </dgm:presLayoutVars>
      </dgm:prSet>
      <dgm:spPr/>
    </dgm:pt>
    <dgm:pt modelId="{CB3180F3-9FFC-449B-B3E2-FAFA7A5539BD}" type="pres">
      <dgm:prSet presAssocID="{BDA08A50-113B-4AB3-9DCB-40FADF562A68}" presName="rightArrowText" presStyleLbl="node1" presStyleIdx="0" presStyleCnt="1" custScaleX="203697" custLinFactNeighborX="30636">
        <dgm:presLayoutVars>
          <dgm:chMax val="0"/>
          <dgm:bulletEnabled val="1"/>
        </dgm:presLayoutVars>
      </dgm:prSet>
      <dgm:spPr/>
    </dgm:pt>
  </dgm:ptLst>
  <dgm:cxnLst>
    <dgm:cxn modelId="{D0F7ED64-FFD1-47FC-89D3-E5FDE6B0F064}" type="presOf" srcId="{66D52D3C-4BDA-46B1-B315-D33B5C3AE4D2}" destId="{5E3E0141-49DF-436E-8C70-12D833F63F50}" srcOrd="0" destOrd="0" presId="urn:microsoft.com/office/officeart/2005/8/layout/arrow6"/>
    <dgm:cxn modelId="{6EBF4746-CAED-4424-8924-F7BE6371CB67}" srcId="{BDA08A50-113B-4AB3-9DCB-40FADF562A68}" destId="{66D52D3C-4BDA-46B1-B315-D33B5C3AE4D2}" srcOrd="0" destOrd="0" parTransId="{195F1969-4698-4E87-903C-12CC8751736A}" sibTransId="{26F01813-C167-481A-BDD6-E85992BF25E7}"/>
    <dgm:cxn modelId="{8021294E-E5AE-4265-A3CB-2D0F4AD205AD}" type="presOf" srcId="{BDA08A50-113B-4AB3-9DCB-40FADF562A68}" destId="{ED8243DF-6A42-4FD8-828B-18569A285194}" srcOrd="0" destOrd="0" presId="urn:microsoft.com/office/officeart/2005/8/layout/arrow6"/>
    <dgm:cxn modelId="{761D6995-410A-4B62-AB97-361544A3FA0A}" srcId="{BDA08A50-113B-4AB3-9DCB-40FADF562A68}" destId="{C2A10E74-E054-4E53-8A4A-8F4F23136BC1}" srcOrd="1" destOrd="0" parTransId="{5F49422A-BB15-4838-95FC-C5DD37C4A645}" sibTransId="{EDFDDB57-31FC-4876-8F16-16AAE9AB992A}"/>
    <dgm:cxn modelId="{33EF58EF-1A5F-4D99-90A8-66523AA723E1}" type="presOf" srcId="{C2A10E74-E054-4E53-8A4A-8F4F23136BC1}" destId="{CB3180F3-9FFC-449B-B3E2-FAFA7A5539BD}" srcOrd="0" destOrd="0" presId="urn:microsoft.com/office/officeart/2005/8/layout/arrow6"/>
    <dgm:cxn modelId="{D6B68497-84B8-4A2C-BE01-7980C344F300}" type="presParOf" srcId="{ED8243DF-6A42-4FD8-828B-18569A285194}" destId="{ECECB1AC-B390-425D-A422-73B59C13A49D}" srcOrd="0" destOrd="0" presId="urn:microsoft.com/office/officeart/2005/8/layout/arrow6"/>
    <dgm:cxn modelId="{523036F1-F048-4AF5-AB29-F0820BEF33B9}" type="presParOf" srcId="{ED8243DF-6A42-4FD8-828B-18569A285194}" destId="{5E3E0141-49DF-436E-8C70-12D833F63F50}" srcOrd="1" destOrd="0" presId="urn:microsoft.com/office/officeart/2005/8/layout/arrow6"/>
    <dgm:cxn modelId="{CA3762EC-418C-4B6E-9F15-4E4D420495A3}" type="presParOf" srcId="{ED8243DF-6A42-4FD8-828B-18569A285194}" destId="{CB3180F3-9FFC-449B-B3E2-FAFA7A5539BD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A08A50-113B-4AB3-9DCB-40FADF562A68}" type="doc">
      <dgm:prSet loTypeId="urn:microsoft.com/office/officeart/2005/8/layout/arrow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2A10E74-E054-4E53-8A4A-8F4F23136BC1}">
      <dgm:prSet phldrT="[Text]"/>
      <dgm:spPr/>
      <dgm:t>
        <a:bodyPr/>
        <a:lstStyle/>
        <a:p>
          <a:r>
            <a:rPr lang="en-US" dirty="0"/>
            <a:t>Solve </a:t>
          </a:r>
        </a:p>
      </dgm:t>
    </dgm:pt>
    <dgm:pt modelId="{5F49422A-BB15-4838-95FC-C5DD37C4A645}" type="parTrans" cxnId="{761D6995-410A-4B62-AB97-361544A3FA0A}">
      <dgm:prSet/>
      <dgm:spPr/>
      <dgm:t>
        <a:bodyPr/>
        <a:lstStyle/>
        <a:p>
          <a:endParaRPr lang="en-US"/>
        </a:p>
      </dgm:t>
    </dgm:pt>
    <dgm:pt modelId="{EDFDDB57-31FC-4876-8F16-16AAE9AB992A}" type="sibTrans" cxnId="{761D6995-410A-4B62-AB97-361544A3FA0A}">
      <dgm:prSet/>
      <dgm:spPr/>
      <dgm:t>
        <a:bodyPr/>
        <a:lstStyle/>
        <a:p>
          <a:endParaRPr lang="en-US"/>
        </a:p>
      </dgm:t>
    </dgm:pt>
    <dgm:pt modelId="{66D52D3C-4BDA-46B1-B315-D33B5C3AE4D2}">
      <dgm:prSet phldrT="[Text]"/>
      <dgm:spPr/>
      <dgm:t>
        <a:bodyPr/>
        <a:lstStyle/>
        <a:p>
          <a:r>
            <a:rPr lang="en-US" dirty="0"/>
            <a:t>Results</a:t>
          </a:r>
        </a:p>
      </dgm:t>
    </dgm:pt>
    <dgm:pt modelId="{26F01813-C167-481A-BDD6-E85992BF25E7}" type="sibTrans" cxnId="{6EBF4746-CAED-4424-8924-F7BE6371CB67}">
      <dgm:prSet/>
      <dgm:spPr/>
      <dgm:t>
        <a:bodyPr/>
        <a:lstStyle/>
        <a:p>
          <a:endParaRPr lang="en-US"/>
        </a:p>
      </dgm:t>
    </dgm:pt>
    <dgm:pt modelId="{195F1969-4698-4E87-903C-12CC8751736A}" type="parTrans" cxnId="{6EBF4746-CAED-4424-8924-F7BE6371CB67}">
      <dgm:prSet/>
      <dgm:spPr/>
      <dgm:t>
        <a:bodyPr/>
        <a:lstStyle/>
        <a:p>
          <a:endParaRPr lang="en-US"/>
        </a:p>
      </dgm:t>
    </dgm:pt>
    <dgm:pt modelId="{ED8243DF-6A42-4FD8-828B-18569A285194}" type="pres">
      <dgm:prSet presAssocID="{BDA08A50-113B-4AB3-9DCB-40FADF562A68}" presName="compositeShape" presStyleCnt="0">
        <dgm:presLayoutVars>
          <dgm:chMax val="2"/>
          <dgm:dir/>
          <dgm:resizeHandles val="exact"/>
        </dgm:presLayoutVars>
      </dgm:prSet>
      <dgm:spPr/>
    </dgm:pt>
    <dgm:pt modelId="{ECECB1AC-B390-425D-A422-73B59C13A49D}" type="pres">
      <dgm:prSet presAssocID="{BDA08A50-113B-4AB3-9DCB-40FADF562A68}" presName="ribbon" presStyleLbl="node1" presStyleIdx="0" presStyleCnt="1" custScaleX="119723"/>
      <dgm:spPr/>
    </dgm:pt>
    <dgm:pt modelId="{5E3E0141-49DF-436E-8C70-12D833F63F50}" type="pres">
      <dgm:prSet presAssocID="{BDA08A50-113B-4AB3-9DCB-40FADF562A68}" presName="leftArrowText" presStyleLbl="node1" presStyleIdx="0" presStyleCnt="1" custScaleX="142699" custLinFactNeighborX="-18531">
        <dgm:presLayoutVars>
          <dgm:chMax val="0"/>
          <dgm:bulletEnabled val="1"/>
        </dgm:presLayoutVars>
      </dgm:prSet>
      <dgm:spPr/>
    </dgm:pt>
    <dgm:pt modelId="{CB3180F3-9FFC-449B-B3E2-FAFA7A5539BD}" type="pres">
      <dgm:prSet presAssocID="{BDA08A50-113B-4AB3-9DCB-40FADF562A68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EBF4746-CAED-4424-8924-F7BE6371CB67}" srcId="{BDA08A50-113B-4AB3-9DCB-40FADF562A68}" destId="{66D52D3C-4BDA-46B1-B315-D33B5C3AE4D2}" srcOrd="0" destOrd="0" parTransId="{195F1969-4698-4E87-903C-12CC8751736A}" sibTransId="{26F01813-C167-481A-BDD6-E85992BF25E7}"/>
    <dgm:cxn modelId="{761D6995-410A-4B62-AB97-361544A3FA0A}" srcId="{BDA08A50-113B-4AB3-9DCB-40FADF562A68}" destId="{C2A10E74-E054-4E53-8A4A-8F4F23136BC1}" srcOrd="1" destOrd="0" parTransId="{5F49422A-BB15-4838-95FC-C5DD37C4A645}" sibTransId="{EDFDDB57-31FC-4876-8F16-16AAE9AB992A}"/>
    <dgm:cxn modelId="{9AFD00AD-6536-41B2-B2A7-70D981D7764A}" type="presOf" srcId="{BDA08A50-113B-4AB3-9DCB-40FADF562A68}" destId="{ED8243DF-6A42-4FD8-828B-18569A285194}" srcOrd="0" destOrd="0" presId="urn:microsoft.com/office/officeart/2005/8/layout/arrow6"/>
    <dgm:cxn modelId="{22F879D4-D09F-4714-96D4-5FCF9218561F}" type="presOf" srcId="{66D52D3C-4BDA-46B1-B315-D33B5C3AE4D2}" destId="{5E3E0141-49DF-436E-8C70-12D833F63F50}" srcOrd="0" destOrd="0" presId="urn:microsoft.com/office/officeart/2005/8/layout/arrow6"/>
    <dgm:cxn modelId="{1DE3BAF1-DF23-4600-9648-FE8EE99E3784}" type="presOf" srcId="{C2A10E74-E054-4E53-8A4A-8F4F23136BC1}" destId="{CB3180F3-9FFC-449B-B3E2-FAFA7A5539BD}" srcOrd="0" destOrd="0" presId="urn:microsoft.com/office/officeart/2005/8/layout/arrow6"/>
    <dgm:cxn modelId="{2BAC2126-CD10-4E92-94D2-DE241EE78749}" type="presParOf" srcId="{ED8243DF-6A42-4FD8-828B-18569A285194}" destId="{ECECB1AC-B390-425D-A422-73B59C13A49D}" srcOrd="0" destOrd="0" presId="urn:microsoft.com/office/officeart/2005/8/layout/arrow6"/>
    <dgm:cxn modelId="{313938E9-F453-4365-BDC2-1CC93CC709EF}" type="presParOf" srcId="{ED8243DF-6A42-4FD8-828B-18569A285194}" destId="{5E3E0141-49DF-436E-8C70-12D833F63F50}" srcOrd="1" destOrd="0" presId="urn:microsoft.com/office/officeart/2005/8/layout/arrow6"/>
    <dgm:cxn modelId="{BA4C0CFC-A0CB-42DE-9BB8-9F57402A1ABA}" type="presParOf" srcId="{ED8243DF-6A42-4FD8-828B-18569A285194}" destId="{CB3180F3-9FFC-449B-B3E2-FAFA7A5539BD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2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A08A50-113B-4AB3-9DCB-40FADF562A68}" type="doc">
      <dgm:prSet loTypeId="urn:microsoft.com/office/officeart/2005/8/layout/arrow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D52D3C-4BDA-46B1-B315-D33B5C3AE4D2}">
      <dgm:prSet phldrT="[Text]"/>
      <dgm:spPr/>
      <dgm:t>
        <a:bodyPr/>
        <a:lstStyle/>
        <a:p>
          <a:r>
            <a:rPr lang="en-US" dirty="0"/>
            <a:t>CAD</a:t>
          </a:r>
        </a:p>
      </dgm:t>
    </dgm:pt>
    <dgm:pt modelId="{195F1969-4698-4E87-903C-12CC8751736A}" type="parTrans" cxnId="{6EBF4746-CAED-4424-8924-F7BE6371CB67}">
      <dgm:prSet/>
      <dgm:spPr/>
      <dgm:t>
        <a:bodyPr/>
        <a:lstStyle/>
        <a:p>
          <a:endParaRPr lang="en-US"/>
        </a:p>
      </dgm:t>
    </dgm:pt>
    <dgm:pt modelId="{26F01813-C167-481A-BDD6-E85992BF25E7}" type="sibTrans" cxnId="{6EBF4746-CAED-4424-8924-F7BE6371CB67}">
      <dgm:prSet/>
      <dgm:spPr/>
      <dgm:t>
        <a:bodyPr/>
        <a:lstStyle/>
        <a:p>
          <a:endParaRPr lang="en-US"/>
        </a:p>
      </dgm:t>
    </dgm:pt>
    <dgm:pt modelId="{C2A10E74-E054-4E53-8A4A-8F4F23136BC1}">
      <dgm:prSet phldrT="[Text]"/>
      <dgm:spPr/>
      <dgm:t>
        <a:bodyPr/>
        <a:lstStyle/>
        <a:p>
          <a:r>
            <a:rPr lang="en-US" dirty="0"/>
            <a:t>MESH</a:t>
          </a:r>
        </a:p>
      </dgm:t>
    </dgm:pt>
    <dgm:pt modelId="{5F49422A-BB15-4838-95FC-C5DD37C4A645}" type="parTrans" cxnId="{761D6995-410A-4B62-AB97-361544A3FA0A}">
      <dgm:prSet/>
      <dgm:spPr/>
      <dgm:t>
        <a:bodyPr/>
        <a:lstStyle/>
        <a:p>
          <a:endParaRPr lang="en-US"/>
        </a:p>
      </dgm:t>
    </dgm:pt>
    <dgm:pt modelId="{EDFDDB57-31FC-4876-8F16-16AAE9AB992A}" type="sibTrans" cxnId="{761D6995-410A-4B62-AB97-361544A3FA0A}">
      <dgm:prSet/>
      <dgm:spPr/>
      <dgm:t>
        <a:bodyPr/>
        <a:lstStyle/>
        <a:p>
          <a:endParaRPr lang="en-US"/>
        </a:p>
      </dgm:t>
    </dgm:pt>
    <dgm:pt modelId="{ED8243DF-6A42-4FD8-828B-18569A285194}" type="pres">
      <dgm:prSet presAssocID="{BDA08A50-113B-4AB3-9DCB-40FADF562A68}" presName="compositeShape" presStyleCnt="0">
        <dgm:presLayoutVars>
          <dgm:chMax val="2"/>
          <dgm:dir/>
          <dgm:resizeHandles val="exact"/>
        </dgm:presLayoutVars>
      </dgm:prSet>
      <dgm:spPr/>
    </dgm:pt>
    <dgm:pt modelId="{ECECB1AC-B390-425D-A422-73B59C13A49D}" type="pres">
      <dgm:prSet presAssocID="{BDA08A50-113B-4AB3-9DCB-40FADF562A68}" presName="ribbon" presStyleLbl="node1" presStyleIdx="0" presStyleCnt="1"/>
      <dgm:spPr/>
    </dgm:pt>
    <dgm:pt modelId="{5E3E0141-49DF-436E-8C70-12D833F63F50}" type="pres">
      <dgm:prSet presAssocID="{BDA08A50-113B-4AB3-9DCB-40FADF562A68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CB3180F3-9FFC-449B-B3E2-FAFA7A5539BD}" type="pres">
      <dgm:prSet presAssocID="{BDA08A50-113B-4AB3-9DCB-40FADF562A68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EBF4746-CAED-4424-8924-F7BE6371CB67}" srcId="{BDA08A50-113B-4AB3-9DCB-40FADF562A68}" destId="{66D52D3C-4BDA-46B1-B315-D33B5C3AE4D2}" srcOrd="0" destOrd="0" parTransId="{195F1969-4698-4E87-903C-12CC8751736A}" sibTransId="{26F01813-C167-481A-BDD6-E85992BF25E7}"/>
    <dgm:cxn modelId="{1853BD46-764C-44CA-94C9-155B876F7EBC}" type="presOf" srcId="{66D52D3C-4BDA-46B1-B315-D33B5C3AE4D2}" destId="{5E3E0141-49DF-436E-8C70-12D833F63F50}" srcOrd="0" destOrd="0" presId="urn:microsoft.com/office/officeart/2005/8/layout/arrow6"/>
    <dgm:cxn modelId="{813C3A69-80E8-44F2-B0E7-8027FC7C1B6B}" type="presOf" srcId="{C2A10E74-E054-4E53-8A4A-8F4F23136BC1}" destId="{CB3180F3-9FFC-449B-B3E2-FAFA7A5539BD}" srcOrd="0" destOrd="0" presId="urn:microsoft.com/office/officeart/2005/8/layout/arrow6"/>
    <dgm:cxn modelId="{1E80D67E-746B-4E83-92E6-97AF767406F1}" type="presOf" srcId="{BDA08A50-113B-4AB3-9DCB-40FADF562A68}" destId="{ED8243DF-6A42-4FD8-828B-18569A285194}" srcOrd="0" destOrd="0" presId="urn:microsoft.com/office/officeart/2005/8/layout/arrow6"/>
    <dgm:cxn modelId="{761D6995-410A-4B62-AB97-361544A3FA0A}" srcId="{BDA08A50-113B-4AB3-9DCB-40FADF562A68}" destId="{C2A10E74-E054-4E53-8A4A-8F4F23136BC1}" srcOrd="1" destOrd="0" parTransId="{5F49422A-BB15-4838-95FC-C5DD37C4A645}" sibTransId="{EDFDDB57-31FC-4876-8F16-16AAE9AB992A}"/>
    <dgm:cxn modelId="{E49C76DC-380E-40CB-A4DF-4392AE228083}" type="presParOf" srcId="{ED8243DF-6A42-4FD8-828B-18569A285194}" destId="{ECECB1AC-B390-425D-A422-73B59C13A49D}" srcOrd="0" destOrd="0" presId="urn:microsoft.com/office/officeart/2005/8/layout/arrow6"/>
    <dgm:cxn modelId="{4CE3A0BB-325E-486A-ADE0-9B7A90358EBB}" type="presParOf" srcId="{ED8243DF-6A42-4FD8-828B-18569A285194}" destId="{5E3E0141-49DF-436E-8C70-12D833F63F50}" srcOrd="1" destOrd="0" presId="urn:microsoft.com/office/officeart/2005/8/layout/arrow6"/>
    <dgm:cxn modelId="{13CD9CB1-FDE6-4404-B3E9-9923802BFF21}" type="presParOf" srcId="{ED8243DF-6A42-4FD8-828B-18569A285194}" destId="{CB3180F3-9FFC-449B-B3E2-FAFA7A5539BD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ECB1AC-B390-425D-A422-73B59C13A49D}">
      <dsp:nvSpPr>
        <dsp:cNvPr id="0" name=""/>
        <dsp:cNvSpPr/>
      </dsp:nvSpPr>
      <dsp:spPr>
        <a:xfrm>
          <a:off x="74422" y="0"/>
          <a:ext cx="1445260" cy="578104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E0141-49DF-436E-8C70-12D833F63F50}">
      <dsp:nvSpPr>
        <dsp:cNvPr id="0" name=""/>
        <dsp:cNvSpPr/>
      </dsp:nvSpPr>
      <dsp:spPr>
        <a:xfrm>
          <a:off x="247853" y="101168"/>
          <a:ext cx="476935" cy="28327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6228" rIns="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CAD</a:t>
          </a:r>
        </a:p>
      </dsp:txBody>
      <dsp:txXfrm>
        <a:off x="247853" y="101168"/>
        <a:ext cx="476935" cy="283270"/>
      </dsp:txXfrm>
    </dsp:sp>
    <dsp:sp modelId="{CB3180F3-9FFC-449B-B3E2-FAFA7A5539BD}">
      <dsp:nvSpPr>
        <dsp:cNvPr id="0" name=""/>
        <dsp:cNvSpPr/>
      </dsp:nvSpPr>
      <dsp:spPr>
        <a:xfrm>
          <a:off x="797052" y="193664"/>
          <a:ext cx="563651" cy="28327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6228" rIns="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MESH</a:t>
          </a:r>
        </a:p>
      </dsp:txBody>
      <dsp:txXfrm>
        <a:off x="797052" y="193664"/>
        <a:ext cx="563651" cy="2832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ECB1AC-B390-425D-A422-73B59C13A49D}">
      <dsp:nvSpPr>
        <dsp:cNvPr id="0" name=""/>
        <dsp:cNvSpPr/>
      </dsp:nvSpPr>
      <dsp:spPr>
        <a:xfrm>
          <a:off x="-3" y="0"/>
          <a:ext cx="2542039" cy="704088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E0141-49DF-436E-8C70-12D833F63F50}">
      <dsp:nvSpPr>
        <dsp:cNvPr id="0" name=""/>
        <dsp:cNvSpPr/>
      </dsp:nvSpPr>
      <dsp:spPr>
        <a:xfrm>
          <a:off x="574703" y="132357"/>
          <a:ext cx="580872" cy="34500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cene3d>
          <a:camera prst="orthographicFront">
            <a:rot lat="21299999" lon="0" rev="0"/>
          </a:camera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6228" rIns="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MESH        </a:t>
          </a:r>
        </a:p>
      </dsp:txBody>
      <dsp:txXfrm>
        <a:off x="574703" y="132357"/>
        <a:ext cx="580872" cy="345003"/>
      </dsp:txXfrm>
    </dsp:sp>
    <dsp:sp modelId="{CB3180F3-9FFC-449B-B3E2-FAFA7A5539BD}">
      <dsp:nvSpPr>
        <dsp:cNvPr id="0" name=""/>
        <dsp:cNvSpPr/>
      </dsp:nvSpPr>
      <dsp:spPr>
        <a:xfrm>
          <a:off x="1125395" y="235869"/>
          <a:ext cx="1398350" cy="34500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cene3d>
          <a:camera prst="orthographicFront">
            <a:rot lat="21299999" lon="0" rev="0"/>
          </a:camera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6228" rIns="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WELD Definition</a:t>
          </a:r>
        </a:p>
      </dsp:txBody>
      <dsp:txXfrm>
        <a:off x="1125395" y="235869"/>
        <a:ext cx="1398350" cy="3450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ECB1AC-B390-425D-A422-73B59C13A49D}">
      <dsp:nvSpPr>
        <dsp:cNvPr id="0" name=""/>
        <dsp:cNvSpPr/>
      </dsp:nvSpPr>
      <dsp:spPr>
        <a:xfrm>
          <a:off x="274102" y="0"/>
          <a:ext cx="1969224" cy="657926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E0141-49DF-436E-8C70-12D833F63F50}">
      <dsp:nvSpPr>
        <dsp:cNvPr id="0" name=""/>
        <dsp:cNvSpPr/>
      </dsp:nvSpPr>
      <dsp:spPr>
        <a:xfrm>
          <a:off x="417216" y="115137"/>
          <a:ext cx="774555" cy="32238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3340" rIns="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Results</a:t>
          </a:r>
        </a:p>
      </dsp:txBody>
      <dsp:txXfrm>
        <a:off x="417216" y="115137"/>
        <a:ext cx="774555" cy="322384"/>
      </dsp:txXfrm>
    </dsp:sp>
    <dsp:sp modelId="{CB3180F3-9FFC-449B-B3E2-FAFA7A5539BD}">
      <dsp:nvSpPr>
        <dsp:cNvPr id="0" name=""/>
        <dsp:cNvSpPr/>
      </dsp:nvSpPr>
      <dsp:spPr>
        <a:xfrm>
          <a:off x="1258714" y="220405"/>
          <a:ext cx="641478" cy="32238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3340" rIns="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Solve </a:t>
          </a:r>
        </a:p>
      </dsp:txBody>
      <dsp:txXfrm>
        <a:off x="1258714" y="220405"/>
        <a:ext cx="641478" cy="3223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ECB1AC-B390-425D-A422-73B59C13A49D}">
      <dsp:nvSpPr>
        <dsp:cNvPr id="0" name=""/>
        <dsp:cNvSpPr/>
      </dsp:nvSpPr>
      <dsp:spPr>
        <a:xfrm>
          <a:off x="74422" y="0"/>
          <a:ext cx="1445260" cy="578104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E0141-49DF-436E-8C70-12D833F63F50}">
      <dsp:nvSpPr>
        <dsp:cNvPr id="0" name=""/>
        <dsp:cNvSpPr/>
      </dsp:nvSpPr>
      <dsp:spPr>
        <a:xfrm>
          <a:off x="247853" y="101168"/>
          <a:ext cx="476935" cy="28327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6228" rIns="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CAD</a:t>
          </a:r>
        </a:p>
      </dsp:txBody>
      <dsp:txXfrm>
        <a:off x="247853" y="101168"/>
        <a:ext cx="476935" cy="283270"/>
      </dsp:txXfrm>
    </dsp:sp>
    <dsp:sp modelId="{CB3180F3-9FFC-449B-B3E2-FAFA7A5539BD}">
      <dsp:nvSpPr>
        <dsp:cNvPr id="0" name=""/>
        <dsp:cNvSpPr/>
      </dsp:nvSpPr>
      <dsp:spPr>
        <a:xfrm>
          <a:off x="797052" y="193664"/>
          <a:ext cx="563651" cy="28327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6228" rIns="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MESH</a:t>
          </a:r>
        </a:p>
      </dsp:txBody>
      <dsp:txXfrm>
        <a:off x="797052" y="193664"/>
        <a:ext cx="563651" cy="283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8F6FEA2-7A18-401C-9B56-5D1289ACD622}" type="datetimeFigureOut">
              <a:rPr lang="fr-FR"/>
              <a:pPr>
                <a:defRPr/>
              </a:pPr>
              <a:t>18/08/2020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103EA6A-FB6E-496D-B5BE-98FEA743C1C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9113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F33AB1-E795-4A50-80A4-B7258789705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63491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785742-C1CE-4576-B453-28AF5A400E82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34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64515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0E228A-5DF9-45F2-A324-3F0534BBE305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451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6553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2C0E1B-7A37-4F73-963D-20003430E4C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55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4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6656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CB76A8-44B8-4430-9757-82A5FAD5830E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65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67587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90D770-5D34-4D84-BBF1-1C279A3F9877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75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68611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CB4FCF-58EE-4C31-A05B-D7CF63C41B0C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86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69635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5CFEC7-8B72-4277-BA66-3D2F9B74431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96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9113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F33AB1-E795-4A50-80A4-B72587897054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7168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B19B89-4ACF-484B-8DFA-9CBA1A1A7D6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716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72707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5AAB54-363D-4360-8EDC-8E66D7C681DF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727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73731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3F465A-EC6C-46AC-A8EF-947A98B46836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37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9113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F33AB1-E795-4A50-80A4-B72587897054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9113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F33AB1-E795-4A50-80A4-B72587897054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9113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F33AB1-E795-4A50-80A4-B72587897054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9113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F33AB1-E795-4A50-80A4-B72587897054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9113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F33AB1-E795-4A50-80A4-B72587897054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8601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88E07-F635-47CD-A993-39FFFB77656A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/>
              <a:t>Training-template.pot</a:t>
            </a:r>
          </a:p>
        </p:txBody>
      </p:sp>
      <p:sp>
        <p:nvSpPr>
          <p:cNvPr id="91139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F33AB1-E795-4A50-80A4-B72587897054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157" y="4343400"/>
            <a:ext cx="5487687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7" descr="ppt_esi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5937250" y="6643688"/>
            <a:ext cx="2681288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grpSp>
        <p:nvGrpSpPr>
          <p:cNvPr id="2" name="Groupe 1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-32" y="0"/>
            <a:chExt cx="9144000" cy="6858000"/>
          </a:xfrm>
        </p:grpSpPr>
        <p:pic>
          <p:nvPicPr>
            <p:cNvPr id="7" name="Image 7" descr="ppt_esi_ls_1.gif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32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1" descr="esi_learning_solutions_vecto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28600" y="152400"/>
              <a:ext cx="2133600" cy="171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214313" y="6076950"/>
            <a:ext cx="2871787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GB" sz="1500" kern="1200" dirty="0">
                <a:solidFill>
                  <a:srgbClr val="525252"/>
                </a:solidFill>
                <a:latin typeface="Arial" charset="0"/>
                <a:ea typeface="+mn-ea"/>
                <a:cs typeface="Arial" charset="0"/>
              </a:rPr>
              <a:t>VTS-7.5-WE-BP</a:t>
            </a:r>
            <a:endParaRPr lang="fr-FR" sz="1500" kern="1200" dirty="0">
              <a:solidFill>
                <a:srgbClr val="525252"/>
              </a:solidFill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228600" y="5791200"/>
            <a:ext cx="28717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1500" dirty="0" err="1">
                <a:solidFill>
                  <a:srgbClr val="525252"/>
                </a:solidFill>
              </a:rPr>
              <a:t>Author</a:t>
            </a:r>
            <a:r>
              <a:rPr lang="fr-FR" sz="1500" dirty="0">
                <a:solidFill>
                  <a:srgbClr val="525252"/>
                </a:solidFill>
              </a:rPr>
              <a:t>(s): VAB, ESI-India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533400" y="4038600"/>
            <a:ext cx="19812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sz="1500" b="1" kern="1200" dirty="0">
                <a:solidFill>
                  <a:srgbClr val="525252"/>
                </a:solidFill>
                <a:latin typeface="Arial" charset="0"/>
                <a:ea typeface="+mn-ea"/>
                <a:cs typeface="Arial" charset="0"/>
              </a:rPr>
              <a:t>BASIC TRAINING</a:t>
            </a: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533400" y="4419600"/>
            <a:ext cx="19812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FR" sz="1500" dirty="0">
                <a:solidFill>
                  <a:srgbClr val="525252"/>
                </a:solidFill>
              </a:rPr>
              <a:t>sept.-11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5929313" y="6627813"/>
            <a:ext cx="2706687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2011. All rights reserved.</a:t>
            </a:r>
          </a:p>
        </p:txBody>
      </p:sp>
      <p:sp>
        <p:nvSpPr>
          <p:cNvPr id="13" name="Titre 1"/>
          <p:cNvSpPr>
            <a:spLocks noGrp="1"/>
          </p:cNvSpPr>
          <p:nvPr>
            <p:ph type="ctrTitle"/>
          </p:nvPr>
        </p:nvSpPr>
        <p:spPr>
          <a:xfrm>
            <a:off x="1085880" y="2273301"/>
            <a:ext cx="7772400" cy="194151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0078C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fr-FR" dirty="0"/>
              <a:t>Cliquez pour modifier le style du titre</a:t>
            </a:r>
            <a:endParaRPr lang="fr-FR" noProof="0" dirty="0"/>
          </a:p>
        </p:txBody>
      </p:sp>
      <p:sp>
        <p:nvSpPr>
          <p:cNvPr id="14" name="Sous-titre 2"/>
          <p:cNvSpPr>
            <a:spLocks noGrp="1"/>
          </p:cNvSpPr>
          <p:nvPr>
            <p:ph type="subTitle" idx="1"/>
          </p:nvPr>
        </p:nvSpPr>
        <p:spPr>
          <a:xfrm>
            <a:off x="3214678" y="4243390"/>
            <a:ext cx="5643602" cy="118587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rgbClr val="9AA3A8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FR" dirty="0"/>
          </a:p>
        </p:txBody>
      </p:sp>
      <p:sp>
        <p:nvSpPr>
          <p:cNvPr id="17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800">
                <a:solidFill>
                  <a:srgbClr val="F15A22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538AF300-A76B-4FAC-B776-C19E00D49A36}" type="slidenum">
              <a:rPr lang="fr-FR" smtClean="0"/>
              <a:pPr>
                <a:defRPr/>
              </a:pPr>
              <a:t>‹#›</a:t>
            </a:fld>
            <a:endParaRPr lang="fr-FR" dirty="0"/>
          </a:p>
        </p:txBody>
      </p:sp>
      <p:pic>
        <p:nvPicPr>
          <p:cNvPr id="19" name="Image 20" descr="trade_ssi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6138" y="2754313"/>
            <a:ext cx="1249362" cy="124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grpSp>
        <p:nvGrpSpPr>
          <p:cNvPr id="5" name="Groupe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-214290"/>
            <a:chExt cx="9144000" cy="6858000"/>
          </a:xfrm>
        </p:grpSpPr>
        <p:pic>
          <p:nvPicPr>
            <p:cNvPr id="6" name="Image 6" descr="ppt_esi_ls_2.gif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1429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9" descr="esi_learning_solutions_vect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2844" y="-71438"/>
              <a:ext cx="990600" cy="793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Training </a:t>
            </a:r>
            <a:r>
              <a:rPr lang="fr-FR" sz="900" b="1" dirty="0" err="1">
                <a:solidFill>
                  <a:srgbClr val="9AA3A8"/>
                </a:solidFill>
              </a:rPr>
              <a:t>Presentation</a:t>
            </a:r>
            <a:r>
              <a:rPr lang="fr-FR" sz="900" b="1" dirty="0">
                <a:solidFill>
                  <a:srgbClr val="9AA3A8"/>
                </a:solidFill>
              </a:rPr>
              <a:t> </a:t>
            </a:r>
            <a:r>
              <a:rPr lang="fr-FR" sz="900" b="1" dirty="0" err="1">
                <a:solidFill>
                  <a:srgbClr val="9AA3A8"/>
                </a:solidFill>
              </a:rPr>
              <a:t>Title</a:t>
            </a:r>
            <a:endParaRPr lang="fr-FR" b="1" dirty="0">
              <a:solidFill>
                <a:srgbClr val="9AA3A8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929313" y="6627813"/>
            <a:ext cx="2706687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2010. All rights reserved.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000" b="1" cap="all"/>
            </a:lvl1pPr>
          </a:lstStyle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6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800">
                <a:solidFill>
                  <a:srgbClr val="F15A2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743D1FA-87F9-4144-A741-390D712434C5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grpSp>
        <p:nvGrpSpPr>
          <p:cNvPr id="2" name="Groupe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-142900"/>
            <a:chExt cx="9144000" cy="6858000"/>
          </a:xfrm>
        </p:grpSpPr>
        <p:pic>
          <p:nvPicPr>
            <p:cNvPr id="7" name="Image 13" descr="ppt_esi_ls_2.gif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4290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9" descr="esi_learning_solutions_vect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400" y="-72"/>
              <a:ext cx="990600" cy="793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Training </a:t>
            </a:r>
            <a:r>
              <a:rPr lang="fr-FR" sz="900" b="1" dirty="0" err="1">
                <a:solidFill>
                  <a:srgbClr val="9AA3A8"/>
                </a:solidFill>
              </a:rPr>
              <a:t>Presentation</a:t>
            </a:r>
            <a:r>
              <a:rPr lang="fr-FR" sz="900" b="1" dirty="0">
                <a:solidFill>
                  <a:srgbClr val="9AA3A8"/>
                </a:solidFill>
              </a:rPr>
              <a:t> </a:t>
            </a:r>
            <a:r>
              <a:rPr lang="fr-FR" sz="900" b="1" dirty="0" err="1">
                <a:solidFill>
                  <a:srgbClr val="9AA3A8"/>
                </a:solidFill>
              </a:rPr>
              <a:t>Title</a:t>
            </a:r>
            <a:endParaRPr lang="fr-FR" b="1" dirty="0">
              <a:solidFill>
                <a:srgbClr val="9AA3A8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929313" y="6627813"/>
            <a:ext cx="2706687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2010. All rights reserved.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buSzPct val="75000"/>
              <a:buFontTx/>
              <a:buBlip>
                <a:blip r:embed="rId4"/>
              </a:buBlip>
              <a:defRPr sz="2500">
                <a:solidFill>
                  <a:schemeClr val="accent6">
                    <a:lumMod val="50000"/>
                  </a:schemeClr>
                </a:solidFill>
              </a:defRPr>
            </a:lvl1pPr>
            <a:lvl2pPr>
              <a:buSzPct val="75000"/>
              <a:buFontTx/>
              <a:buBlip>
                <a:blip r:embed="rId5"/>
              </a:buBlip>
              <a:defRPr sz="2000"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 sz="1800"/>
            </a:lvl3pPr>
            <a:lvl4pPr>
              <a:defRPr sz="1600"/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buSzPct val="75000"/>
              <a:buFontTx/>
              <a:buBlip>
                <a:blip r:embed="rId4"/>
              </a:buBlip>
              <a:defRPr sz="2500">
                <a:solidFill>
                  <a:schemeClr val="accent6">
                    <a:lumMod val="50000"/>
                  </a:schemeClr>
                </a:solidFill>
              </a:defRPr>
            </a:lvl1pPr>
            <a:lvl2pPr>
              <a:buSzPct val="75000"/>
              <a:buFontTx/>
              <a:buBlip>
                <a:blip r:embed="rId5"/>
              </a:buBlip>
              <a:defRPr sz="2400"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 sz="1800"/>
            </a:lvl3pPr>
            <a:lvl4pPr>
              <a:defRPr sz="1600"/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3" name="Espace réservé du titre 1"/>
          <p:cNvSpPr>
            <a:spLocks noGrp="1"/>
          </p:cNvSpPr>
          <p:nvPr>
            <p:ph type="title"/>
          </p:nvPr>
        </p:nvSpPr>
        <p:spPr>
          <a:xfrm>
            <a:off x="3071802" y="142852"/>
            <a:ext cx="5857916" cy="928694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11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800">
                <a:solidFill>
                  <a:srgbClr val="F15A22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EE8410B8-7E15-46AD-AFFE-14D4162D658A}" type="slidenum">
              <a:rPr lang="fr-FR" smtClean="0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grpSp>
        <p:nvGrpSpPr>
          <p:cNvPr id="2" name="Groupe 1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Image 13" descr="ppt_esi_ls_2.gif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9" descr="esi_learning_solutions_vect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400" y="152400"/>
              <a:ext cx="990600" cy="793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Training </a:t>
            </a:r>
            <a:r>
              <a:rPr lang="fr-FR" sz="900" b="1" dirty="0" err="1">
                <a:solidFill>
                  <a:srgbClr val="9AA3A8"/>
                </a:solidFill>
              </a:rPr>
              <a:t>Presentation</a:t>
            </a:r>
            <a:r>
              <a:rPr lang="fr-FR" sz="900" b="1" dirty="0">
                <a:solidFill>
                  <a:srgbClr val="9AA3A8"/>
                </a:solidFill>
              </a:rPr>
              <a:t> </a:t>
            </a:r>
            <a:r>
              <a:rPr lang="fr-FR" sz="900" b="1" dirty="0" err="1">
                <a:solidFill>
                  <a:srgbClr val="9AA3A8"/>
                </a:solidFill>
              </a:rPr>
              <a:t>Title</a:t>
            </a:r>
            <a:endParaRPr lang="fr-FR" b="1" dirty="0">
              <a:solidFill>
                <a:srgbClr val="9AA3A8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2010. All rights reserved.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buSzPct val="75000"/>
              <a:buFontTx/>
              <a:buBlip>
                <a:blip r:embed="rId4"/>
              </a:buBlip>
              <a:defRPr sz="2500">
                <a:solidFill>
                  <a:schemeClr val="accent6">
                    <a:lumMod val="50000"/>
                  </a:schemeClr>
                </a:solidFill>
              </a:defRPr>
            </a:lvl1pPr>
            <a:lvl2pPr>
              <a:buSzPct val="75000"/>
              <a:buFontTx/>
              <a:buBlip>
                <a:blip r:embed="rId5"/>
              </a:buBlip>
              <a:defRPr sz="2000"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 sz="1800"/>
            </a:lvl3pPr>
            <a:lvl4pPr>
              <a:defRPr sz="1600"/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buSzPct val="75000"/>
              <a:buFontTx/>
              <a:buBlip>
                <a:blip r:embed="rId4"/>
              </a:buBlip>
              <a:defRPr sz="2500">
                <a:solidFill>
                  <a:schemeClr val="accent6">
                    <a:lumMod val="50000"/>
                  </a:schemeClr>
                </a:solidFill>
              </a:defRPr>
            </a:lvl1pPr>
            <a:lvl2pPr>
              <a:buSzPct val="75000"/>
              <a:buFontTx/>
              <a:buBlip>
                <a:blip r:embed="rId5"/>
              </a:buBlip>
              <a:defRPr sz="2000"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 sz="1800"/>
            </a:lvl3pPr>
            <a:lvl4pPr>
              <a:defRPr sz="1600"/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5" name="Espace réservé du titre 1"/>
          <p:cNvSpPr>
            <a:spLocks noGrp="1"/>
          </p:cNvSpPr>
          <p:nvPr>
            <p:ph type="title"/>
          </p:nvPr>
        </p:nvSpPr>
        <p:spPr>
          <a:xfrm>
            <a:off x="3071802" y="142852"/>
            <a:ext cx="5857916" cy="928694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13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800">
                <a:solidFill>
                  <a:srgbClr val="F15A22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720A6F47-9794-4C5F-994A-6A762FD1E598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grpSp>
        <p:nvGrpSpPr>
          <p:cNvPr id="2" name="Groupe 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Image 6" descr="ppt_esi_ls_2.gif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esi_learning_solutions_vect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400" y="152400"/>
              <a:ext cx="990600" cy="793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Training </a:t>
            </a:r>
            <a:r>
              <a:rPr lang="fr-FR" sz="900" b="1" dirty="0" err="1">
                <a:solidFill>
                  <a:srgbClr val="9AA3A8"/>
                </a:solidFill>
              </a:rPr>
              <a:t>Presentation</a:t>
            </a:r>
            <a:r>
              <a:rPr lang="fr-FR" sz="900" b="1" dirty="0">
                <a:solidFill>
                  <a:srgbClr val="9AA3A8"/>
                </a:solidFill>
              </a:rPr>
              <a:t> </a:t>
            </a:r>
            <a:r>
              <a:rPr lang="fr-FR" sz="900" b="1" dirty="0" err="1">
                <a:solidFill>
                  <a:srgbClr val="9AA3A8"/>
                </a:solidFill>
              </a:rPr>
              <a:t>Title</a:t>
            </a:r>
            <a:endParaRPr lang="fr-FR" b="1" dirty="0">
              <a:solidFill>
                <a:srgbClr val="9AA3A8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2010. All rights reserved.</a:t>
            </a:r>
          </a:p>
        </p:txBody>
      </p:sp>
      <p:sp>
        <p:nvSpPr>
          <p:cNvPr id="11" name="Espace réservé du titre 1"/>
          <p:cNvSpPr>
            <a:spLocks noGrp="1"/>
          </p:cNvSpPr>
          <p:nvPr>
            <p:ph type="title"/>
          </p:nvPr>
        </p:nvSpPr>
        <p:spPr>
          <a:xfrm>
            <a:off x="3071802" y="142852"/>
            <a:ext cx="5857916" cy="928694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800">
                <a:solidFill>
                  <a:srgbClr val="F15A22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6E0FF51E-6FD0-415F-B976-A207476CD537}" type="slidenum">
              <a:rPr lang="fr-FR" smtClean="0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7" descr="ppt_esi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pic>
        <p:nvPicPr>
          <p:cNvPr id="4" name="Image 13" descr="ppt_esi_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grpSp>
        <p:nvGrpSpPr>
          <p:cNvPr id="6" name="Groupe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Image 13" descr="ppt_esi_ls_2.gif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9" descr="esi_learning_solutions_vect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400" y="152400"/>
              <a:ext cx="990600" cy="793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Training </a:t>
            </a:r>
            <a:r>
              <a:rPr lang="fr-FR" sz="900" b="1" dirty="0" err="1">
                <a:solidFill>
                  <a:srgbClr val="9AA3A8"/>
                </a:solidFill>
              </a:rPr>
              <a:t>Presentation</a:t>
            </a:r>
            <a:r>
              <a:rPr lang="fr-FR" sz="900" b="1" dirty="0">
                <a:solidFill>
                  <a:srgbClr val="9AA3A8"/>
                </a:solidFill>
              </a:rPr>
              <a:t> </a:t>
            </a:r>
            <a:r>
              <a:rPr lang="fr-FR" sz="900" b="1" dirty="0" err="1">
                <a:solidFill>
                  <a:srgbClr val="9AA3A8"/>
                </a:solidFill>
              </a:rPr>
              <a:t>Title</a:t>
            </a:r>
            <a:endParaRPr lang="fr-FR" b="1" dirty="0">
              <a:solidFill>
                <a:srgbClr val="9AA3A8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2010. All rights reserved.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71678"/>
            <a:ext cx="3008313" cy="78581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buSzPct val="75000"/>
              <a:buFontTx/>
              <a:buBlip>
                <a:blip r:embed="rId4"/>
              </a:buBlip>
              <a:defRPr sz="2500">
                <a:solidFill>
                  <a:schemeClr val="accent6">
                    <a:lumMod val="50000"/>
                  </a:schemeClr>
                </a:solidFill>
              </a:defRPr>
            </a:lvl1pPr>
            <a:lvl2pPr>
              <a:buSzPct val="75000"/>
              <a:buFontTx/>
              <a:buBlip>
                <a:blip r:embed="rId5"/>
              </a:buBlip>
              <a:defRPr sz="2000"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 sz="1800"/>
            </a:lvl3pPr>
            <a:lvl4pPr>
              <a:defRPr sz="1600"/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2857496"/>
            <a:ext cx="3008313" cy="3268667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800">
                <a:solidFill>
                  <a:srgbClr val="F15A22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153C0910-FCC2-4F2C-99C0-4D63C426BD84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grpSp>
        <p:nvGrpSpPr>
          <p:cNvPr id="6" name="Groupe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Image 13" descr="ppt_esi_ls_2.gif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9" descr="esi_learning_solutions_vect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400" y="152400"/>
              <a:ext cx="990600" cy="793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ZoneTexte 9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2010. All rights reserved.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85918" y="571480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9AA3A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800">
                <a:solidFill>
                  <a:srgbClr val="F15A22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C448A539-CAD1-4C9F-B061-598F088A52E6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  <p:sp>
        <p:nvSpPr>
          <p:cNvPr id="12" name="Text Box 11"/>
          <p:cNvSpPr txBox="1">
            <a:spLocks noChangeArrowheads="1"/>
          </p:cNvSpPr>
          <p:nvPr userDrawn="1"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Visual-WELD v7.5</a:t>
            </a:r>
            <a:endParaRPr lang="fr-FR" b="1" dirty="0">
              <a:solidFill>
                <a:srgbClr val="9AA3A8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grpSp>
        <p:nvGrpSpPr>
          <p:cNvPr id="2" name="Groupe 9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" name="Image 6" descr="ppt_esi_ls_2.gif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9" descr="esi_learning_solutions_vect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400" y="152400"/>
              <a:ext cx="990600" cy="793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ZoneTexte 8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2010. All rights reserved.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50000"/>
                  </a:schemeClr>
                </a:solidFill>
              </a:defRPr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>
                <a:solidFill>
                  <a:schemeClr val="accent6">
                    <a:lumMod val="50000"/>
                  </a:schemeClr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2" name="Espace réservé du titre 1"/>
          <p:cNvSpPr>
            <a:spLocks noGrp="1"/>
          </p:cNvSpPr>
          <p:nvPr>
            <p:ph type="title"/>
          </p:nvPr>
        </p:nvSpPr>
        <p:spPr>
          <a:xfrm>
            <a:off x="3071802" y="142852"/>
            <a:ext cx="5857916" cy="928694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800">
                <a:solidFill>
                  <a:srgbClr val="F15A22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DB821EC3-E7DB-4973-9106-D38DD3506CA8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  <p:sp>
        <p:nvSpPr>
          <p:cNvPr id="11" name="Text Box 11"/>
          <p:cNvSpPr txBox="1">
            <a:spLocks noChangeArrowheads="1"/>
          </p:cNvSpPr>
          <p:nvPr userDrawn="1"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Visual-WELD v7.5</a:t>
            </a:r>
            <a:endParaRPr lang="fr-FR" b="1" dirty="0">
              <a:solidFill>
                <a:srgbClr val="9AA3A8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grpSp>
        <p:nvGrpSpPr>
          <p:cNvPr id="5" name="Groupe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" name="Image 6" descr="ppt_esi_ls_2.gif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9" descr="esi_learning_solutions_vect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400" y="152400"/>
              <a:ext cx="990600" cy="793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ZoneTexte 8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2010. All rights reserved.</a:t>
            </a:r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50000"/>
                  </a:schemeClr>
                </a:solidFill>
              </a:defRPr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>
                <a:solidFill>
                  <a:schemeClr val="accent6">
                    <a:lumMod val="50000"/>
                  </a:schemeClr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800">
                <a:solidFill>
                  <a:srgbClr val="F15A22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F79AB185-CC7F-42FC-8E26-9593B3AA87BD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  <p:sp>
        <p:nvSpPr>
          <p:cNvPr id="11" name="Text Box 11"/>
          <p:cNvSpPr txBox="1">
            <a:spLocks noChangeArrowheads="1"/>
          </p:cNvSpPr>
          <p:nvPr userDrawn="1"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Visual-WELD v7.5</a:t>
            </a:r>
            <a:endParaRPr lang="fr-FR" b="1" dirty="0">
              <a:solidFill>
                <a:srgbClr val="9AA3A8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530AA-D85C-41AE-ABDA-E312388E1505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6" descr="ppt_esi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11"/>
          <p:cNvSpPr txBox="1"/>
          <p:nvPr/>
        </p:nvSpPr>
        <p:spPr>
          <a:xfrm>
            <a:off x="5937250" y="6643688"/>
            <a:ext cx="2706190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2011</a:t>
            </a:r>
            <a:r>
              <a:rPr lang="fr-FR" sz="900" baseline="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 All rights reserved.</a:t>
            </a:r>
          </a:p>
        </p:txBody>
      </p:sp>
      <p:sp>
        <p:nvSpPr>
          <p:cNvPr id="9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/>
          <a:lstStyle>
            <a:lvl1pPr>
              <a:buSzPct val="75000"/>
              <a:buFontTx/>
              <a:buBlip>
                <a:blip r:embed="rId3"/>
              </a:buBlip>
              <a:defRPr sz="250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>
              <a:buSzPct val="75000"/>
              <a:buFontTx/>
              <a:buBlip>
                <a:blip r:embed="rId4"/>
              </a:buBlip>
              <a:defRPr sz="200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2pPr>
            <a:lvl3pPr>
              <a:buSzPct val="75000"/>
              <a:buFontTx/>
              <a:buBlip>
                <a:blip r:embed="rId4"/>
              </a:buBlip>
              <a:defRPr sz="1800">
                <a:solidFill>
                  <a:schemeClr val="accent6">
                    <a:lumMod val="50000"/>
                  </a:schemeClr>
                </a:solidFill>
              </a:defRPr>
            </a:lvl3pPr>
            <a:lvl4pPr>
              <a:buSzPct val="75000"/>
              <a:buFontTx/>
              <a:buBlip>
                <a:blip r:embed="rId4"/>
              </a:buBlip>
              <a:defRPr sz="1600">
                <a:solidFill>
                  <a:schemeClr val="accent6">
                    <a:lumMod val="50000"/>
                  </a:schemeClr>
                </a:solidFill>
              </a:defRPr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Tx/>
              <a:buBlip>
                <a:blip r:embed="rId4"/>
              </a:buBlip>
              <a:tabLst/>
              <a:defRPr sz="1400">
                <a:solidFill>
                  <a:srgbClr val="52525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r-FR" dirty="0"/>
          </a:p>
        </p:txBody>
      </p:sp>
      <p:sp>
        <p:nvSpPr>
          <p:cNvPr id="13" name="Espace réservé du titre 1"/>
          <p:cNvSpPr>
            <a:spLocks noGrp="1"/>
          </p:cNvSpPr>
          <p:nvPr>
            <p:ph type="title"/>
          </p:nvPr>
        </p:nvSpPr>
        <p:spPr>
          <a:xfrm>
            <a:off x="3071802" y="142852"/>
            <a:ext cx="5857916" cy="928694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en-US"/>
              <a:t>Click to edit Master title style</a:t>
            </a: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0"/>
          </p:nvPr>
        </p:nvSpPr>
        <p:spPr>
          <a:xfrm>
            <a:off x="8572500" y="6564313"/>
            <a:ext cx="5000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rgbClr val="F15A2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DDB6EB-2D72-4ABE-9C36-4CDEFC79CEA7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  <p:sp>
        <p:nvSpPr>
          <p:cNvPr id="8" name="Text Box 11"/>
          <p:cNvSpPr txBox="1">
            <a:spLocks noChangeArrowheads="1"/>
          </p:cNvSpPr>
          <p:nvPr userDrawn="1"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Visual-WELD v7.5</a:t>
            </a:r>
            <a:endParaRPr lang="fr-FR" b="1" dirty="0">
              <a:solidFill>
                <a:srgbClr val="9AA3A8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6" descr="ppt_esi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11"/>
          <p:cNvSpPr txBox="1"/>
          <p:nvPr/>
        </p:nvSpPr>
        <p:spPr>
          <a:xfrm>
            <a:off x="5937250" y="6643688"/>
            <a:ext cx="2682875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2009. All rights reserved.</a:t>
            </a:r>
          </a:p>
        </p:txBody>
      </p:sp>
      <p:pic>
        <p:nvPicPr>
          <p:cNvPr id="6" name="Image 6" descr="ppt_esi_1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15"/>
          <p:cNvSpPr txBox="1"/>
          <p:nvPr/>
        </p:nvSpPr>
        <p:spPr>
          <a:xfrm>
            <a:off x="5937250" y="6643688"/>
            <a:ext cx="2706190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2011. All rights reserved.</a:t>
            </a:r>
          </a:p>
        </p:txBody>
      </p:sp>
      <p:sp>
        <p:nvSpPr>
          <p:cNvPr id="13" name="Titre 1"/>
          <p:cNvSpPr>
            <a:spLocks noGrp="1"/>
          </p:cNvSpPr>
          <p:nvPr>
            <p:ph type="ctrTitle"/>
          </p:nvPr>
        </p:nvSpPr>
        <p:spPr>
          <a:xfrm>
            <a:off x="1085880" y="2273301"/>
            <a:ext cx="7772400" cy="194151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0078C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fr-FR" noProof="0" dirty="0"/>
          </a:p>
        </p:txBody>
      </p:sp>
      <p:sp>
        <p:nvSpPr>
          <p:cNvPr id="14" name="Sous-titre 2"/>
          <p:cNvSpPr>
            <a:spLocks noGrp="1"/>
          </p:cNvSpPr>
          <p:nvPr>
            <p:ph type="subTitle" idx="1"/>
          </p:nvPr>
        </p:nvSpPr>
        <p:spPr>
          <a:xfrm>
            <a:off x="3214678" y="4243390"/>
            <a:ext cx="5643602" cy="118587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rgbClr val="9AA3A8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fr-FR"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0"/>
          </p:nvPr>
        </p:nvSpPr>
        <p:spPr>
          <a:xfrm>
            <a:off x="8572500" y="6564313"/>
            <a:ext cx="5000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rgbClr val="F15A2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8AF300-A76B-4FAC-B776-C19E00D49A36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6" descr="ppt_esi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11"/>
          <p:cNvSpPr txBox="1"/>
          <p:nvPr/>
        </p:nvSpPr>
        <p:spPr>
          <a:xfrm>
            <a:off x="5937250" y="6643688"/>
            <a:ext cx="2706190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2011. All rights reserved.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buSzPct val="75000"/>
              <a:buFontTx/>
              <a:buBlip>
                <a:blip r:embed="rId3"/>
              </a:buBlip>
              <a:defRPr sz="2500">
                <a:solidFill>
                  <a:schemeClr val="accent6">
                    <a:lumMod val="50000"/>
                  </a:schemeClr>
                </a:solidFill>
              </a:defRPr>
            </a:lvl1pPr>
            <a:lvl2pPr>
              <a:buSzPct val="75000"/>
              <a:buFontTx/>
              <a:buBlip>
                <a:blip r:embed="rId4"/>
              </a:buBlip>
              <a:defRPr sz="2000"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 sz="1800"/>
            </a:lvl3pPr>
            <a:lvl4pPr>
              <a:defRPr sz="1600"/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buSzPct val="75000"/>
              <a:buFontTx/>
              <a:buBlip>
                <a:blip r:embed="rId3"/>
              </a:buBlip>
              <a:defRPr sz="2500">
                <a:solidFill>
                  <a:schemeClr val="accent6">
                    <a:lumMod val="50000"/>
                  </a:schemeClr>
                </a:solidFill>
              </a:defRPr>
            </a:lvl1pPr>
            <a:lvl2pPr>
              <a:buSzPct val="75000"/>
              <a:buFontTx/>
              <a:buBlip>
                <a:blip r:embed="rId4"/>
              </a:buBlip>
              <a:defRPr sz="2400"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 sz="1800"/>
            </a:lvl3pPr>
            <a:lvl4pPr>
              <a:defRPr sz="1600"/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 dirty="0"/>
          </a:p>
        </p:txBody>
      </p:sp>
      <p:sp>
        <p:nvSpPr>
          <p:cNvPr id="13" name="Espace réservé du titre 1"/>
          <p:cNvSpPr>
            <a:spLocks noGrp="1"/>
          </p:cNvSpPr>
          <p:nvPr>
            <p:ph type="title"/>
          </p:nvPr>
        </p:nvSpPr>
        <p:spPr>
          <a:xfrm>
            <a:off x="3071802" y="142852"/>
            <a:ext cx="5857916" cy="928694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en-US"/>
              <a:t>Click to edit Master title style</a:t>
            </a:r>
            <a:endParaRPr lang="fr-FR"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0"/>
          </p:nvPr>
        </p:nvSpPr>
        <p:spPr>
          <a:xfrm>
            <a:off x="8572500" y="6564313"/>
            <a:ext cx="5000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rgbClr val="F15A2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8410B8-7E15-46AD-AFFE-14D4162D658A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  <p:sp>
        <p:nvSpPr>
          <p:cNvPr id="9" name="Text Box 11"/>
          <p:cNvSpPr txBox="1">
            <a:spLocks noChangeArrowheads="1"/>
          </p:cNvSpPr>
          <p:nvPr userDrawn="1"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Visual-WELD v7.5</a:t>
            </a:r>
            <a:endParaRPr lang="fr-FR" b="1" dirty="0">
              <a:solidFill>
                <a:srgbClr val="9AA3A8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10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2009. All rights reserved.</a:t>
            </a:r>
          </a:p>
        </p:txBody>
      </p:sp>
      <p:grpSp>
        <p:nvGrpSpPr>
          <p:cNvPr id="2" name="Groupe 9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" name="Image 6" descr="ppt_esi_ls_2.gif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9" descr="esi_learning_solutions_vect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400" y="152400"/>
              <a:ext cx="990600" cy="793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Visual-WELD v7.5</a:t>
            </a:r>
            <a:endParaRPr lang="fr-FR" b="1" dirty="0">
              <a:solidFill>
                <a:srgbClr val="9AA3A8"/>
              </a:solidFill>
            </a:endParaRPr>
          </a:p>
        </p:txBody>
      </p:sp>
      <p:sp>
        <p:nvSpPr>
          <p:cNvPr id="9" name="ZoneTexte 16"/>
          <p:cNvSpPr txBox="1"/>
          <p:nvPr/>
        </p:nvSpPr>
        <p:spPr>
          <a:xfrm>
            <a:off x="5937250" y="6643688"/>
            <a:ext cx="27701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</a:rPr>
              <a:t>Copyright © ESI Group, 2011. All rights reserved.</a:t>
            </a:r>
          </a:p>
        </p:txBody>
      </p:sp>
      <p:sp>
        <p:nvSpPr>
          <p:cNvPr id="12" name="Espace réservé du titre 1"/>
          <p:cNvSpPr>
            <a:spLocks noGrp="1"/>
          </p:cNvSpPr>
          <p:nvPr>
            <p:ph type="title"/>
          </p:nvPr>
        </p:nvSpPr>
        <p:spPr>
          <a:xfrm>
            <a:off x="3071802" y="142852"/>
            <a:ext cx="5857916" cy="928694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11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75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0"/>
          </p:nvPr>
        </p:nvSpPr>
        <p:spPr>
          <a:xfrm>
            <a:off x="8572500" y="6564313"/>
            <a:ext cx="500063" cy="365125"/>
          </a:xfrm>
          <a:prstGeom prst="rect">
            <a:avLst/>
          </a:prstGeom>
        </p:spPr>
        <p:txBody>
          <a:bodyPr/>
          <a:lstStyle>
            <a:lvl1pPr>
              <a:defRPr sz="800">
                <a:solidFill>
                  <a:srgbClr val="F15A22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25B9F091-0A25-4B28-9A76-5AB94CB600D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9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-32" y="0"/>
            <a:chExt cx="9144000" cy="6858000"/>
          </a:xfrm>
        </p:grpSpPr>
        <p:pic>
          <p:nvPicPr>
            <p:cNvPr id="1033" name="Image 6" descr="ppt_esi_ls_2.gif"/>
            <p:cNvPicPr>
              <a:picLocks noChangeAspect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-32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4" name="Picture 9" descr="esi_learning_solutions_vecto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52400" y="152400"/>
              <a:ext cx="990600" cy="793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1028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3071813" y="142875"/>
            <a:ext cx="5857875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Cliquez pour modifier le style du titre du masque</a:t>
            </a:r>
            <a:endParaRPr lang="fr-FR"/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2411413" y="6629400"/>
            <a:ext cx="29527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00" b="1" dirty="0">
                <a:solidFill>
                  <a:srgbClr val="9AA3A8"/>
                </a:solidFill>
              </a:rPr>
              <a:t>Training </a:t>
            </a:r>
            <a:r>
              <a:rPr lang="fr-FR" sz="900" b="1" dirty="0" err="1">
                <a:solidFill>
                  <a:srgbClr val="9AA3A8"/>
                </a:solidFill>
              </a:rPr>
              <a:t>Presentation</a:t>
            </a:r>
            <a:r>
              <a:rPr lang="fr-FR" sz="900" b="1" dirty="0">
                <a:solidFill>
                  <a:srgbClr val="9AA3A8"/>
                </a:solidFill>
              </a:rPr>
              <a:t> </a:t>
            </a:r>
            <a:r>
              <a:rPr lang="fr-FR" sz="900" b="1" dirty="0" err="1">
                <a:solidFill>
                  <a:srgbClr val="9AA3A8"/>
                </a:solidFill>
              </a:rPr>
              <a:t>Title</a:t>
            </a:r>
            <a:endParaRPr lang="fr-FR" b="1" dirty="0">
              <a:solidFill>
                <a:srgbClr val="9AA3A8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937250" y="6643688"/>
            <a:ext cx="2681288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00" dirty="0">
                <a:solidFill>
                  <a:srgbClr val="9AA3A8"/>
                </a:solidFill>
                <a:latin typeface="Arial" pitchFamily="34" charset="0"/>
                <a:cs typeface="Arial" pitchFamily="34" charset="0"/>
              </a:rPr>
              <a:t>Copyright © ESI Group, 2010. All rights reserved.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572500" y="6564313"/>
            <a:ext cx="5000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48EA2E7-F596-4E23-9FDC-F7B1EF650079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5937250" y="6643688"/>
            <a:ext cx="2706688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900" dirty="0">
                <a:solidFill>
                  <a:srgbClr val="9AA3A8"/>
                </a:solidFill>
                <a:latin typeface="Arial"/>
                <a:cs typeface="+mn-cs"/>
              </a:rPr>
              <a:t>Copyright © ESI Group, 2010. All rights reserved.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  <p:sldLayoutId id="2147483891" r:id="rId12"/>
    <p:sldLayoutId id="2147483872" r:id="rId13"/>
    <p:sldLayoutId id="2147483874" r:id="rId14"/>
    <p:sldLayoutId id="2147483878" r:id="rId15"/>
  </p:sldLayoutIdLst>
  <p:hf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30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  <a:cs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  <a:cs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  <a:cs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  <a:cs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  <a:cs typeface="Arial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  <a:cs typeface="Arial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  <a:cs typeface="Arial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75000"/>
        <a:buBlip>
          <a:blip r:embed="rId19"/>
        </a:buBlip>
        <a:defRPr sz="2500" kern="1200">
          <a:solidFill>
            <a:srgbClr val="525252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5000"/>
        <a:buBlip>
          <a:blip r:embed="rId20"/>
        </a:buBlip>
        <a:defRPr sz="2000" kern="1200">
          <a:solidFill>
            <a:srgbClr val="525252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5000"/>
        <a:buBlip>
          <a:blip r:embed="rId20"/>
        </a:buBlip>
        <a:defRPr sz="2400" kern="1200">
          <a:solidFill>
            <a:srgbClr val="525252"/>
          </a:solidFill>
          <a:latin typeface="+mn-lt"/>
          <a:ea typeface="+mn-ea"/>
          <a:cs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5000"/>
        <a:buBlip>
          <a:blip r:embed="rId20"/>
        </a:buBlip>
        <a:defRPr sz="1600" kern="1200">
          <a:solidFill>
            <a:srgbClr val="525252"/>
          </a:solidFill>
          <a:latin typeface="+mn-lt"/>
          <a:ea typeface="+mn-ea"/>
          <a:cs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5000"/>
        <a:buBlip>
          <a:blip r:embed="rId20"/>
        </a:buBlip>
        <a:defRPr sz="1400" kern="1200">
          <a:solidFill>
            <a:srgbClr val="525252"/>
          </a:solidFill>
          <a:latin typeface="+mn-lt"/>
          <a:ea typeface="+mn-ea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diagramQuickStyle" Target="../diagrams/quickStyle1.xml"/><Relationship Id="rId18" Type="http://schemas.openxmlformats.org/officeDocument/2006/relationships/diagramQuickStyle" Target="../diagrams/quickStyle2.xml"/><Relationship Id="rId3" Type="http://schemas.openxmlformats.org/officeDocument/2006/relationships/image" Target="../media/image13.png"/><Relationship Id="rId21" Type="http://schemas.openxmlformats.org/officeDocument/2006/relationships/diagramData" Target="../diagrams/data3.xml"/><Relationship Id="rId7" Type="http://schemas.openxmlformats.org/officeDocument/2006/relationships/image" Target="../media/image17.png"/><Relationship Id="rId12" Type="http://schemas.openxmlformats.org/officeDocument/2006/relationships/diagramLayout" Target="../diagrams/layout1.xml"/><Relationship Id="rId17" Type="http://schemas.openxmlformats.org/officeDocument/2006/relationships/diagramLayout" Target="../diagrams/layout2.xml"/><Relationship Id="rId25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6" Type="http://schemas.openxmlformats.org/officeDocument/2006/relationships/diagramData" Target="../diagrams/data2.xml"/><Relationship Id="rId20" Type="http://schemas.microsoft.com/office/2007/relationships/diagramDrawing" Target="../diagrams/drawing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diagramData" Target="../diagrams/data1.xml"/><Relationship Id="rId24" Type="http://schemas.openxmlformats.org/officeDocument/2006/relationships/diagramColors" Target="../diagrams/colors3.xml"/><Relationship Id="rId5" Type="http://schemas.openxmlformats.org/officeDocument/2006/relationships/image" Target="../media/image15.png"/><Relationship Id="rId15" Type="http://schemas.microsoft.com/office/2007/relationships/diagramDrawing" Target="../diagrams/drawing1.xml"/><Relationship Id="rId23" Type="http://schemas.openxmlformats.org/officeDocument/2006/relationships/diagramQuickStyle" Target="../diagrams/quickStyle3.xml"/><Relationship Id="rId10" Type="http://schemas.openxmlformats.org/officeDocument/2006/relationships/image" Target="../media/image20.gif"/><Relationship Id="rId19" Type="http://schemas.openxmlformats.org/officeDocument/2006/relationships/diagramColors" Target="../diagrams/colors2.xml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diagramColors" Target="../diagrams/colors1.xml"/><Relationship Id="rId22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diagramData" Target="../diagrams/data4.xml"/><Relationship Id="rId11" Type="http://schemas.openxmlformats.org/officeDocument/2006/relationships/image" Target="../media/image38.png"/><Relationship Id="rId5" Type="http://schemas.openxmlformats.org/officeDocument/2006/relationships/image" Target="../media/image18.png"/><Relationship Id="rId10" Type="http://schemas.microsoft.com/office/2007/relationships/diagramDrawing" Target="../diagrams/drawing4.xml"/><Relationship Id="rId4" Type="http://schemas.openxmlformats.org/officeDocument/2006/relationships/image" Target="../media/image13.png"/><Relationship Id="rId9" Type="http://schemas.openxmlformats.org/officeDocument/2006/relationships/diagramColors" Target="../diagrams/colors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latin typeface="Arial" charset="0"/>
                <a:cs typeface="Arial" charset="0"/>
              </a:rPr>
              <a:t>Visual-Weld v7.5</a:t>
            </a:r>
            <a:endParaRPr lang="fr-FR" dirty="0">
              <a:latin typeface="Arial" charset="0"/>
              <a:cs typeface="Arial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</a:t>
            </a:r>
            <a:endParaRPr lang="en-IN" dirty="0"/>
          </a:p>
        </p:txBody>
      </p:sp>
      <p:sp>
        <p:nvSpPr>
          <p:cNvPr id="7172" name="Espace réservé du numéro de diapositive 5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449D63-CABE-434A-87E9-E31D9011DEFB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r-F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  <a:latin typeface="Arial" charset="0"/>
                <a:cs typeface="Arial" charset="0"/>
              </a:rPr>
              <a:t>What is Visual-Weld?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Model Building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Welding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 Utilities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Heat Treatment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Post Processing &amp; Report Generation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Tools &amp; Customization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Discussions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dirty="0">
              <a:solidFill>
                <a:srgbClr val="FF6600"/>
              </a:solidFill>
              <a:latin typeface="Arial" charset="0"/>
              <a:cs typeface="Arial" charset="0"/>
            </a:endParaRPr>
          </a:p>
        </p:txBody>
      </p:sp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Outline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49155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354EB5-56D3-423F-828A-EDEE29B0E16C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What is Visual-Weld?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18435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A47B083-09FB-4456-A3F3-7CAFC78552D5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5100" y="4206875"/>
            <a:ext cx="8777288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0" tIns="45707" rIns="91410" bIns="45707"/>
          <a:lstStyle/>
          <a:p>
            <a:pPr algn="ctr">
              <a:spcBef>
                <a:spcPct val="20000"/>
              </a:spcBef>
              <a:buSzPct val="75000"/>
              <a:defRPr/>
            </a:pPr>
            <a:r>
              <a:rPr lang="en-US" i="1" dirty="0">
                <a:solidFill>
                  <a:srgbClr val="000000"/>
                </a:solidFill>
                <a:latin typeface="+mn-lt"/>
              </a:rPr>
              <a:t>Visual-Weld is the new-generation easy to use welding &amp; Heat Treatment simulation tool developed in Visual-Environment which encompasses the complete workflow for a realistic simulation based design. It offers the full set of welding engineering methodologies needed by designers, process planners and manufacturing practitioners. Visual-Weld coupled with Visual-Mesh and Visual-Viewer covers all the activities of a Welding Engineer starting from interfacing to CAD formats, CAD cleanup, meshing, model set-up, post processing using one single data model.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981074"/>
            <a:ext cx="4291989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Work flow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19459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52BA1C9-FBC4-45EE-A225-F1C064AC5766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988" y="1323975"/>
            <a:ext cx="2933700" cy="194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Picture 12"/>
          <p:cNvPicPr>
            <a:picLocks noChangeAspect="1" noChangeArrowheads="1"/>
          </p:cNvPicPr>
          <p:nvPr/>
        </p:nvPicPr>
        <p:blipFill>
          <a:blip r:embed="rId4" cstate="print"/>
          <a:srcRect l="1129" t="1529" r="1129" b="1529"/>
          <a:stretch>
            <a:fillRect/>
          </a:stretch>
        </p:blipFill>
        <p:spPr bwMode="auto">
          <a:xfrm>
            <a:off x="4572000" y="914400"/>
            <a:ext cx="3165475" cy="231933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pic>
        <p:nvPicPr>
          <p:cNvPr id="15" name="Picture 10"/>
          <p:cNvPicPr>
            <a:picLocks noChangeAspect="1" noChangeArrowheads="1"/>
          </p:cNvPicPr>
          <p:nvPr/>
        </p:nvPicPr>
        <p:blipFill>
          <a:blip r:embed="rId5" cstate="print"/>
          <a:srcRect l="1129" t="1529" r="1129" b="1529"/>
          <a:stretch>
            <a:fillRect/>
          </a:stretch>
        </p:blipFill>
        <p:spPr bwMode="auto">
          <a:xfrm>
            <a:off x="4572000" y="914400"/>
            <a:ext cx="3165475" cy="231933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6" cstate="print"/>
          <a:srcRect l="1129" t="1529" r="1129" b="1529"/>
          <a:stretch>
            <a:fillRect/>
          </a:stretch>
        </p:blipFill>
        <p:spPr bwMode="auto">
          <a:xfrm>
            <a:off x="4572000" y="914400"/>
            <a:ext cx="3165475" cy="231933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pic>
        <p:nvPicPr>
          <p:cNvPr id="17" name="Picture 13"/>
          <p:cNvPicPr>
            <a:picLocks noChangeAspect="1" noChangeArrowheads="1"/>
          </p:cNvPicPr>
          <p:nvPr/>
        </p:nvPicPr>
        <p:blipFill>
          <a:blip r:embed="rId7" cstate="print"/>
          <a:srcRect l="1129" t="1529" r="1129" b="1529"/>
          <a:stretch>
            <a:fillRect/>
          </a:stretch>
        </p:blipFill>
        <p:spPr bwMode="auto">
          <a:xfrm>
            <a:off x="4572000" y="914400"/>
            <a:ext cx="3165475" cy="231933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8" cstate="print"/>
          <a:srcRect l="1129" t="1529" r="1129" b="1529"/>
          <a:stretch>
            <a:fillRect/>
          </a:stretch>
        </p:blipFill>
        <p:spPr bwMode="auto">
          <a:xfrm>
            <a:off x="4572000" y="914400"/>
            <a:ext cx="3165475" cy="231933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pic>
        <p:nvPicPr>
          <p:cNvPr id="19471" name="Picture 1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75313" y="3222625"/>
            <a:ext cx="3482975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9" descr="T_JOINT_POST1000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31925" y="4356100"/>
            <a:ext cx="29972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Curved Left Arrow 21"/>
          <p:cNvSpPr/>
          <p:nvPr/>
        </p:nvSpPr>
        <p:spPr>
          <a:xfrm>
            <a:off x="3213100" y="3227388"/>
            <a:ext cx="2471738" cy="84931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3" name="TextBox 10"/>
          <p:cNvSpPr txBox="1">
            <a:spLocks noChangeArrowheads="1"/>
          </p:cNvSpPr>
          <p:nvPr/>
        </p:nvSpPr>
        <p:spPr bwMode="auto">
          <a:xfrm>
            <a:off x="3349625" y="1206500"/>
            <a:ext cx="1784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/>
              <a:t>Visual-Mesh</a:t>
            </a:r>
          </a:p>
        </p:txBody>
      </p:sp>
      <p:sp>
        <p:nvSpPr>
          <p:cNvPr id="24" name="TextBox 10"/>
          <p:cNvSpPr txBox="1">
            <a:spLocks noChangeArrowheads="1"/>
          </p:cNvSpPr>
          <p:nvPr/>
        </p:nvSpPr>
        <p:spPr bwMode="auto">
          <a:xfrm>
            <a:off x="7231063" y="2393950"/>
            <a:ext cx="1784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/>
              <a:t>Visual-Weld</a:t>
            </a:r>
          </a:p>
        </p:txBody>
      </p:sp>
      <p:sp>
        <p:nvSpPr>
          <p:cNvPr id="25" name="TextBox 10"/>
          <p:cNvSpPr txBox="1">
            <a:spLocks noChangeArrowheads="1"/>
          </p:cNvSpPr>
          <p:nvPr/>
        </p:nvSpPr>
        <p:spPr bwMode="auto">
          <a:xfrm>
            <a:off x="5362575" y="5376863"/>
            <a:ext cx="15224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SYSWELD</a:t>
            </a:r>
          </a:p>
        </p:txBody>
      </p:sp>
      <p:sp>
        <p:nvSpPr>
          <p:cNvPr id="26" name="TextBox 10"/>
          <p:cNvSpPr txBox="1">
            <a:spLocks noChangeArrowheads="1"/>
          </p:cNvSpPr>
          <p:nvPr/>
        </p:nvSpPr>
        <p:spPr bwMode="auto">
          <a:xfrm>
            <a:off x="2588006" y="4421950"/>
            <a:ext cx="27246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/>
              <a:t>Visual-Viewer (Weld)</a:t>
            </a:r>
          </a:p>
        </p:txBody>
      </p:sp>
      <p:graphicFrame>
        <p:nvGraphicFramePr>
          <p:cNvPr id="21" name="Diagram 20"/>
          <p:cNvGraphicFramePr/>
          <p:nvPr/>
        </p:nvGraphicFramePr>
        <p:xfrm>
          <a:off x="3307080" y="1579880"/>
          <a:ext cx="1594104" cy="578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27" name="Diagram 26"/>
          <p:cNvGraphicFramePr/>
          <p:nvPr/>
        </p:nvGraphicFramePr>
        <p:xfrm>
          <a:off x="6300216" y="2670048"/>
          <a:ext cx="2542032" cy="704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graphicFrame>
        <p:nvGraphicFramePr>
          <p:cNvPr id="19" name="Diagram 18"/>
          <p:cNvGraphicFramePr/>
          <p:nvPr/>
        </p:nvGraphicFramePr>
        <p:xfrm>
          <a:off x="4742687" y="5632704"/>
          <a:ext cx="2517429" cy="6579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1" r:lo="rId22" r:qs="rId23" r:cs="rId24"/>
          </a:graphicData>
        </a:graphic>
      </p:graphicFrame>
      <p:sp>
        <p:nvSpPr>
          <p:cNvPr id="28" name="TextBox 10"/>
          <p:cNvSpPr txBox="1">
            <a:spLocks noChangeArrowheads="1"/>
          </p:cNvSpPr>
          <p:nvPr/>
        </p:nvSpPr>
        <p:spPr bwMode="auto">
          <a:xfrm>
            <a:off x="730250" y="1222375"/>
            <a:ext cx="14620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accent1"/>
                </a:solidFill>
              </a:rPr>
              <a:t>CAD DATA</a:t>
            </a:r>
          </a:p>
          <a:p>
            <a:pPr algn="ctr"/>
            <a:r>
              <a:rPr lang="en-US" sz="1400" b="1">
                <a:solidFill>
                  <a:schemeClr val="accent1"/>
                </a:solidFill>
              </a:rPr>
              <a:t> T-JOINT.iges</a:t>
            </a:r>
          </a:p>
        </p:txBody>
      </p:sp>
      <p:sp>
        <p:nvSpPr>
          <p:cNvPr id="29" name="TextBox 10"/>
          <p:cNvSpPr txBox="1">
            <a:spLocks noChangeArrowheads="1"/>
          </p:cNvSpPr>
          <p:nvPr/>
        </p:nvSpPr>
        <p:spPr bwMode="auto">
          <a:xfrm>
            <a:off x="7372350" y="1243013"/>
            <a:ext cx="14620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accent1"/>
                </a:solidFill>
              </a:rPr>
              <a:t>MESH DATA</a:t>
            </a:r>
          </a:p>
          <a:p>
            <a:pPr algn="ctr"/>
            <a:r>
              <a:rPr lang="en-US" sz="1400" b="1">
                <a:solidFill>
                  <a:schemeClr val="accent1"/>
                </a:solidFill>
              </a:rPr>
              <a:t> T-JOINT.vdb</a:t>
            </a:r>
          </a:p>
        </p:txBody>
      </p:sp>
      <p:sp>
        <p:nvSpPr>
          <p:cNvPr id="30" name="TextBox 10"/>
          <p:cNvSpPr txBox="1">
            <a:spLocks noChangeArrowheads="1"/>
          </p:cNvSpPr>
          <p:nvPr/>
        </p:nvSpPr>
        <p:spPr bwMode="auto">
          <a:xfrm>
            <a:off x="7546975" y="4932363"/>
            <a:ext cx="14605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accent1"/>
                </a:solidFill>
              </a:rPr>
              <a:t>MESH &amp; WELD DATA</a:t>
            </a:r>
          </a:p>
          <a:p>
            <a:pPr algn="ctr"/>
            <a:r>
              <a:rPr lang="en-US" sz="1400" b="1">
                <a:solidFill>
                  <a:schemeClr val="accent1"/>
                </a:solidFill>
              </a:rPr>
              <a:t> T-JOINT.vdb</a:t>
            </a:r>
          </a:p>
        </p:txBody>
      </p:sp>
      <p:sp>
        <p:nvSpPr>
          <p:cNvPr id="31" name="TextBox 10"/>
          <p:cNvSpPr txBox="1">
            <a:spLocks noChangeArrowheads="1"/>
          </p:cNvSpPr>
          <p:nvPr/>
        </p:nvSpPr>
        <p:spPr bwMode="auto">
          <a:xfrm>
            <a:off x="120650" y="4797425"/>
            <a:ext cx="1462088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accent1"/>
                </a:solidFill>
              </a:rPr>
              <a:t>Results</a:t>
            </a:r>
          </a:p>
          <a:p>
            <a:pPr algn="ctr"/>
            <a:r>
              <a:rPr lang="en-US" sz="1400" b="1">
                <a:solidFill>
                  <a:schemeClr val="accent1"/>
                </a:solidFill>
              </a:rPr>
              <a:t> T-JOINT.fbd </a:t>
            </a:r>
          </a:p>
          <a:p>
            <a:pPr algn="ctr"/>
            <a:r>
              <a:rPr lang="en-US" sz="1400" b="1">
                <a:solidFill>
                  <a:schemeClr val="accent1"/>
                </a:solidFill>
              </a:rPr>
              <a:t>or *.dsy,*.erf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000"/>
                            </p:stCondLst>
                            <p:childTnLst>
                              <p:par>
                                <p:cTn id="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000"/>
                            </p:stCondLst>
                            <p:childTnLst>
                              <p:par>
                                <p:cTn id="8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3000"/>
                            </p:stCondLst>
                            <p:childTnLst>
                              <p:par>
                                <p:cTn id="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000"/>
                            </p:stCondLst>
                            <p:childTnLst>
                              <p:par>
                                <p:cTn id="9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/>
      <p:bldP spid="25" grpId="0"/>
      <p:bldP spid="26" grpId="0"/>
      <p:bldGraphic spid="21" grpId="0">
        <p:bldAsOne/>
      </p:bldGraphic>
      <p:bldGraphic spid="27" grpId="0">
        <p:bldAsOne/>
      </p:bldGraphic>
      <p:bldGraphic spid="19" grpId="0">
        <p:bldAsOne/>
      </p:bldGraphic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>
                <a:latin typeface="Arial" charset="0"/>
                <a:cs typeface="Arial" charset="0"/>
              </a:rPr>
              <a:t>File types</a:t>
            </a: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20483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BAE4689-D9E0-4843-B1C1-92B638393F4E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latin typeface="Arial" charset="0"/>
              <a:cs typeface="Arial" charset="0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 rot="-2078536">
            <a:off x="2257425" y="1198563"/>
            <a:ext cx="4827588" cy="4919662"/>
            <a:chOff x="1462" y="755"/>
            <a:chExt cx="3041" cy="3099"/>
          </a:xfrm>
        </p:grpSpPr>
        <p:sp>
          <p:nvSpPr>
            <p:cNvPr id="20507" name="Freeform 3"/>
            <p:cNvSpPr>
              <a:spLocks noChangeAspect="1"/>
            </p:cNvSpPr>
            <p:nvPr/>
          </p:nvSpPr>
          <p:spPr bwMode="auto">
            <a:xfrm rot="2102411">
              <a:off x="2117" y="755"/>
              <a:ext cx="1483" cy="1204"/>
            </a:xfrm>
            <a:custGeom>
              <a:avLst/>
              <a:gdLst>
                <a:gd name="T0" fmla="*/ 1549 w 1381"/>
                <a:gd name="T1" fmla="*/ 856 h 1119"/>
                <a:gd name="T2" fmla="*/ 1479 w 1381"/>
                <a:gd name="T3" fmla="*/ 866 h 1119"/>
                <a:gd name="T4" fmla="*/ 1411 w 1381"/>
                <a:gd name="T5" fmla="*/ 882 h 1119"/>
                <a:gd name="T6" fmla="*/ 1380 w 1381"/>
                <a:gd name="T7" fmla="*/ 891 h 1119"/>
                <a:gd name="T8" fmla="*/ 1332 w 1381"/>
                <a:gd name="T9" fmla="*/ 906 h 1119"/>
                <a:gd name="T10" fmla="*/ 1284 w 1381"/>
                <a:gd name="T11" fmla="*/ 929 h 1119"/>
                <a:gd name="T12" fmla="*/ 1224 w 1381"/>
                <a:gd name="T13" fmla="*/ 957 h 1119"/>
                <a:gd name="T14" fmla="*/ 1169 w 1381"/>
                <a:gd name="T15" fmla="*/ 993 h 1119"/>
                <a:gd name="T16" fmla="*/ 1114 w 1381"/>
                <a:gd name="T17" fmla="*/ 1032 h 1119"/>
                <a:gd name="T18" fmla="*/ 1062 w 1381"/>
                <a:gd name="T19" fmla="*/ 1073 h 1119"/>
                <a:gd name="T20" fmla="*/ 1039 w 1381"/>
                <a:gd name="T21" fmla="*/ 1096 h 1119"/>
                <a:gd name="T22" fmla="*/ 993 w 1381"/>
                <a:gd name="T23" fmla="*/ 1145 h 1119"/>
                <a:gd name="T24" fmla="*/ 953 w 1381"/>
                <a:gd name="T25" fmla="*/ 1199 h 1119"/>
                <a:gd name="T26" fmla="*/ 933 w 1381"/>
                <a:gd name="T27" fmla="*/ 1224 h 1119"/>
                <a:gd name="T28" fmla="*/ 896 w 1381"/>
                <a:gd name="T29" fmla="*/ 1281 h 1119"/>
                <a:gd name="T30" fmla="*/ 872 w 1381"/>
                <a:gd name="T31" fmla="*/ 1326 h 1119"/>
                <a:gd name="T32" fmla="*/ 852 w 1381"/>
                <a:gd name="T33" fmla="*/ 1372 h 1119"/>
                <a:gd name="T34" fmla="*/ 826 w 1381"/>
                <a:gd name="T35" fmla="*/ 1435 h 1119"/>
                <a:gd name="T36" fmla="*/ 811 w 1381"/>
                <a:gd name="T37" fmla="*/ 1483 h 1119"/>
                <a:gd name="T38" fmla="*/ 509 w 1381"/>
                <a:gd name="T39" fmla="*/ 1116 h 1119"/>
                <a:gd name="T40" fmla="*/ 11 w 1381"/>
                <a:gd name="T41" fmla="*/ 1204 h 1119"/>
                <a:gd name="T42" fmla="*/ 31 w 1381"/>
                <a:gd name="T43" fmla="*/ 1141 h 1119"/>
                <a:gd name="T44" fmla="*/ 56 w 1381"/>
                <a:gd name="T45" fmla="*/ 1078 h 1119"/>
                <a:gd name="T46" fmla="*/ 82 w 1381"/>
                <a:gd name="T47" fmla="*/ 1017 h 1119"/>
                <a:gd name="T48" fmla="*/ 111 w 1381"/>
                <a:gd name="T49" fmla="*/ 954 h 1119"/>
                <a:gd name="T50" fmla="*/ 140 w 1381"/>
                <a:gd name="T51" fmla="*/ 896 h 1119"/>
                <a:gd name="T52" fmla="*/ 173 w 1381"/>
                <a:gd name="T53" fmla="*/ 837 h 1119"/>
                <a:gd name="T54" fmla="*/ 207 w 1381"/>
                <a:gd name="T55" fmla="*/ 781 h 1119"/>
                <a:gd name="T56" fmla="*/ 246 w 1381"/>
                <a:gd name="T57" fmla="*/ 725 h 1119"/>
                <a:gd name="T58" fmla="*/ 285 w 1381"/>
                <a:gd name="T59" fmla="*/ 672 h 1119"/>
                <a:gd name="T60" fmla="*/ 325 w 1381"/>
                <a:gd name="T61" fmla="*/ 621 h 1119"/>
                <a:gd name="T62" fmla="*/ 368 w 1381"/>
                <a:gd name="T63" fmla="*/ 570 h 1119"/>
                <a:gd name="T64" fmla="*/ 412 w 1381"/>
                <a:gd name="T65" fmla="*/ 522 h 1119"/>
                <a:gd name="T66" fmla="*/ 457 w 1381"/>
                <a:gd name="T67" fmla="*/ 474 h 1119"/>
                <a:gd name="T68" fmla="*/ 507 w 1381"/>
                <a:gd name="T69" fmla="*/ 429 h 1119"/>
                <a:gd name="T70" fmla="*/ 583 w 1381"/>
                <a:gd name="T71" fmla="*/ 367 h 1119"/>
                <a:gd name="T72" fmla="*/ 636 w 1381"/>
                <a:gd name="T73" fmla="*/ 327 h 1119"/>
                <a:gd name="T74" fmla="*/ 689 w 1381"/>
                <a:gd name="T75" fmla="*/ 288 h 1119"/>
                <a:gd name="T76" fmla="*/ 745 w 1381"/>
                <a:gd name="T77" fmla="*/ 251 h 1119"/>
                <a:gd name="T78" fmla="*/ 802 w 1381"/>
                <a:gd name="T79" fmla="*/ 217 h 1119"/>
                <a:gd name="T80" fmla="*/ 860 w 1381"/>
                <a:gd name="T81" fmla="*/ 187 h 1119"/>
                <a:gd name="T82" fmla="*/ 921 w 1381"/>
                <a:gd name="T83" fmla="*/ 158 h 1119"/>
                <a:gd name="T84" fmla="*/ 983 w 1381"/>
                <a:gd name="T85" fmla="*/ 131 h 1119"/>
                <a:gd name="T86" fmla="*/ 1044 w 1381"/>
                <a:gd name="T87" fmla="*/ 105 h 1119"/>
                <a:gd name="T88" fmla="*/ 1108 w 1381"/>
                <a:gd name="T89" fmla="*/ 83 h 1119"/>
                <a:gd name="T90" fmla="*/ 1173 w 1381"/>
                <a:gd name="T91" fmla="*/ 63 h 1119"/>
                <a:gd name="T92" fmla="*/ 1238 w 1381"/>
                <a:gd name="T93" fmla="*/ 47 h 1119"/>
                <a:gd name="T94" fmla="*/ 1303 w 1381"/>
                <a:gd name="T95" fmla="*/ 32 h 1119"/>
                <a:gd name="T96" fmla="*/ 1372 w 1381"/>
                <a:gd name="T97" fmla="*/ 19 h 1119"/>
                <a:gd name="T98" fmla="*/ 1440 w 1381"/>
                <a:gd name="T99" fmla="*/ 12 h 1119"/>
                <a:gd name="T100" fmla="*/ 1510 w 1381"/>
                <a:gd name="T101" fmla="*/ 3 h 1119"/>
                <a:gd name="T102" fmla="*/ 1580 w 1381"/>
                <a:gd name="T103" fmla="*/ 0 h 1119"/>
                <a:gd name="T104" fmla="*/ 1582 w 1381"/>
                <a:gd name="T105" fmla="*/ 853 h 111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81"/>
                <a:gd name="T160" fmla="*/ 0 h 1119"/>
                <a:gd name="T161" fmla="*/ 1381 w 1381"/>
                <a:gd name="T162" fmla="*/ 1119 h 1119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81" h="1119">
                  <a:moveTo>
                    <a:pt x="1191" y="637"/>
                  </a:moveTo>
                  <a:lnTo>
                    <a:pt x="1165" y="639"/>
                  </a:lnTo>
                  <a:lnTo>
                    <a:pt x="1138" y="642"/>
                  </a:lnTo>
                  <a:lnTo>
                    <a:pt x="1112" y="646"/>
                  </a:lnTo>
                  <a:lnTo>
                    <a:pt x="1087" y="652"/>
                  </a:lnTo>
                  <a:lnTo>
                    <a:pt x="1062" y="658"/>
                  </a:lnTo>
                  <a:lnTo>
                    <a:pt x="1050" y="661"/>
                  </a:lnTo>
                  <a:lnTo>
                    <a:pt x="1038" y="665"/>
                  </a:lnTo>
                  <a:lnTo>
                    <a:pt x="1014" y="673"/>
                  </a:lnTo>
                  <a:lnTo>
                    <a:pt x="1002" y="677"/>
                  </a:lnTo>
                  <a:lnTo>
                    <a:pt x="989" y="682"/>
                  </a:lnTo>
                  <a:lnTo>
                    <a:pt x="966" y="692"/>
                  </a:lnTo>
                  <a:lnTo>
                    <a:pt x="943" y="703"/>
                  </a:lnTo>
                  <a:lnTo>
                    <a:pt x="921" y="714"/>
                  </a:lnTo>
                  <a:lnTo>
                    <a:pt x="900" y="728"/>
                  </a:lnTo>
                  <a:lnTo>
                    <a:pt x="879" y="741"/>
                  </a:lnTo>
                  <a:lnTo>
                    <a:pt x="858" y="755"/>
                  </a:lnTo>
                  <a:lnTo>
                    <a:pt x="838" y="770"/>
                  </a:lnTo>
                  <a:lnTo>
                    <a:pt x="818" y="785"/>
                  </a:lnTo>
                  <a:lnTo>
                    <a:pt x="799" y="801"/>
                  </a:lnTo>
                  <a:lnTo>
                    <a:pt x="790" y="810"/>
                  </a:lnTo>
                  <a:lnTo>
                    <a:pt x="781" y="818"/>
                  </a:lnTo>
                  <a:lnTo>
                    <a:pt x="764" y="836"/>
                  </a:lnTo>
                  <a:lnTo>
                    <a:pt x="747" y="854"/>
                  </a:lnTo>
                  <a:lnTo>
                    <a:pt x="731" y="873"/>
                  </a:lnTo>
                  <a:lnTo>
                    <a:pt x="716" y="894"/>
                  </a:lnTo>
                  <a:lnTo>
                    <a:pt x="708" y="904"/>
                  </a:lnTo>
                  <a:lnTo>
                    <a:pt x="701" y="914"/>
                  </a:lnTo>
                  <a:lnTo>
                    <a:pt x="687" y="934"/>
                  </a:lnTo>
                  <a:lnTo>
                    <a:pt x="674" y="956"/>
                  </a:lnTo>
                  <a:lnTo>
                    <a:pt x="661" y="978"/>
                  </a:lnTo>
                  <a:lnTo>
                    <a:pt x="656" y="989"/>
                  </a:lnTo>
                  <a:lnTo>
                    <a:pt x="650" y="1000"/>
                  </a:lnTo>
                  <a:lnTo>
                    <a:pt x="640" y="1023"/>
                  </a:lnTo>
                  <a:lnTo>
                    <a:pt x="630" y="1047"/>
                  </a:lnTo>
                  <a:lnTo>
                    <a:pt x="621" y="1071"/>
                  </a:lnTo>
                  <a:lnTo>
                    <a:pt x="614" y="1095"/>
                  </a:lnTo>
                  <a:lnTo>
                    <a:pt x="610" y="1107"/>
                  </a:lnTo>
                  <a:lnTo>
                    <a:pt x="607" y="1119"/>
                  </a:lnTo>
                  <a:lnTo>
                    <a:pt x="383" y="833"/>
                  </a:lnTo>
                  <a:lnTo>
                    <a:pt x="0" y="923"/>
                  </a:lnTo>
                  <a:lnTo>
                    <a:pt x="7" y="899"/>
                  </a:lnTo>
                  <a:lnTo>
                    <a:pt x="15" y="874"/>
                  </a:lnTo>
                  <a:lnTo>
                    <a:pt x="23" y="850"/>
                  </a:lnTo>
                  <a:lnTo>
                    <a:pt x="33" y="827"/>
                  </a:lnTo>
                  <a:lnTo>
                    <a:pt x="42" y="804"/>
                  </a:lnTo>
                  <a:lnTo>
                    <a:pt x="51" y="781"/>
                  </a:lnTo>
                  <a:lnTo>
                    <a:pt x="61" y="758"/>
                  </a:lnTo>
                  <a:lnTo>
                    <a:pt x="72" y="735"/>
                  </a:lnTo>
                  <a:lnTo>
                    <a:pt x="83" y="712"/>
                  </a:lnTo>
                  <a:lnTo>
                    <a:pt x="94" y="690"/>
                  </a:lnTo>
                  <a:lnTo>
                    <a:pt x="105" y="668"/>
                  </a:lnTo>
                  <a:lnTo>
                    <a:pt x="117" y="646"/>
                  </a:lnTo>
                  <a:lnTo>
                    <a:pt x="130" y="625"/>
                  </a:lnTo>
                  <a:lnTo>
                    <a:pt x="143" y="604"/>
                  </a:lnTo>
                  <a:lnTo>
                    <a:pt x="156" y="583"/>
                  </a:lnTo>
                  <a:lnTo>
                    <a:pt x="170" y="562"/>
                  </a:lnTo>
                  <a:lnTo>
                    <a:pt x="184" y="541"/>
                  </a:lnTo>
                  <a:lnTo>
                    <a:pt x="199" y="521"/>
                  </a:lnTo>
                  <a:lnTo>
                    <a:pt x="214" y="502"/>
                  </a:lnTo>
                  <a:lnTo>
                    <a:pt x="229" y="482"/>
                  </a:lnTo>
                  <a:lnTo>
                    <a:pt x="245" y="463"/>
                  </a:lnTo>
                  <a:lnTo>
                    <a:pt x="260" y="444"/>
                  </a:lnTo>
                  <a:lnTo>
                    <a:pt x="277" y="426"/>
                  </a:lnTo>
                  <a:lnTo>
                    <a:pt x="293" y="408"/>
                  </a:lnTo>
                  <a:lnTo>
                    <a:pt x="310" y="389"/>
                  </a:lnTo>
                  <a:lnTo>
                    <a:pt x="327" y="371"/>
                  </a:lnTo>
                  <a:lnTo>
                    <a:pt x="345" y="354"/>
                  </a:lnTo>
                  <a:lnTo>
                    <a:pt x="364" y="337"/>
                  </a:lnTo>
                  <a:lnTo>
                    <a:pt x="382" y="321"/>
                  </a:lnTo>
                  <a:lnTo>
                    <a:pt x="401" y="305"/>
                  </a:lnTo>
                  <a:lnTo>
                    <a:pt x="439" y="274"/>
                  </a:lnTo>
                  <a:lnTo>
                    <a:pt x="458" y="259"/>
                  </a:lnTo>
                  <a:lnTo>
                    <a:pt x="478" y="244"/>
                  </a:lnTo>
                  <a:lnTo>
                    <a:pt x="498" y="229"/>
                  </a:lnTo>
                  <a:lnTo>
                    <a:pt x="519" y="215"/>
                  </a:lnTo>
                  <a:lnTo>
                    <a:pt x="540" y="201"/>
                  </a:lnTo>
                  <a:lnTo>
                    <a:pt x="561" y="188"/>
                  </a:lnTo>
                  <a:lnTo>
                    <a:pt x="582" y="175"/>
                  </a:lnTo>
                  <a:lnTo>
                    <a:pt x="603" y="163"/>
                  </a:lnTo>
                  <a:lnTo>
                    <a:pt x="625" y="151"/>
                  </a:lnTo>
                  <a:lnTo>
                    <a:pt x="647" y="140"/>
                  </a:lnTo>
                  <a:lnTo>
                    <a:pt x="669" y="129"/>
                  </a:lnTo>
                  <a:lnTo>
                    <a:pt x="693" y="118"/>
                  </a:lnTo>
                  <a:lnTo>
                    <a:pt x="715" y="108"/>
                  </a:lnTo>
                  <a:lnTo>
                    <a:pt x="738" y="98"/>
                  </a:lnTo>
                  <a:lnTo>
                    <a:pt x="762" y="88"/>
                  </a:lnTo>
                  <a:lnTo>
                    <a:pt x="785" y="79"/>
                  </a:lnTo>
                  <a:lnTo>
                    <a:pt x="808" y="70"/>
                  </a:lnTo>
                  <a:lnTo>
                    <a:pt x="833" y="62"/>
                  </a:lnTo>
                  <a:lnTo>
                    <a:pt x="857" y="54"/>
                  </a:lnTo>
                  <a:lnTo>
                    <a:pt x="882" y="47"/>
                  </a:lnTo>
                  <a:lnTo>
                    <a:pt x="906" y="41"/>
                  </a:lnTo>
                  <a:lnTo>
                    <a:pt x="931" y="35"/>
                  </a:lnTo>
                  <a:lnTo>
                    <a:pt x="955" y="29"/>
                  </a:lnTo>
                  <a:lnTo>
                    <a:pt x="980" y="24"/>
                  </a:lnTo>
                  <a:lnTo>
                    <a:pt x="1006" y="19"/>
                  </a:lnTo>
                  <a:lnTo>
                    <a:pt x="1032" y="15"/>
                  </a:lnTo>
                  <a:lnTo>
                    <a:pt x="1057" y="11"/>
                  </a:lnTo>
                  <a:lnTo>
                    <a:pt x="1083" y="8"/>
                  </a:lnTo>
                  <a:lnTo>
                    <a:pt x="1109" y="5"/>
                  </a:lnTo>
                  <a:lnTo>
                    <a:pt x="1135" y="3"/>
                  </a:lnTo>
                  <a:lnTo>
                    <a:pt x="1162" y="1"/>
                  </a:lnTo>
                  <a:lnTo>
                    <a:pt x="1188" y="0"/>
                  </a:lnTo>
                  <a:lnTo>
                    <a:pt x="1381" y="334"/>
                  </a:lnTo>
                  <a:lnTo>
                    <a:pt x="1190" y="637"/>
                  </a:lnTo>
                  <a:lnTo>
                    <a:pt x="1191" y="637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08" name="Freeform 4"/>
            <p:cNvSpPr>
              <a:spLocks noChangeAspect="1"/>
            </p:cNvSpPr>
            <p:nvPr/>
          </p:nvSpPr>
          <p:spPr bwMode="auto">
            <a:xfrm rot="2102411">
              <a:off x="3225" y="1463"/>
              <a:ext cx="1278" cy="1243"/>
            </a:xfrm>
            <a:custGeom>
              <a:avLst/>
              <a:gdLst>
                <a:gd name="T0" fmla="*/ 33 w 1190"/>
                <a:gd name="T1" fmla="*/ 854 h 1155"/>
                <a:gd name="T2" fmla="*/ 66 w 1190"/>
                <a:gd name="T3" fmla="*/ 857 h 1155"/>
                <a:gd name="T4" fmla="*/ 130 w 1190"/>
                <a:gd name="T5" fmla="*/ 867 h 1155"/>
                <a:gd name="T6" fmla="*/ 161 w 1190"/>
                <a:gd name="T7" fmla="*/ 875 h 1155"/>
                <a:gd name="T8" fmla="*/ 221 w 1190"/>
                <a:gd name="T9" fmla="*/ 891 h 1155"/>
                <a:gd name="T10" fmla="*/ 267 w 1190"/>
                <a:gd name="T11" fmla="*/ 905 h 1155"/>
                <a:gd name="T12" fmla="*/ 313 w 1190"/>
                <a:gd name="T13" fmla="*/ 922 h 1155"/>
                <a:gd name="T14" fmla="*/ 340 w 1190"/>
                <a:gd name="T15" fmla="*/ 936 h 1155"/>
                <a:gd name="T16" fmla="*/ 368 w 1190"/>
                <a:gd name="T17" fmla="*/ 949 h 1155"/>
                <a:gd name="T18" fmla="*/ 395 w 1190"/>
                <a:gd name="T19" fmla="*/ 967 h 1155"/>
                <a:gd name="T20" fmla="*/ 421 w 1190"/>
                <a:gd name="T21" fmla="*/ 984 h 1155"/>
                <a:gd name="T22" fmla="*/ 473 w 1190"/>
                <a:gd name="T23" fmla="*/ 1017 h 1155"/>
                <a:gd name="T24" fmla="*/ 522 w 1190"/>
                <a:gd name="T25" fmla="*/ 1056 h 1155"/>
                <a:gd name="T26" fmla="*/ 568 w 1190"/>
                <a:gd name="T27" fmla="*/ 1097 h 1155"/>
                <a:gd name="T28" fmla="*/ 590 w 1190"/>
                <a:gd name="T29" fmla="*/ 1119 h 1155"/>
                <a:gd name="T30" fmla="*/ 622 w 1190"/>
                <a:gd name="T31" fmla="*/ 1155 h 1155"/>
                <a:gd name="T32" fmla="*/ 651 w 1190"/>
                <a:gd name="T33" fmla="*/ 1191 h 1155"/>
                <a:gd name="T34" fmla="*/ 685 w 1190"/>
                <a:gd name="T35" fmla="*/ 1243 h 1155"/>
                <a:gd name="T36" fmla="*/ 720 w 1190"/>
                <a:gd name="T37" fmla="*/ 1295 h 1155"/>
                <a:gd name="T38" fmla="*/ 749 w 1190"/>
                <a:gd name="T39" fmla="*/ 1352 h 1155"/>
                <a:gd name="T40" fmla="*/ 771 w 1190"/>
                <a:gd name="T41" fmla="*/ 1410 h 1155"/>
                <a:gd name="T42" fmla="*/ 1584 w 1190"/>
                <a:gd name="T43" fmla="*/ 1160 h 1155"/>
                <a:gd name="T44" fmla="*/ 1560 w 1190"/>
                <a:gd name="T45" fmla="*/ 1098 h 1155"/>
                <a:gd name="T46" fmla="*/ 1535 w 1190"/>
                <a:gd name="T47" fmla="*/ 1037 h 1155"/>
                <a:gd name="T48" fmla="*/ 1509 w 1190"/>
                <a:gd name="T49" fmla="*/ 979 h 1155"/>
                <a:gd name="T50" fmla="*/ 1479 w 1190"/>
                <a:gd name="T51" fmla="*/ 918 h 1155"/>
                <a:gd name="T52" fmla="*/ 1450 w 1190"/>
                <a:gd name="T53" fmla="*/ 863 h 1155"/>
                <a:gd name="T54" fmla="*/ 1417 w 1190"/>
                <a:gd name="T55" fmla="*/ 807 h 1155"/>
                <a:gd name="T56" fmla="*/ 1381 w 1190"/>
                <a:gd name="T57" fmla="*/ 753 h 1155"/>
                <a:gd name="T58" fmla="*/ 1342 w 1190"/>
                <a:gd name="T59" fmla="*/ 700 h 1155"/>
                <a:gd name="T60" fmla="*/ 1304 w 1190"/>
                <a:gd name="T61" fmla="*/ 649 h 1155"/>
                <a:gd name="T62" fmla="*/ 1243 w 1190"/>
                <a:gd name="T63" fmla="*/ 575 h 1155"/>
                <a:gd name="T64" fmla="*/ 1200 w 1190"/>
                <a:gd name="T65" fmla="*/ 526 h 1155"/>
                <a:gd name="T66" fmla="*/ 1154 w 1190"/>
                <a:gd name="T67" fmla="*/ 480 h 1155"/>
                <a:gd name="T68" fmla="*/ 1105 w 1190"/>
                <a:gd name="T69" fmla="*/ 438 h 1155"/>
                <a:gd name="T70" fmla="*/ 1058 w 1190"/>
                <a:gd name="T71" fmla="*/ 394 h 1155"/>
                <a:gd name="T72" fmla="*/ 1008 w 1190"/>
                <a:gd name="T73" fmla="*/ 354 h 1155"/>
                <a:gd name="T74" fmla="*/ 956 w 1190"/>
                <a:gd name="T75" fmla="*/ 315 h 1155"/>
                <a:gd name="T76" fmla="*/ 902 w 1190"/>
                <a:gd name="T77" fmla="*/ 279 h 1155"/>
                <a:gd name="T78" fmla="*/ 848 w 1190"/>
                <a:gd name="T79" fmla="*/ 244 h 1155"/>
                <a:gd name="T80" fmla="*/ 793 w 1190"/>
                <a:gd name="T81" fmla="*/ 212 h 1155"/>
                <a:gd name="T82" fmla="*/ 736 w 1190"/>
                <a:gd name="T83" fmla="*/ 182 h 1155"/>
                <a:gd name="T84" fmla="*/ 676 w 1190"/>
                <a:gd name="T85" fmla="*/ 154 h 1155"/>
                <a:gd name="T86" fmla="*/ 618 w 1190"/>
                <a:gd name="T87" fmla="*/ 128 h 1155"/>
                <a:gd name="T88" fmla="*/ 556 w 1190"/>
                <a:gd name="T89" fmla="*/ 103 h 1155"/>
                <a:gd name="T90" fmla="*/ 493 w 1190"/>
                <a:gd name="T91" fmla="*/ 82 h 1155"/>
                <a:gd name="T92" fmla="*/ 432 w 1190"/>
                <a:gd name="T93" fmla="*/ 63 h 1155"/>
                <a:gd name="T94" fmla="*/ 367 w 1190"/>
                <a:gd name="T95" fmla="*/ 46 h 1155"/>
                <a:gd name="T96" fmla="*/ 268 w 1190"/>
                <a:gd name="T97" fmla="*/ 26 h 1155"/>
                <a:gd name="T98" fmla="*/ 203 w 1190"/>
                <a:gd name="T99" fmla="*/ 16 h 1155"/>
                <a:gd name="T100" fmla="*/ 136 w 1190"/>
                <a:gd name="T101" fmla="*/ 6 h 1155"/>
                <a:gd name="T102" fmla="*/ 68 w 1190"/>
                <a:gd name="T103" fmla="*/ 2 h 1155"/>
                <a:gd name="T104" fmla="*/ 0 w 1190"/>
                <a:gd name="T105" fmla="*/ 0 h 1155"/>
                <a:gd name="T106" fmla="*/ 0 w 1190"/>
                <a:gd name="T107" fmla="*/ 852 h 115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190"/>
                <a:gd name="T163" fmla="*/ 0 h 1155"/>
                <a:gd name="T164" fmla="*/ 1190 w 1190"/>
                <a:gd name="T165" fmla="*/ 1155 h 115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190" h="1155">
                  <a:moveTo>
                    <a:pt x="0" y="636"/>
                  </a:moveTo>
                  <a:lnTo>
                    <a:pt x="25" y="637"/>
                  </a:lnTo>
                  <a:lnTo>
                    <a:pt x="37" y="638"/>
                  </a:lnTo>
                  <a:lnTo>
                    <a:pt x="49" y="639"/>
                  </a:lnTo>
                  <a:lnTo>
                    <a:pt x="74" y="643"/>
                  </a:lnTo>
                  <a:lnTo>
                    <a:pt x="98" y="647"/>
                  </a:lnTo>
                  <a:lnTo>
                    <a:pt x="110" y="649"/>
                  </a:lnTo>
                  <a:lnTo>
                    <a:pt x="121" y="652"/>
                  </a:lnTo>
                  <a:lnTo>
                    <a:pt x="145" y="657"/>
                  </a:lnTo>
                  <a:lnTo>
                    <a:pt x="167" y="664"/>
                  </a:lnTo>
                  <a:lnTo>
                    <a:pt x="190" y="671"/>
                  </a:lnTo>
                  <a:lnTo>
                    <a:pt x="201" y="675"/>
                  </a:lnTo>
                  <a:lnTo>
                    <a:pt x="212" y="679"/>
                  </a:lnTo>
                  <a:lnTo>
                    <a:pt x="235" y="688"/>
                  </a:lnTo>
                  <a:lnTo>
                    <a:pt x="245" y="693"/>
                  </a:lnTo>
                  <a:lnTo>
                    <a:pt x="256" y="698"/>
                  </a:lnTo>
                  <a:lnTo>
                    <a:pt x="266" y="703"/>
                  </a:lnTo>
                  <a:lnTo>
                    <a:pt x="277" y="708"/>
                  </a:lnTo>
                  <a:lnTo>
                    <a:pt x="287" y="714"/>
                  </a:lnTo>
                  <a:lnTo>
                    <a:pt x="297" y="721"/>
                  </a:lnTo>
                  <a:lnTo>
                    <a:pt x="307" y="727"/>
                  </a:lnTo>
                  <a:lnTo>
                    <a:pt x="317" y="733"/>
                  </a:lnTo>
                  <a:lnTo>
                    <a:pt x="337" y="745"/>
                  </a:lnTo>
                  <a:lnTo>
                    <a:pt x="356" y="758"/>
                  </a:lnTo>
                  <a:lnTo>
                    <a:pt x="374" y="772"/>
                  </a:lnTo>
                  <a:lnTo>
                    <a:pt x="393" y="787"/>
                  </a:lnTo>
                  <a:lnTo>
                    <a:pt x="410" y="802"/>
                  </a:lnTo>
                  <a:lnTo>
                    <a:pt x="427" y="818"/>
                  </a:lnTo>
                  <a:lnTo>
                    <a:pt x="435" y="826"/>
                  </a:lnTo>
                  <a:lnTo>
                    <a:pt x="443" y="834"/>
                  </a:lnTo>
                  <a:lnTo>
                    <a:pt x="459" y="851"/>
                  </a:lnTo>
                  <a:lnTo>
                    <a:pt x="467" y="860"/>
                  </a:lnTo>
                  <a:lnTo>
                    <a:pt x="474" y="869"/>
                  </a:lnTo>
                  <a:lnTo>
                    <a:pt x="489" y="888"/>
                  </a:lnTo>
                  <a:lnTo>
                    <a:pt x="502" y="907"/>
                  </a:lnTo>
                  <a:lnTo>
                    <a:pt x="515" y="926"/>
                  </a:lnTo>
                  <a:lnTo>
                    <a:pt x="528" y="945"/>
                  </a:lnTo>
                  <a:lnTo>
                    <a:pt x="541" y="965"/>
                  </a:lnTo>
                  <a:lnTo>
                    <a:pt x="552" y="986"/>
                  </a:lnTo>
                  <a:lnTo>
                    <a:pt x="562" y="1007"/>
                  </a:lnTo>
                  <a:lnTo>
                    <a:pt x="571" y="1028"/>
                  </a:lnTo>
                  <a:lnTo>
                    <a:pt x="580" y="1051"/>
                  </a:lnTo>
                  <a:lnTo>
                    <a:pt x="926" y="1155"/>
                  </a:lnTo>
                  <a:lnTo>
                    <a:pt x="1190" y="865"/>
                  </a:lnTo>
                  <a:lnTo>
                    <a:pt x="1182" y="842"/>
                  </a:lnTo>
                  <a:lnTo>
                    <a:pt x="1173" y="819"/>
                  </a:lnTo>
                  <a:lnTo>
                    <a:pt x="1164" y="796"/>
                  </a:lnTo>
                  <a:lnTo>
                    <a:pt x="1154" y="774"/>
                  </a:lnTo>
                  <a:lnTo>
                    <a:pt x="1144" y="752"/>
                  </a:lnTo>
                  <a:lnTo>
                    <a:pt x="1134" y="730"/>
                  </a:lnTo>
                  <a:lnTo>
                    <a:pt x="1123" y="707"/>
                  </a:lnTo>
                  <a:lnTo>
                    <a:pt x="1112" y="685"/>
                  </a:lnTo>
                  <a:lnTo>
                    <a:pt x="1101" y="664"/>
                  </a:lnTo>
                  <a:lnTo>
                    <a:pt x="1089" y="643"/>
                  </a:lnTo>
                  <a:lnTo>
                    <a:pt x="1077" y="622"/>
                  </a:lnTo>
                  <a:lnTo>
                    <a:pt x="1064" y="602"/>
                  </a:lnTo>
                  <a:lnTo>
                    <a:pt x="1051" y="581"/>
                  </a:lnTo>
                  <a:lnTo>
                    <a:pt x="1038" y="561"/>
                  </a:lnTo>
                  <a:lnTo>
                    <a:pt x="1024" y="541"/>
                  </a:lnTo>
                  <a:lnTo>
                    <a:pt x="1009" y="521"/>
                  </a:lnTo>
                  <a:lnTo>
                    <a:pt x="995" y="502"/>
                  </a:lnTo>
                  <a:lnTo>
                    <a:pt x="980" y="483"/>
                  </a:lnTo>
                  <a:lnTo>
                    <a:pt x="950" y="446"/>
                  </a:lnTo>
                  <a:lnTo>
                    <a:pt x="934" y="428"/>
                  </a:lnTo>
                  <a:lnTo>
                    <a:pt x="918" y="410"/>
                  </a:lnTo>
                  <a:lnTo>
                    <a:pt x="901" y="392"/>
                  </a:lnTo>
                  <a:lnTo>
                    <a:pt x="885" y="375"/>
                  </a:lnTo>
                  <a:lnTo>
                    <a:pt x="868" y="358"/>
                  </a:lnTo>
                  <a:lnTo>
                    <a:pt x="849" y="342"/>
                  </a:lnTo>
                  <a:lnTo>
                    <a:pt x="831" y="326"/>
                  </a:lnTo>
                  <a:lnTo>
                    <a:pt x="813" y="310"/>
                  </a:lnTo>
                  <a:lnTo>
                    <a:pt x="795" y="294"/>
                  </a:lnTo>
                  <a:lnTo>
                    <a:pt x="777" y="279"/>
                  </a:lnTo>
                  <a:lnTo>
                    <a:pt x="758" y="264"/>
                  </a:lnTo>
                  <a:lnTo>
                    <a:pt x="738" y="250"/>
                  </a:lnTo>
                  <a:lnTo>
                    <a:pt x="719" y="235"/>
                  </a:lnTo>
                  <a:lnTo>
                    <a:pt x="699" y="221"/>
                  </a:lnTo>
                  <a:lnTo>
                    <a:pt x="678" y="208"/>
                  </a:lnTo>
                  <a:lnTo>
                    <a:pt x="658" y="195"/>
                  </a:lnTo>
                  <a:lnTo>
                    <a:pt x="638" y="182"/>
                  </a:lnTo>
                  <a:lnTo>
                    <a:pt x="617" y="170"/>
                  </a:lnTo>
                  <a:lnTo>
                    <a:pt x="596" y="158"/>
                  </a:lnTo>
                  <a:lnTo>
                    <a:pt x="575" y="147"/>
                  </a:lnTo>
                  <a:lnTo>
                    <a:pt x="553" y="136"/>
                  </a:lnTo>
                  <a:lnTo>
                    <a:pt x="530" y="125"/>
                  </a:lnTo>
                  <a:lnTo>
                    <a:pt x="508" y="115"/>
                  </a:lnTo>
                  <a:lnTo>
                    <a:pt x="486" y="105"/>
                  </a:lnTo>
                  <a:lnTo>
                    <a:pt x="464" y="96"/>
                  </a:lnTo>
                  <a:lnTo>
                    <a:pt x="441" y="87"/>
                  </a:lnTo>
                  <a:lnTo>
                    <a:pt x="418" y="77"/>
                  </a:lnTo>
                  <a:lnTo>
                    <a:pt x="395" y="69"/>
                  </a:lnTo>
                  <a:lnTo>
                    <a:pt x="371" y="61"/>
                  </a:lnTo>
                  <a:lnTo>
                    <a:pt x="348" y="54"/>
                  </a:lnTo>
                  <a:lnTo>
                    <a:pt x="324" y="47"/>
                  </a:lnTo>
                  <a:lnTo>
                    <a:pt x="300" y="40"/>
                  </a:lnTo>
                  <a:lnTo>
                    <a:pt x="276" y="34"/>
                  </a:lnTo>
                  <a:lnTo>
                    <a:pt x="252" y="29"/>
                  </a:lnTo>
                  <a:lnTo>
                    <a:pt x="202" y="19"/>
                  </a:lnTo>
                  <a:lnTo>
                    <a:pt x="177" y="15"/>
                  </a:lnTo>
                  <a:lnTo>
                    <a:pt x="153" y="12"/>
                  </a:lnTo>
                  <a:lnTo>
                    <a:pt x="128" y="8"/>
                  </a:lnTo>
                  <a:lnTo>
                    <a:pt x="102" y="6"/>
                  </a:lnTo>
                  <a:lnTo>
                    <a:pt x="77" y="4"/>
                  </a:lnTo>
                  <a:lnTo>
                    <a:pt x="51" y="2"/>
                  </a:lnTo>
                  <a:lnTo>
                    <a:pt x="25" y="1"/>
                  </a:lnTo>
                  <a:lnTo>
                    <a:pt x="0" y="0"/>
                  </a:lnTo>
                  <a:lnTo>
                    <a:pt x="196" y="347"/>
                  </a:lnTo>
                  <a:lnTo>
                    <a:pt x="0" y="636"/>
                  </a:lnTo>
                  <a:close/>
                </a:path>
              </a:pathLst>
            </a:custGeom>
            <a:solidFill>
              <a:srgbClr val="D1E0EB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09" name="Freeform 5"/>
            <p:cNvSpPr>
              <a:spLocks noChangeAspect="1"/>
            </p:cNvSpPr>
            <p:nvPr/>
          </p:nvSpPr>
          <p:spPr bwMode="auto">
            <a:xfrm rot="2102411">
              <a:off x="2995" y="2420"/>
              <a:ext cx="901" cy="1434"/>
            </a:xfrm>
            <a:custGeom>
              <a:avLst/>
              <a:gdLst>
                <a:gd name="T0" fmla="*/ 15 w 839"/>
                <a:gd name="T1" fmla="*/ 1073 h 1334"/>
                <a:gd name="T2" fmla="*/ 58 w 839"/>
                <a:gd name="T3" fmla="*/ 1027 h 1334"/>
                <a:gd name="T4" fmla="*/ 85 w 839"/>
                <a:gd name="T5" fmla="*/ 992 h 1334"/>
                <a:gd name="T6" fmla="*/ 123 w 839"/>
                <a:gd name="T7" fmla="*/ 941 h 1334"/>
                <a:gd name="T8" fmla="*/ 146 w 839"/>
                <a:gd name="T9" fmla="*/ 905 h 1334"/>
                <a:gd name="T10" fmla="*/ 169 w 839"/>
                <a:gd name="T11" fmla="*/ 866 h 1334"/>
                <a:gd name="T12" fmla="*/ 188 w 839"/>
                <a:gd name="T13" fmla="*/ 828 h 1334"/>
                <a:gd name="T14" fmla="*/ 215 w 839"/>
                <a:gd name="T15" fmla="*/ 766 h 1334"/>
                <a:gd name="T16" fmla="*/ 230 w 839"/>
                <a:gd name="T17" fmla="*/ 726 h 1334"/>
                <a:gd name="T18" fmla="*/ 239 w 839"/>
                <a:gd name="T19" fmla="*/ 683 h 1334"/>
                <a:gd name="T20" fmla="*/ 251 w 839"/>
                <a:gd name="T21" fmla="*/ 642 h 1334"/>
                <a:gd name="T22" fmla="*/ 259 w 839"/>
                <a:gd name="T23" fmla="*/ 598 h 1334"/>
                <a:gd name="T24" fmla="*/ 265 w 839"/>
                <a:gd name="T25" fmla="*/ 551 h 1334"/>
                <a:gd name="T26" fmla="*/ 268 w 839"/>
                <a:gd name="T27" fmla="*/ 506 h 1334"/>
                <a:gd name="T28" fmla="*/ 270 w 839"/>
                <a:gd name="T29" fmla="*/ 461 h 1334"/>
                <a:gd name="T30" fmla="*/ 268 w 839"/>
                <a:gd name="T31" fmla="*/ 410 h 1334"/>
                <a:gd name="T32" fmla="*/ 264 w 839"/>
                <a:gd name="T33" fmla="*/ 358 h 1334"/>
                <a:gd name="T34" fmla="*/ 256 w 839"/>
                <a:gd name="T35" fmla="*/ 307 h 1334"/>
                <a:gd name="T36" fmla="*/ 247 w 839"/>
                <a:gd name="T37" fmla="*/ 260 h 1334"/>
                <a:gd name="T38" fmla="*/ 1056 w 839"/>
                <a:gd name="T39" fmla="*/ 0 h 1334"/>
                <a:gd name="T40" fmla="*/ 1075 w 839"/>
                <a:gd name="T41" fmla="*/ 83 h 1334"/>
                <a:gd name="T42" fmla="*/ 1087 w 839"/>
                <a:gd name="T43" fmla="*/ 139 h 1334"/>
                <a:gd name="T44" fmla="*/ 1095 w 839"/>
                <a:gd name="T45" fmla="*/ 197 h 1334"/>
                <a:gd name="T46" fmla="*/ 1108 w 839"/>
                <a:gd name="T47" fmla="*/ 283 h 1334"/>
                <a:gd name="T48" fmla="*/ 1115 w 839"/>
                <a:gd name="T49" fmla="*/ 371 h 1334"/>
                <a:gd name="T50" fmla="*/ 1117 w 839"/>
                <a:gd name="T51" fmla="*/ 461 h 1334"/>
                <a:gd name="T52" fmla="*/ 1113 w 839"/>
                <a:gd name="T53" fmla="*/ 558 h 1334"/>
                <a:gd name="T54" fmla="*/ 1110 w 839"/>
                <a:gd name="T55" fmla="*/ 610 h 1334"/>
                <a:gd name="T56" fmla="*/ 1105 w 839"/>
                <a:gd name="T57" fmla="*/ 658 h 1334"/>
                <a:gd name="T58" fmla="*/ 1094 w 839"/>
                <a:gd name="T59" fmla="*/ 729 h 1334"/>
                <a:gd name="T60" fmla="*/ 1082 w 839"/>
                <a:gd name="T61" fmla="*/ 801 h 1334"/>
                <a:gd name="T62" fmla="*/ 1061 w 839"/>
                <a:gd name="T63" fmla="*/ 893 h 1334"/>
                <a:gd name="T64" fmla="*/ 1034 w 839"/>
                <a:gd name="T65" fmla="*/ 984 h 1334"/>
                <a:gd name="T66" fmla="*/ 1002 w 839"/>
                <a:gd name="T67" fmla="*/ 1075 h 1334"/>
                <a:gd name="T68" fmla="*/ 985 w 839"/>
                <a:gd name="T69" fmla="*/ 1117 h 1334"/>
                <a:gd name="T70" fmla="*/ 946 w 839"/>
                <a:gd name="T71" fmla="*/ 1204 h 1334"/>
                <a:gd name="T72" fmla="*/ 924 w 839"/>
                <a:gd name="T73" fmla="*/ 1246 h 1334"/>
                <a:gd name="T74" fmla="*/ 903 w 839"/>
                <a:gd name="T75" fmla="*/ 1286 h 1334"/>
                <a:gd name="T76" fmla="*/ 857 w 839"/>
                <a:gd name="T77" fmla="*/ 1366 h 1334"/>
                <a:gd name="T78" fmla="*/ 805 w 839"/>
                <a:gd name="T79" fmla="*/ 1445 h 1334"/>
                <a:gd name="T80" fmla="*/ 750 w 839"/>
                <a:gd name="T81" fmla="*/ 1519 h 1334"/>
                <a:gd name="T82" fmla="*/ 688 w 839"/>
                <a:gd name="T83" fmla="*/ 1589 h 1334"/>
                <a:gd name="T84" fmla="*/ 658 w 839"/>
                <a:gd name="T85" fmla="*/ 1622 h 1334"/>
                <a:gd name="T86" fmla="*/ 594 w 839"/>
                <a:gd name="T87" fmla="*/ 1690 h 1334"/>
                <a:gd name="T88" fmla="*/ 525 w 839"/>
                <a:gd name="T89" fmla="*/ 1752 h 1334"/>
                <a:gd name="T90" fmla="*/ 17 w 839"/>
                <a:gd name="T91" fmla="*/ 1586 h 133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39"/>
                <a:gd name="T139" fmla="*/ 0 h 1334"/>
                <a:gd name="T140" fmla="*/ 839 w 839"/>
                <a:gd name="T141" fmla="*/ 1334 h 133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39" h="1334">
                  <a:moveTo>
                    <a:pt x="0" y="814"/>
                  </a:moveTo>
                  <a:lnTo>
                    <a:pt x="11" y="803"/>
                  </a:lnTo>
                  <a:lnTo>
                    <a:pt x="22" y="792"/>
                  </a:lnTo>
                  <a:lnTo>
                    <a:pt x="44" y="768"/>
                  </a:lnTo>
                  <a:lnTo>
                    <a:pt x="54" y="756"/>
                  </a:lnTo>
                  <a:lnTo>
                    <a:pt x="64" y="743"/>
                  </a:lnTo>
                  <a:lnTo>
                    <a:pt x="84" y="717"/>
                  </a:lnTo>
                  <a:lnTo>
                    <a:pt x="93" y="704"/>
                  </a:lnTo>
                  <a:lnTo>
                    <a:pt x="102" y="690"/>
                  </a:lnTo>
                  <a:lnTo>
                    <a:pt x="110" y="677"/>
                  </a:lnTo>
                  <a:lnTo>
                    <a:pt x="119" y="663"/>
                  </a:lnTo>
                  <a:lnTo>
                    <a:pt x="127" y="649"/>
                  </a:lnTo>
                  <a:lnTo>
                    <a:pt x="134" y="634"/>
                  </a:lnTo>
                  <a:lnTo>
                    <a:pt x="142" y="620"/>
                  </a:lnTo>
                  <a:lnTo>
                    <a:pt x="148" y="605"/>
                  </a:lnTo>
                  <a:lnTo>
                    <a:pt x="161" y="574"/>
                  </a:lnTo>
                  <a:lnTo>
                    <a:pt x="166" y="559"/>
                  </a:lnTo>
                  <a:lnTo>
                    <a:pt x="172" y="543"/>
                  </a:lnTo>
                  <a:lnTo>
                    <a:pt x="176" y="528"/>
                  </a:lnTo>
                  <a:lnTo>
                    <a:pt x="181" y="512"/>
                  </a:lnTo>
                  <a:lnTo>
                    <a:pt x="185" y="496"/>
                  </a:lnTo>
                  <a:lnTo>
                    <a:pt x="189" y="480"/>
                  </a:lnTo>
                  <a:lnTo>
                    <a:pt x="192" y="463"/>
                  </a:lnTo>
                  <a:lnTo>
                    <a:pt x="195" y="447"/>
                  </a:lnTo>
                  <a:lnTo>
                    <a:pt x="197" y="430"/>
                  </a:lnTo>
                  <a:lnTo>
                    <a:pt x="199" y="413"/>
                  </a:lnTo>
                  <a:lnTo>
                    <a:pt x="201" y="396"/>
                  </a:lnTo>
                  <a:lnTo>
                    <a:pt x="202" y="379"/>
                  </a:lnTo>
                  <a:lnTo>
                    <a:pt x="202" y="362"/>
                  </a:lnTo>
                  <a:lnTo>
                    <a:pt x="203" y="345"/>
                  </a:lnTo>
                  <a:lnTo>
                    <a:pt x="202" y="325"/>
                  </a:lnTo>
                  <a:lnTo>
                    <a:pt x="202" y="306"/>
                  </a:lnTo>
                  <a:lnTo>
                    <a:pt x="200" y="287"/>
                  </a:lnTo>
                  <a:lnTo>
                    <a:pt x="198" y="268"/>
                  </a:lnTo>
                  <a:lnTo>
                    <a:pt x="196" y="249"/>
                  </a:lnTo>
                  <a:lnTo>
                    <a:pt x="193" y="230"/>
                  </a:lnTo>
                  <a:lnTo>
                    <a:pt x="189" y="212"/>
                  </a:lnTo>
                  <a:lnTo>
                    <a:pt x="185" y="194"/>
                  </a:lnTo>
                  <a:lnTo>
                    <a:pt x="513" y="300"/>
                  </a:lnTo>
                  <a:lnTo>
                    <a:pt x="793" y="0"/>
                  </a:lnTo>
                  <a:lnTo>
                    <a:pt x="803" y="41"/>
                  </a:lnTo>
                  <a:lnTo>
                    <a:pt x="808" y="62"/>
                  </a:lnTo>
                  <a:lnTo>
                    <a:pt x="813" y="83"/>
                  </a:lnTo>
                  <a:lnTo>
                    <a:pt x="817" y="104"/>
                  </a:lnTo>
                  <a:lnTo>
                    <a:pt x="821" y="126"/>
                  </a:lnTo>
                  <a:lnTo>
                    <a:pt x="824" y="147"/>
                  </a:lnTo>
                  <a:lnTo>
                    <a:pt x="827" y="169"/>
                  </a:lnTo>
                  <a:lnTo>
                    <a:pt x="833" y="212"/>
                  </a:lnTo>
                  <a:lnTo>
                    <a:pt x="836" y="255"/>
                  </a:lnTo>
                  <a:lnTo>
                    <a:pt x="838" y="278"/>
                  </a:lnTo>
                  <a:lnTo>
                    <a:pt x="839" y="300"/>
                  </a:lnTo>
                  <a:lnTo>
                    <a:pt x="839" y="345"/>
                  </a:lnTo>
                  <a:lnTo>
                    <a:pt x="839" y="382"/>
                  </a:lnTo>
                  <a:lnTo>
                    <a:pt x="837" y="418"/>
                  </a:lnTo>
                  <a:lnTo>
                    <a:pt x="836" y="438"/>
                  </a:lnTo>
                  <a:lnTo>
                    <a:pt x="835" y="456"/>
                  </a:lnTo>
                  <a:lnTo>
                    <a:pt x="833" y="474"/>
                  </a:lnTo>
                  <a:lnTo>
                    <a:pt x="831" y="492"/>
                  </a:lnTo>
                  <a:lnTo>
                    <a:pt x="826" y="528"/>
                  </a:lnTo>
                  <a:lnTo>
                    <a:pt x="823" y="546"/>
                  </a:lnTo>
                  <a:lnTo>
                    <a:pt x="821" y="564"/>
                  </a:lnTo>
                  <a:lnTo>
                    <a:pt x="814" y="600"/>
                  </a:lnTo>
                  <a:lnTo>
                    <a:pt x="806" y="635"/>
                  </a:lnTo>
                  <a:lnTo>
                    <a:pt x="798" y="669"/>
                  </a:lnTo>
                  <a:lnTo>
                    <a:pt x="788" y="704"/>
                  </a:lnTo>
                  <a:lnTo>
                    <a:pt x="778" y="737"/>
                  </a:lnTo>
                  <a:lnTo>
                    <a:pt x="766" y="772"/>
                  </a:lnTo>
                  <a:lnTo>
                    <a:pt x="753" y="805"/>
                  </a:lnTo>
                  <a:lnTo>
                    <a:pt x="747" y="821"/>
                  </a:lnTo>
                  <a:lnTo>
                    <a:pt x="740" y="837"/>
                  </a:lnTo>
                  <a:lnTo>
                    <a:pt x="726" y="869"/>
                  </a:lnTo>
                  <a:lnTo>
                    <a:pt x="711" y="901"/>
                  </a:lnTo>
                  <a:lnTo>
                    <a:pt x="703" y="917"/>
                  </a:lnTo>
                  <a:lnTo>
                    <a:pt x="695" y="933"/>
                  </a:lnTo>
                  <a:lnTo>
                    <a:pt x="687" y="948"/>
                  </a:lnTo>
                  <a:lnTo>
                    <a:pt x="679" y="963"/>
                  </a:lnTo>
                  <a:lnTo>
                    <a:pt x="662" y="993"/>
                  </a:lnTo>
                  <a:lnTo>
                    <a:pt x="644" y="1023"/>
                  </a:lnTo>
                  <a:lnTo>
                    <a:pt x="625" y="1052"/>
                  </a:lnTo>
                  <a:lnTo>
                    <a:pt x="605" y="1082"/>
                  </a:lnTo>
                  <a:lnTo>
                    <a:pt x="584" y="1109"/>
                  </a:lnTo>
                  <a:lnTo>
                    <a:pt x="563" y="1137"/>
                  </a:lnTo>
                  <a:lnTo>
                    <a:pt x="541" y="1164"/>
                  </a:lnTo>
                  <a:lnTo>
                    <a:pt x="518" y="1190"/>
                  </a:lnTo>
                  <a:lnTo>
                    <a:pt x="507" y="1203"/>
                  </a:lnTo>
                  <a:lnTo>
                    <a:pt x="495" y="1215"/>
                  </a:lnTo>
                  <a:lnTo>
                    <a:pt x="471" y="1241"/>
                  </a:lnTo>
                  <a:lnTo>
                    <a:pt x="447" y="1265"/>
                  </a:lnTo>
                  <a:lnTo>
                    <a:pt x="421" y="1289"/>
                  </a:lnTo>
                  <a:lnTo>
                    <a:pt x="395" y="1312"/>
                  </a:lnTo>
                  <a:lnTo>
                    <a:pt x="368" y="1334"/>
                  </a:lnTo>
                  <a:lnTo>
                    <a:pt x="13" y="1187"/>
                  </a:lnTo>
                  <a:lnTo>
                    <a:pt x="0" y="814"/>
                  </a:lnTo>
                  <a:close/>
                </a:path>
              </a:pathLst>
            </a:custGeom>
            <a:solidFill>
              <a:schemeClr val="folHlink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10" name="Freeform 6"/>
            <p:cNvSpPr>
              <a:spLocks noChangeAspect="1"/>
            </p:cNvSpPr>
            <p:nvPr/>
          </p:nvSpPr>
          <p:spPr bwMode="auto">
            <a:xfrm rot="2102411">
              <a:off x="1612" y="2739"/>
              <a:ext cx="1514" cy="811"/>
            </a:xfrm>
            <a:custGeom>
              <a:avLst/>
              <a:gdLst>
                <a:gd name="T0" fmla="*/ 44 w 1411"/>
                <a:gd name="T1" fmla="*/ 262 h 754"/>
                <a:gd name="T2" fmla="*/ 539 w 1411"/>
                <a:gd name="T3" fmla="*/ 86 h 754"/>
                <a:gd name="T4" fmla="*/ 580 w 1411"/>
                <a:gd name="T5" fmla="*/ 103 h 754"/>
                <a:gd name="T6" fmla="*/ 622 w 1411"/>
                <a:gd name="T7" fmla="*/ 118 h 754"/>
                <a:gd name="T8" fmla="*/ 666 w 1411"/>
                <a:gd name="T9" fmla="*/ 129 h 754"/>
                <a:gd name="T10" fmla="*/ 711 w 1411"/>
                <a:gd name="T11" fmla="*/ 141 h 754"/>
                <a:gd name="T12" fmla="*/ 758 w 1411"/>
                <a:gd name="T13" fmla="*/ 148 h 754"/>
                <a:gd name="T14" fmla="*/ 805 w 1411"/>
                <a:gd name="T15" fmla="*/ 154 h 754"/>
                <a:gd name="T16" fmla="*/ 852 w 1411"/>
                <a:gd name="T17" fmla="*/ 157 h 754"/>
                <a:gd name="T18" fmla="*/ 910 w 1411"/>
                <a:gd name="T19" fmla="*/ 157 h 754"/>
                <a:gd name="T20" fmla="*/ 978 w 1411"/>
                <a:gd name="T21" fmla="*/ 152 h 754"/>
                <a:gd name="T22" fmla="*/ 1043 w 1411"/>
                <a:gd name="T23" fmla="*/ 141 h 754"/>
                <a:gd name="T24" fmla="*/ 1106 w 1411"/>
                <a:gd name="T25" fmla="*/ 126 h 754"/>
                <a:gd name="T26" fmla="*/ 1168 w 1411"/>
                <a:gd name="T27" fmla="*/ 105 h 754"/>
                <a:gd name="T28" fmla="*/ 1231 w 1411"/>
                <a:gd name="T29" fmla="*/ 81 h 754"/>
                <a:gd name="T30" fmla="*/ 1273 w 1411"/>
                <a:gd name="T31" fmla="*/ 59 h 754"/>
                <a:gd name="T32" fmla="*/ 1300 w 1411"/>
                <a:gd name="T33" fmla="*/ 43 h 754"/>
                <a:gd name="T34" fmla="*/ 1327 w 1411"/>
                <a:gd name="T35" fmla="*/ 26 h 754"/>
                <a:gd name="T36" fmla="*/ 1355 w 1411"/>
                <a:gd name="T37" fmla="*/ 6 h 754"/>
                <a:gd name="T38" fmla="*/ 1373 w 1411"/>
                <a:gd name="T39" fmla="*/ 471 h 754"/>
                <a:gd name="T40" fmla="*/ 1844 w 1411"/>
                <a:gd name="T41" fmla="*/ 705 h 754"/>
                <a:gd name="T42" fmla="*/ 1791 w 1411"/>
                <a:gd name="T43" fmla="*/ 740 h 754"/>
                <a:gd name="T44" fmla="*/ 1733 w 1411"/>
                <a:gd name="T45" fmla="*/ 776 h 754"/>
                <a:gd name="T46" fmla="*/ 1677 w 1411"/>
                <a:gd name="T47" fmla="*/ 807 h 754"/>
                <a:gd name="T48" fmla="*/ 1620 w 1411"/>
                <a:gd name="T49" fmla="*/ 837 h 754"/>
                <a:gd name="T50" fmla="*/ 1560 w 1411"/>
                <a:gd name="T51" fmla="*/ 863 h 754"/>
                <a:gd name="T52" fmla="*/ 1501 w 1411"/>
                <a:gd name="T53" fmla="*/ 888 h 754"/>
                <a:gd name="T54" fmla="*/ 1439 w 1411"/>
                <a:gd name="T55" fmla="*/ 915 h 754"/>
                <a:gd name="T56" fmla="*/ 1376 w 1411"/>
                <a:gd name="T57" fmla="*/ 935 h 754"/>
                <a:gd name="T58" fmla="*/ 1312 w 1411"/>
                <a:gd name="T59" fmla="*/ 953 h 754"/>
                <a:gd name="T60" fmla="*/ 1248 w 1411"/>
                <a:gd name="T61" fmla="*/ 969 h 754"/>
                <a:gd name="T62" fmla="*/ 1148 w 1411"/>
                <a:gd name="T63" fmla="*/ 988 h 754"/>
                <a:gd name="T64" fmla="*/ 1083 w 1411"/>
                <a:gd name="T65" fmla="*/ 997 h 754"/>
                <a:gd name="T66" fmla="*/ 1014 w 1411"/>
                <a:gd name="T67" fmla="*/ 1005 h 754"/>
                <a:gd name="T68" fmla="*/ 945 w 1411"/>
                <a:gd name="T69" fmla="*/ 1008 h 754"/>
                <a:gd name="T70" fmla="*/ 877 w 1411"/>
                <a:gd name="T71" fmla="*/ 1009 h 754"/>
                <a:gd name="T72" fmla="*/ 785 w 1411"/>
                <a:gd name="T73" fmla="*/ 1007 h 754"/>
                <a:gd name="T74" fmla="*/ 726 w 1411"/>
                <a:gd name="T75" fmla="*/ 1004 h 754"/>
                <a:gd name="T76" fmla="*/ 667 w 1411"/>
                <a:gd name="T77" fmla="*/ 995 h 754"/>
                <a:gd name="T78" fmla="*/ 612 w 1411"/>
                <a:gd name="T79" fmla="*/ 988 h 754"/>
                <a:gd name="T80" fmla="*/ 553 w 1411"/>
                <a:gd name="T81" fmla="*/ 978 h 754"/>
                <a:gd name="T82" fmla="*/ 495 w 1411"/>
                <a:gd name="T83" fmla="*/ 967 h 754"/>
                <a:gd name="T84" fmla="*/ 441 w 1411"/>
                <a:gd name="T85" fmla="*/ 952 h 754"/>
                <a:gd name="T86" fmla="*/ 359 w 1411"/>
                <a:gd name="T87" fmla="*/ 927 h 754"/>
                <a:gd name="T88" fmla="*/ 304 w 1411"/>
                <a:gd name="T89" fmla="*/ 908 h 754"/>
                <a:gd name="T90" fmla="*/ 252 w 1411"/>
                <a:gd name="T91" fmla="*/ 887 h 754"/>
                <a:gd name="T92" fmla="*/ 200 w 1411"/>
                <a:gd name="T93" fmla="*/ 866 h 754"/>
                <a:gd name="T94" fmla="*/ 148 w 1411"/>
                <a:gd name="T95" fmla="*/ 840 h 754"/>
                <a:gd name="T96" fmla="*/ 97 w 1411"/>
                <a:gd name="T97" fmla="*/ 816 h 754"/>
                <a:gd name="T98" fmla="*/ 0 w 1411"/>
                <a:gd name="T99" fmla="*/ 760 h 75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411"/>
                <a:gd name="T151" fmla="*/ 0 h 754"/>
                <a:gd name="T152" fmla="*/ 1411 w 1411"/>
                <a:gd name="T153" fmla="*/ 754 h 75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411" h="754">
                  <a:moveTo>
                    <a:pt x="0" y="568"/>
                  </a:moveTo>
                  <a:lnTo>
                    <a:pt x="33" y="196"/>
                  </a:lnTo>
                  <a:lnTo>
                    <a:pt x="390" y="57"/>
                  </a:lnTo>
                  <a:lnTo>
                    <a:pt x="406" y="64"/>
                  </a:lnTo>
                  <a:lnTo>
                    <a:pt x="422" y="71"/>
                  </a:lnTo>
                  <a:lnTo>
                    <a:pt x="438" y="77"/>
                  </a:lnTo>
                  <a:lnTo>
                    <a:pt x="454" y="83"/>
                  </a:lnTo>
                  <a:lnTo>
                    <a:pt x="470" y="88"/>
                  </a:lnTo>
                  <a:lnTo>
                    <a:pt x="487" y="93"/>
                  </a:lnTo>
                  <a:lnTo>
                    <a:pt x="503" y="97"/>
                  </a:lnTo>
                  <a:lnTo>
                    <a:pt x="520" y="102"/>
                  </a:lnTo>
                  <a:lnTo>
                    <a:pt x="537" y="105"/>
                  </a:lnTo>
                  <a:lnTo>
                    <a:pt x="554" y="108"/>
                  </a:lnTo>
                  <a:lnTo>
                    <a:pt x="571" y="111"/>
                  </a:lnTo>
                  <a:lnTo>
                    <a:pt x="590" y="113"/>
                  </a:lnTo>
                  <a:lnTo>
                    <a:pt x="607" y="115"/>
                  </a:lnTo>
                  <a:lnTo>
                    <a:pt x="625" y="117"/>
                  </a:lnTo>
                  <a:lnTo>
                    <a:pt x="643" y="117"/>
                  </a:lnTo>
                  <a:lnTo>
                    <a:pt x="661" y="118"/>
                  </a:lnTo>
                  <a:lnTo>
                    <a:pt x="686" y="117"/>
                  </a:lnTo>
                  <a:lnTo>
                    <a:pt x="712" y="116"/>
                  </a:lnTo>
                  <a:lnTo>
                    <a:pt x="737" y="113"/>
                  </a:lnTo>
                  <a:lnTo>
                    <a:pt x="763" y="110"/>
                  </a:lnTo>
                  <a:lnTo>
                    <a:pt x="787" y="105"/>
                  </a:lnTo>
                  <a:lnTo>
                    <a:pt x="811" y="100"/>
                  </a:lnTo>
                  <a:lnTo>
                    <a:pt x="835" y="94"/>
                  </a:lnTo>
                  <a:lnTo>
                    <a:pt x="859" y="87"/>
                  </a:lnTo>
                  <a:lnTo>
                    <a:pt x="882" y="79"/>
                  </a:lnTo>
                  <a:lnTo>
                    <a:pt x="905" y="70"/>
                  </a:lnTo>
                  <a:lnTo>
                    <a:pt x="928" y="60"/>
                  </a:lnTo>
                  <a:lnTo>
                    <a:pt x="949" y="50"/>
                  </a:lnTo>
                  <a:lnTo>
                    <a:pt x="960" y="44"/>
                  </a:lnTo>
                  <a:lnTo>
                    <a:pt x="971" y="39"/>
                  </a:lnTo>
                  <a:lnTo>
                    <a:pt x="981" y="32"/>
                  </a:lnTo>
                  <a:lnTo>
                    <a:pt x="991" y="26"/>
                  </a:lnTo>
                  <a:lnTo>
                    <a:pt x="1002" y="19"/>
                  </a:lnTo>
                  <a:lnTo>
                    <a:pt x="1012" y="13"/>
                  </a:lnTo>
                  <a:lnTo>
                    <a:pt x="1022" y="6"/>
                  </a:lnTo>
                  <a:lnTo>
                    <a:pt x="1032" y="0"/>
                  </a:lnTo>
                  <a:lnTo>
                    <a:pt x="1036" y="351"/>
                  </a:lnTo>
                  <a:lnTo>
                    <a:pt x="1411" y="511"/>
                  </a:lnTo>
                  <a:lnTo>
                    <a:pt x="1391" y="526"/>
                  </a:lnTo>
                  <a:lnTo>
                    <a:pt x="1370" y="540"/>
                  </a:lnTo>
                  <a:lnTo>
                    <a:pt x="1350" y="553"/>
                  </a:lnTo>
                  <a:lnTo>
                    <a:pt x="1329" y="566"/>
                  </a:lnTo>
                  <a:lnTo>
                    <a:pt x="1308" y="579"/>
                  </a:lnTo>
                  <a:lnTo>
                    <a:pt x="1287" y="591"/>
                  </a:lnTo>
                  <a:lnTo>
                    <a:pt x="1266" y="602"/>
                  </a:lnTo>
                  <a:lnTo>
                    <a:pt x="1244" y="614"/>
                  </a:lnTo>
                  <a:lnTo>
                    <a:pt x="1222" y="625"/>
                  </a:lnTo>
                  <a:lnTo>
                    <a:pt x="1199" y="635"/>
                  </a:lnTo>
                  <a:lnTo>
                    <a:pt x="1177" y="645"/>
                  </a:lnTo>
                  <a:lnTo>
                    <a:pt x="1154" y="655"/>
                  </a:lnTo>
                  <a:lnTo>
                    <a:pt x="1132" y="664"/>
                  </a:lnTo>
                  <a:lnTo>
                    <a:pt x="1109" y="673"/>
                  </a:lnTo>
                  <a:lnTo>
                    <a:pt x="1086" y="683"/>
                  </a:lnTo>
                  <a:lnTo>
                    <a:pt x="1062" y="691"/>
                  </a:lnTo>
                  <a:lnTo>
                    <a:pt x="1038" y="698"/>
                  </a:lnTo>
                  <a:lnTo>
                    <a:pt x="1014" y="705"/>
                  </a:lnTo>
                  <a:lnTo>
                    <a:pt x="990" y="712"/>
                  </a:lnTo>
                  <a:lnTo>
                    <a:pt x="966" y="718"/>
                  </a:lnTo>
                  <a:lnTo>
                    <a:pt x="941" y="724"/>
                  </a:lnTo>
                  <a:lnTo>
                    <a:pt x="917" y="729"/>
                  </a:lnTo>
                  <a:lnTo>
                    <a:pt x="866" y="738"/>
                  </a:lnTo>
                  <a:lnTo>
                    <a:pt x="841" y="742"/>
                  </a:lnTo>
                  <a:lnTo>
                    <a:pt x="816" y="745"/>
                  </a:lnTo>
                  <a:lnTo>
                    <a:pt x="791" y="748"/>
                  </a:lnTo>
                  <a:lnTo>
                    <a:pt x="765" y="750"/>
                  </a:lnTo>
                  <a:lnTo>
                    <a:pt x="738" y="752"/>
                  </a:lnTo>
                  <a:lnTo>
                    <a:pt x="713" y="753"/>
                  </a:lnTo>
                  <a:lnTo>
                    <a:pt x="687" y="754"/>
                  </a:lnTo>
                  <a:lnTo>
                    <a:pt x="661" y="754"/>
                  </a:lnTo>
                  <a:lnTo>
                    <a:pt x="616" y="753"/>
                  </a:lnTo>
                  <a:lnTo>
                    <a:pt x="593" y="752"/>
                  </a:lnTo>
                  <a:lnTo>
                    <a:pt x="570" y="751"/>
                  </a:lnTo>
                  <a:lnTo>
                    <a:pt x="548" y="749"/>
                  </a:lnTo>
                  <a:lnTo>
                    <a:pt x="526" y="747"/>
                  </a:lnTo>
                  <a:lnTo>
                    <a:pt x="504" y="744"/>
                  </a:lnTo>
                  <a:lnTo>
                    <a:pt x="482" y="742"/>
                  </a:lnTo>
                  <a:lnTo>
                    <a:pt x="461" y="738"/>
                  </a:lnTo>
                  <a:lnTo>
                    <a:pt x="439" y="735"/>
                  </a:lnTo>
                  <a:lnTo>
                    <a:pt x="417" y="731"/>
                  </a:lnTo>
                  <a:lnTo>
                    <a:pt x="396" y="726"/>
                  </a:lnTo>
                  <a:lnTo>
                    <a:pt x="374" y="722"/>
                  </a:lnTo>
                  <a:lnTo>
                    <a:pt x="353" y="716"/>
                  </a:lnTo>
                  <a:lnTo>
                    <a:pt x="333" y="711"/>
                  </a:lnTo>
                  <a:lnTo>
                    <a:pt x="312" y="705"/>
                  </a:lnTo>
                  <a:lnTo>
                    <a:pt x="271" y="693"/>
                  </a:lnTo>
                  <a:lnTo>
                    <a:pt x="250" y="686"/>
                  </a:lnTo>
                  <a:lnTo>
                    <a:pt x="229" y="679"/>
                  </a:lnTo>
                  <a:lnTo>
                    <a:pt x="209" y="670"/>
                  </a:lnTo>
                  <a:lnTo>
                    <a:pt x="190" y="663"/>
                  </a:lnTo>
                  <a:lnTo>
                    <a:pt x="170" y="655"/>
                  </a:lnTo>
                  <a:lnTo>
                    <a:pt x="150" y="646"/>
                  </a:lnTo>
                  <a:lnTo>
                    <a:pt x="131" y="637"/>
                  </a:lnTo>
                  <a:lnTo>
                    <a:pt x="112" y="628"/>
                  </a:lnTo>
                  <a:lnTo>
                    <a:pt x="92" y="619"/>
                  </a:lnTo>
                  <a:lnTo>
                    <a:pt x="73" y="610"/>
                  </a:lnTo>
                  <a:lnTo>
                    <a:pt x="36" y="590"/>
                  </a:lnTo>
                  <a:lnTo>
                    <a:pt x="0" y="568"/>
                  </a:lnTo>
                  <a:close/>
                </a:path>
              </a:pathLst>
            </a:custGeom>
            <a:solidFill>
              <a:schemeClr val="hlink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11" name="Freeform 7"/>
            <p:cNvSpPr>
              <a:spLocks noChangeAspect="1"/>
            </p:cNvSpPr>
            <p:nvPr/>
          </p:nvSpPr>
          <p:spPr bwMode="auto">
            <a:xfrm rot="2102411">
              <a:off x="1462" y="1352"/>
              <a:ext cx="1002" cy="1542"/>
            </a:xfrm>
            <a:custGeom>
              <a:avLst/>
              <a:gdLst>
                <a:gd name="T0" fmla="*/ 1215 w 934"/>
                <a:gd name="T1" fmla="*/ 1212 h 1434"/>
                <a:gd name="T2" fmla="*/ 1172 w 934"/>
                <a:gd name="T3" fmla="*/ 1182 h 1434"/>
                <a:gd name="T4" fmla="*/ 1132 w 934"/>
                <a:gd name="T5" fmla="*/ 1148 h 1434"/>
                <a:gd name="T6" fmla="*/ 1092 w 934"/>
                <a:gd name="T7" fmla="*/ 1111 h 1434"/>
                <a:gd name="T8" fmla="*/ 1057 w 934"/>
                <a:gd name="T9" fmla="*/ 1073 h 1434"/>
                <a:gd name="T10" fmla="*/ 1023 w 934"/>
                <a:gd name="T11" fmla="*/ 1030 h 1434"/>
                <a:gd name="T12" fmla="*/ 994 w 934"/>
                <a:gd name="T13" fmla="*/ 989 h 1434"/>
                <a:gd name="T14" fmla="*/ 966 w 934"/>
                <a:gd name="T15" fmla="*/ 943 h 1434"/>
                <a:gd name="T16" fmla="*/ 938 w 934"/>
                <a:gd name="T17" fmla="*/ 899 h 1434"/>
                <a:gd name="T18" fmla="*/ 915 w 934"/>
                <a:gd name="T19" fmla="*/ 851 h 1434"/>
                <a:gd name="T20" fmla="*/ 896 w 934"/>
                <a:gd name="T21" fmla="*/ 799 h 1434"/>
                <a:gd name="T22" fmla="*/ 879 w 934"/>
                <a:gd name="T23" fmla="*/ 748 h 1434"/>
                <a:gd name="T24" fmla="*/ 866 w 934"/>
                <a:gd name="T25" fmla="*/ 696 h 1434"/>
                <a:gd name="T26" fmla="*/ 854 w 934"/>
                <a:gd name="T27" fmla="*/ 642 h 1434"/>
                <a:gd name="T28" fmla="*/ 849 w 934"/>
                <a:gd name="T29" fmla="*/ 585 h 1434"/>
                <a:gd name="T30" fmla="*/ 843 w 934"/>
                <a:gd name="T31" fmla="*/ 531 h 1434"/>
                <a:gd name="T32" fmla="*/ 843 w 934"/>
                <a:gd name="T33" fmla="*/ 475 h 1434"/>
                <a:gd name="T34" fmla="*/ 848 w 934"/>
                <a:gd name="T35" fmla="*/ 422 h 1434"/>
                <a:gd name="T36" fmla="*/ 531 w 934"/>
                <a:gd name="T37" fmla="*/ 0 h 1434"/>
                <a:gd name="T38" fmla="*/ 34 w 934"/>
                <a:gd name="T39" fmla="*/ 154 h 1434"/>
                <a:gd name="T40" fmla="*/ 18 w 934"/>
                <a:gd name="T41" fmla="*/ 251 h 1434"/>
                <a:gd name="T42" fmla="*/ 13 w 934"/>
                <a:gd name="T43" fmla="*/ 301 h 1434"/>
                <a:gd name="T44" fmla="*/ 5 w 934"/>
                <a:gd name="T45" fmla="*/ 351 h 1434"/>
                <a:gd name="T46" fmla="*/ 1 w 934"/>
                <a:gd name="T47" fmla="*/ 451 h 1434"/>
                <a:gd name="T48" fmla="*/ 0 w 934"/>
                <a:gd name="T49" fmla="*/ 529 h 1434"/>
                <a:gd name="T50" fmla="*/ 2 w 934"/>
                <a:gd name="T51" fmla="*/ 584 h 1434"/>
                <a:gd name="T52" fmla="*/ 4 w 934"/>
                <a:gd name="T53" fmla="*/ 640 h 1434"/>
                <a:gd name="T54" fmla="*/ 14 w 934"/>
                <a:gd name="T55" fmla="*/ 720 h 1434"/>
                <a:gd name="T56" fmla="*/ 20 w 934"/>
                <a:gd name="T57" fmla="*/ 771 h 1434"/>
                <a:gd name="T58" fmla="*/ 41 w 934"/>
                <a:gd name="T59" fmla="*/ 876 h 1434"/>
                <a:gd name="T60" fmla="*/ 53 w 934"/>
                <a:gd name="T61" fmla="*/ 927 h 1434"/>
                <a:gd name="T62" fmla="*/ 83 w 934"/>
                <a:gd name="T63" fmla="*/ 1028 h 1434"/>
                <a:gd name="T64" fmla="*/ 108 w 934"/>
                <a:gd name="T65" fmla="*/ 1103 h 1434"/>
                <a:gd name="T66" fmla="*/ 127 w 934"/>
                <a:gd name="T67" fmla="*/ 1152 h 1434"/>
                <a:gd name="T68" fmla="*/ 158 w 934"/>
                <a:gd name="T69" fmla="*/ 1223 h 1434"/>
                <a:gd name="T70" fmla="*/ 204 w 934"/>
                <a:gd name="T71" fmla="*/ 1315 h 1434"/>
                <a:gd name="T72" fmla="*/ 231 w 934"/>
                <a:gd name="T73" fmla="*/ 1358 h 1434"/>
                <a:gd name="T74" fmla="*/ 269 w 934"/>
                <a:gd name="T75" fmla="*/ 1424 h 1434"/>
                <a:gd name="T76" fmla="*/ 311 w 934"/>
                <a:gd name="T77" fmla="*/ 1489 h 1434"/>
                <a:gd name="T78" fmla="*/ 372 w 934"/>
                <a:gd name="T79" fmla="*/ 1570 h 1434"/>
                <a:gd name="T80" fmla="*/ 406 w 934"/>
                <a:gd name="T81" fmla="*/ 1611 h 1434"/>
                <a:gd name="T82" fmla="*/ 439 w 934"/>
                <a:gd name="T83" fmla="*/ 1647 h 1434"/>
                <a:gd name="T84" fmla="*/ 473 w 934"/>
                <a:gd name="T85" fmla="*/ 1686 h 1434"/>
                <a:gd name="T86" fmla="*/ 507 w 934"/>
                <a:gd name="T87" fmla="*/ 1722 h 1434"/>
                <a:gd name="T88" fmla="*/ 546 w 934"/>
                <a:gd name="T89" fmla="*/ 1757 h 1434"/>
                <a:gd name="T90" fmla="*/ 621 w 934"/>
                <a:gd name="T91" fmla="*/ 1824 h 1434"/>
                <a:gd name="T92" fmla="*/ 701 w 934"/>
                <a:gd name="T93" fmla="*/ 1886 h 1434"/>
                <a:gd name="T94" fmla="*/ 796 w 934"/>
                <a:gd name="T95" fmla="*/ 1377 h 143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934"/>
                <a:gd name="T145" fmla="*/ 0 h 1434"/>
                <a:gd name="T146" fmla="*/ 934 w 934"/>
                <a:gd name="T147" fmla="*/ 1434 h 143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934" h="1434">
                  <a:moveTo>
                    <a:pt x="934" y="918"/>
                  </a:moveTo>
                  <a:lnTo>
                    <a:pt x="917" y="907"/>
                  </a:lnTo>
                  <a:lnTo>
                    <a:pt x="901" y="895"/>
                  </a:lnTo>
                  <a:lnTo>
                    <a:pt x="885" y="883"/>
                  </a:lnTo>
                  <a:lnTo>
                    <a:pt x="869" y="871"/>
                  </a:lnTo>
                  <a:lnTo>
                    <a:pt x="854" y="858"/>
                  </a:lnTo>
                  <a:lnTo>
                    <a:pt x="839" y="845"/>
                  </a:lnTo>
                  <a:lnTo>
                    <a:pt x="825" y="831"/>
                  </a:lnTo>
                  <a:lnTo>
                    <a:pt x="812" y="817"/>
                  </a:lnTo>
                  <a:lnTo>
                    <a:pt x="798" y="803"/>
                  </a:lnTo>
                  <a:lnTo>
                    <a:pt x="786" y="788"/>
                  </a:lnTo>
                  <a:lnTo>
                    <a:pt x="773" y="771"/>
                  </a:lnTo>
                  <a:lnTo>
                    <a:pt x="761" y="756"/>
                  </a:lnTo>
                  <a:lnTo>
                    <a:pt x="750" y="740"/>
                  </a:lnTo>
                  <a:lnTo>
                    <a:pt x="739" y="723"/>
                  </a:lnTo>
                  <a:lnTo>
                    <a:pt x="729" y="706"/>
                  </a:lnTo>
                  <a:lnTo>
                    <a:pt x="718" y="689"/>
                  </a:lnTo>
                  <a:lnTo>
                    <a:pt x="708" y="672"/>
                  </a:lnTo>
                  <a:lnTo>
                    <a:pt x="699" y="654"/>
                  </a:lnTo>
                  <a:lnTo>
                    <a:pt x="691" y="636"/>
                  </a:lnTo>
                  <a:lnTo>
                    <a:pt x="683" y="618"/>
                  </a:lnTo>
                  <a:lnTo>
                    <a:pt x="676" y="598"/>
                  </a:lnTo>
                  <a:lnTo>
                    <a:pt x="669" y="579"/>
                  </a:lnTo>
                  <a:lnTo>
                    <a:pt x="663" y="560"/>
                  </a:lnTo>
                  <a:lnTo>
                    <a:pt x="658" y="540"/>
                  </a:lnTo>
                  <a:lnTo>
                    <a:pt x="653" y="521"/>
                  </a:lnTo>
                  <a:lnTo>
                    <a:pt x="649" y="501"/>
                  </a:lnTo>
                  <a:lnTo>
                    <a:pt x="645" y="480"/>
                  </a:lnTo>
                  <a:lnTo>
                    <a:pt x="642" y="460"/>
                  </a:lnTo>
                  <a:lnTo>
                    <a:pt x="640" y="438"/>
                  </a:lnTo>
                  <a:lnTo>
                    <a:pt x="638" y="418"/>
                  </a:lnTo>
                  <a:lnTo>
                    <a:pt x="637" y="397"/>
                  </a:lnTo>
                  <a:lnTo>
                    <a:pt x="637" y="376"/>
                  </a:lnTo>
                  <a:lnTo>
                    <a:pt x="637" y="355"/>
                  </a:lnTo>
                  <a:lnTo>
                    <a:pt x="638" y="335"/>
                  </a:lnTo>
                  <a:lnTo>
                    <a:pt x="639" y="315"/>
                  </a:lnTo>
                  <a:lnTo>
                    <a:pt x="642" y="295"/>
                  </a:lnTo>
                  <a:lnTo>
                    <a:pt x="401" y="0"/>
                  </a:lnTo>
                  <a:lnTo>
                    <a:pt x="34" y="80"/>
                  </a:lnTo>
                  <a:lnTo>
                    <a:pt x="26" y="115"/>
                  </a:lnTo>
                  <a:lnTo>
                    <a:pt x="20" y="152"/>
                  </a:lnTo>
                  <a:lnTo>
                    <a:pt x="14" y="188"/>
                  </a:lnTo>
                  <a:lnTo>
                    <a:pt x="11" y="207"/>
                  </a:lnTo>
                  <a:lnTo>
                    <a:pt x="9" y="225"/>
                  </a:lnTo>
                  <a:lnTo>
                    <a:pt x="7" y="243"/>
                  </a:lnTo>
                  <a:lnTo>
                    <a:pt x="5" y="262"/>
                  </a:lnTo>
                  <a:lnTo>
                    <a:pt x="2" y="300"/>
                  </a:lnTo>
                  <a:lnTo>
                    <a:pt x="1" y="338"/>
                  </a:lnTo>
                  <a:lnTo>
                    <a:pt x="0" y="376"/>
                  </a:lnTo>
                  <a:lnTo>
                    <a:pt x="0" y="396"/>
                  </a:lnTo>
                  <a:lnTo>
                    <a:pt x="1" y="416"/>
                  </a:lnTo>
                  <a:lnTo>
                    <a:pt x="2" y="437"/>
                  </a:lnTo>
                  <a:lnTo>
                    <a:pt x="3" y="458"/>
                  </a:lnTo>
                  <a:lnTo>
                    <a:pt x="4" y="478"/>
                  </a:lnTo>
                  <a:lnTo>
                    <a:pt x="6" y="498"/>
                  </a:lnTo>
                  <a:lnTo>
                    <a:pt x="10" y="538"/>
                  </a:lnTo>
                  <a:lnTo>
                    <a:pt x="13" y="557"/>
                  </a:lnTo>
                  <a:lnTo>
                    <a:pt x="16" y="577"/>
                  </a:lnTo>
                  <a:lnTo>
                    <a:pt x="23" y="617"/>
                  </a:lnTo>
                  <a:lnTo>
                    <a:pt x="31" y="656"/>
                  </a:lnTo>
                  <a:lnTo>
                    <a:pt x="35" y="675"/>
                  </a:lnTo>
                  <a:lnTo>
                    <a:pt x="40" y="694"/>
                  </a:lnTo>
                  <a:lnTo>
                    <a:pt x="50" y="732"/>
                  </a:lnTo>
                  <a:lnTo>
                    <a:pt x="62" y="769"/>
                  </a:lnTo>
                  <a:lnTo>
                    <a:pt x="74" y="807"/>
                  </a:lnTo>
                  <a:lnTo>
                    <a:pt x="82" y="825"/>
                  </a:lnTo>
                  <a:lnTo>
                    <a:pt x="89" y="843"/>
                  </a:lnTo>
                  <a:lnTo>
                    <a:pt x="96" y="861"/>
                  </a:lnTo>
                  <a:lnTo>
                    <a:pt x="104" y="878"/>
                  </a:lnTo>
                  <a:lnTo>
                    <a:pt x="119" y="914"/>
                  </a:lnTo>
                  <a:lnTo>
                    <a:pt x="136" y="949"/>
                  </a:lnTo>
                  <a:lnTo>
                    <a:pt x="154" y="983"/>
                  </a:lnTo>
                  <a:lnTo>
                    <a:pt x="163" y="1000"/>
                  </a:lnTo>
                  <a:lnTo>
                    <a:pt x="173" y="1016"/>
                  </a:lnTo>
                  <a:lnTo>
                    <a:pt x="192" y="1049"/>
                  </a:lnTo>
                  <a:lnTo>
                    <a:pt x="203" y="1065"/>
                  </a:lnTo>
                  <a:lnTo>
                    <a:pt x="213" y="1081"/>
                  </a:lnTo>
                  <a:lnTo>
                    <a:pt x="235" y="1114"/>
                  </a:lnTo>
                  <a:lnTo>
                    <a:pt x="258" y="1145"/>
                  </a:lnTo>
                  <a:lnTo>
                    <a:pt x="281" y="1175"/>
                  </a:lnTo>
                  <a:lnTo>
                    <a:pt x="293" y="1189"/>
                  </a:lnTo>
                  <a:lnTo>
                    <a:pt x="306" y="1204"/>
                  </a:lnTo>
                  <a:lnTo>
                    <a:pt x="318" y="1218"/>
                  </a:lnTo>
                  <a:lnTo>
                    <a:pt x="331" y="1232"/>
                  </a:lnTo>
                  <a:lnTo>
                    <a:pt x="344" y="1246"/>
                  </a:lnTo>
                  <a:lnTo>
                    <a:pt x="357" y="1261"/>
                  </a:lnTo>
                  <a:lnTo>
                    <a:pt x="370" y="1275"/>
                  </a:lnTo>
                  <a:lnTo>
                    <a:pt x="383" y="1288"/>
                  </a:lnTo>
                  <a:lnTo>
                    <a:pt x="397" y="1301"/>
                  </a:lnTo>
                  <a:lnTo>
                    <a:pt x="412" y="1315"/>
                  </a:lnTo>
                  <a:lnTo>
                    <a:pt x="440" y="1340"/>
                  </a:lnTo>
                  <a:lnTo>
                    <a:pt x="469" y="1364"/>
                  </a:lnTo>
                  <a:lnTo>
                    <a:pt x="499" y="1388"/>
                  </a:lnTo>
                  <a:lnTo>
                    <a:pt x="529" y="1411"/>
                  </a:lnTo>
                  <a:lnTo>
                    <a:pt x="561" y="1434"/>
                  </a:lnTo>
                  <a:lnTo>
                    <a:pt x="601" y="1030"/>
                  </a:lnTo>
                  <a:lnTo>
                    <a:pt x="934" y="918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485" name="Rectangle 9"/>
          <p:cNvSpPr>
            <a:spLocks noChangeArrowheads="1"/>
          </p:cNvSpPr>
          <p:nvPr/>
        </p:nvSpPr>
        <p:spPr bwMode="auto">
          <a:xfrm>
            <a:off x="7015163" y="2774950"/>
            <a:ext cx="1868487" cy="1033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000" rIns="18000" anchor="ctr"/>
          <a:lstStyle/>
          <a:p>
            <a:pPr eaLnBrk="0" hangingPunct="0"/>
            <a:r>
              <a:rPr lang="de-DE" sz="1400" dirty="0">
                <a:solidFill>
                  <a:srgbClr val="1B2D5B"/>
                </a:solidFill>
                <a:latin typeface="Arial" charset="0"/>
              </a:rPr>
              <a:t>*.vdb - Visual Mesh file with all mesh data</a:t>
            </a:r>
          </a:p>
          <a:p>
            <a:pPr eaLnBrk="0" hangingPunct="0"/>
            <a:r>
              <a:rPr lang="de-DE" sz="1400" dirty="0">
                <a:solidFill>
                  <a:srgbClr val="1B2D5B"/>
                </a:solidFill>
                <a:latin typeface="Arial" charset="0"/>
              </a:rPr>
              <a:t>*.ASC – Sysweld File with all FEM data</a:t>
            </a:r>
          </a:p>
          <a:p>
            <a:pPr eaLnBrk="0" hangingPunct="0"/>
            <a:r>
              <a:rPr lang="de-DE" sz="1400" noProof="1">
                <a:solidFill>
                  <a:srgbClr val="1B2D5B"/>
                </a:solidFill>
              </a:rPr>
              <a:t>*.Dat files</a:t>
            </a:r>
            <a:endParaRPr lang="de-DE" sz="1400" noProof="1">
              <a:solidFill>
                <a:srgbClr val="1B2D5B"/>
              </a:solidFill>
              <a:latin typeface="Arial" charset="0"/>
            </a:endParaRPr>
          </a:p>
        </p:txBody>
      </p:sp>
      <p:sp>
        <p:nvSpPr>
          <p:cNvPr id="48" name="Rectangle 10"/>
          <p:cNvSpPr>
            <a:spLocks noChangeArrowheads="1"/>
          </p:cNvSpPr>
          <p:nvPr/>
        </p:nvSpPr>
        <p:spPr bwMode="auto">
          <a:xfrm>
            <a:off x="7015163" y="2416175"/>
            <a:ext cx="1868487" cy="303213"/>
          </a:xfrm>
          <a:prstGeom prst="rect">
            <a:avLst/>
          </a:prstGeom>
          <a:gradFill rotWithShape="1">
            <a:gsLst>
              <a:gs pos="0">
                <a:srgbClr val="0078C1">
                  <a:gamma/>
                  <a:tint val="41176"/>
                  <a:invGamma/>
                </a:srgbClr>
              </a:gs>
              <a:gs pos="100000">
                <a:srgbClr val="0078C1"/>
              </a:gs>
            </a:gsLst>
            <a:lin ang="5400000" scaled="1"/>
          </a:gradFill>
          <a:ln w="190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de-DE" sz="1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Meshing</a:t>
            </a:r>
            <a:endParaRPr lang="de-DE" sz="1400" b="1" i="1" noProof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20487" name="Rectangle 11"/>
          <p:cNvSpPr>
            <a:spLocks noChangeArrowheads="1"/>
          </p:cNvSpPr>
          <p:nvPr/>
        </p:nvSpPr>
        <p:spPr bwMode="auto">
          <a:xfrm>
            <a:off x="7015163" y="4632325"/>
            <a:ext cx="1868487" cy="1033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000" rIns="18000" anchor="ctr"/>
          <a:lstStyle/>
          <a:p>
            <a:pPr eaLnBrk="0" hangingPunct="0"/>
            <a:r>
              <a:rPr lang="de-DE" sz="1400">
                <a:solidFill>
                  <a:srgbClr val="1B2D5B"/>
                </a:solidFill>
                <a:latin typeface="Arial" charset="0"/>
              </a:rPr>
              <a:t>*.prj – Project file generated with a Sysweld Advisor or an Excel tool</a:t>
            </a:r>
            <a:endParaRPr lang="de-DE" sz="1400" noProof="1">
              <a:solidFill>
                <a:srgbClr val="1B2D5B"/>
              </a:solidFill>
              <a:latin typeface="Arial" charset="0"/>
            </a:endParaRPr>
          </a:p>
        </p:txBody>
      </p:sp>
      <p:sp>
        <p:nvSpPr>
          <p:cNvPr id="50" name="Rectangle 12"/>
          <p:cNvSpPr>
            <a:spLocks noChangeArrowheads="1"/>
          </p:cNvSpPr>
          <p:nvPr/>
        </p:nvSpPr>
        <p:spPr bwMode="auto">
          <a:xfrm>
            <a:off x="7015163" y="4273550"/>
            <a:ext cx="1868487" cy="303213"/>
          </a:xfrm>
          <a:prstGeom prst="rect">
            <a:avLst/>
          </a:prstGeom>
          <a:gradFill rotWithShape="1">
            <a:gsLst>
              <a:gs pos="0">
                <a:srgbClr val="0078C1">
                  <a:gamma/>
                  <a:tint val="41176"/>
                  <a:invGamma/>
                </a:srgbClr>
              </a:gs>
              <a:gs pos="100000">
                <a:srgbClr val="0078C1"/>
              </a:gs>
            </a:gsLst>
            <a:lin ang="5400000" scaled="1"/>
          </a:gradFill>
          <a:ln w="190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de-DE" sz="1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Project definition</a:t>
            </a:r>
            <a:endParaRPr lang="de-DE" sz="1400" b="1" i="1" noProof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20489" name="Line 13"/>
          <p:cNvSpPr>
            <a:spLocks noChangeShapeType="1"/>
          </p:cNvSpPr>
          <p:nvPr/>
        </p:nvSpPr>
        <p:spPr bwMode="auto">
          <a:xfrm flipH="1">
            <a:off x="6756400" y="4318000"/>
            <a:ext cx="203200" cy="0"/>
          </a:xfrm>
          <a:prstGeom prst="line">
            <a:avLst/>
          </a:prstGeom>
          <a:noFill/>
          <a:ln w="222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90" name="Line 14"/>
          <p:cNvSpPr>
            <a:spLocks noChangeShapeType="1"/>
          </p:cNvSpPr>
          <p:nvPr/>
        </p:nvSpPr>
        <p:spPr bwMode="auto">
          <a:xfrm flipH="1">
            <a:off x="6540500" y="2705100"/>
            <a:ext cx="342900" cy="0"/>
          </a:xfrm>
          <a:prstGeom prst="line">
            <a:avLst/>
          </a:prstGeom>
          <a:noFill/>
          <a:ln w="222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Rectangle 15"/>
          <p:cNvSpPr>
            <a:spLocks noChangeArrowheads="1"/>
          </p:cNvSpPr>
          <p:nvPr/>
        </p:nvSpPr>
        <p:spPr bwMode="auto">
          <a:xfrm>
            <a:off x="276225" y="1885950"/>
            <a:ext cx="1868488" cy="1033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000" rIns="18000" anchor="ctr"/>
          <a:lstStyle/>
          <a:p>
            <a:pPr eaLnBrk="0" hangingPunct="0"/>
            <a:r>
              <a:rPr lang="de-DE" sz="1400">
                <a:solidFill>
                  <a:srgbClr val="1B2D5B"/>
                </a:solidFill>
                <a:latin typeface="Arial" charset="0"/>
              </a:rPr>
              <a:t>*.fdb – Out of a file type TIT converted hoops result file (Stresses, Strains</a:t>
            </a:r>
            <a:endParaRPr lang="de-DE" sz="1400" noProof="1">
              <a:solidFill>
                <a:srgbClr val="1B2D5B"/>
              </a:solidFill>
              <a:latin typeface="Arial" charset="0"/>
            </a:endParaRPr>
          </a:p>
        </p:txBody>
      </p:sp>
      <p:sp>
        <p:nvSpPr>
          <p:cNvPr id="54" name="Rectangle 16"/>
          <p:cNvSpPr>
            <a:spLocks noChangeArrowheads="1"/>
          </p:cNvSpPr>
          <p:nvPr/>
        </p:nvSpPr>
        <p:spPr bwMode="auto">
          <a:xfrm>
            <a:off x="193675" y="1527175"/>
            <a:ext cx="1951038" cy="303213"/>
          </a:xfrm>
          <a:prstGeom prst="rect">
            <a:avLst/>
          </a:prstGeom>
          <a:gradFill rotWithShape="1">
            <a:gsLst>
              <a:gs pos="0">
                <a:srgbClr val="0078C1">
                  <a:gamma/>
                  <a:tint val="41176"/>
                  <a:invGamma/>
                </a:srgbClr>
              </a:gs>
              <a:gs pos="100000">
                <a:srgbClr val="0078C1"/>
              </a:gs>
            </a:gsLst>
            <a:lin ang="5400000" scaled="1"/>
          </a:gradFill>
          <a:ln w="190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de-DE" sz="1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Converted Result Files</a:t>
            </a:r>
            <a:endParaRPr lang="de-DE" sz="1400" b="1" i="1" noProof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20493" name="Rectangle 17"/>
          <p:cNvSpPr>
            <a:spLocks noChangeArrowheads="1"/>
          </p:cNvSpPr>
          <p:nvPr/>
        </p:nvSpPr>
        <p:spPr bwMode="auto">
          <a:xfrm>
            <a:off x="276225" y="3478213"/>
            <a:ext cx="1868488" cy="10334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000" rIns="18000" anchor="ctr"/>
          <a:lstStyle/>
          <a:p>
            <a:pPr eaLnBrk="0" hangingPunct="0"/>
            <a:r>
              <a:rPr lang="de-DE" sz="1400">
                <a:solidFill>
                  <a:srgbClr val="1B2D5B"/>
                </a:solidFill>
                <a:latin typeface="Arial" charset="0"/>
              </a:rPr>
              <a:t>*.TIT – Sysweld result files in a binary format (DISP (nodes), FORCES (GP), etc.</a:t>
            </a:r>
            <a:endParaRPr lang="de-DE" sz="1400" noProof="1">
              <a:solidFill>
                <a:srgbClr val="1B2D5B"/>
              </a:solidFill>
              <a:latin typeface="Arial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276225" y="3119438"/>
            <a:ext cx="1868488" cy="303212"/>
          </a:xfrm>
          <a:prstGeom prst="rect">
            <a:avLst/>
          </a:prstGeom>
          <a:gradFill rotWithShape="1">
            <a:gsLst>
              <a:gs pos="0">
                <a:srgbClr val="0078C1">
                  <a:gamma/>
                  <a:tint val="41176"/>
                  <a:invGamma/>
                </a:srgbClr>
              </a:gs>
              <a:gs pos="100000">
                <a:srgbClr val="0078C1"/>
              </a:gs>
            </a:gsLst>
            <a:lin ang="5400000" scaled="1"/>
          </a:gradFill>
          <a:ln w="190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de-DE" sz="1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Result Files</a:t>
            </a:r>
            <a:endParaRPr lang="de-DE" sz="1400" b="1" i="1" noProof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20495" name="Rectangle 19"/>
          <p:cNvSpPr>
            <a:spLocks noChangeArrowheads="1"/>
          </p:cNvSpPr>
          <p:nvPr/>
        </p:nvSpPr>
        <p:spPr bwMode="auto">
          <a:xfrm>
            <a:off x="276225" y="5057775"/>
            <a:ext cx="1868488" cy="1033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000" rIns="18000" anchor="ctr"/>
          <a:lstStyle/>
          <a:p>
            <a:pPr eaLnBrk="0" hangingPunct="0"/>
            <a:r>
              <a:rPr lang="de-DE" sz="1400">
                <a:solidFill>
                  <a:srgbClr val="1B2D5B"/>
                </a:solidFill>
                <a:latin typeface="Arial" charset="0"/>
              </a:rPr>
              <a:t>*.DAT – Files with solver commands generated out of a project file </a:t>
            </a:r>
            <a:endParaRPr lang="de-DE" sz="1400" noProof="1">
              <a:solidFill>
                <a:srgbClr val="1B2D5B"/>
              </a:solidFill>
              <a:latin typeface="Arial" charset="0"/>
            </a:endParaRPr>
          </a:p>
        </p:txBody>
      </p:sp>
      <p:sp>
        <p:nvSpPr>
          <p:cNvPr id="58" name="Rectangle 20"/>
          <p:cNvSpPr>
            <a:spLocks noChangeArrowheads="1"/>
          </p:cNvSpPr>
          <p:nvPr/>
        </p:nvSpPr>
        <p:spPr bwMode="auto">
          <a:xfrm>
            <a:off x="276225" y="4699000"/>
            <a:ext cx="1868488" cy="303213"/>
          </a:xfrm>
          <a:prstGeom prst="rect">
            <a:avLst/>
          </a:prstGeom>
          <a:gradFill rotWithShape="1">
            <a:gsLst>
              <a:gs pos="0">
                <a:srgbClr val="0078C1">
                  <a:gamma/>
                  <a:tint val="41176"/>
                  <a:invGamma/>
                </a:srgbClr>
              </a:gs>
              <a:gs pos="100000">
                <a:srgbClr val="0078C1"/>
              </a:gs>
            </a:gsLst>
            <a:lin ang="5400000" scaled="1"/>
          </a:gradFill>
          <a:ln w="190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de-DE" sz="1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Solver Command File</a:t>
            </a:r>
            <a:endParaRPr lang="de-DE" sz="1400" b="1" i="1" noProof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20497" name="Line 21"/>
          <p:cNvSpPr>
            <a:spLocks noChangeShapeType="1"/>
          </p:cNvSpPr>
          <p:nvPr/>
        </p:nvSpPr>
        <p:spPr bwMode="auto">
          <a:xfrm flipH="1" flipV="1">
            <a:off x="3149600" y="1527175"/>
            <a:ext cx="266700" cy="266700"/>
          </a:xfrm>
          <a:prstGeom prst="line">
            <a:avLst/>
          </a:prstGeom>
          <a:noFill/>
          <a:ln w="222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98" name="Line 22"/>
          <p:cNvSpPr>
            <a:spLocks noChangeShapeType="1"/>
          </p:cNvSpPr>
          <p:nvPr/>
        </p:nvSpPr>
        <p:spPr bwMode="auto">
          <a:xfrm flipH="1">
            <a:off x="2235200" y="1531938"/>
            <a:ext cx="914400" cy="0"/>
          </a:xfrm>
          <a:prstGeom prst="line">
            <a:avLst/>
          </a:prstGeom>
          <a:noFill/>
          <a:ln w="222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99" name="Line 23"/>
          <p:cNvSpPr>
            <a:spLocks noChangeShapeType="1"/>
          </p:cNvSpPr>
          <p:nvPr/>
        </p:nvSpPr>
        <p:spPr bwMode="auto">
          <a:xfrm flipH="1">
            <a:off x="2235200" y="3421063"/>
            <a:ext cx="165100" cy="0"/>
          </a:xfrm>
          <a:prstGeom prst="line">
            <a:avLst/>
          </a:prstGeom>
          <a:noFill/>
          <a:ln w="222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00" name="Line 24"/>
          <p:cNvSpPr>
            <a:spLocks noChangeShapeType="1"/>
          </p:cNvSpPr>
          <p:nvPr/>
        </p:nvSpPr>
        <p:spPr bwMode="auto">
          <a:xfrm flipH="1">
            <a:off x="2160588" y="5764213"/>
            <a:ext cx="1547812" cy="0"/>
          </a:xfrm>
          <a:prstGeom prst="line">
            <a:avLst/>
          </a:prstGeom>
          <a:noFill/>
          <a:ln w="222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01" name="Oval 25"/>
          <p:cNvSpPr>
            <a:spLocks noChangeArrowheads="1"/>
          </p:cNvSpPr>
          <p:nvPr/>
        </p:nvSpPr>
        <p:spPr bwMode="auto">
          <a:xfrm>
            <a:off x="3708400" y="2895600"/>
            <a:ext cx="1727200" cy="17272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chemeClr val="bg2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de-DE" b="1">
                <a:latin typeface="Arial" charset="0"/>
              </a:rPr>
              <a:t>File Types</a:t>
            </a:r>
            <a:br>
              <a:rPr lang="de-DE" b="1">
                <a:latin typeface="Arial" charset="0"/>
              </a:rPr>
            </a:br>
            <a:r>
              <a:rPr lang="de-DE" b="1">
                <a:latin typeface="Arial" charset="0"/>
              </a:rPr>
              <a:t>Welding</a:t>
            </a:r>
            <a:endParaRPr lang="de-DE" b="1" noProof="1">
              <a:latin typeface="Arial" charset="0"/>
            </a:endParaRPr>
          </a:p>
        </p:txBody>
      </p:sp>
      <p:sp>
        <p:nvSpPr>
          <p:cNvPr id="20502" name="Oval 26"/>
          <p:cNvSpPr>
            <a:spLocks noChangeArrowheads="1"/>
          </p:cNvSpPr>
          <p:nvPr/>
        </p:nvSpPr>
        <p:spPr bwMode="auto">
          <a:xfrm>
            <a:off x="5459413" y="2290763"/>
            <a:ext cx="487362" cy="503237"/>
          </a:xfrm>
          <a:prstGeom prst="ellipse">
            <a:avLst/>
          </a:prstGeom>
          <a:gradFill rotWithShape="1">
            <a:gsLst>
              <a:gs pos="0">
                <a:srgbClr val="96C7E5"/>
              </a:gs>
              <a:gs pos="100000">
                <a:srgbClr val="0078C1"/>
              </a:gs>
            </a:gsLst>
            <a:lin ang="5400000" scaled="1"/>
          </a:gradFill>
          <a:ln w="190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b="1" i="1" noProof="1">
                <a:solidFill>
                  <a:schemeClr val="bg1"/>
                </a:solidFill>
                <a:latin typeface="Arial" charset="0"/>
              </a:rPr>
              <a:t>1</a:t>
            </a:r>
          </a:p>
        </p:txBody>
      </p:sp>
      <p:sp>
        <p:nvSpPr>
          <p:cNvPr id="20503" name="Oval 27"/>
          <p:cNvSpPr>
            <a:spLocks noChangeArrowheads="1"/>
          </p:cNvSpPr>
          <p:nvPr/>
        </p:nvSpPr>
        <p:spPr bwMode="auto">
          <a:xfrm>
            <a:off x="5830888" y="4144963"/>
            <a:ext cx="487362" cy="503237"/>
          </a:xfrm>
          <a:prstGeom prst="ellipse">
            <a:avLst/>
          </a:prstGeom>
          <a:gradFill rotWithShape="1">
            <a:gsLst>
              <a:gs pos="0">
                <a:srgbClr val="96C7E5"/>
              </a:gs>
              <a:gs pos="100000">
                <a:srgbClr val="0078C1"/>
              </a:gs>
            </a:gsLst>
            <a:lin ang="5400000" scaled="1"/>
          </a:gradFill>
          <a:ln w="190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b="1" i="1" noProof="1">
                <a:solidFill>
                  <a:schemeClr val="bg1"/>
                </a:solidFill>
                <a:latin typeface="Arial" charset="0"/>
              </a:rPr>
              <a:t>2</a:t>
            </a:r>
          </a:p>
        </p:txBody>
      </p:sp>
      <p:sp>
        <p:nvSpPr>
          <p:cNvPr id="20504" name="Oval 28"/>
          <p:cNvSpPr>
            <a:spLocks noChangeArrowheads="1"/>
          </p:cNvSpPr>
          <p:nvPr/>
        </p:nvSpPr>
        <p:spPr bwMode="auto">
          <a:xfrm>
            <a:off x="4191000" y="5145088"/>
            <a:ext cx="487363" cy="503237"/>
          </a:xfrm>
          <a:prstGeom prst="ellipse">
            <a:avLst/>
          </a:prstGeom>
          <a:gradFill rotWithShape="1">
            <a:gsLst>
              <a:gs pos="0">
                <a:srgbClr val="96C7E5"/>
              </a:gs>
              <a:gs pos="100000">
                <a:srgbClr val="0078C1"/>
              </a:gs>
            </a:gsLst>
            <a:lin ang="5400000" scaled="1"/>
          </a:gradFill>
          <a:ln w="190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b="1" i="1" noProof="1">
                <a:solidFill>
                  <a:schemeClr val="bg1"/>
                </a:solidFill>
                <a:latin typeface="Arial" charset="0"/>
              </a:rPr>
              <a:t>3</a:t>
            </a:r>
          </a:p>
        </p:txBody>
      </p:sp>
      <p:sp>
        <p:nvSpPr>
          <p:cNvPr id="20505" name="Oval 29"/>
          <p:cNvSpPr>
            <a:spLocks noChangeArrowheads="1"/>
          </p:cNvSpPr>
          <p:nvPr/>
        </p:nvSpPr>
        <p:spPr bwMode="auto">
          <a:xfrm>
            <a:off x="2779713" y="3963988"/>
            <a:ext cx="487362" cy="503237"/>
          </a:xfrm>
          <a:prstGeom prst="ellipse">
            <a:avLst/>
          </a:prstGeom>
          <a:gradFill rotWithShape="1">
            <a:gsLst>
              <a:gs pos="0">
                <a:srgbClr val="96C7E5"/>
              </a:gs>
              <a:gs pos="100000">
                <a:srgbClr val="0078C1"/>
              </a:gs>
            </a:gsLst>
            <a:lin ang="5400000" scaled="1"/>
          </a:gradFill>
          <a:ln w="190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b="1" i="1" noProof="1">
                <a:solidFill>
                  <a:schemeClr val="bg1"/>
                </a:solidFill>
                <a:latin typeface="Arial" charset="0"/>
              </a:rPr>
              <a:t>4</a:t>
            </a:r>
          </a:p>
        </p:txBody>
      </p:sp>
      <p:sp>
        <p:nvSpPr>
          <p:cNvPr id="20506" name="Oval 30"/>
          <p:cNvSpPr>
            <a:spLocks noChangeArrowheads="1"/>
          </p:cNvSpPr>
          <p:nvPr/>
        </p:nvSpPr>
        <p:spPr bwMode="auto">
          <a:xfrm>
            <a:off x="3470275" y="2082800"/>
            <a:ext cx="487363" cy="503238"/>
          </a:xfrm>
          <a:prstGeom prst="ellipse">
            <a:avLst/>
          </a:prstGeom>
          <a:gradFill rotWithShape="1">
            <a:gsLst>
              <a:gs pos="0">
                <a:srgbClr val="96C7E5"/>
              </a:gs>
              <a:gs pos="100000">
                <a:srgbClr val="0078C1"/>
              </a:gs>
            </a:gsLst>
            <a:lin ang="5400000" scaled="1"/>
          </a:gradFill>
          <a:ln w="190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eaLnBrk="0" hangingPunct="0"/>
            <a:r>
              <a:rPr lang="en-US" b="1" i="1" noProof="1">
                <a:solidFill>
                  <a:schemeClr val="bg1"/>
                </a:solidFill>
                <a:latin typeface="Arial" charset="0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8544" y="1619250"/>
            <a:ext cx="5251631" cy="38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51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Arial" charset="0"/>
                <a:cs typeface="Arial" charset="0"/>
              </a:rPr>
              <a:t>Graphical User Interface</a:t>
            </a:r>
            <a:br>
              <a:rPr lang="en-US" dirty="0">
                <a:latin typeface="Arial" charset="0"/>
                <a:cs typeface="Arial" charset="0"/>
              </a:rPr>
            </a:b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21511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08CA5A-5A19-4DE1-8558-19DE7380E38C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8" name="Rectangle 3"/>
          <p:cNvSpPr txBox="1">
            <a:spLocks/>
          </p:cNvSpPr>
          <p:nvPr/>
        </p:nvSpPr>
        <p:spPr bwMode="auto">
          <a:xfrm>
            <a:off x="457200" y="1239837"/>
            <a:ext cx="3248025" cy="526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4"/>
              </a:buBlip>
              <a:defRPr/>
            </a:pPr>
            <a:r>
              <a:rPr lang="en-US" dirty="0">
                <a:solidFill>
                  <a:schemeClr val="accent3"/>
                </a:solidFill>
                <a:latin typeface="Arial" charset="0"/>
                <a:cs typeface="Arial" charset="0"/>
              </a:rPr>
              <a:t>Access various functions to thematic menu system</a:t>
            </a:r>
            <a:endParaRPr lang="en-US" sz="900" dirty="0">
              <a:solidFill>
                <a:schemeClr val="accent3"/>
              </a:solidFill>
              <a:latin typeface="Arial" charset="0"/>
              <a:cs typeface="Arial" charset="0"/>
            </a:endParaRP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4"/>
              </a:buBlip>
              <a:defRPr/>
            </a:pPr>
            <a:r>
              <a:rPr lang="en-US" dirty="0">
                <a:solidFill>
                  <a:schemeClr val="accent3"/>
                </a:solidFill>
                <a:latin typeface="Arial" charset="0"/>
                <a:cs typeface="Arial" charset="0"/>
              </a:rPr>
              <a:t>Easy accessible tool bars</a:t>
            </a:r>
            <a:endParaRPr lang="en-US" sz="900" dirty="0">
              <a:solidFill>
                <a:schemeClr val="accent3"/>
              </a:solidFill>
            </a:endParaRP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4"/>
              </a:buBlip>
              <a:defRPr/>
            </a:pPr>
            <a:r>
              <a:rPr lang="en-US" dirty="0">
                <a:solidFill>
                  <a:schemeClr val="accent3"/>
                </a:solidFill>
              </a:rPr>
              <a:t>Explorer Window, where you can visualize and manipulate the model objects tree</a:t>
            </a:r>
            <a:endParaRPr lang="en-US" sz="900" dirty="0">
              <a:solidFill>
                <a:schemeClr val="accent3"/>
              </a:solidFill>
            </a:endParaRP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4"/>
              </a:buBlip>
              <a:defRPr/>
            </a:pPr>
            <a:r>
              <a:rPr lang="en-US" dirty="0">
                <a:solidFill>
                  <a:schemeClr val="accent3"/>
                </a:solidFill>
              </a:rPr>
              <a:t>Model Window area, where models are displayed in one or several windows.</a:t>
            </a:r>
            <a:endParaRPr lang="en-US" sz="900" dirty="0">
              <a:solidFill>
                <a:schemeClr val="accent3"/>
              </a:solidFill>
            </a:endParaRP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4"/>
              </a:buBlip>
              <a:defRPr/>
            </a:pPr>
            <a:r>
              <a:rPr lang="en-US" dirty="0">
                <a:solidFill>
                  <a:schemeClr val="accent3"/>
                </a:solidFill>
              </a:rPr>
              <a:t>Console Window, where system messages are displayed.</a:t>
            </a: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4"/>
              </a:buBlip>
              <a:defRPr/>
            </a:pPr>
            <a:r>
              <a:rPr lang="en-US" dirty="0">
                <a:solidFill>
                  <a:schemeClr val="accent3"/>
                </a:solidFill>
              </a:rPr>
              <a:t>Context Bar , where in user can switch to different context to Build, Define or Visualize results</a:t>
            </a:r>
          </a:p>
          <a:p>
            <a:pPr marL="342900" indent="-342900">
              <a:spcBef>
                <a:spcPct val="20000"/>
              </a:spcBef>
              <a:buSzPct val="75000"/>
              <a:defRPr/>
            </a:pPr>
            <a:endParaRPr lang="en-US" sz="2400" dirty="0"/>
          </a:p>
          <a:p>
            <a:pPr marL="342900" indent="-342900">
              <a:spcBef>
                <a:spcPct val="20000"/>
              </a:spcBef>
              <a:buSzPct val="75000"/>
              <a:defRPr/>
            </a:pPr>
            <a:endParaRPr lang="en-US" sz="2200" dirty="0">
              <a:solidFill>
                <a:srgbClr val="525252"/>
              </a:solidFill>
              <a:latin typeface="Arial" charset="0"/>
              <a:cs typeface="Arial" charset="0"/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36710" y="2535010"/>
            <a:ext cx="2943225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1885" y="2096181"/>
            <a:ext cx="46196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7231" y="2710543"/>
            <a:ext cx="19621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4097" y="2709182"/>
            <a:ext cx="294322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95433" y="2711905"/>
            <a:ext cx="169545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BD8574-9C05-4C66-AF07-2EFF98832DA7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47107" name="Rectangle 3"/>
          <p:cNvSpPr txBox="1">
            <a:spLocks/>
          </p:cNvSpPr>
          <p:nvPr/>
        </p:nvSpPr>
        <p:spPr bwMode="auto">
          <a:xfrm>
            <a:off x="457200" y="1368425"/>
            <a:ext cx="8302625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 dirty="0">
                <a:solidFill>
                  <a:srgbClr val="525252"/>
                </a:solidFill>
                <a:latin typeface="Arial" charset="0"/>
                <a:cs typeface="Arial" charset="0"/>
              </a:rPr>
              <a:t>The Entity Selector toolbar allows you to select and modify several entities at one time, using different methods.</a:t>
            </a: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endParaRPr lang="en-US" sz="2200" dirty="0">
              <a:solidFill>
                <a:srgbClr val="525252"/>
              </a:solidFill>
              <a:latin typeface="Arial" charset="0"/>
              <a:cs typeface="Arial" charset="0"/>
            </a:endParaRP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 dirty="0">
                <a:solidFill>
                  <a:srgbClr val="525252"/>
                </a:solidFill>
                <a:latin typeface="Arial" charset="0"/>
                <a:cs typeface="Arial" charset="0"/>
              </a:rPr>
              <a:t>ID input</a:t>
            </a: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 dirty="0">
                <a:solidFill>
                  <a:srgbClr val="525252"/>
                </a:solidFill>
                <a:latin typeface="Arial" charset="0"/>
                <a:cs typeface="Arial" charset="0"/>
              </a:rPr>
              <a:t>List Selection</a:t>
            </a: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 dirty="0">
                <a:solidFill>
                  <a:srgbClr val="525252"/>
                </a:solidFill>
                <a:latin typeface="Arial" charset="0"/>
                <a:cs typeface="Arial" charset="0"/>
              </a:rPr>
              <a:t>Graphical pick </a:t>
            </a: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 dirty="0">
                <a:solidFill>
                  <a:srgbClr val="525252"/>
                </a:solidFill>
                <a:latin typeface="Arial" charset="0"/>
                <a:cs typeface="Arial" charset="0"/>
              </a:rPr>
              <a:t>Advanced selection</a:t>
            </a:r>
          </a:p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 dirty="0">
                <a:solidFill>
                  <a:srgbClr val="525252"/>
                </a:solidFill>
                <a:latin typeface="Arial" charset="0"/>
                <a:cs typeface="Arial" charset="0"/>
              </a:rPr>
              <a:t>Many more…</a:t>
            </a:r>
          </a:p>
          <a:p>
            <a:pPr marL="800100" lvl="1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endParaRPr lang="en-US" sz="2200" dirty="0">
              <a:solidFill>
                <a:srgbClr val="525252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3071813" y="179388"/>
            <a:ext cx="58578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de-DE" sz="3000" dirty="0">
                <a:latin typeface="Arial" pitchFamily="34" charset="0"/>
                <a:ea typeface="+mj-ea"/>
                <a:cs typeface="Arial" pitchFamily="34" charset="0"/>
              </a:rPr>
              <a:t>Entity Selector</a:t>
            </a:r>
            <a:endParaRPr lang="en-US" sz="3000" dirty="0"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2" name="Group 12"/>
          <p:cNvGrpSpPr/>
          <p:nvPr/>
        </p:nvGrpSpPr>
        <p:grpSpPr>
          <a:xfrm>
            <a:off x="3168422" y="2306411"/>
            <a:ext cx="5389707" cy="4158570"/>
            <a:chOff x="3168422" y="2306411"/>
            <a:chExt cx="5389707" cy="415857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73941" y="2306411"/>
              <a:ext cx="4784188" cy="1005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5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47127" y="2921633"/>
              <a:ext cx="1446104" cy="3543348"/>
            </a:xfrm>
            <a:prstGeom prst="rect">
              <a:avLst/>
            </a:prstGeom>
            <a:ln w="635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6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382960" y="2880011"/>
              <a:ext cx="1446104" cy="3543348"/>
            </a:xfrm>
            <a:prstGeom prst="rect">
              <a:avLst/>
            </a:prstGeom>
            <a:ln w="635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22538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168422" y="2862943"/>
              <a:ext cx="1137108" cy="31813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</p:pic>
        <p:pic>
          <p:nvPicPr>
            <p:cNvPr id="22539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969744" y="2829470"/>
              <a:ext cx="1390484" cy="290708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</p:pic>
        <p:pic>
          <p:nvPicPr>
            <p:cNvPr id="22535" name="Picture 6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102810" y="2935838"/>
              <a:ext cx="1027929" cy="541192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4B4A91-4E7C-42A2-84E4-7F43358EF257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3062288" y="188913"/>
            <a:ext cx="58578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de-DE" sz="3000" dirty="0">
                <a:latin typeface="Arial" pitchFamily="34" charset="0"/>
                <a:ea typeface="+mj-ea"/>
                <a:cs typeface="Arial" pitchFamily="34" charset="0"/>
              </a:rPr>
              <a:t>Display Control</a:t>
            </a:r>
            <a:endParaRPr lang="en-US" sz="3000" dirty="0"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133350" y="1503364"/>
            <a:ext cx="5048250" cy="2861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34290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r>
              <a:rPr lang="en-US" sz="2200" dirty="0">
                <a:solidFill>
                  <a:srgbClr val="525252"/>
                </a:solidFill>
                <a:latin typeface="Arial" charset="0"/>
                <a:cs typeface="Arial" charset="0"/>
              </a:rPr>
              <a:t>Fast display control</a:t>
            </a:r>
          </a:p>
          <a:p>
            <a:pPr marL="1143000" lvl="2" indent="-34290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r>
              <a:rPr lang="en-GB" sz="2200" dirty="0">
                <a:solidFill>
                  <a:srgbClr val="525252"/>
                </a:solidFill>
                <a:latin typeface="Arial" charset="0"/>
                <a:cs typeface="Arial" charset="0"/>
              </a:rPr>
              <a:t>Show selected, all, unselected</a:t>
            </a:r>
          </a:p>
          <a:p>
            <a:pPr marL="1143000" lvl="2" indent="-34290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r>
              <a:rPr lang="en-GB" sz="2200" dirty="0">
                <a:solidFill>
                  <a:srgbClr val="525252"/>
                </a:solidFill>
                <a:latin typeface="Arial" charset="0"/>
                <a:cs typeface="Arial" charset="0"/>
              </a:rPr>
              <a:t>Hide selected, all, unselected</a:t>
            </a:r>
          </a:p>
          <a:p>
            <a:pPr marL="1143000" lvl="2" indent="-34290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r>
              <a:rPr lang="en-GB" sz="2200" dirty="0">
                <a:solidFill>
                  <a:srgbClr val="525252"/>
                </a:solidFill>
                <a:latin typeface="Arial" charset="0"/>
                <a:cs typeface="Arial" charset="0"/>
              </a:rPr>
              <a:t>Reverse visibility</a:t>
            </a:r>
          </a:p>
          <a:p>
            <a:pPr marL="1143000" lvl="2" indent="-34290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r>
              <a:rPr lang="en-GB" sz="2200" dirty="0">
                <a:solidFill>
                  <a:srgbClr val="525252"/>
                </a:solidFill>
                <a:latin typeface="Arial" charset="0"/>
                <a:cs typeface="Arial" charset="0"/>
              </a:rPr>
              <a:t>Show / Mask part or element contain in a circle of 10 mm radius (in the example)</a:t>
            </a:r>
          </a:p>
          <a:p>
            <a:pPr marL="1143000" lvl="2" indent="-34290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endParaRPr lang="en-GB" sz="2200" dirty="0">
              <a:solidFill>
                <a:srgbClr val="525252"/>
              </a:solidFill>
              <a:latin typeface="Arial" charset="0"/>
              <a:cs typeface="Arial" charset="0"/>
            </a:endParaRPr>
          </a:p>
          <a:p>
            <a:pPr marL="685800" lvl="1" indent="-34290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r>
              <a:rPr lang="en-GB" sz="2200" dirty="0">
                <a:solidFill>
                  <a:srgbClr val="525252"/>
                </a:solidFill>
                <a:latin typeface="Arial" charset="0"/>
                <a:cs typeface="Arial" charset="0"/>
              </a:rPr>
              <a:t>View  and Display mode tool bars</a:t>
            </a:r>
          </a:p>
        </p:txBody>
      </p:sp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4" cstate="print"/>
          <a:srcRect t="50787"/>
          <a:stretch>
            <a:fillRect/>
          </a:stretch>
        </p:blipFill>
        <p:spPr bwMode="auto">
          <a:xfrm>
            <a:off x="5949950" y="4130675"/>
            <a:ext cx="3028950" cy="1092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96617" y="1638300"/>
            <a:ext cx="2762250" cy="990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2" name="Group 14"/>
          <p:cNvGrpSpPr/>
          <p:nvPr/>
        </p:nvGrpSpPr>
        <p:grpSpPr>
          <a:xfrm>
            <a:off x="5444532" y="3024867"/>
            <a:ext cx="3329354" cy="914400"/>
            <a:chOff x="5755821" y="2959553"/>
            <a:chExt cx="3329354" cy="914400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755821" y="2959553"/>
              <a:ext cx="3329354" cy="9144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0" name="Oval 14"/>
            <p:cNvSpPr>
              <a:spLocks noChangeArrowheads="1"/>
            </p:cNvSpPr>
            <p:nvPr/>
          </p:nvSpPr>
          <p:spPr bwMode="auto">
            <a:xfrm>
              <a:off x="7433582" y="3186567"/>
              <a:ext cx="387350" cy="304800"/>
            </a:xfrm>
            <a:prstGeom prst="ellipse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8325" y="5170714"/>
            <a:ext cx="3451860" cy="914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60608" y="5422446"/>
            <a:ext cx="2647188" cy="685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41D8815-8109-4664-8956-E0494A4730D4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3071813" y="115888"/>
            <a:ext cx="58578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en-US" sz="3000" dirty="0">
                <a:latin typeface="Arial" pitchFamily="34" charset="0"/>
                <a:ea typeface="+mj-ea"/>
                <a:cs typeface="Arial" pitchFamily="34" charset="0"/>
              </a:rPr>
              <a:t>View Manipulator (Compass)</a:t>
            </a:r>
          </a:p>
        </p:txBody>
      </p:sp>
      <p:sp>
        <p:nvSpPr>
          <p:cNvPr id="49156" name="Rectangle 2"/>
          <p:cNvSpPr txBox="1">
            <a:spLocks/>
          </p:cNvSpPr>
          <p:nvPr/>
        </p:nvSpPr>
        <p:spPr bwMode="auto">
          <a:xfrm>
            <a:off x="531813" y="1390650"/>
            <a:ext cx="8229600" cy="491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View Manipulator (Compass)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endParaRPr lang="en-US" sz="2200">
              <a:solidFill>
                <a:srgbClr val="525252"/>
              </a:solidFill>
              <a:latin typeface="Arial" charset="0"/>
              <a:cs typeface="Arial" charset="0"/>
            </a:endParaRPr>
          </a:p>
          <a:p>
            <a:pPr marL="742950" lvl="1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Interactive view manipulator to reduce mouse movement and better model handling. </a:t>
            </a:r>
          </a:p>
          <a:p>
            <a:pPr marL="1143000" lvl="2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2D Rotation</a:t>
            </a:r>
          </a:p>
          <a:p>
            <a:pPr marL="1143000" lvl="2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Horizontal/Vertical Translation</a:t>
            </a:r>
          </a:p>
          <a:p>
            <a:pPr marL="1143000" lvl="2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Horizontal/Vertical Rotation</a:t>
            </a:r>
          </a:p>
          <a:p>
            <a:pPr marL="1143000" lvl="2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Axis Translation</a:t>
            </a:r>
          </a:p>
          <a:p>
            <a:pPr marL="1143000" lvl="2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Axis Rotation</a:t>
            </a:r>
          </a:p>
          <a:p>
            <a:pPr marL="1143000" lvl="2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View Orientation</a:t>
            </a:r>
          </a:p>
          <a:p>
            <a:pPr marL="1143000" lvl="2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Mirror View and </a:t>
            </a:r>
          </a:p>
          <a:p>
            <a:pPr marL="1143000" lvl="2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Zoom</a:t>
            </a:r>
          </a:p>
          <a:p>
            <a:pPr marL="742950" lvl="1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Options to Control the view manipulations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endParaRPr lang="en-US" sz="2200">
              <a:solidFill>
                <a:srgbClr val="525252"/>
              </a:solidFill>
              <a:latin typeface="Arial" charset="0"/>
              <a:cs typeface="Arial" charset="0"/>
            </a:endParaRPr>
          </a:p>
        </p:txBody>
      </p:sp>
      <p:pic>
        <p:nvPicPr>
          <p:cNvPr id="4608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1525" y="2798763"/>
            <a:ext cx="2498725" cy="2470150"/>
          </a:xfrm>
          <a:prstGeom prst="rect">
            <a:avLst/>
          </a:prstGeom>
          <a:solidFill>
            <a:schemeClr val="accent1"/>
          </a:solidFill>
          <a:ln w="9525" cap="sq">
            <a:solidFill>
              <a:srgbClr val="000000"/>
            </a:solidFill>
            <a:prstDash val="solid"/>
            <a:miter lim="800000"/>
          </a:ln>
          <a:effectLst>
            <a:glow rad="101600">
              <a:schemeClr val="tx1">
                <a:lumMod val="40000"/>
                <a:lumOff val="60000"/>
                <a:alpha val="6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What is Visual-Weld?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  <a:latin typeface="Arial" charset="0"/>
                <a:cs typeface="Arial" charset="0"/>
              </a:rPr>
              <a:t>Model Building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Welding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 Utilities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Heat Treatment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Post Processing &amp; Report Generation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Tools &amp; Customization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Discussions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dirty="0">
              <a:solidFill>
                <a:srgbClr val="FF6600"/>
              </a:solidFill>
              <a:latin typeface="Arial" charset="0"/>
              <a:cs typeface="Arial" charset="0"/>
            </a:endParaRPr>
          </a:p>
        </p:txBody>
      </p:sp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Outline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49155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354EB5-56D3-423F-828A-EDEE29B0E16C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BEDE19D-8F95-4BB2-9BCF-0B487CC93372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3071813" y="179388"/>
            <a:ext cx="58578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de-DE" sz="3000" dirty="0">
                <a:latin typeface="Arial" pitchFamily="34" charset="0"/>
                <a:ea typeface="+mj-ea"/>
                <a:cs typeface="Arial" pitchFamily="34" charset="0"/>
              </a:rPr>
              <a:t>Model Building</a:t>
            </a:r>
            <a:endParaRPr lang="en-US" sz="3000" dirty="0"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4580" name="Rectangle 3"/>
          <p:cNvSpPr txBox="1">
            <a:spLocks/>
          </p:cNvSpPr>
          <p:nvPr/>
        </p:nvSpPr>
        <p:spPr bwMode="auto">
          <a:xfrm>
            <a:off x="457200" y="1395413"/>
            <a:ext cx="77724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400" dirty="0">
                <a:solidFill>
                  <a:srgbClr val="525252"/>
                </a:solidFill>
                <a:latin typeface="Arial" charset="0"/>
                <a:cs typeface="Arial" charset="0"/>
              </a:rPr>
              <a:t>Start with Visual–Mesh preprocessor, in order to create geometry, mesh and groups, from scratch or starting from geometry data exported from external CAD systems</a:t>
            </a:r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01750" y="3679825"/>
            <a:ext cx="3516313" cy="233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5" cstate="print"/>
          <a:srcRect l="1129" t="1529" r="1129" b="1529"/>
          <a:stretch>
            <a:fillRect/>
          </a:stretch>
        </p:blipFill>
        <p:spPr bwMode="auto">
          <a:xfrm>
            <a:off x="5321300" y="3216275"/>
            <a:ext cx="3767138" cy="276066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4286250" y="2946400"/>
            <a:ext cx="1784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/>
              <a:t>Visual-Mesh</a:t>
            </a:r>
          </a:p>
        </p:txBody>
      </p:sp>
      <p:graphicFrame>
        <p:nvGraphicFramePr>
          <p:cNvPr id="9" name="Diagram 8"/>
          <p:cNvGraphicFramePr/>
          <p:nvPr/>
        </p:nvGraphicFramePr>
        <p:xfrm>
          <a:off x="4298606" y="3584943"/>
          <a:ext cx="1594104" cy="578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296863" y="3076014"/>
            <a:ext cx="1038225" cy="299832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sp>
        <p:nvSpPr>
          <p:cNvPr id="11" name="Rounded Rectangle 10"/>
          <p:cNvSpPr/>
          <p:nvPr/>
        </p:nvSpPr>
        <p:spPr>
          <a:xfrm>
            <a:off x="176213" y="3404137"/>
            <a:ext cx="1289050" cy="704850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Box 10"/>
          <p:cNvSpPr txBox="1">
            <a:spLocks noChangeArrowheads="1"/>
          </p:cNvSpPr>
          <p:nvPr/>
        </p:nvSpPr>
        <p:spPr bwMode="auto">
          <a:xfrm>
            <a:off x="1776413" y="3503613"/>
            <a:ext cx="14620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accent1"/>
                </a:solidFill>
              </a:rPr>
              <a:t>CAD DATA</a:t>
            </a:r>
          </a:p>
          <a:p>
            <a:pPr algn="ctr"/>
            <a:r>
              <a:rPr lang="en-US" sz="1400" b="1">
                <a:solidFill>
                  <a:schemeClr val="accent1"/>
                </a:solidFill>
              </a:rPr>
              <a:t> T-JOINT.iges</a:t>
            </a:r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7427913" y="5507038"/>
            <a:ext cx="14620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accent1"/>
                </a:solidFill>
              </a:rPr>
              <a:t>MESH DATA</a:t>
            </a:r>
          </a:p>
          <a:p>
            <a:pPr algn="ctr"/>
            <a:r>
              <a:rPr lang="en-US" sz="1400" b="1">
                <a:solidFill>
                  <a:schemeClr val="accent1"/>
                </a:solidFill>
              </a:rPr>
              <a:t> T-JOINT.vdb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9" grpId="0">
        <p:bldAsOne/>
      </p:bldGraphic>
      <p:bldP spid="11" grpId="0" animBg="1"/>
      <p:bldP spid="11" grpId="1" animBg="1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65F40A-B297-41DD-A697-51D759C9D94F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3071813" y="179388"/>
            <a:ext cx="58578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de-DE" sz="3000" dirty="0">
                <a:latin typeface="Arial" pitchFamily="34" charset="0"/>
                <a:cs typeface="Arial" pitchFamily="34" charset="0"/>
              </a:rPr>
              <a:t>Model Building</a:t>
            </a:r>
          </a:p>
          <a:p>
            <a:pPr algn="r">
              <a:defRPr/>
            </a:pPr>
            <a:r>
              <a:rPr lang="de-DE" sz="2400" dirty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Collector Manager</a:t>
            </a:r>
            <a:endParaRPr lang="en-US" sz="2400" dirty="0">
              <a:solidFill>
                <a:schemeClr val="accent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5844" name="Rectangle 3"/>
          <p:cNvSpPr txBox="1">
            <a:spLocks/>
          </p:cNvSpPr>
          <p:nvPr/>
        </p:nvSpPr>
        <p:spPr bwMode="auto">
          <a:xfrm>
            <a:off x="457200" y="1368425"/>
            <a:ext cx="8577263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>
                <a:solidFill>
                  <a:srgbClr val="525252"/>
                </a:solidFill>
                <a:latin typeface="Arial" charset="0"/>
                <a:cs typeface="Arial" charset="0"/>
              </a:rPr>
              <a:t>Collector Manager is an versatile utility that allows users to manage collectors. It allows you to create, edit, delete and visualize collectors which are very important in any welding simulation</a:t>
            </a: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0768" y="2770446"/>
            <a:ext cx="6791325" cy="3733800"/>
          </a:xfrm>
          <a:prstGeom prst="rect">
            <a:avLst/>
          </a:prstGeom>
          <a:solidFill>
            <a:schemeClr val="accent1"/>
          </a:solidFill>
          <a:ln w="9525" cap="sq">
            <a:solidFill>
              <a:srgbClr val="000000"/>
            </a:solidFill>
            <a:prstDash val="solid"/>
            <a:miter lim="800000"/>
          </a:ln>
          <a:effectLst>
            <a:glow rad="101600">
              <a:schemeClr val="tx1">
                <a:lumMod val="40000"/>
                <a:lumOff val="60000"/>
                <a:alpha val="6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8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 txBox="1">
            <a:spLocks/>
          </p:cNvSpPr>
          <p:nvPr/>
        </p:nvSpPr>
        <p:spPr bwMode="auto">
          <a:xfrm>
            <a:off x="457200" y="1368425"/>
            <a:ext cx="8577263" cy="505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200" dirty="0">
                <a:solidFill>
                  <a:srgbClr val="525252"/>
                </a:solidFill>
                <a:latin typeface="Arial" charset="0"/>
                <a:cs typeface="Arial" charset="0"/>
              </a:rPr>
              <a:t>Some of key features are listed below.</a:t>
            </a:r>
          </a:p>
          <a:p>
            <a:pPr marL="800100" lvl="1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000" dirty="0">
                <a:solidFill>
                  <a:srgbClr val="525252"/>
                </a:solidFill>
                <a:latin typeface="Arial" charset="0"/>
                <a:cs typeface="Arial" charset="0"/>
              </a:rPr>
              <a:t>Options to list collectors page wise and choose lines per page for easy listing.</a:t>
            </a:r>
          </a:p>
          <a:p>
            <a:pPr marL="800100" lvl="1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000" dirty="0">
                <a:solidFill>
                  <a:srgbClr val="525252"/>
                </a:solidFill>
                <a:latin typeface="Arial" charset="0"/>
                <a:cs typeface="Arial" charset="0"/>
              </a:rPr>
              <a:t>Filtering option based on Ids.</a:t>
            </a:r>
          </a:p>
          <a:p>
            <a:pPr marL="800100" lvl="1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000" dirty="0">
                <a:solidFill>
                  <a:srgbClr val="525252"/>
                </a:solidFill>
                <a:latin typeface="Arial" charset="0"/>
                <a:cs typeface="Arial" charset="0"/>
              </a:rPr>
              <a:t>Option to display model in boundary mode for easy visualization of collectors.</a:t>
            </a:r>
          </a:p>
          <a:p>
            <a:pPr marL="800100" lvl="1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000" dirty="0">
                <a:solidFill>
                  <a:srgbClr val="525252"/>
                </a:solidFill>
                <a:latin typeface="Arial" charset="0"/>
                <a:cs typeface="Arial" charset="0"/>
              </a:rPr>
              <a:t>Option to list all or only visible collectors.</a:t>
            </a:r>
          </a:p>
          <a:p>
            <a:pPr marL="800100" lvl="1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000" dirty="0">
                <a:solidFill>
                  <a:srgbClr val="525252"/>
                </a:solidFill>
                <a:latin typeface="Arial" charset="0"/>
                <a:cs typeface="Arial" charset="0"/>
              </a:rPr>
              <a:t> Options to add, remove and move entities from collectors.</a:t>
            </a:r>
          </a:p>
          <a:p>
            <a:pPr marL="800100" lvl="1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000" dirty="0">
                <a:solidFill>
                  <a:srgbClr val="525252"/>
                </a:solidFill>
                <a:latin typeface="Arial" charset="0"/>
                <a:cs typeface="Arial" charset="0"/>
              </a:rPr>
              <a:t>Provision to sort columns by clicking on column header.</a:t>
            </a:r>
          </a:p>
          <a:p>
            <a:pPr marL="800100" lvl="1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000" dirty="0">
                <a:solidFill>
                  <a:srgbClr val="525252"/>
                </a:solidFill>
                <a:latin typeface="Arial" charset="0"/>
                <a:cs typeface="Arial" charset="0"/>
              </a:rPr>
              <a:t>Editable name field.</a:t>
            </a:r>
          </a:p>
          <a:p>
            <a:pPr marL="800100" lvl="1" indent="-342900">
              <a:spcBef>
                <a:spcPct val="20000"/>
              </a:spcBef>
              <a:buSzPct val="75000"/>
              <a:buFontTx/>
              <a:buBlip>
                <a:blip r:embed="rId3"/>
              </a:buBlip>
            </a:pPr>
            <a:r>
              <a:rPr lang="en-US" sz="2000" dirty="0">
                <a:solidFill>
                  <a:srgbClr val="525252"/>
                </a:solidFill>
                <a:latin typeface="Arial" charset="0"/>
                <a:cs typeface="Arial" charset="0"/>
              </a:rPr>
              <a:t>‘Save’ option to save all the information in .</a:t>
            </a:r>
            <a:r>
              <a:rPr lang="en-US" sz="2000" dirty="0" err="1">
                <a:solidFill>
                  <a:srgbClr val="525252"/>
                </a:solidFill>
                <a:latin typeface="Arial" charset="0"/>
                <a:cs typeface="Arial" charset="0"/>
              </a:rPr>
              <a:t>csv</a:t>
            </a:r>
            <a:r>
              <a:rPr lang="en-US" sz="2000" dirty="0">
                <a:solidFill>
                  <a:srgbClr val="525252"/>
                </a:solidFill>
                <a:latin typeface="Arial" charset="0"/>
                <a:cs typeface="Arial" charset="0"/>
              </a:rPr>
              <a:t> format</a:t>
            </a:r>
            <a:endParaRPr lang="en-US" sz="2200" dirty="0">
              <a:solidFill>
                <a:srgbClr val="525252"/>
              </a:solidFill>
              <a:latin typeface="Arial" charset="0"/>
              <a:cs typeface="Arial" charset="0"/>
            </a:endParaRPr>
          </a:p>
        </p:txBody>
      </p:sp>
      <p:sp>
        <p:nvSpPr>
          <p:cNvPr id="29698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C8ECBA-960E-42CA-84F1-F21459600B69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3071813" y="179388"/>
            <a:ext cx="58578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de-DE" sz="3000" dirty="0">
                <a:latin typeface="Arial" pitchFamily="34" charset="0"/>
                <a:cs typeface="Arial" pitchFamily="34" charset="0"/>
              </a:rPr>
              <a:t>Model Building</a:t>
            </a:r>
          </a:p>
          <a:p>
            <a:pPr algn="r">
              <a:defRPr/>
            </a:pPr>
            <a:r>
              <a:rPr lang="de-DE" sz="2400" dirty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Collector Manager</a:t>
            </a:r>
            <a:endParaRPr lang="en-US" sz="2400" dirty="0">
              <a:solidFill>
                <a:schemeClr val="accent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What is Visual-Weld?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Model Building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  <a:latin typeface="Arial" charset="0"/>
                <a:cs typeface="Arial" charset="0"/>
              </a:rPr>
              <a:t>Welding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 Utilities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Heat Treatment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Post Processing &amp; Report Generation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Tools &amp; Customization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Discussions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dirty="0">
              <a:solidFill>
                <a:srgbClr val="FF6600"/>
              </a:solidFill>
              <a:latin typeface="Arial" charset="0"/>
              <a:cs typeface="Arial" charset="0"/>
            </a:endParaRPr>
          </a:p>
        </p:txBody>
      </p:sp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Outline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49155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354EB5-56D3-423F-828A-EDEE29B0E16C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Welding Advisor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15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981325" y="5329250"/>
            <a:ext cx="596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just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An easy-to-use guided work-flow based interface requiring minimum input; Define and solve weld problems; Set-up Single-Pass and Multi-Pass Welding simulations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Global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Cooling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1" y="1128713"/>
            <a:ext cx="2502549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Welding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Project Description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16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695564" y="5329250"/>
            <a:ext cx="6238800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project name and working directory with other basic information for project identification;</a:t>
            </a:r>
            <a:r>
              <a:rPr lang="en-US" dirty="0">
                <a:solidFill>
                  <a:srgbClr val="525252"/>
                </a:solidFill>
                <a:latin typeface="+mn-lt"/>
              </a:rPr>
              <a:t> </a:t>
            </a:r>
          </a:p>
          <a:p>
            <a:pPr marL="285750" lvl="1" indent="-285750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Project name will be used for all created files and they will be stored in the working directory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Global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Component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Cooling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1709" y="1311047"/>
            <a:ext cx="3718670" cy="39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Welding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Global Parameters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17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Set  the computation option to be used for the project; </a:t>
            </a:r>
          </a:p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Default computation option is selected automatically based on the loaded mesh;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Global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Component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Cooling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8755" y="1289957"/>
            <a:ext cx="3688022" cy="39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Welding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Component Properties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18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7675" lvl="2" indent="9525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Assign materials to all components and/or filler material defining the weld problem. You can select Parts and/or Collectors for components process type.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Component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Cooling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6148" y="1318532"/>
            <a:ext cx="2745797" cy="39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Welding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Welding Process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1311128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all required trajectories;</a:t>
            </a:r>
          </a:p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Choose different process types either pre defined or user defined;</a:t>
            </a:r>
          </a:p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all properties for heat source with diving.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Cooling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4622" y="1278391"/>
            <a:ext cx="3171543" cy="39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3069" y="3140527"/>
            <a:ext cx="2213442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647950" y="142852"/>
            <a:ext cx="6281769" cy="928694"/>
          </a:xfrm>
        </p:spPr>
        <p:txBody>
          <a:bodyPr/>
          <a:lstStyle/>
          <a:p>
            <a:r>
              <a:rPr lang="en-US" dirty="0"/>
              <a:t>Welding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Welding Process - Automatic Weld Trajectory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20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967425"/>
            <a:ext cx="6238887" cy="701731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Create Weld trajectories automatically;</a:t>
            </a:r>
          </a:p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Directly edit entities or visualize them in explorer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Cooling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 cstate="print"/>
          <a:srcRect l="1309" t="1630" r="4520" b="1710"/>
          <a:stretch>
            <a:fillRect/>
          </a:stretch>
        </p:blipFill>
        <p:spPr bwMode="auto">
          <a:xfrm>
            <a:off x="5301410" y="3395376"/>
            <a:ext cx="3036145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5571" y="3390039"/>
            <a:ext cx="1848481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1" name="Group 7"/>
          <p:cNvGrpSpPr>
            <a:grpSpLocks noChangeAspect="1"/>
          </p:cNvGrpSpPr>
          <p:nvPr/>
        </p:nvGrpSpPr>
        <p:grpSpPr bwMode="auto">
          <a:xfrm>
            <a:off x="5254626" y="1200150"/>
            <a:ext cx="3494659" cy="2160000"/>
            <a:chOff x="130175" y="2590800"/>
            <a:chExt cx="5424488" cy="3352800"/>
          </a:xfrm>
        </p:grpSpPr>
        <p:pic>
          <p:nvPicPr>
            <p:cNvPr id="22" name="Picture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0175" y="2590800"/>
              <a:ext cx="5424488" cy="3352800"/>
            </a:xfrm>
            <a:prstGeom prst="rect">
              <a:avLst/>
            </a:prstGeom>
            <a:noFill/>
            <a:ln w="25400" algn="ctr">
              <a:solidFill>
                <a:srgbClr val="525252"/>
              </a:solidFill>
              <a:miter lim="800000"/>
              <a:headEnd/>
              <a:tailEnd/>
            </a:ln>
          </p:spPr>
        </p:pic>
        <p:sp>
          <p:nvSpPr>
            <p:cNvPr id="23" name="TextBox 10"/>
            <p:cNvSpPr txBox="1">
              <a:spLocks noChangeArrowheads="1"/>
            </p:cNvSpPr>
            <p:nvPr/>
          </p:nvSpPr>
          <p:spPr bwMode="auto">
            <a:xfrm>
              <a:off x="3570288" y="5062538"/>
              <a:ext cx="157797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/>
                <a:t>WELD LINE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7141" y="1164091"/>
            <a:ext cx="2520000" cy="39350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Welding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Cooling Condition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21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heat exchange condition;</a:t>
            </a:r>
          </a:p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Choose from Free cooling and/or Forced cooling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Component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Cooling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4108" y="1323975"/>
            <a:ext cx="3619500" cy="3867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Welding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Clamping Condition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136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all Clamps  required for complete welding -  </a:t>
            </a:r>
          </a:p>
          <a:p>
            <a:pPr marL="1257300" lvl="3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Elastic, Rigid, Symmetry, Unclamped;</a:t>
            </a:r>
          </a:p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clamping condition using the clamps defined;</a:t>
            </a:r>
          </a:p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Directly Visualize and edit entities in explorer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Component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Cooling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2378" y="1290637"/>
            <a:ext cx="3351448" cy="39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7113" y="1323976"/>
            <a:ext cx="2880000" cy="1567595"/>
          </a:xfrm>
          <a:prstGeom prst="rect">
            <a:avLst/>
          </a:prstGeom>
          <a:noFill/>
          <a:ln w="25400" algn="ctr">
            <a:solidFill>
              <a:srgbClr val="525252"/>
            </a:solidFill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/>
          <a:srcRect l="2646" t="5669" r="2647" b="2821"/>
          <a:stretch>
            <a:fillRect/>
          </a:stretch>
        </p:blipFill>
        <p:spPr bwMode="auto">
          <a:xfrm>
            <a:off x="6440488" y="2925763"/>
            <a:ext cx="2195837" cy="2376000"/>
          </a:xfrm>
          <a:prstGeom prst="rect">
            <a:avLst/>
          </a:prstGeom>
          <a:noFill/>
          <a:ln w="25400" algn="ctr">
            <a:solidFill>
              <a:srgbClr val="52525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Welding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Loads &amp; Deformations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Cooling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/>
          <a:stretch>
            <a:fillRect/>
          </a:stretch>
        </p:blipFill>
        <p:spPr bwMode="auto">
          <a:xfrm>
            <a:off x="4503833" y="5563518"/>
            <a:ext cx="396607" cy="870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" name="Group 19"/>
          <p:cNvGrpSpPr>
            <a:grpSpLocks noChangeAspect="1"/>
          </p:cNvGrpSpPr>
          <p:nvPr/>
        </p:nvGrpSpPr>
        <p:grpSpPr>
          <a:xfrm>
            <a:off x="3632473" y="1351227"/>
            <a:ext cx="3626143" cy="3960000"/>
            <a:chOff x="4384947" y="1436952"/>
            <a:chExt cx="4629150" cy="5055353"/>
          </a:xfrm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b="46648"/>
            <a:stretch>
              <a:fillRect/>
            </a:stretch>
          </p:blipFill>
          <p:spPr bwMode="auto">
            <a:xfrm>
              <a:off x="4384947" y="1436952"/>
              <a:ext cx="4629150" cy="505535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2" cstate="print">
              <a:lum bright="100000"/>
            </a:blip>
            <a:srcRect/>
            <a:stretch>
              <a:fillRect/>
            </a:stretch>
          </p:blipFill>
          <p:spPr bwMode="auto">
            <a:xfrm>
              <a:off x="4560983" y="5563518"/>
              <a:ext cx="396607" cy="8703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39" name="TextBox 38"/>
          <p:cNvSpPr txBox="1"/>
          <p:nvPr/>
        </p:nvSpPr>
        <p:spPr>
          <a:xfrm>
            <a:off x="2705088" y="5329250"/>
            <a:ext cx="6238887" cy="1034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all loads and/or deformations;</a:t>
            </a:r>
          </a:p>
          <a:p>
            <a:pPr marL="1257300" lvl="3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Displacements, Force, Pressure;</a:t>
            </a:r>
          </a:p>
          <a:p>
            <a:pPr marL="800100" lvl="2" indent="-342900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loading conditions using the loads defined.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Welding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Solution Parameters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24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Solve Set various solver parameters;</a:t>
            </a:r>
          </a:p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Generate the input data;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Component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Cooling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9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3700" y="2182814"/>
            <a:ext cx="3600000" cy="2339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9863" y="1322615"/>
            <a:ext cx="2717234" cy="39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1" name="TextBox 10"/>
          <p:cNvSpPr txBox="1">
            <a:spLocks noChangeArrowheads="1"/>
          </p:cNvSpPr>
          <p:nvPr/>
        </p:nvSpPr>
        <p:spPr bwMode="auto">
          <a:xfrm>
            <a:off x="7313613" y="4140200"/>
            <a:ext cx="1460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>
                <a:solidFill>
                  <a:schemeClr val="accent1"/>
                </a:solidFill>
              </a:rPr>
              <a:t>MESH &amp; WELD DATA</a:t>
            </a:r>
          </a:p>
          <a:p>
            <a:pPr algn="ctr"/>
            <a:r>
              <a:rPr lang="en-US" sz="1400" b="1" dirty="0">
                <a:solidFill>
                  <a:schemeClr val="accent1"/>
                </a:solidFill>
              </a:rPr>
              <a:t> T-JOINT.vdb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What is Visual-Weld?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Model Building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Welding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  <a:latin typeface="Arial" charset="0"/>
                <a:cs typeface="Arial" charset="0"/>
              </a:rPr>
              <a:t>Weld Utilities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Heat Treatment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Post Processing &amp; Report Generation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Tools &amp; Customization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Discussions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dirty="0">
              <a:solidFill>
                <a:srgbClr val="FF6600"/>
              </a:solidFill>
              <a:latin typeface="Arial" charset="0"/>
              <a:cs typeface="Arial" charset="0"/>
            </a:endParaRPr>
          </a:p>
        </p:txBody>
      </p:sp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Outline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49155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354EB5-56D3-423F-828A-EDEE29B0E16C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89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89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 Utilities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Skin Generation and Element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 Utilities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71450" y="206692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Basic Utilities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00025" y="3152775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Job Submission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09550" y="3714750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Export to Pam Assembly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09550" y="2600325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Sequence Visualization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9425" y="1243013"/>
            <a:ext cx="241935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19625" y="2052638"/>
            <a:ext cx="2533650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38863" y="3524250"/>
            <a:ext cx="2752725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 Utilities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Welding Sequence Visualization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0" name="Picture 9" descr="1.png"/>
          <p:cNvPicPr>
            <a:picLocks noChangeAspect="1"/>
          </p:cNvPicPr>
          <p:nvPr/>
        </p:nvPicPr>
        <p:blipFill>
          <a:blip r:embed="rId3" cstate="print"/>
          <a:srcRect l="14266"/>
          <a:stretch>
            <a:fillRect/>
          </a:stretch>
        </p:blipFill>
        <p:spPr>
          <a:xfrm>
            <a:off x="3200391" y="1132102"/>
            <a:ext cx="5924072" cy="5582143"/>
          </a:xfrm>
          <a:prstGeom prst="rect">
            <a:avLst/>
          </a:prstGeom>
        </p:spPr>
      </p:pic>
      <p:pic>
        <p:nvPicPr>
          <p:cNvPr id="11" name="Picture 10" descr="2.png"/>
          <p:cNvPicPr>
            <a:picLocks noChangeAspect="1"/>
          </p:cNvPicPr>
          <p:nvPr/>
        </p:nvPicPr>
        <p:blipFill>
          <a:blip r:embed="rId4" cstate="print"/>
          <a:srcRect l="14266"/>
          <a:stretch>
            <a:fillRect/>
          </a:stretch>
        </p:blipFill>
        <p:spPr>
          <a:xfrm>
            <a:off x="3200391" y="1132102"/>
            <a:ext cx="5924072" cy="5582143"/>
          </a:xfrm>
          <a:prstGeom prst="rect">
            <a:avLst/>
          </a:prstGeom>
        </p:spPr>
      </p:pic>
      <p:pic>
        <p:nvPicPr>
          <p:cNvPr id="12" name="Picture 11" descr="3.png"/>
          <p:cNvPicPr>
            <a:picLocks noChangeAspect="1"/>
          </p:cNvPicPr>
          <p:nvPr/>
        </p:nvPicPr>
        <p:blipFill>
          <a:blip r:embed="rId5" cstate="print"/>
          <a:srcRect l="14266"/>
          <a:stretch>
            <a:fillRect/>
          </a:stretch>
        </p:blipFill>
        <p:spPr>
          <a:xfrm>
            <a:off x="3200391" y="1132102"/>
            <a:ext cx="5924072" cy="5582143"/>
          </a:xfrm>
          <a:prstGeom prst="rect">
            <a:avLst/>
          </a:prstGeom>
        </p:spPr>
      </p:pic>
      <p:pic>
        <p:nvPicPr>
          <p:cNvPr id="13" name="Picture 12" descr="4.png"/>
          <p:cNvPicPr>
            <a:picLocks noChangeAspect="1"/>
          </p:cNvPicPr>
          <p:nvPr/>
        </p:nvPicPr>
        <p:blipFill>
          <a:blip r:embed="rId6" cstate="print"/>
          <a:srcRect l="14266"/>
          <a:stretch>
            <a:fillRect/>
          </a:stretch>
        </p:blipFill>
        <p:spPr>
          <a:xfrm>
            <a:off x="3200391" y="1132102"/>
            <a:ext cx="5924072" cy="5582143"/>
          </a:xfrm>
          <a:prstGeom prst="rect">
            <a:avLst/>
          </a:prstGeom>
        </p:spPr>
      </p:pic>
      <p:pic>
        <p:nvPicPr>
          <p:cNvPr id="14" name="Picture 13" descr="5.png"/>
          <p:cNvPicPr>
            <a:picLocks noChangeAspect="1"/>
          </p:cNvPicPr>
          <p:nvPr/>
        </p:nvPicPr>
        <p:blipFill>
          <a:blip r:embed="rId7" cstate="print"/>
          <a:srcRect l="14266"/>
          <a:stretch>
            <a:fillRect/>
          </a:stretch>
        </p:blipFill>
        <p:spPr>
          <a:xfrm>
            <a:off x="3200391" y="1132102"/>
            <a:ext cx="5924072" cy="5582143"/>
          </a:xfrm>
          <a:prstGeom prst="rect">
            <a:avLst/>
          </a:prstGeom>
        </p:spPr>
      </p:pic>
      <p:pic>
        <p:nvPicPr>
          <p:cNvPr id="15" name="Picture 14" descr="6.png"/>
          <p:cNvPicPr>
            <a:picLocks noChangeAspect="1"/>
          </p:cNvPicPr>
          <p:nvPr/>
        </p:nvPicPr>
        <p:blipFill>
          <a:blip r:embed="rId8" cstate="print"/>
          <a:srcRect l="14266"/>
          <a:stretch>
            <a:fillRect/>
          </a:stretch>
        </p:blipFill>
        <p:spPr>
          <a:xfrm>
            <a:off x="3200391" y="1132102"/>
            <a:ext cx="5924072" cy="5582143"/>
          </a:xfrm>
          <a:prstGeom prst="rect">
            <a:avLst/>
          </a:prstGeom>
        </p:spPr>
      </p:pic>
      <p:pic>
        <p:nvPicPr>
          <p:cNvPr id="16" name="Picture 15" descr="7.png"/>
          <p:cNvPicPr>
            <a:picLocks noChangeAspect="1"/>
          </p:cNvPicPr>
          <p:nvPr/>
        </p:nvPicPr>
        <p:blipFill>
          <a:blip r:embed="rId9" cstate="print"/>
          <a:srcRect l="14266"/>
          <a:stretch>
            <a:fillRect/>
          </a:stretch>
        </p:blipFill>
        <p:spPr>
          <a:xfrm>
            <a:off x="3200391" y="1132102"/>
            <a:ext cx="5924072" cy="5582143"/>
          </a:xfrm>
          <a:prstGeom prst="rect">
            <a:avLst/>
          </a:prstGeom>
        </p:spPr>
      </p:pic>
      <p:pic>
        <p:nvPicPr>
          <p:cNvPr id="9" name="Picture 8" descr="8.png"/>
          <p:cNvPicPr>
            <a:picLocks noChangeAspect="1"/>
          </p:cNvPicPr>
          <p:nvPr/>
        </p:nvPicPr>
        <p:blipFill>
          <a:blip r:embed="rId10" cstate="print"/>
          <a:srcRect l="14266"/>
          <a:stretch>
            <a:fillRect/>
          </a:stretch>
        </p:blipFill>
        <p:spPr>
          <a:xfrm>
            <a:off x="3181341" y="1027327"/>
            <a:ext cx="5924072" cy="558214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769053" y="3652838"/>
            <a:ext cx="1626970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ounded Rectangle 18"/>
          <p:cNvSpPr/>
          <p:nvPr/>
        </p:nvSpPr>
        <p:spPr>
          <a:xfrm>
            <a:off x="0" y="1390650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 Utilities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90500" y="26193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Sequence Visualization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19075" y="3228975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Job Submission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00025" y="3886200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Export to Pam Assembly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90500" y="2028825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Basic Utilities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 Utilities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Computation Manager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 Utilities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80975" y="2695575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Sequence Visualization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52400" y="32670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52400" y="3924300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Export to Pam Assembly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5" name="Group 24"/>
          <p:cNvGrpSpPr>
            <a:grpSpLocks noChangeAspect="1"/>
          </p:cNvGrpSpPr>
          <p:nvPr/>
        </p:nvGrpSpPr>
        <p:grpSpPr>
          <a:xfrm>
            <a:off x="3314034" y="1341978"/>
            <a:ext cx="5040000" cy="2380268"/>
            <a:chOff x="1428084" y="3532728"/>
            <a:chExt cx="6226969" cy="2940844"/>
          </a:xfrm>
        </p:grpSpPr>
        <p:pic>
          <p:nvPicPr>
            <p:cNvPr id="26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28084" y="3532728"/>
              <a:ext cx="6226969" cy="2940844"/>
            </a:xfrm>
            <a:prstGeom prst="rect">
              <a:avLst/>
            </a:prstGeom>
            <a:solidFill>
              <a:schemeClr val="accent1"/>
            </a:solidFill>
            <a:ln w="9525" cap="sq">
              <a:solidFill>
                <a:srgbClr val="000000"/>
              </a:solidFill>
              <a:prstDash val="solid"/>
              <a:miter lim="800000"/>
            </a:ln>
            <a:effectLst>
              <a:glow rad="101600">
                <a:schemeClr val="tx1">
                  <a:lumMod val="40000"/>
                  <a:lumOff val="60000"/>
                  <a:alpha val="6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98638" y="3601139"/>
              <a:ext cx="2114550" cy="228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8" name="TextBox 27"/>
          <p:cNvSpPr txBox="1"/>
          <p:nvPr/>
        </p:nvSpPr>
        <p:spPr>
          <a:xfrm>
            <a:off x="2705088" y="3733800"/>
            <a:ext cx="6238887" cy="297312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An easy-to-use utility to manage complex solver runs efficiently; </a:t>
            </a:r>
          </a:p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Gives you an overview of project contents;</a:t>
            </a:r>
          </a:p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Allows you to control solver jobs;</a:t>
            </a:r>
          </a:p>
          <a:p>
            <a:pPr marL="800100" lvl="1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Color coding of cells based on solver run status -</a:t>
            </a:r>
          </a:p>
          <a:p>
            <a:pPr marL="12573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Gray: No computation;</a:t>
            </a:r>
          </a:p>
          <a:p>
            <a:pPr marL="12573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Blue: Computation running;</a:t>
            </a:r>
          </a:p>
          <a:p>
            <a:pPr marL="12573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Orange: Problem during computation;</a:t>
            </a:r>
          </a:p>
          <a:p>
            <a:pPr marL="12573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Green: Computation done;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00025" y="2057400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Basic Utilities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Weld Utilities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Export to PAM Assembly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 Utilities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00025" y="2619375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Welding Sequence Visualization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90500" y="3209925"/>
            <a:ext cx="2340000" cy="46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00025" y="38004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Export to PAM Assembly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05088" y="4257675"/>
            <a:ext cx="6238887" cy="738664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Export the results obtained to PAM Assembly;</a:t>
            </a:r>
          </a:p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Choose from Block or Slice options</a:t>
            </a:r>
            <a:r>
              <a:rPr lang="en-US" sz="2000" dirty="0">
                <a:solidFill>
                  <a:srgbClr val="525252"/>
                </a:solidFill>
                <a:latin typeface="+mn-lt"/>
              </a:rPr>
              <a:t>;</a:t>
            </a:r>
            <a:endParaRPr lang="en-US" dirty="0">
              <a:solidFill>
                <a:schemeClr val="tx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027905" y="1396970"/>
            <a:ext cx="3471484" cy="2523639"/>
          </a:xfrm>
          <a:prstGeom prst="rect">
            <a:avLst/>
          </a:prstGeom>
          <a:solidFill>
            <a:schemeClr val="accent1"/>
          </a:solidFill>
          <a:ln w="9525" cap="sq">
            <a:solidFill>
              <a:srgbClr val="000000"/>
            </a:solidFill>
            <a:prstDash val="solid"/>
            <a:miter lim="800000"/>
          </a:ln>
          <a:effectLst>
            <a:glow rad="101600">
              <a:schemeClr val="tx1">
                <a:lumMod val="40000"/>
                <a:lumOff val="60000"/>
                <a:alpha val="6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ounded Rectangle 10"/>
          <p:cNvSpPr/>
          <p:nvPr/>
        </p:nvSpPr>
        <p:spPr>
          <a:xfrm>
            <a:off x="190500" y="2066925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Basic Utilities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What is Visual-Weld?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Model Building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Welding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 Utilities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solidFill>
                  <a:srgbClr val="FF6600"/>
                </a:solidFill>
                <a:latin typeface="Arial" charset="0"/>
                <a:cs typeface="Arial" charset="0"/>
              </a:rPr>
              <a:t>Heat Treatment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Post Processing &amp; Report Generation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Tools &amp; Customization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Discussions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dirty="0">
              <a:solidFill>
                <a:srgbClr val="FF6600"/>
              </a:solidFill>
              <a:latin typeface="Arial" charset="0"/>
              <a:cs typeface="Arial" charset="0"/>
            </a:endParaRPr>
          </a:p>
        </p:txBody>
      </p:sp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Outline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49155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354EB5-56D3-423F-828A-EDEE29B0E16C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89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89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Heat Treatment Advisor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31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9" y="5329250"/>
            <a:ext cx="623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The Heat Treatment Advisor includes all you need to set up, simulate, and analyze heat</a:t>
            </a:r>
          </a:p>
          <a:p>
            <a:pPr algn="ctr"/>
            <a:r>
              <a:rPr lang="en-IN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treatment problems. </a:t>
            </a:r>
            <a:endParaRPr lang="en-US" dirty="0">
              <a:solidFill>
                <a:schemeClr val="tx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0" y="1209675"/>
            <a:ext cx="527389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Heat Treatment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Project Description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32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695564" y="5329250"/>
            <a:ext cx="62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Enter project details viz. Project Name, Title, Project Path and General description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0" y="1400175"/>
            <a:ext cx="2664000" cy="51816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1304925"/>
            <a:ext cx="527389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Heat Treatment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Process Definition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33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Select the required processes for heat treatment; Tempering will be supported in the next release;</a:t>
            </a:r>
          </a:p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Computation Option set automatically. Modify if needed;</a:t>
            </a:r>
          </a:p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cyclic symmetry for 3D models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81350" y="1171575"/>
            <a:ext cx="527389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Heat Treatment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Material Properties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34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Assign materials to required groups; </a:t>
            </a:r>
          </a:p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Filter material automatically based on the selected process type;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81350" y="1209675"/>
            <a:ext cx="527389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Heat Treatment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Heat Treatment Process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35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Heating, Carburization, quench media and quenching condition; </a:t>
            </a:r>
          </a:p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You can also define quench media with diving;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5150" y="1219200"/>
            <a:ext cx="527389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7630" y="1233487"/>
            <a:ext cx="5273895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3926" y="1714500"/>
            <a:ext cx="3141818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1575" y="2076450"/>
            <a:ext cx="3141818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43551" y="2252662"/>
            <a:ext cx="2792727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14676" y="1214437"/>
            <a:ext cx="5273895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Heat Treatment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Clamping Condition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36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clamps and clamping conditions;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8975" y="1219200"/>
            <a:ext cx="527389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Heat Treatment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Loads &amp; Deformations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37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loads and loading conditions. This is not mandatory. User can defined loads based on the scenario.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5175" y="1247775"/>
            <a:ext cx="527389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Heat Treatment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Solution Parameters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38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Define parameters for computation;</a:t>
            </a:r>
          </a:p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Use default settings or modify them as needed;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3725" y="1200150"/>
            <a:ext cx="527389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Heat Treatment Advisor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Computation Manager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98A681-9C75-4CCE-ADF8-9B19CF682D7C}" type="slidenum">
              <a:rPr lang="fr-FR" smtClean="0"/>
              <a:pPr>
                <a:defRPr/>
              </a:pPr>
              <a:t>39</a:t>
            </a:fld>
            <a:endParaRPr lang="fr-FR"/>
          </a:p>
        </p:txBody>
      </p:sp>
      <p:sp>
        <p:nvSpPr>
          <p:cNvPr id="39" name="TextBox 38"/>
          <p:cNvSpPr txBox="1"/>
          <p:nvPr/>
        </p:nvSpPr>
        <p:spPr>
          <a:xfrm>
            <a:off x="2705088" y="5329250"/>
            <a:ext cx="6238887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Solve all Heat Treatment processes in one manager;</a:t>
            </a:r>
          </a:p>
          <a:p>
            <a:pPr marL="285750" lvl="1" indent="-28575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Generate batch scripts for Windows &amp; Linux;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ounded Rectangle 35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Advisor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Project Description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Process Definition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Material Properties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71450" y="374332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Heat Treatment Process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1450" y="430530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Clamping Condition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61925" y="4867275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Loads &amp; Deformations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925" y="5429250"/>
            <a:ext cx="2340000" cy="468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Solution Parameters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925" y="599122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Computation Manager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81350" y="1181100"/>
            <a:ext cx="527389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What is Visual-Weld?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Model Building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Welding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 Utilities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Heat Treatment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solidFill>
                  <a:srgbClr val="FF6600"/>
                </a:solidFill>
                <a:latin typeface="Arial" charset="0"/>
                <a:cs typeface="Arial" charset="0"/>
              </a:rPr>
              <a:t>Post Processing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>
                <a:solidFill>
                  <a:srgbClr val="FF6600"/>
                </a:solidFill>
                <a:latin typeface="Arial" charset="0"/>
                <a:cs typeface="Arial" charset="0"/>
              </a:rPr>
              <a:t>&amp; Report Generation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Tools &amp; Customization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Discussions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dirty="0">
              <a:solidFill>
                <a:srgbClr val="FF6600"/>
              </a:solidFill>
              <a:latin typeface="Arial" charset="0"/>
              <a:cs typeface="Arial" charset="0"/>
            </a:endParaRPr>
          </a:p>
        </p:txBody>
      </p:sp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Outline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49155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354EB5-56D3-423F-828A-EDEE29B0E16C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89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89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Post-Processing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Visualization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Post-Processing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Visualization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Report Generation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05088" y="5505450"/>
            <a:ext cx="6238887" cy="6463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Visualize geometry, contours, curves, printing, pattern, vectors display options and report generations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4663" y="1409700"/>
            <a:ext cx="4798033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6114" y="1543050"/>
            <a:ext cx="505928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Post-Processing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Visualization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Post-Processing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Visualization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Report Generation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05088" y="5505450"/>
            <a:ext cx="6238887" cy="6463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800100" lvl="2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Visualize geometry, contours, curves, printing, pattern, vectors display options and report generations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4225" y="1228725"/>
            <a:ext cx="527389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071802" y="142851"/>
            <a:ext cx="5857916" cy="1200173"/>
          </a:xfrm>
        </p:spPr>
        <p:txBody>
          <a:bodyPr/>
          <a:lstStyle/>
          <a:p>
            <a:r>
              <a:rPr lang="en-US" dirty="0"/>
              <a:t>Post-Processing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Report Generation 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Post-Processing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Visualization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Report Generation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05113" y="5343525"/>
            <a:ext cx="6238887" cy="92333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800100" lvl="1" indent="-34290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From Visual Viewer reports can be generated from File -&gt; Preview by giving various input and by using Drawing blocks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905125" y="1209675"/>
            <a:ext cx="6048375" cy="3960000"/>
            <a:chOff x="2905125" y="1209675"/>
            <a:chExt cx="6048375" cy="3960000"/>
          </a:xfrm>
        </p:grpSpPr>
        <p:pic>
          <p:nvPicPr>
            <p:cNvPr id="1536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05125" y="1209675"/>
              <a:ext cx="4744719" cy="39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536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18445" y="2895600"/>
              <a:ext cx="1335055" cy="21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071802" y="142851"/>
            <a:ext cx="5857916" cy="1200173"/>
          </a:xfrm>
        </p:spPr>
        <p:txBody>
          <a:bodyPr/>
          <a:lstStyle/>
          <a:p>
            <a:r>
              <a:rPr lang="en-US" dirty="0"/>
              <a:t>Post-Processing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Automatic</a:t>
            </a:r>
            <a:r>
              <a:rPr lang="en-US" dirty="0"/>
              <a:t> </a:t>
            </a:r>
            <a:r>
              <a:rPr lang="en-US" sz="2400" dirty="0">
                <a:solidFill>
                  <a:schemeClr val="accent1"/>
                </a:solidFill>
              </a:rPr>
              <a:t>Report Generation- Welding Simulation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Post-Processing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Visualization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Report Generation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33663" y="4457699"/>
            <a:ext cx="6238887" cy="147732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447675" lvl="1" algn="just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For Welding scenarios, Auto report generation is provided. On specifying the working project directory, application automatic picking of mesh &amp; result files from the project folder; Fully customizable; Options to export in </a:t>
            </a:r>
            <a:r>
              <a:rPr lang="en-US" dirty="0" err="1">
                <a:solidFill>
                  <a:schemeClr val="tx1">
                    <a:lumMod val="50000"/>
                  </a:schemeClr>
                </a:solidFill>
                <a:latin typeface="+mn-lt"/>
              </a:rPr>
              <a:t>pdf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 and </a:t>
            </a:r>
            <a:r>
              <a:rPr lang="en-US" dirty="0" err="1">
                <a:solidFill>
                  <a:schemeClr val="tx1">
                    <a:lumMod val="50000"/>
                  </a:schemeClr>
                </a:solidFill>
                <a:latin typeface="+mn-lt"/>
              </a:rPr>
              <a:t>pptx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 formats</a:t>
            </a:r>
          </a:p>
        </p:txBody>
      </p:sp>
      <p:pic>
        <p:nvPicPr>
          <p:cNvPr id="14" name="Picture 4" descr="Picture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5068" y="1635315"/>
            <a:ext cx="6840000" cy="28983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What is Visual-Weld?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Model Building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Welding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 Utilities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Heat Treatment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Post Processing &amp; Report Generation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solidFill>
                  <a:srgbClr val="FF6600"/>
                </a:solidFill>
                <a:latin typeface="Arial" charset="0"/>
                <a:cs typeface="Arial" charset="0"/>
              </a:rPr>
              <a:t>Tools &amp; Customization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Discussions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dirty="0">
              <a:solidFill>
                <a:srgbClr val="FF6600"/>
              </a:solidFill>
              <a:latin typeface="Arial" charset="0"/>
              <a:cs typeface="Arial" charset="0"/>
            </a:endParaRPr>
          </a:p>
        </p:txBody>
      </p:sp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Outline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49155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354EB5-56D3-423F-828A-EDEE29B0E16C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9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9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Tools &amp; Customization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Measure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Tools &amp; Customization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Measure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Customization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General Preferences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14613" y="5314950"/>
            <a:ext cx="6238887" cy="978729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742950" lvl="1" indent="-342900" algn="ctr" eaLnBrk="0" hangingPunct="0">
              <a:spcBef>
                <a:spcPct val="20000"/>
              </a:spcBef>
              <a:buSzPct val="75000"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Measure Distance , Angle &amp; Area / Volume;</a:t>
            </a:r>
          </a:p>
          <a:p>
            <a:pPr marL="742950" lvl="1" indent="-342900" algn="ctr" eaLnBrk="0" hangingPunct="0">
              <a:spcBef>
                <a:spcPct val="20000"/>
              </a:spcBef>
              <a:buSzPct val="75000"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Measured quantities dynamically updated during modelling; Option to show/hide measured distances</a:t>
            </a:r>
            <a:r>
              <a:rPr lang="en-GB" dirty="0">
                <a:solidFill>
                  <a:srgbClr val="525252"/>
                </a:solidFill>
                <a:latin typeface="+mn-lt"/>
              </a:rPr>
              <a:t>.</a:t>
            </a:r>
            <a:endParaRPr lang="de-DE" dirty="0">
              <a:solidFill>
                <a:schemeClr val="tx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8275" y="1365250"/>
            <a:ext cx="4094775" cy="39600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3353" y="1241656"/>
            <a:ext cx="2128000" cy="2520000"/>
          </a:xfrm>
          <a:prstGeom prst="rect">
            <a:avLst/>
          </a:prstGeom>
          <a:solidFill>
            <a:schemeClr val="accent1"/>
          </a:solidFill>
          <a:ln w="9525" cap="sq">
            <a:solidFill>
              <a:srgbClr val="000000"/>
            </a:solidFill>
            <a:prstDash val="solid"/>
            <a:miter lim="800000"/>
          </a:ln>
          <a:effectLst>
            <a:glow rad="101600">
              <a:schemeClr val="tx1">
                <a:lumMod val="40000"/>
                <a:lumOff val="60000"/>
                <a:alpha val="6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Tools &amp; Customization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Customization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Tools &amp; Customization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Measure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Customization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General Preferences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14613" y="5695950"/>
            <a:ext cx="6238887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800100" lvl="1" indent="-34290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Customize menus and toolbars.</a:t>
            </a:r>
            <a:endParaRPr lang="de-DE" dirty="0">
              <a:solidFill>
                <a:schemeClr val="tx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38450" y="1400174"/>
            <a:ext cx="615315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38450" y="2427288"/>
            <a:ext cx="2860190" cy="28800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54563" y="3176588"/>
            <a:ext cx="2645299" cy="2160000"/>
          </a:xfrm>
          <a:prstGeom prst="rect">
            <a:avLst/>
          </a:prstGeom>
          <a:solidFill>
            <a:schemeClr val="accent1"/>
          </a:solidFill>
          <a:ln w="9525" cap="sq">
            <a:solidFill>
              <a:srgbClr val="000000"/>
            </a:solidFill>
            <a:prstDash val="solid"/>
            <a:miter lim="800000"/>
          </a:ln>
          <a:effectLst>
            <a:glow rad="101600">
              <a:schemeClr val="tx1">
                <a:lumMod val="40000"/>
                <a:lumOff val="60000"/>
                <a:alpha val="6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34275" y="4510088"/>
            <a:ext cx="1428750" cy="81438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Tools &amp; Customization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Customization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Tools &amp; Customization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Measure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Customization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General Preferences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14613" y="5972175"/>
            <a:ext cx="6238887" cy="6463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800100" lvl="1" indent="-342900" algn="ctr">
              <a:spcBef>
                <a:spcPct val="20000"/>
              </a:spcBef>
              <a:buSzPct val="75000"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Customize Keyboard shortcuts, mouse buttons, appearance and much more…</a:t>
            </a:r>
            <a:endParaRPr lang="de-DE" dirty="0">
              <a:solidFill>
                <a:schemeClr val="tx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9875" y="1420813"/>
            <a:ext cx="3362325" cy="33845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33938" y="2200275"/>
            <a:ext cx="4181475" cy="38195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Tools &amp; Customization</a:t>
            </a:r>
            <a:br>
              <a:rPr lang="en-US" dirty="0"/>
            </a:br>
            <a:r>
              <a:rPr lang="en-US" sz="2400" dirty="0">
                <a:solidFill>
                  <a:schemeClr val="accent1"/>
                </a:solidFill>
              </a:rPr>
              <a:t>General Preferences</a:t>
            </a:r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43010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3F108-EE5F-4075-BE12-39EC62EC834B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049" y="1362075"/>
            <a:ext cx="2664000" cy="52101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ounded Rectangle 19"/>
          <p:cNvSpPr/>
          <p:nvPr/>
        </p:nvSpPr>
        <p:spPr>
          <a:xfrm>
            <a:off x="180975" y="1495425"/>
            <a:ext cx="2340000" cy="468000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Tools &amp; Customization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80975" y="2057400"/>
            <a:ext cx="2340000" cy="46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Measure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1450" y="2619375"/>
            <a:ext cx="2340000" cy="46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Customization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71450" y="3181350"/>
            <a:ext cx="2340000" cy="468000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6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General Preferences</a:t>
            </a:r>
            <a:endParaRPr lang="en-IN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05088" y="5200650"/>
            <a:ext cx="6238887" cy="140346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800100" lvl="1" indent="-342900" algn="ctr">
              <a:spcBef>
                <a:spcPct val="20000"/>
              </a:spcBef>
              <a:buSzPct val="75000"/>
              <a:defRPr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M</a:t>
            </a:r>
            <a:r>
              <a:rPr lang="de-DE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anage window behaviour;</a:t>
            </a:r>
          </a:p>
          <a:p>
            <a:pPr marL="800100" lvl="1" indent="-342900" algn="ctr">
              <a:spcBef>
                <a:spcPct val="20000"/>
              </a:spcBef>
              <a:buSzPct val="75000"/>
              <a:defRPr/>
            </a:pPr>
            <a:r>
              <a:rPr lang="de-DE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Directory setting;</a:t>
            </a:r>
          </a:p>
          <a:p>
            <a:pPr marL="800100" lvl="1" indent="-342900" algn="ctr">
              <a:spcBef>
                <a:spcPct val="20000"/>
              </a:spcBef>
              <a:buSzPct val="75000"/>
              <a:defRPr/>
            </a:pPr>
            <a:r>
              <a:rPr lang="de-DE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Selection and View Setting;</a:t>
            </a:r>
          </a:p>
          <a:p>
            <a:pPr marL="800100" lvl="1" indent="-342900" algn="ctr">
              <a:spcBef>
                <a:spcPct val="20000"/>
              </a:spcBef>
              <a:buSzPct val="75000"/>
              <a:defRPr/>
            </a:pPr>
            <a:r>
              <a:rPr lang="de-DE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Console settings</a:t>
            </a:r>
            <a:r>
              <a:rPr lang="en-US" sz="2000" dirty="0">
                <a:solidFill>
                  <a:srgbClr val="525252"/>
                </a:solidFill>
                <a:latin typeface="+mn-lt"/>
              </a:rPr>
              <a:t>.</a:t>
            </a:r>
            <a:endParaRPr lang="en-US" dirty="0">
              <a:solidFill>
                <a:schemeClr val="tx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7305" y="1234167"/>
            <a:ext cx="3880161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Visual-Weld 7.5 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2F97F8-978B-4B06-8331-244AB061DF2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fr-FR" dirty="0"/>
          </a:p>
        </p:txBody>
      </p:sp>
      <p:grpSp>
        <p:nvGrpSpPr>
          <p:cNvPr id="2" name="Group 29"/>
          <p:cNvGrpSpPr/>
          <p:nvPr/>
        </p:nvGrpSpPr>
        <p:grpSpPr>
          <a:xfrm>
            <a:off x="3376304" y="1297149"/>
            <a:ext cx="5466037" cy="377642"/>
            <a:chOff x="3074645" y="48017"/>
            <a:chExt cx="5466037" cy="37764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ound Same Side Corner Rectangle 33"/>
            <p:cNvSpPr/>
            <p:nvPr/>
          </p:nvSpPr>
          <p:spPr>
            <a:xfrm rot="5400000">
              <a:off x="5618843" y="-2496181"/>
              <a:ext cx="377642" cy="5466037"/>
            </a:xfrm>
            <a:prstGeom prst="round2Same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ound Same Side Corner Rectangle 4"/>
            <p:cNvSpPr/>
            <p:nvPr/>
          </p:nvSpPr>
          <p:spPr>
            <a:xfrm>
              <a:off x="3074646" y="66451"/>
              <a:ext cx="5447602" cy="3407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dirty="0"/>
                <a:t>Updates – Home Page</a:t>
              </a:r>
              <a:endParaRPr lang="en-US" sz="1400" kern="1200" dirty="0"/>
            </a:p>
          </p:txBody>
        </p:sp>
      </p:grpSp>
      <p:grpSp>
        <p:nvGrpSpPr>
          <p:cNvPr id="3" name="Group 30"/>
          <p:cNvGrpSpPr/>
          <p:nvPr/>
        </p:nvGrpSpPr>
        <p:grpSpPr>
          <a:xfrm>
            <a:off x="301659" y="1249942"/>
            <a:ext cx="3074645" cy="472052"/>
            <a:chOff x="0" y="810"/>
            <a:chExt cx="3074645" cy="4720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2" name="Rounded Rectangle 31"/>
            <p:cNvSpPr/>
            <p:nvPr/>
          </p:nvSpPr>
          <p:spPr>
            <a:xfrm>
              <a:off x="0" y="810"/>
              <a:ext cx="3074645" cy="472052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6"/>
            <p:cNvSpPr/>
            <p:nvPr/>
          </p:nvSpPr>
          <p:spPr>
            <a:xfrm>
              <a:off x="23044" y="23854"/>
              <a:ext cx="3028557" cy="42596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/>
                <a:t>Visual-Weld 7.5</a:t>
              </a:r>
            </a:p>
          </p:txBody>
        </p:sp>
      </p:grpSp>
      <p:sp>
        <p:nvSpPr>
          <p:cNvPr id="39" name="Content Placeholder 1"/>
          <p:cNvSpPr txBox="1">
            <a:spLocks/>
          </p:cNvSpPr>
          <p:nvPr/>
        </p:nvSpPr>
        <p:spPr bwMode="auto">
          <a:xfrm>
            <a:off x="5863213" y="2118945"/>
            <a:ext cx="2926080" cy="424919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indent="-285750"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Quick </a:t>
            </a: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ccess</a:t>
            </a: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to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open new document, open file, open project &amp; execute</a:t>
            </a:r>
            <a:r>
              <a:rPr kumimoji="0" lang="en-US" sz="1600" b="0" i="0" u="none" strike="noStrike" kern="1200" cap="none" spc="0" normalizeH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session</a:t>
            </a:r>
          </a:p>
          <a:p>
            <a:pPr marL="285750" indent="-285750"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Quick</a:t>
            </a:r>
            <a:r>
              <a:rPr kumimoji="0" lang="en-US" sz="1600" b="0" i="0" u="none" strike="noStrike" kern="1200" cap="none" spc="0" normalizeH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access to  recently </a:t>
            </a: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opened </a:t>
            </a:r>
            <a:r>
              <a:rPr kumimoji="0" lang="en-US" sz="1600" b="0" i="0" u="none" strike="noStrike" kern="1200" cap="none" spc="0" normalizeH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files</a:t>
            </a:r>
          </a:p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Highlights of  current version</a:t>
            </a:r>
          </a:p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One click access to latest news, services, support and contact</a:t>
            </a:r>
          </a:p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Acess</a:t>
            </a: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to ESI Twitter, Face book and You tube</a:t>
            </a:r>
          </a:p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Survey Section for quick actions</a:t>
            </a:r>
          </a:p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One click Feedback section</a:t>
            </a:r>
          </a:p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endParaRPr lang="en-US" sz="16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629" y="2122713"/>
            <a:ext cx="5239537" cy="4223657"/>
          </a:xfrm>
          <a:prstGeom prst="rect">
            <a:avLst/>
          </a:prstGeom>
          <a:noFill/>
          <a:ln w="9525">
            <a:solidFill>
              <a:schemeClr val="tx2">
                <a:lumMod val="50000"/>
                <a:alpha val="90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Visual-Weld 7.5 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2F97F8-978B-4B06-8331-244AB061DF2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fr-FR" dirty="0"/>
          </a:p>
        </p:txBody>
      </p:sp>
      <p:grpSp>
        <p:nvGrpSpPr>
          <p:cNvPr id="2" name="Group 29"/>
          <p:cNvGrpSpPr/>
          <p:nvPr/>
        </p:nvGrpSpPr>
        <p:grpSpPr>
          <a:xfrm>
            <a:off x="3376304" y="1297149"/>
            <a:ext cx="5466037" cy="377642"/>
            <a:chOff x="3074645" y="48017"/>
            <a:chExt cx="5466037" cy="37764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ound Same Side Corner Rectangle 33"/>
            <p:cNvSpPr/>
            <p:nvPr/>
          </p:nvSpPr>
          <p:spPr>
            <a:xfrm rot="5400000">
              <a:off x="5618843" y="-2496181"/>
              <a:ext cx="377642" cy="5466037"/>
            </a:xfrm>
            <a:prstGeom prst="round2Same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ound Same Side Corner Rectangle 4"/>
            <p:cNvSpPr/>
            <p:nvPr/>
          </p:nvSpPr>
          <p:spPr>
            <a:xfrm>
              <a:off x="3074646" y="66451"/>
              <a:ext cx="5447602" cy="3407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dirty="0"/>
                <a:t>Updates –  Multi Db, *.DAT file reading.</a:t>
              </a:r>
              <a:endParaRPr lang="en-US" sz="1400" kern="1200" dirty="0"/>
            </a:p>
          </p:txBody>
        </p:sp>
      </p:grpSp>
      <p:grpSp>
        <p:nvGrpSpPr>
          <p:cNvPr id="3" name="Group 30"/>
          <p:cNvGrpSpPr/>
          <p:nvPr/>
        </p:nvGrpSpPr>
        <p:grpSpPr>
          <a:xfrm>
            <a:off x="301659" y="1249942"/>
            <a:ext cx="3074645" cy="472052"/>
            <a:chOff x="0" y="810"/>
            <a:chExt cx="3074645" cy="4720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2" name="Rounded Rectangle 31"/>
            <p:cNvSpPr/>
            <p:nvPr/>
          </p:nvSpPr>
          <p:spPr>
            <a:xfrm>
              <a:off x="0" y="810"/>
              <a:ext cx="3074645" cy="472052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6"/>
            <p:cNvSpPr/>
            <p:nvPr/>
          </p:nvSpPr>
          <p:spPr>
            <a:xfrm>
              <a:off x="23044" y="23854"/>
              <a:ext cx="3028557" cy="42596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/>
                <a:t>Visual-Weld 7.5</a:t>
              </a:r>
            </a:p>
          </p:txBody>
        </p:sp>
      </p:grpSp>
      <p:sp>
        <p:nvSpPr>
          <p:cNvPr id="39" name="Content Placeholder 1"/>
          <p:cNvSpPr txBox="1">
            <a:spLocks/>
          </p:cNvSpPr>
          <p:nvPr/>
        </p:nvSpPr>
        <p:spPr bwMode="auto">
          <a:xfrm>
            <a:off x="771525" y="2242770"/>
            <a:ext cx="8027293" cy="374845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indent="-285750"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Multi DB support for Material and for Functions</a:t>
            </a:r>
          </a:p>
          <a:p>
            <a:pPr marL="742950" lvl="1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GB" sz="1600" dirty="0"/>
              <a:t>User can assign materials to components by choosing the material from a wide range of material database files (*.mat). Visual-Weld generates a new .mat file with all materials selected from the db files. In a similar, you can assign functions by choosing them from a wide range of function database files (*.fct). </a:t>
            </a:r>
            <a:endParaRPr lang="en-IN" sz="1600" dirty="0"/>
          </a:p>
          <a:p>
            <a:pPr marL="742950" lvl="1" indent="-285750"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endParaRPr kumimoji="0" lang="en-US" sz="1600" b="0" i="0" u="none" strike="noStrike" kern="1200" cap="none" spc="0" normalizeH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285750" indent="-285750">
              <a:spcBef>
                <a:spcPct val="20000"/>
              </a:spcBef>
              <a:buSzPct val="75000"/>
              <a:buFontTx/>
              <a:buBlip>
                <a:blip r:embed="rId3"/>
              </a:buBlip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Supported loading of *.DAT files</a:t>
            </a:r>
          </a:p>
          <a:p>
            <a:pPr marL="742950" lvl="1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GB" sz="1600" dirty="0"/>
              <a:t>Any valid *.DAT file can be loaded directly into Visual-Weld. This facility allows you to load the DAT file which is generated in </a:t>
            </a:r>
            <a:r>
              <a:rPr lang="en-GB" sz="1600" dirty="0" err="1"/>
              <a:t>Sysweld</a:t>
            </a:r>
            <a:r>
              <a:rPr lang="en-GB" sz="1600" dirty="0"/>
              <a:t> or any other tool. You can modify the card data directly and export as a *.ASC file. This file can be used in Computation Manager. A log file is generated and posted as a hyper link on the console for your information.</a:t>
            </a:r>
            <a:endParaRPr lang="en-IN" sz="1600" dirty="0"/>
          </a:p>
          <a:p>
            <a:pPr marL="742950" lvl="1" indent="-285750">
              <a:spcBef>
                <a:spcPct val="20000"/>
              </a:spcBef>
              <a:buSzPct val="75000"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Visual-Weld 7.5 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2F97F8-978B-4B06-8331-244AB061DF2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fr-FR" dirty="0"/>
          </a:p>
        </p:txBody>
      </p:sp>
      <p:grpSp>
        <p:nvGrpSpPr>
          <p:cNvPr id="2" name="Group 29"/>
          <p:cNvGrpSpPr/>
          <p:nvPr/>
        </p:nvGrpSpPr>
        <p:grpSpPr>
          <a:xfrm>
            <a:off x="3376304" y="1297149"/>
            <a:ext cx="5466037" cy="377642"/>
            <a:chOff x="3074645" y="48017"/>
            <a:chExt cx="5466037" cy="37764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ound Same Side Corner Rectangle 33"/>
            <p:cNvSpPr/>
            <p:nvPr/>
          </p:nvSpPr>
          <p:spPr>
            <a:xfrm rot="5400000">
              <a:off x="5618843" y="-2496181"/>
              <a:ext cx="377642" cy="5466037"/>
            </a:xfrm>
            <a:prstGeom prst="round2Same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ound Same Side Corner Rectangle 4"/>
            <p:cNvSpPr/>
            <p:nvPr/>
          </p:nvSpPr>
          <p:spPr>
            <a:xfrm>
              <a:off x="3074646" y="66451"/>
              <a:ext cx="5447602" cy="3407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dirty="0"/>
                <a:t>Updates –  Weld-HT Chaining</a:t>
              </a:r>
              <a:endParaRPr lang="en-US" sz="1400" kern="1200" dirty="0"/>
            </a:p>
          </p:txBody>
        </p:sp>
      </p:grpSp>
      <p:grpSp>
        <p:nvGrpSpPr>
          <p:cNvPr id="3" name="Group 30"/>
          <p:cNvGrpSpPr/>
          <p:nvPr/>
        </p:nvGrpSpPr>
        <p:grpSpPr>
          <a:xfrm>
            <a:off x="301659" y="1249942"/>
            <a:ext cx="3074645" cy="472052"/>
            <a:chOff x="0" y="810"/>
            <a:chExt cx="3074645" cy="4720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2" name="Rounded Rectangle 31"/>
            <p:cNvSpPr/>
            <p:nvPr/>
          </p:nvSpPr>
          <p:spPr>
            <a:xfrm>
              <a:off x="0" y="810"/>
              <a:ext cx="3074645" cy="472052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6"/>
            <p:cNvSpPr/>
            <p:nvPr/>
          </p:nvSpPr>
          <p:spPr>
            <a:xfrm>
              <a:off x="23044" y="23854"/>
              <a:ext cx="3028557" cy="42596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/>
                <a:t>Visual-Weld 7.5</a:t>
              </a:r>
            </a:p>
          </p:txBody>
        </p:sp>
      </p:grpSp>
      <p:sp>
        <p:nvSpPr>
          <p:cNvPr id="39" name="Content Placeholder 1"/>
          <p:cNvSpPr txBox="1">
            <a:spLocks/>
          </p:cNvSpPr>
          <p:nvPr/>
        </p:nvSpPr>
        <p:spPr bwMode="auto">
          <a:xfrm>
            <a:off x="390525" y="1918919"/>
            <a:ext cx="4467225" cy="456760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Weld-HT Chaining</a:t>
            </a:r>
            <a:endParaRPr lang="en-IN" sz="16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742950" lvl="1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GB" sz="1600" dirty="0"/>
              <a:t>Heat Treatment project files are restarted if welding project files already exist in the current working directory. An option is given to select Weld - HT chaining or normal heat treatment export. Start time of the heat treatment project files is the end time of the last welding project file.</a:t>
            </a:r>
          </a:p>
          <a:p>
            <a:pPr marL="742950" lvl="1" indent="-285750">
              <a:spcBef>
                <a:spcPct val="20000"/>
              </a:spcBef>
              <a:buSzPct val="75000"/>
              <a:defRPr/>
            </a:pPr>
            <a:endParaRPr lang="en-GB" sz="1600" dirty="0"/>
          </a:p>
          <a:p>
            <a:pPr marL="742950" lvl="1" indent="-285750">
              <a:spcBef>
                <a:spcPct val="20000"/>
              </a:spcBef>
              <a:buSzPct val="75000"/>
              <a:defRPr/>
            </a:pPr>
            <a:r>
              <a:rPr lang="en-GB" sz="1000" dirty="0"/>
              <a:t>* Due to limitation in handling  material and function db chained data can’t be re-used to the full extent in this version.</a:t>
            </a:r>
            <a:endParaRPr lang="en-IN" sz="1000" dirty="0"/>
          </a:p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Common windows between Pre and Post processors</a:t>
            </a:r>
          </a:p>
          <a:p>
            <a:pPr marL="742950" lvl="1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IN" sz="1600" dirty="0"/>
              <a:t>Pages and windows are now managed the same way across all applications for seamless navigation.</a:t>
            </a:r>
            <a:endParaRPr lang="en-US" sz="16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742950" lvl="1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endParaRPr lang="en-US" sz="16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7298" y="2276474"/>
            <a:ext cx="3850461" cy="3514726"/>
          </a:xfrm>
          <a:prstGeom prst="rect">
            <a:avLst/>
          </a:prstGeom>
          <a:noFill/>
          <a:ln w="9525">
            <a:solidFill>
              <a:schemeClr val="tx1">
                <a:lumMod val="75000"/>
                <a:alpha val="97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Visual-Weld 7.5 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2F97F8-978B-4B06-8331-244AB061DF2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fr-FR" dirty="0"/>
          </a:p>
        </p:txBody>
      </p:sp>
      <p:grpSp>
        <p:nvGrpSpPr>
          <p:cNvPr id="2" name="Group 29"/>
          <p:cNvGrpSpPr/>
          <p:nvPr/>
        </p:nvGrpSpPr>
        <p:grpSpPr>
          <a:xfrm>
            <a:off x="3376304" y="1297149"/>
            <a:ext cx="5466037" cy="377642"/>
            <a:chOff x="3074645" y="48017"/>
            <a:chExt cx="5466037" cy="37764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ound Same Side Corner Rectangle 33"/>
            <p:cNvSpPr/>
            <p:nvPr/>
          </p:nvSpPr>
          <p:spPr>
            <a:xfrm rot="5400000">
              <a:off x="5618843" y="-2496181"/>
              <a:ext cx="377642" cy="5466037"/>
            </a:xfrm>
            <a:prstGeom prst="round2Same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ound Same Side Corner Rectangle 4"/>
            <p:cNvSpPr/>
            <p:nvPr/>
          </p:nvSpPr>
          <p:spPr>
            <a:xfrm>
              <a:off x="3074646" y="66451"/>
              <a:ext cx="5447602" cy="3407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dirty="0"/>
                <a:t>Updates – Work Flow Manager Updates</a:t>
              </a:r>
              <a:endParaRPr lang="en-US" sz="1400" kern="1200" dirty="0"/>
            </a:p>
          </p:txBody>
        </p:sp>
      </p:grpSp>
      <p:grpSp>
        <p:nvGrpSpPr>
          <p:cNvPr id="3" name="Group 30"/>
          <p:cNvGrpSpPr/>
          <p:nvPr/>
        </p:nvGrpSpPr>
        <p:grpSpPr>
          <a:xfrm>
            <a:off x="301659" y="1249942"/>
            <a:ext cx="3074645" cy="472052"/>
            <a:chOff x="0" y="810"/>
            <a:chExt cx="3074645" cy="4720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2" name="Rounded Rectangle 31"/>
            <p:cNvSpPr/>
            <p:nvPr/>
          </p:nvSpPr>
          <p:spPr>
            <a:xfrm>
              <a:off x="0" y="810"/>
              <a:ext cx="3074645" cy="472052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6"/>
            <p:cNvSpPr/>
            <p:nvPr/>
          </p:nvSpPr>
          <p:spPr>
            <a:xfrm>
              <a:off x="23044" y="23854"/>
              <a:ext cx="3028557" cy="42596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/>
                <a:t>Visual-Weld 7.5</a:t>
              </a:r>
            </a:p>
          </p:txBody>
        </p:sp>
      </p:grpSp>
      <p:sp>
        <p:nvSpPr>
          <p:cNvPr id="39" name="Content Placeholder 1"/>
          <p:cNvSpPr txBox="1">
            <a:spLocks/>
          </p:cNvSpPr>
          <p:nvPr/>
        </p:nvSpPr>
        <p:spPr bwMode="auto">
          <a:xfrm>
            <a:off x="771525" y="2242771"/>
            <a:ext cx="7162800" cy="40517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Block List for work flow managers for quick navigation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2963" y="2895600"/>
            <a:ext cx="3362325" cy="3333750"/>
          </a:xfrm>
          <a:prstGeom prst="rect">
            <a:avLst/>
          </a:prstGeom>
          <a:noFill/>
          <a:ln w="9525">
            <a:solidFill>
              <a:schemeClr val="tx1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1525" y="2886074"/>
            <a:ext cx="3524250" cy="3286125"/>
          </a:xfrm>
          <a:prstGeom prst="rect">
            <a:avLst/>
          </a:prstGeom>
          <a:noFill/>
          <a:ln w="9525">
            <a:solidFill>
              <a:schemeClr val="tx1">
                <a:lumMod val="7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Visual-Weld 7.5 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2F97F8-978B-4B06-8331-244AB061DF2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fr-FR" dirty="0"/>
          </a:p>
        </p:txBody>
      </p:sp>
      <p:grpSp>
        <p:nvGrpSpPr>
          <p:cNvPr id="2" name="Group 29"/>
          <p:cNvGrpSpPr/>
          <p:nvPr/>
        </p:nvGrpSpPr>
        <p:grpSpPr>
          <a:xfrm>
            <a:off x="3376304" y="1297149"/>
            <a:ext cx="5466037" cy="377642"/>
            <a:chOff x="3074645" y="48017"/>
            <a:chExt cx="5466037" cy="37764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ound Same Side Corner Rectangle 33"/>
            <p:cNvSpPr/>
            <p:nvPr/>
          </p:nvSpPr>
          <p:spPr>
            <a:xfrm rot="5400000">
              <a:off x="5618843" y="-2496181"/>
              <a:ext cx="377642" cy="5466037"/>
            </a:xfrm>
            <a:prstGeom prst="round2Same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ound Same Side Corner Rectangle 4"/>
            <p:cNvSpPr/>
            <p:nvPr/>
          </p:nvSpPr>
          <p:spPr>
            <a:xfrm>
              <a:off x="3074646" y="66451"/>
              <a:ext cx="5447602" cy="3407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dirty="0"/>
                <a:t>Updates –  Explorer Updates</a:t>
              </a:r>
              <a:endParaRPr lang="en-US" sz="1400" kern="1200" dirty="0"/>
            </a:p>
          </p:txBody>
        </p:sp>
      </p:grpSp>
      <p:grpSp>
        <p:nvGrpSpPr>
          <p:cNvPr id="3" name="Group 30"/>
          <p:cNvGrpSpPr/>
          <p:nvPr/>
        </p:nvGrpSpPr>
        <p:grpSpPr>
          <a:xfrm>
            <a:off x="301659" y="1249942"/>
            <a:ext cx="3074645" cy="472052"/>
            <a:chOff x="0" y="810"/>
            <a:chExt cx="3074645" cy="4720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2" name="Rounded Rectangle 31"/>
            <p:cNvSpPr/>
            <p:nvPr/>
          </p:nvSpPr>
          <p:spPr>
            <a:xfrm>
              <a:off x="0" y="810"/>
              <a:ext cx="3074645" cy="472052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6"/>
            <p:cNvSpPr/>
            <p:nvPr/>
          </p:nvSpPr>
          <p:spPr>
            <a:xfrm>
              <a:off x="23044" y="23854"/>
              <a:ext cx="3028557" cy="42596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/>
                <a:t>Visual-Weld 7.5</a:t>
              </a:r>
            </a:p>
          </p:txBody>
        </p:sp>
      </p:grpSp>
      <p:sp>
        <p:nvSpPr>
          <p:cNvPr id="39" name="Content Placeholder 1"/>
          <p:cNvSpPr txBox="1">
            <a:spLocks/>
          </p:cNvSpPr>
          <p:nvPr/>
        </p:nvSpPr>
        <p:spPr bwMode="auto">
          <a:xfrm>
            <a:off x="809625" y="1880821"/>
            <a:ext cx="7162800" cy="6909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Enabled Page/File view tab and GLB tab in Welding application. GLB Tab allows user to quickly On or Off the desired entities globally.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" y="2781300"/>
            <a:ext cx="4667250" cy="1847850"/>
          </a:xfrm>
          <a:prstGeom prst="rect">
            <a:avLst/>
          </a:prstGeom>
          <a:noFill/>
          <a:ln w="9525">
            <a:solidFill>
              <a:schemeClr val="tx1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76475" y="4686300"/>
            <a:ext cx="4162425" cy="1857375"/>
          </a:xfrm>
          <a:prstGeom prst="rect">
            <a:avLst/>
          </a:prstGeom>
          <a:noFill/>
          <a:ln w="9525">
            <a:solidFill>
              <a:schemeClr val="tx1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77025" y="2955925"/>
            <a:ext cx="2111375" cy="3440113"/>
          </a:xfrm>
          <a:prstGeom prst="rect">
            <a:avLst/>
          </a:prstGeom>
          <a:noFill/>
          <a:ln w="12700">
            <a:solidFill>
              <a:srgbClr val="17365D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Visual-Weld 7.5 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2F97F8-978B-4B06-8331-244AB061DF2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55</a:t>
            </a:fld>
            <a:endParaRPr lang="fr-FR" dirty="0"/>
          </a:p>
        </p:txBody>
      </p:sp>
      <p:grpSp>
        <p:nvGrpSpPr>
          <p:cNvPr id="2" name="Group 29"/>
          <p:cNvGrpSpPr/>
          <p:nvPr/>
        </p:nvGrpSpPr>
        <p:grpSpPr>
          <a:xfrm>
            <a:off x="3376304" y="1297149"/>
            <a:ext cx="5466037" cy="377642"/>
            <a:chOff x="3074645" y="48017"/>
            <a:chExt cx="5466037" cy="37764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ound Same Side Corner Rectangle 33"/>
            <p:cNvSpPr/>
            <p:nvPr/>
          </p:nvSpPr>
          <p:spPr>
            <a:xfrm rot="5400000">
              <a:off x="5618843" y="-2496181"/>
              <a:ext cx="377642" cy="5466037"/>
            </a:xfrm>
            <a:prstGeom prst="round2Same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ound Same Side Corner Rectangle 4"/>
            <p:cNvSpPr/>
            <p:nvPr/>
          </p:nvSpPr>
          <p:spPr>
            <a:xfrm>
              <a:off x="3074646" y="66451"/>
              <a:ext cx="5447602" cy="3407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dirty="0"/>
                <a:t>Updates –  Computation Manager Updates</a:t>
              </a:r>
              <a:endParaRPr lang="en-US" sz="1400" kern="1200" dirty="0"/>
            </a:p>
          </p:txBody>
        </p:sp>
      </p:grpSp>
      <p:grpSp>
        <p:nvGrpSpPr>
          <p:cNvPr id="3" name="Group 30"/>
          <p:cNvGrpSpPr/>
          <p:nvPr/>
        </p:nvGrpSpPr>
        <p:grpSpPr>
          <a:xfrm>
            <a:off x="301659" y="1249942"/>
            <a:ext cx="3074645" cy="472052"/>
            <a:chOff x="0" y="810"/>
            <a:chExt cx="3074645" cy="4720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2" name="Rounded Rectangle 31"/>
            <p:cNvSpPr/>
            <p:nvPr/>
          </p:nvSpPr>
          <p:spPr>
            <a:xfrm>
              <a:off x="0" y="810"/>
              <a:ext cx="3074645" cy="472052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6"/>
            <p:cNvSpPr/>
            <p:nvPr/>
          </p:nvSpPr>
          <p:spPr>
            <a:xfrm>
              <a:off x="23044" y="23854"/>
              <a:ext cx="3028557" cy="42596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/>
                <a:t>Visual-Weld 7.5</a:t>
              </a:r>
            </a:p>
          </p:txBody>
        </p:sp>
      </p:grpSp>
      <p:sp>
        <p:nvSpPr>
          <p:cNvPr id="39" name="Content Placeholder 1"/>
          <p:cNvSpPr txBox="1">
            <a:spLocks/>
          </p:cNvSpPr>
          <p:nvPr/>
        </p:nvSpPr>
        <p:spPr bwMode="auto">
          <a:xfrm>
            <a:off x="647700" y="1947497"/>
            <a:ext cx="7896225" cy="87190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IN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Export for Cluster</a:t>
            </a:r>
          </a:p>
          <a:p>
            <a:pPr marL="742950" lvl="1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IN" sz="1600" dirty="0"/>
              <a:t>To allow you to export all the data files through the Computation Manager to solve large models on a cluster.</a:t>
            </a:r>
            <a:endParaRPr kumimoji="0" lang="en-US" sz="1600" b="0" i="0" u="none" strike="noStrike" kern="1200" cap="none" spc="0" normalizeH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1" y="3200400"/>
            <a:ext cx="2903377" cy="2160000"/>
          </a:xfrm>
          <a:prstGeom prst="rect">
            <a:avLst/>
          </a:prstGeom>
          <a:noFill/>
          <a:ln w="9525">
            <a:solidFill>
              <a:schemeClr val="tx1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" y="2962275"/>
            <a:ext cx="4835821" cy="1800000"/>
          </a:xfrm>
          <a:prstGeom prst="rect">
            <a:avLst/>
          </a:prstGeom>
          <a:noFill/>
          <a:ln w="9525">
            <a:solidFill>
              <a:schemeClr val="tx1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0813" y="5053013"/>
            <a:ext cx="2521379" cy="1440000"/>
          </a:xfrm>
          <a:prstGeom prst="rect">
            <a:avLst/>
          </a:prstGeom>
          <a:noFill/>
          <a:ln w="9525">
            <a:solidFill>
              <a:schemeClr val="tx1">
                <a:lumMod val="75000"/>
              </a:schemeClr>
            </a:solidFill>
            <a:miter lim="800000"/>
            <a:headEnd/>
            <a:tailEnd/>
          </a:ln>
          <a:effectLst/>
        </p:spPr>
      </p:pic>
      <p:cxnSp>
        <p:nvCxnSpPr>
          <p:cNvPr id="15" name="Curved Connector 14"/>
          <p:cNvCxnSpPr>
            <a:endCxn id="4100" idx="1"/>
          </p:cNvCxnSpPr>
          <p:nvPr/>
        </p:nvCxnSpPr>
        <p:spPr>
          <a:xfrm rot="16200000" flipH="1">
            <a:off x="1859326" y="4941525"/>
            <a:ext cx="1201013" cy="461961"/>
          </a:xfrm>
          <a:prstGeom prst="curvedConnector2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Curved Connector 25"/>
          <p:cNvCxnSpPr>
            <a:stCxn id="4100" idx="3"/>
            <a:endCxn id="4098" idx="1"/>
          </p:cNvCxnSpPr>
          <p:nvPr/>
        </p:nvCxnSpPr>
        <p:spPr>
          <a:xfrm flipV="1">
            <a:off x="5212192" y="4280400"/>
            <a:ext cx="655209" cy="1492613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Visual-Weld 7.5 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2F97F8-978B-4B06-8331-244AB061DF2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56</a:t>
            </a:fld>
            <a:endParaRPr lang="fr-FR" dirty="0"/>
          </a:p>
        </p:txBody>
      </p:sp>
      <p:grpSp>
        <p:nvGrpSpPr>
          <p:cNvPr id="2" name="Group 29"/>
          <p:cNvGrpSpPr/>
          <p:nvPr/>
        </p:nvGrpSpPr>
        <p:grpSpPr>
          <a:xfrm>
            <a:off x="3376304" y="1297149"/>
            <a:ext cx="5466037" cy="377642"/>
            <a:chOff x="3074645" y="48017"/>
            <a:chExt cx="5466037" cy="37764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ound Same Side Corner Rectangle 33"/>
            <p:cNvSpPr/>
            <p:nvPr/>
          </p:nvSpPr>
          <p:spPr>
            <a:xfrm rot="5400000">
              <a:off x="5618843" y="-2496181"/>
              <a:ext cx="377642" cy="5466037"/>
            </a:xfrm>
            <a:prstGeom prst="round2Same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ound Same Side Corner Rectangle 4"/>
            <p:cNvSpPr/>
            <p:nvPr/>
          </p:nvSpPr>
          <p:spPr>
            <a:xfrm>
              <a:off x="3074646" y="66451"/>
              <a:ext cx="5447602" cy="34077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dirty="0"/>
                <a:t>Updates – Other Updates</a:t>
              </a:r>
              <a:endParaRPr lang="en-US" sz="1400" kern="1200" dirty="0"/>
            </a:p>
          </p:txBody>
        </p:sp>
      </p:grpSp>
      <p:grpSp>
        <p:nvGrpSpPr>
          <p:cNvPr id="3" name="Group 30"/>
          <p:cNvGrpSpPr/>
          <p:nvPr/>
        </p:nvGrpSpPr>
        <p:grpSpPr>
          <a:xfrm>
            <a:off x="301659" y="1249942"/>
            <a:ext cx="3074645" cy="472052"/>
            <a:chOff x="0" y="810"/>
            <a:chExt cx="3074645" cy="47205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2" name="Rounded Rectangle 31"/>
            <p:cNvSpPr/>
            <p:nvPr/>
          </p:nvSpPr>
          <p:spPr>
            <a:xfrm>
              <a:off x="0" y="810"/>
              <a:ext cx="3074645" cy="472052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6"/>
            <p:cNvSpPr/>
            <p:nvPr/>
          </p:nvSpPr>
          <p:spPr>
            <a:xfrm>
              <a:off x="23044" y="23854"/>
              <a:ext cx="3028557" cy="42596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/>
                <a:t>Visual-Weld 7.5</a:t>
              </a:r>
            </a:p>
          </p:txBody>
        </p:sp>
      </p:grpSp>
      <p:sp>
        <p:nvSpPr>
          <p:cNvPr id="39" name="Content Placeholder 1"/>
          <p:cNvSpPr txBox="1">
            <a:spLocks/>
          </p:cNvSpPr>
          <p:nvPr/>
        </p:nvSpPr>
        <p:spPr bwMode="auto">
          <a:xfrm>
            <a:off x="790575" y="1809750"/>
            <a:ext cx="8027293" cy="43053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Proper material import from .MAT file for Heat Treatment is supported with HTD, HTL, HTQ and HTS tags.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Option to define “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User Length Step</a:t>
            </a: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” in the “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Weld Pool</a:t>
            </a: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’ section.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Free Air Cooling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function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is updated to use by default 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CONVECTIVE AND RADIATIVE LOSSES mm instead </a:t>
            </a: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Heat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Exchange </a:t>
            </a: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With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Air 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 the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Function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file.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Explorer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is updated to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retain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the default *.ASC file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infromation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even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on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closing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the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Welding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or HT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advisor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IN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Not Yet Deposited Material by default "NO" in General Preferences.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en-IN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Enhanced and Updated missed out tooltips in Welding and HT advisors.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Context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Senstive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help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given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for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each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steps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Welding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and HT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advisor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Solver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setting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dialog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is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simplified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Convert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Element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Type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functionality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is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added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Tools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menu.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Visual </a:t>
            </a: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Weld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generated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vdb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file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can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be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loaded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any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VE applications.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Visual </a:t>
            </a: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Weld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generated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vdb</a:t>
            </a:r>
            <a:r>
              <a:rPr lang="fr-FR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compatability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issue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across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platforms</a:t>
            </a:r>
            <a:endParaRPr lang="fr-FR" sz="16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Addressed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many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issues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reported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fr-FR" sz="16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previous</a:t>
            </a:r>
            <a:r>
              <a:rPr lang="fr-FR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versions.</a:t>
            </a: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endParaRPr lang="en-US" sz="16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lvl="0" indent="-285750">
              <a:spcBef>
                <a:spcPct val="20000"/>
              </a:spcBef>
              <a:buSzPct val="75000"/>
              <a:buBlip>
                <a:blip r:embed="rId3"/>
              </a:buBlip>
              <a:defRPr/>
            </a:pPr>
            <a:endParaRPr lang="en-IN" sz="16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742950" lvl="1" indent="-285750">
              <a:spcBef>
                <a:spcPct val="20000"/>
              </a:spcBef>
              <a:buSzPct val="75000"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What is Visual-Weld?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Model Building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Welding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Weld Utilities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Heat Treatment Advisor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Post Processing &amp; Report Generation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Arial" charset="0"/>
                <a:cs typeface="Arial" charset="0"/>
              </a:rPr>
              <a:t>Tools &amp; Customization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solidFill>
                  <a:srgbClr val="FF6600"/>
                </a:solidFill>
                <a:latin typeface="Arial" charset="0"/>
                <a:cs typeface="Arial" charset="0"/>
              </a:rPr>
              <a:t>Discussions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dirty="0">
              <a:solidFill>
                <a:srgbClr val="FF6600"/>
              </a:solidFill>
              <a:latin typeface="Arial" charset="0"/>
              <a:cs typeface="Arial" charset="0"/>
            </a:endParaRPr>
          </a:p>
        </p:txBody>
      </p:sp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Outline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49155" name="Espace réservé du numéro de diapositive 3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354EB5-56D3-423F-828A-EDEE29B0E16C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57</a:t>
            </a:fld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9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9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Corporate_Learning_Template_Sept09">
  <a:themeElements>
    <a:clrScheme name="ESI">
      <a:dk1>
        <a:srgbClr val="0078C1"/>
      </a:dk1>
      <a:lt1>
        <a:sysClr val="window" lastClr="FFFFFF"/>
      </a:lt1>
      <a:dk2>
        <a:srgbClr val="0078C1"/>
      </a:dk2>
      <a:lt2>
        <a:srgbClr val="FFFFFF"/>
      </a:lt2>
      <a:accent1>
        <a:srgbClr val="F15A22"/>
      </a:accent1>
      <a:accent2>
        <a:srgbClr val="F1A228"/>
      </a:accent2>
      <a:accent3>
        <a:srgbClr val="3F3F3F"/>
      </a:accent3>
      <a:accent4>
        <a:srgbClr val="595959"/>
      </a:accent4>
      <a:accent5>
        <a:srgbClr val="7F7F7F"/>
      </a:accent5>
      <a:accent6>
        <a:srgbClr val="A5A5A5"/>
      </a:accent6>
      <a:hlink>
        <a:srgbClr val="0078C1"/>
      </a:hlink>
      <a:folHlink>
        <a:srgbClr val="595959"/>
      </a:folHlink>
    </a:clrScheme>
    <a:fontScheme name="ES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CorporateTraining-template_Sept2010</Template>
  <TotalTime>0</TotalTime>
  <Words>2832</Words>
  <Application>Microsoft Office PowerPoint</Application>
  <PresentationFormat>Předvádění na obrazovce (4:3)</PresentationFormat>
  <Paragraphs>660</Paragraphs>
  <Slides>58</Slides>
  <Notes>39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58</vt:i4>
      </vt:variant>
    </vt:vector>
  </HeadingPairs>
  <TitlesOfParts>
    <vt:vector size="61" baseType="lpstr">
      <vt:lpstr>Arial</vt:lpstr>
      <vt:lpstr>Calibri</vt:lpstr>
      <vt:lpstr>Corporate_Learning_Template_Sept09</vt:lpstr>
      <vt:lpstr>Visual-Weld v7.5</vt:lpstr>
      <vt:lpstr>Outline</vt:lpstr>
      <vt:lpstr>What is Visual-Weld?</vt:lpstr>
      <vt:lpstr>Work flow</vt:lpstr>
      <vt:lpstr>File types</vt:lpstr>
      <vt:lpstr>Graphical User Interface </vt:lpstr>
      <vt:lpstr>Prezentace aplikace PowerPoint</vt:lpstr>
      <vt:lpstr>Prezentace aplikace PowerPoint</vt:lpstr>
      <vt:lpstr>Prezentace aplikace PowerPoint</vt:lpstr>
      <vt:lpstr>Outline</vt:lpstr>
      <vt:lpstr>Prezentace aplikace PowerPoint</vt:lpstr>
      <vt:lpstr>Prezentace aplikace PowerPoint</vt:lpstr>
      <vt:lpstr>Prezentace aplikace PowerPoint</vt:lpstr>
      <vt:lpstr>Outline</vt:lpstr>
      <vt:lpstr>Welding Advisor</vt:lpstr>
      <vt:lpstr>Welding Advisor Project Description</vt:lpstr>
      <vt:lpstr>Welding Advisor Global Parameters</vt:lpstr>
      <vt:lpstr>Welding Advisor Component Properties</vt:lpstr>
      <vt:lpstr>Welding Advisor Welding Process</vt:lpstr>
      <vt:lpstr>Welding Advisor Welding Process - Automatic Weld Trajectory</vt:lpstr>
      <vt:lpstr>Welding Advisor Cooling Condition</vt:lpstr>
      <vt:lpstr>Welding Advisor Clamping Condition</vt:lpstr>
      <vt:lpstr>Welding Advisor Loads &amp; Deformations</vt:lpstr>
      <vt:lpstr>Welding Advisor Solution Parameters</vt:lpstr>
      <vt:lpstr>Outline</vt:lpstr>
      <vt:lpstr>Weld Utilities Skin Generation and Element</vt:lpstr>
      <vt:lpstr>Weld Utilities Welding Sequence Visualization</vt:lpstr>
      <vt:lpstr>Weld Utilities Computation Manager</vt:lpstr>
      <vt:lpstr>Weld Utilities Export to PAM Assembly</vt:lpstr>
      <vt:lpstr>Outline</vt:lpstr>
      <vt:lpstr>Heat Treatment Advisor</vt:lpstr>
      <vt:lpstr>Heat Treatment Advisor Project Description</vt:lpstr>
      <vt:lpstr>Heat Treatment Advisor Process Definition</vt:lpstr>
      <vt:lpstr>Heat Treatment Advisor Material Properties</vt:lpstr>
      <vt:lpstr>Heat Treatment Advisor Heat Treatment Process</vt:lpstr>
      <vt:lpstr>Heat Treatment Advisor Clamping Condition</vt:lpstr>
      <vt:lpstr>Heat Treatment Advisor Loads &amp; Deformations</vt:lpstr>
      <vt:lpstr>Heat Treatment Advisor Solution Parameters</vt:lpstr>
      <vt:lpstr>Heat Treatment Advisor Computation Manager</vt:lpstr>
      <vt:lpstr>Outline</vt:lpstr>
      <vt:lpstr>Post-Processing Visualization</vt:lpstr>
      <vt:lpstr>Post-Processing Visualization</vt:lpstr>
      <vt:lpstr>Post-Processing Report Generation </vt:lpstr>
      <vt:lpstr>Post-Processing Automatic Report Generation- Welding Simulation</vt:lpstr>
      <vt:lpstr>Outline</vt:lpstr>
      <vt:lpstr>Tools &amp; Customization Measure</vt:lpstr>
      <vt:lpstr>Tools &amp; Customization Customization</vt:lpstr>
      <vt:lpstr>Tools &amp; Customization Customization</vt:lpstr>
      <vt:lpstr>Tools &amp; Customization General Preferences</vt:lpstr>
      <vt:lpstr>Visual-Weld 7.5 </vt:lpstr>
      <vt:lpstr>Visual-Weld 7.5 </vt:lpstr>
      <vt:lpstr>Visual-Weld 7.5 </vt:lpstr>
      <vt:lpstr>Visual-Weld 7.5 </vt:lpstr>
      <vt:lpstr>Visual-Weld 7.5 </vt:lpstr>
      <vt:lpstr>Visual-Weld 7.5 </vt:lpstr>
      <vt:lpstr>Visual-Weld 7.5 </vt:lpstr>
      <vt:lpstr>Outline</vt:lpstr>
      <vt:lpstr>Prezentace aplikace PowerPoint</vt:lpstr>
    </vt:vector>
  </TitlesOfParts>
  <Company>ESI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Weld Workshop Jan 2011</dc:title>
  <dc:creator>Venu-Sakthi</dc:creator>
  <cp:lastModifiedBy>Uživatel</cp:lastModifiedBy>
  <cp:revision>1015</cp:revision>
  <dcterms:created xsi:type="dcterms:W3CDTF">2009-07-27T09:54:03Z</dcterms:created>
  <dcterms:modified xsi:type="dcterms:W3CDTF">2020-08-18T08:31:56Z</dcterms:modified>
</cp:coreProperties>
</file>