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627" r:id="rId3"/>
    <p:sldId id="517" r:id="rId4"/>
    <p:sldId id="585" r:id="rId5"/>
    <p:sldId id="587" r:id="rId6"/>
    <p:sldId id="535" r:id="rId7"/>
    <p:sldId id="621" r:id="rId8"/>
    <p:sldId id="592" r:id="rId9"/>
    <p:sldId id="598" r:id="rId10"/>
    <p:sldId id="599" r:id="rId11"/>
    <p:sldId id="600" r:id="rId12"/>
    <p:sldId id="611" r:id="rId13"/>
    <p:sldId id="616" r:id="rId14"/>
    <p:sldId id="622" r:id="rId15"/>
    <p:sldId id="619" r:id="rId16"/>
    <p:sldId id="623" r:id="rId17"/>
    <p:sldId id="624" r:id="rId18"/>
    <p:sldId id="625" r:id="rId19"/>
    <p:sldId id="626" r:id="rId20"/>
    <p:sldId id="628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67C5"/>
    <a:srgbClr val="C0B4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16" autoAdjust="0"/>
    <p:restoredTop sz="94660"/>
  </p:normalViewPr>
  <p:slideViewPr>
    <p:cSldViewPr snapToGrid="0">
      <p:cViewPr varScale="1">
        <p:scale>
          <a:sx n="88" d="100"/>
          <a:sy n="88" d="100"/>
        </p:scale>
        <p:origin x="509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384BC0-35D9-450A-BD07-443557158D96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BF8A62F6-E78D-4027-BCA4-BEC8BB0BB7D8}">
      <dgm:prSet phldrT="[Text]"/>
      <dgm:spPr>
        <a:solidFill>
          <a:srgbClr val="C00000"/>
        </a:solidFill>
      </dgm:spPr>
      <dgm:t>
        <a:bodyPr/>
        <a:lstStyle/>
        <a:p>
          <a:r>
            <a:rPr lang="en-GB" dirty="0"/>
            <a:t>Systematic reviews</a:t>
          </a:r>
        </a:p>
      </dgm:t>
    </dgm:pt>
    <dgm:pt modelId="{1DD98DD1-F2E6-40C4-9DFF-A09F2BE298AF}" type="parTrans" cxnId="{D3932C45-B840-4CE6-9235-BC2B0AEAD53E}">
      <dgm:prSet/>
      <dgm:spPr/>
      <dgm:t>
        <a:bodyPr/>
        <a:lstStyle/>
        <a:p>
          <a:endParaRPr lang="en-GB"/>
        </a:p>
      </dgm:t>
    </dgm:pt>
    <dgm:pt modelId="{743A85E9-B929-404B-832E-1594AFE0677F}" type="sibTrans" cxnId="{D3932C45-B840-4CE6-9235-BC2B0AEAD53E}">
      <dgm:prSet/>
      <dgm:spPr/>
      <dgm:t>
        <a:bodyPr/>
        <a:lstStyle/>
        <a:p>
          <a:endParaRPr lang="en-GB"/>
        </a:p>
      </dgm:t>
    </dgm:pt>
    <dgm:pt modelId="{5B76C5FA-7996-4CF0-9127-7DC9A06D64EF}">
      <dgm:prSet phldrT="[Text]"/>
      <dgm:spPr>
        <a:solidFill>
          <a:srgbClr val="FF3300"/>
        </a:solidFill>
      </dgm:spPr>
      <dgm:t>
        <a:bodyPr/>
        <a:lstStyle/>
        <a:p>
          <a:r>
            <a:rPr lang="en-GB" dirty="0"/>
            <a:t>Randomised clinical trials</a:t>
          </a:r>
        </a:p>
      </dgm:t>
    </dgm:pt>
    <dgm:pt modelId="{800B39A2-CC21-4093-BCE3-0C9ED8DC2223}" type="parTrans" cxnId="{6A2CD892-CF72-4994-8C6F-8B27B5911EEB}">
      <dgm:prSet/>
      <dgm:spPr/>
      <dgm:t>
        <a:bodyPr/>
        <a:lstStyle/>
        <a:p>
          <a:endParaRPr lang="en-GB"/>
        </a:p>
      </dgm:t>
    </dgm:pt>
    <dgm:pt modelId="{BA3C92CC-7882-4C29-92D8-C90B95526C03}" type="sibTrans" cxnId="{6A2CD892-CF72-4994-8C6F-8B27B5911EEB}">
      <dgm:prSet/>
      <dgm:spPr/>
      <dgm:t>
        <a:bodyPr/>
        <a:lstStyle/>
        <a:p>
          <a:endParaRPr lang="en-GB"/>
        </a:p>
      </dgm:t>
    </dgm:pt>
    <dgm:pt modelId="{B4DBF9E5-4FF0-44E5-8AE3-2646EF5877CA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/>
            <a:t>Observational studies (cohort, cross sectional, case-control)</a:t>
          </a:r>
        </a:p>
      </dgm:t>
    </dgm:pt>
    <dgm:pt modelId="{32062F40-6AB0-4ED2-BFF4-D1DBFC8AAA6F}" type="parTrans" cxnId="{0B317756-995E-4B49-9A5D-B1310FEE777B}">
      <dgm:prSet/>
      <dgm:spPr/>
      <dgm:t>
        <a:bodyPr/>
        <a:lstStyle/>
        <a:p>
          <a:endParaRPr lang="en-GB"/>
        </a:p>
      </dgm:t>
    </dgm:pt>
    <dgm:pt modelId="{DA730E3D-95B4-484A-A55A-4197095A4C6B}" type="sibTrans" cxnId="{0B317756-995E-4B49-9A5D-B1310FEE777B}">
      <dgm:prSet/>
      <dgm:spPr/>
      <dgm:t>
        <a:bodyPr/>
        <a:lstStyle/>
        <a:p>
          <a:endParaRPr lang="en-GB"/>
        </a:p>
      </dgm:t>
    </dgm:pt>
    <dgm:pt modelId="{5B9DEE7F-CE6E-4076-A442-8F2B7F0959D3}">
      <dgm:prSet phldrT="[Text]"/>
      <dgm:spPr>
        <a:solidFill>
          <a:srgbClr val="00B050"/>
        </a:solidFill>
      </dgm:spPr>
      <dgm:t>
        <a:bodyPr/>
        <a:lstStyle/>
        <a:p>
          <a:r>
            <a:rPr lang="en-GB" dirty="0"/>
            <a:t>Case reports, case series</a:t>
          </a:r>
        </a:p>
      </dgm:t>
    </dgm:pt>
    <dgm:pt modelId="{12773C89-BD5C-46E8-AA10-D3149D6E5035}" type="parTrans" cxnId="{7ACBC6DF-B952-4193-BF79-3101862B34ED}">
      <dgm:prSet/>
      <dgm:spPr/>
      <dgm:t>
        <a:bodyPr/>
        <a:lstStyle/>
        <a:p>
          <a:endParaRPr lang="en-GB"/>
        </a:p>
      </dgm:t>
    </dgm:pt>
    <dgm:pt modelId="{78050035-F045-4A28-A685-61BFC1C178B6}" type="sibTrans" cxnId="{7ACBC6DF-B952-4193-BF79-3101862B34ED}">
      <dgm:prSet/>
      <dgm:spPr/>
      <dgm:t>
        <a:bodyPr/>
        <a:lstStyle/>
        <a:p>
          <a:endParaRPr lang="en-GB"/>
        </a:p>
      </dgm:t>
    </dgm:pt>
    <dgm:pt modelId="{E6E97B97-913C-4BA1-8F46-5A9E329D3A8D}">
      <dgm:prSet phldrT="[Text]"/>
      <dgm:spPr>
        <a:solidFill>
          <a:srgbClr val="0070C0"/>
        </a:solidFill>
      </dgm:spPr>
      <dgm:t>
        <a:bodyPr/>
        <a:lstStyle/>
        <a:p>
          <a:r>
            <a:rPr lang="en-GB" dirty="0"/>
            <a:t>Anecdotal findings, opinions, ideas</a:t>
          </a:r>
        </a:p>
      </dgm:t>
    </dgm:pt>
    <dgm:pt modelId="{7E760B5B-0CB1-431F-91D4-293FF1E3EE37}" type="parTrans" cxnId="{A9F6C91D-5853-4667-B4C7-B26F8F269D48}">
      <dgm:prSet/>
      <dgm:spPr/>
      <dgm:t>
        <a:bodyPr/>
        <a:lstStyle/>
        <a:p>
          <a:endParaRPr lang="en-GB"/>
        </a:p>
      </dgm:t>
    </dgm:pt>
    <dgm:pt modelId="{5E7ED4B9-2264-4EBA-83FB-D01CEA4D2A88}" type="sibTrans" cxnId="{A9F6C91D-5853-4667-B4C7-B26F8F269D48}">
      <dgm:prSet/>
      <dgm:spPr/>
      <dgm:t>
        <a:bodyPr/>
        <a:lstStyle/>
        <a:p>
          <a:endParaRPr lang="en-GB"/>
        </a:p>
      </dgm:t>
    </dgm:pt>
    <dgm:pt modelId="{717BF46A-21FC-455A-ADAB-9CFCC29E61C2}" type="pres">
      <dgm:prSet presAssocID="{99384BC0-35D9-450A-BD07-443557158D96}" presName="Name0" presStyleCnt="0">
        <dgm:presLayoutVars>
          <dgm:dir/>
          <dgm:animLvl val="lvl"/>
          <dgm:resizeHandles val="exact"/>
        </dgm:presLayoutVars>
      </dgm:prSet>
      <dgm:spPr/>
    </dgm:pt>
    <dgm:pt modelId="{5747A12C-C844-4DBF-8878-60E1BAECC60C}" type="pres">
      <dgm:prSet presAssocID="{BF8A62F6-E78D-4027-BCA4-BEC8BB0BB7D8}" presName="Name8" presStyleCnt="0"/>
      <dgm:spPr/>
    </dgm:pt>
    <dgm:pt modelId="{6436B37D-93D4-42B2-A84E-012639C55934}" type="pres">
      <dgm:prSet presAssocID="{BF8A62F6-E78D-4027-BCA4-BEC8BB0BB7D8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2A6336A-26B3-4A8B-AEBC-8991B309A754}" type="pres">
      <dgm:prSet presAssocID="{BF8A62F6-E78D-4027-BCA4-BEC8BB0BB7D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E8CC9F-BE91-4959-AEA0-A96D663B6F1C}" type="pres">
      <dgm:prSet presAssocID="{5B76C5FA-7996-4CF0-9127-7DC9A06D64EF}" presName="Name8" presStyleCnt="0"/>
      <dgm:spPr/>
    </dgm:pt>
    <dgm:pt modelId="{D8F0B930-B3E1-48EE-AF03-C55527D84E0B}" type="pres">
      <dgm:prSet presAssocID="{5B76C5FA-7996-4CF0-9127-7DC9A06D64EF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E9415A-EA1F-487D-8EC6-2E0BCFFC9983}" type="pres">
      <dgm:prSet presAssocID="{5B76C5FA-7996-4CF0-9127-7DC9A06D64E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010BE-BD70-4F37-8CCE-02292A09C99F}" type="pres">
      <dgm:prSet presAssocID="{B4DBF9E5-4FF0-44E5-8AE3-2646EF5877CA}" presName="Name8" presStyleCnt="0"/>
      <dgm:spPr/>
    </dgm:pt>
    <dgm:pt modelId="{F487900B-6A64-42FE-B401-E9D7338B2D93}" type="pres">
      <dgm:prSet presAssocID="{B4DBF9E5-4FF0-44E5-8AE3-2646EF5877CA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E6306A-1DA7-4D0E-9216-7147116B1C07}" type="pres">
      <dgm:prSet presAssocID="{B4DBF9E5-4FF0-44E5-8AE3-2646EF5877C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B88F73-8401-4AE8-A8EF-3E310659EB92}" type="pres">
      <dgm:prSet presAssocID="{5B9DEE7F-CE6E-4076-A442-8F2B7F0959D3}" presName="Name8" presStyleCnt="0"/>
      <dgm:spPr/>
    </dgm:pt>
    <dgm:pt modelId="{ED62005E-FE4F-4E3F-9AC9-F92EFD026DAF}" type="pres">
      <dgm:prSet presAssocID="{5B9DEE7F-CE6E-4076-A442-8F2B7F0959D3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6C0FFA5-CE45-484F-8C17-7FE45D15506D}" type="pres">
      <dgm:prSet presAssocID="{5B9DEE7F-CE6E-4076-A442-8F2B7F0959D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337567-AE14-4D0E-AFD9-86D55E0B9B4B}" type="pres">
      <dgm:prSet presAssocID="{E6E97B97-913C-4BA1-8F46-5A9E329D3A8D}" presName="Name8" presStyleCnt="0"/>
      <dgm:spPr/>
    </dgm:pt>
    <dgm:pt modelId="{65EC46F5-88CD-4408-88DB-704CB8C7BCF6}" type="pres">
      <dgm:prSet presAssocID="{E6E97B97-913C-4BA1-8F46-5A9E329D3A8D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F41A7-AA6E-4050-AEE0-59C43A675470}" type="pres">
      <dgm:prSet presAssocID="{E6E97B97-913C-4BA1-8F46-5A9E329D3A8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65EC1E-0F57-4CB2-AA9D-FF4CF927F006}" type="presOf" srcId="{E6E97B97-913C-4BA1-8F46-5A9E329D3A8D}" destId="{3BCF41A7-AA6E-4050-AEE0-59C43A675470}" srcOrd="1" destOrd="0" presId="urn:microsoft.com/office/officeart/2005/8/layout/pyramid1"/>
    <dgm:cxn modelId="{9CB0CEE5-76CC-4597-8716-3F093C108A38}" type="presOf" srcId="{BF8A62F6-E78D-4027-BCA4-BEC8BB0BB7D8}" destId="{6436B37D-93D4-42B2-A84E-012639C55934}" srcOrd="0" destOrd="0" presId="urn:microsoft.com/office/officeart/2005/8/layout/pyramid1"/>
    <dgm:cxn modelId="{7ACBC6DF-B952-4193-BF79-3101862B34ED}" srcId="{99384BC0-35D9-450A-BD07-443557158D96}" destId="{5B9DEE7F-CE6E-4076-A442-8F2B7F0959D3}" srcOrd="3" destOrd="0" parTransId="{12773C89-BD5C-46E8-AA10-D3149D6E5035}" sibTransId="{78050035-F045-4A28-A685-61BFC1C178B6}"/>
    <dgm:cxn modelId="{1A49011B-BAE9-4402-9F7C-B4F1720B13C6}" type="presOf" srcId="{B4DBF9E5-4FF0-44E5-8AE3-2646EF5877CA}" destId="{F487900B-6A64-42FE-B401-E9D7338B2D93}" srcOrd="0" destOrd="0" presId="urn:microsoft.com/office/officeart/2005/8/layout/pyramid1"/>
    <dgm:cxn modelId="{A08CFAFE-A4B1-406F-94FA-DEF17DEB11F3}" type="presOf" srcId="{5B76C5FA-7996-4CF0-9127-7DC9A06D64EF}" destId="{2DE9415A-EA1F-487D-8EC6-2E0BCFFC9983}" srcOrd="1" destOrd="0" presId="urn:microsoft.com/office/officeart/2005/8/layout/pyramid1"/>
    <dgm:cxn modelId="{570D51B9-8651-403B-9211-09E508A60C05}" type="presOf" srcId="{BF8A62F6-E78D-4027-BCA4-BEC8BB0BB7D8}" destId="{42A6336A-26B3-4A8B-AEBC-8991B309A754}" srcOrd="1" destOrd="0" presId="urn:microsoft.com/office/officeart/2005/8/layout/pyramid1"/>
    <dgm:cxn modelId="{371B7373-F281-4ACF-A3F6-D97B64FC2C8E}" type="presOf" srcId="{E6E97B97-913C-4BA1-8F46-5A9E329D3A8D}" destId="{65EC46F5-88CD-4408-88DB-704CB8C7BCF6}" srcOrd="0" destOrd="0" presId="urn:microsoft.com/office/officeart/2005/8/layout/pyramid1"/>
    <dgm:cxn modelId="{6A2CD892-CF72-4994-8C6F-8B27B5911EEB}" srcId="{99384BC0-35D9-450A-BD07-443557158D96}" destId="{5B76C5FA-7996-4CF0-9127-7DC9A06D64EF}" srcOrd="1" destOrd="0" parTransId="{800B39A2-CC21-4093-BCE3-0C9ED8DC2223}" sibTransId="{BA3C92CC-7882-4C29-92D8-C90B95526C03}"/>
    <dgm:cxn modelId="{A9F6C91D-5853-4667-B4C7-B26F8F269D48}" srcId="{99384BC0-35D9-450A-BD07-443557158D96}" destId="{E6E97B97-913C-4BA1-8F46-5A9E329D3A8D}" srcOrd="4" destOrd="0" parTransId="{7E760B5B-0CB1-431F-91D4-293FF1E3EE37}" sibTransId="{5E7ED4B9-2264-4EBA-83FB-D01CEA4D2A88}"/>
    <dgm:cxn modelId="{63712945-58C8-44BC-B3DB-12A964229BDA}" type="presOf" srcId="{99384BC0-35D9-450A-BD07-443557158D96}" destId="{717BF46A-21FC-455A-ADAB-9CFCC29E61C2}" srcOrd="0" destOrd="0" presId="urn:microsoft.com/office/officeart/2005/8/layout/pyramid1"/>
    <dgm:cxn modelId="{3DCCE019-602E-4F63-9B12-7920B956E4E1}" type="presOf" srcId="{B4DBF9E5-4FF0-44E5-8AE3-2646EF5877CA}" destId="{9AE6306A-1DA7-4D0E-9216-7147116B1C07}" srcOrd="1" destOrd="0" presId="urn:microsoft.com/office/officeart/2005/8/layout/pyramid1"/>
    <dgm:cxn modelId="{6B3AE5D6-82C2-4D90-B0F0-32FE31E6E0CD}" type="presOf" srcId="{5B9DEE7F-CE6E-4076-A442-8F2B7F0959D3}" destId="{ED62005E-FE4F-4E3F-9AC9-F92EFD026DAF}" srcOrd="0" destOrd="0" presId="urn:microsoft.com/office/officeart/2005/8/layout/pyramid1"/>
    <dgm:cxn modelId="{3D602D3A-CB05-49F6-ACC6-B078A6DF853C}" type="presOf" srcId="{5B76C5FA-7996-4CF0-9127-7DC9A06D64EF}" destId="{D8F0B930-B3E1-48EE-AF03-C55527D84E0B}" srcOrd="0" destOrd="0" presId="urn:microsoft.com/office/officeart/2005/8/layout/pyramid1"/>
    <dgm:cxn modelId="{48A8C87E-6781-4C81-BB48-0D4425D098A4}" type="presOf" srcId="{5B9DEE7F-CE6E-4076-A442-8F2B7F0959D3}" destId="{E6C0FFA5-CE45-484F-8C17-7FE45D15506D}" srcOrd="1" destOrd="0" presId="urn:microsoft.com/office/officeart/2005/8/layout/pyramid1"/>
    <dgm:cxn modelId="{D3932C45-B840-4CE6-9235-BC2B0AEAD53E}" srcId="{99384BC0-35D9-450A-BD07-443557158D96}" destId="{BF8A62F6-E78D-4027-BCA4-BEC8BB0BB7D8}" srcOrd="0" destOrd="0" parTransId="{1DD98DD1-F2E6-40C4-9DFF-A09F2BE298AF}" sibTransId="{743A85E9-B929-404B-832E-1594AFE0677F}"/>
    <dgm:cxn modelId="{0B317756-995E-4B49-9A5D-B1310FEE777B}" srcId="{99384BC0-35D9-450A-BD07-443557158D96}" destId="{B4DBF9E5-4FF0-44E5-8AE3-2646EF5877CA}" srcOrd="2" destOrd="0" parTransId="{32062F40-6AB0-4ED2-BFF4-D1DBFC8AAA6F}" sibTransId="{DA730E3D-95B4-484A-A55A-4197095A4C6B}"/>
    <dgm:cxn modelId="{D5A01F81-3C92-4DC1-AAD2-B3610CC74C54}" type="presParOf" srcId="{717BF46A-21FC-455A-ADAB-9CFCC29E61C2}" destId="{5747A12C-C844-4DBF-8878-60E1BAECC60C}" srcOrd="0" destOrd="0" presId="urn:microsoft.com/office/officeart/2005/8/layout/pyramid1"/>
    <dgm:cxn modelId="{DD2B1BCF-622F-4E49-AB66-9FE7D7009019}" type="presParOf" srcId="{5747A12C-C844-4DBF-8878-60E1BAECC60C}" destId="{6436B37D-93D4-42B2-A84E-012639C55934}" srcOrd="0" destOrd="0" presId="urn:microsoft.com/office/officeart/2005/8/layout/pyramid1"/>
    <dgm:cxn modelId="{CC7925EB-89FA-4A74-A00D-9947E6B4CA52}" type="presParOf" srcId="{5747A12C-C844-4DBF-8878-60E1BAECC60C}" destId="{42A6336A-26B3-4A8B-AEBC-8991B309A754}" srcOrd="1" destOrd="0" presId="urn:microsoft.com/office/officeart/2005/8/layout/pyramid1"/>
    <dgm:cxn modelId="{8306C9E8-6086-4A45-A3D2-34EF7B3F5BD7}" type="presParOf" srcId="{717BF46A-21FC-455A-ADAB-9CFCC29E61C2}" destId="{A0E8CC9F-BE91-4959-AEA0-A96D663B6F1C}" srcOrd="1" destOrd="0" presId="urn:microsoft.com/office/officeart/2005/8/layout/pyramid1"/>
    <dgm:cxn modelId="{F6CCAD46-BF0D-4163-8260-E1EFCB7B9E69}" type="presParOf" srcId="{A0E8CC9F-BE91-4959-AEA0-A96D663B6F1C}" destId="{D8F0B930-B3E1-48EE-AF03-C55527D84E0B}" srcOrd="0" destOrd="0" presId="urn:microsoft.com/office/officeart/2005/8/layout/pyramid1"/>
    <dgm:cxn modelId="{60A3D4DE-8418-4422-AA6F-D932AD0B7D99}" type="presParOf" srcId="{A0E8CC9F-BE91-4959-AEA0-A96D663B6F1C}" destId="{2DE9415A-EA1F-487D-8EC6-2E0BCFFC9983}" srcOrd="1" destOrd="0" presId="urn:microsoft.com/office/officeart/2005/8/layout/pyramid1"/>
    <dgm:cxn modelId="{5AF2FB8E-24CD-4A1B-803B-A50C9DED81AC}" type="presParOf" srcId="{717BF46A-21FC-455A-ADAB-9CFCC29E61C2}" destId="{D3C010BE-BD70-4F37-8CCE-02292A09C99F}" srcOrd="2" destOrd="0" presId="urn:microsoft.com/office/officeart/2005/8/layout/pyramid1"/>
    <dgm:cxn modelId="{2A224CC4-D6A8-4C79-9225-44991D9B17CB}" type="presParOf" srcId="{D3C010BE-BD70-4F37-8CCE-02292A09C99F}" destId="{F487900B-6A64-42FE-B401-E9D7338B2D93}" srcOrd="0" destOrd="0" presId="urn:microsoft.com/office/officeart/2005/8/layout/pyramid1"/>
    <dgm:cxn modelId="{4326B42D-54AF-4AB7-A45A-81D603A15655}" type="presParOf" srcId="{D3C010BE-BD70-4F37-8CCE-02292A09C99F}" destId="{9AE6306A-1DA7-4D0E-9216-7147116B1C07}" srcOrd="1" destOrd="0" presId="urn:microsoft.com/office/officeart/2005/8/layout/pyramid1"/>
    <dgm:cxn modelId="{0E3BDCCC-02DB-4C7E-A02A-C4BCA92F9AC0}" type="presParOf" srcId="{717BF46A-21FC-455A-ADAB-9CFCC29E61C2}" destId="{98B88F73-8401-4AE8-A8EF-3E310659EB92}" srcOrd="3" destOrd="0" presId="urn:microsoft.com/office/officeart/2005/8/layout/pyramid1"/>
    <dgm:cxn modelId="{8E647D6E-5438-486E-AA3A-9D4617E84F12}" type="presParOf" srcId="{98B88F73-8401-4AE8-A8EF-3E310659EB92}" destId="{ED62005E-FE4F-4E3F-9AC9-F92EFD026DAF}" srcOrd="0" destOrd="0" presId="urn:microsoft.com/office/officeart/2005/8/layout/pyramid1"/>
    <dgm:cxn modelId="{4CEF3369-68FB-4C43-B0E0-7618DFB52734}" type="presParOf" srcId="{98B88F73-8401-4AE8-A8EF-3E310659EB92}" destId="{E6C0FFA5-CE45-484F-8C17-7FE45D15506D}" srcOrd="1" destOrd="0" presId="urn:microsoft.com/office/officeart/2005/8/layout/pyramid1"/>
    <dgm:cxn modelId="{D73CB19F-B462-4379-A4C5-9966CDDB4969}" type="presParOf" srcId="{717BF46A-21FC-455A-ADAB-9CFCC29E61C2}" destId="{94337567-AE14-4D0E-AFD9-86D55E0B9B4B}" srcOrd="4" destOrd="0" presId="urn:microsoft.com/office/officeart/2005/8/layout/pyramid1"/>
    <dgm:cxn modelId="{026ADA85-E26E-44F0-BB8B-EC58F1E9BAE6}" type="presParOf" srcId="{94337567-AE14-4D0E-AFD9-86D55E0B9B4B}" destId="{65EC46F5-88CD-4408-88DB-704CB8C7BCF6}" srcOrd="0" destOrd="0" presId="urn:microsoft.com/office/officeart/2005/8/layout/pyramid1"/>
    <dgm:cxn modelId="{AAB39BBF-40D4-4FDE-BA06-0AB3F022BEB2}" type="presParOf" srcId="{94337567-AE14-4D0E-AFD9-86D55E0B9B4B}" destId="{3BCF41A7-AA6E-4050-AEE0-59C43A675470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384BC0-35D9-450A-BD07-443557158D96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BF8A62F6-E78D-4027-BCA4-BEC8BB0BB7D8}">
      <dgm:prSet phldrT="[Text]"/>
      <dgm:spPr>
        <a:solidFill>
          <a:srgbClr val="C00000"/>
        </a:solidFill>
      </dgm:spPr>
      <dgm:t>
        <a:bodyPr/>
        <a:lstStyle/>
        <a:p>
          <a:r>
            <a:rPr lang="en-GB" dirty="0"/>
            <a:t>Systematic reviews</a:t>
          </a:r>
        </a:p>
      </dgm:t>
    </dgm:pt>
    <dgm:pt modelId="{1DD98DD1-F2E6-40C4-9DFF-A09F2BE298AF}" type="parTrans" cxnId="{D3932C45-B840-4CE6-9235-BC2B0AEAD53E}">
      <dgm:prSet/>
      <dgm:spPr/>
      <dgm:t>
        <a:bodyPr/>
        <a:lstStyle/>
        <a:p>
          <a:endParaRPr lang="en-GB"/>
        </a:p>
      </dgm:t>
    </dgm:pt>
    <dgm:pt modelId="{743A85E9-B929-404B-832E-1594AFE0677F}" type="sibTrans" cxnId="{D3932C45-B840-4CE6-9235-BC2B0AEAD53E}">
      <dgm:prSet/>
      <dgm:spPr/>
      <dgm:t>
        <a:bodyPr/>
        <a:lstStyle/>
        <a:p>
          <a:endParaRPr lang="en-GB"/>
        </a:p>
      </dgm:t>
    </dgm:pt>
    <dgm:pt modelId="{5B76C5FA-7996-4CF0-9127-7DC9A06D64EF}">
      <dgm:prSet phldrT="[Text]"/>
      <dgm:spPr>
        <a:solidFill>
          <a:srgbClr val="FF3300"/>
        </a:solidFill>
      </dgm:spPr>
      <dgm:t>
        <a:bodyPr/>
        <a:lstStyle/>
        <a:p>
          <a:r>
            <a:rPr lang="en-GB" dirty="0"/>
            <a:t>Randomised clinical trials</a:t>
          </a:r>
        </a:p>
      </dgm:t>
    </dgm:pt>
    <dgm:pt modelId="{800B39A2-CC21-4093-BCE3-0C9ED8DC2223}" type="parTrans" cxnId="{6A2CD892-CF72-4994-8C6F-8B27B5911EEB}">
      <dgm:prSet/>
      <dgm:spPr/>
      <dgm:t>
        <a:bodyPr/>
        <a:lstStyle/>
        <a:p>
          <a:endParaRPr lang="en-GB"/>
        </a:p>
      </dgm:t>
    </dgm:pt>
    <dgm:pt modelId="{BA3C92CC-7882-4C29-92D8-C90B95526C03}" type="sibTrans" cxnId="{6A2CD892-CF72-4994-8C6F-8B27B5911EEB}">
      <dgm:prSet/>
      <dgm:spPr/>
      <dgm:t>
        <a:bodyPr/>
        <a:lstStyle/>
        <a:p>
          <a:endParaRPr lang="en-GB"/>
        </a:p>
      </dgm:t>
    </dgm:pt>
    <dgm:pt modelId="{B4DBF9E5-4FF0-44E5-8AE3-2646EF5877CA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/>
            <a:t>Observational studies (cohort, cross sectional, case-control)</a:t>
          </a:r>
        </a:p>
      </dgm:t>
    </dgm:pt>
    <dgm:pt modelId="{32062F40-6AB0-4ED2-BFF4-D1DBFC8AAA6F}" type="parTrans" cxnId="{0B317756-995E-4B49-9A5D-B1310FEE777B}">
      <dgm:prSet/>
      <dgm:spPr/>
      <dgm:t>
        <a:bodyPr/>
        <a:lstStyle/>
        <a:p>
          <a:endParaRPr lang="en-GB"/>
        </a:p>
      </dgm:t>
    </dgm:pt>
    <dgm:pt modelId="{DA730E3D-95B4-484A-A55A-4197095A4C6B}" type="sibTrans" cxnId="{0B317756-995E-4B49-9A5D-B1310FEE777B}">
      <dgm:prSet/>
      <dgm:spPr/>
      <dgm:t>
        <a:bodyPr/>
        <a:lstStyle/>
        <a:p>
          <a:endParaRPr lang="en-GB"/>
        </a:p>
      </dgm:t>
    </dgm:pt>
    <dgm:pt modelId="{5B9DEE7F-CE6E-4076-A442-8F2B7F0959D3}">
      <dgm:prSet phldrT="[Text]"/>
      <dgm:spPr>
        <a:solidFill>
          <a:srgbClr val="00B050"/>
        </a:solidFill>
      </dgm:spPr>
      <dgm:t>
        <a:bodyPr/>
        <a:lstStyle/>
        <a:p>
          <a:r>
            <a:rPr lang="en-GB" dirty="0"/>
            <a:t>Case reports, case series</a:t>
          </a:r>
        </a:p>
      </dgm:t>
    </dgm:pt>
    <dgm:pt modelId="{12773C89-BD5C-46E8-AA10-D3149D6E5035}" type="parTrans" cxnId="{7ACBC6DF-B952-4193-BF79-3101862B34ED}">
      <dgm:prSet/>
      <dgm:spPr/>
      <dgm:t>
        <a:bodyPr/>
        <a:lstStyle/>
        <a:p>
          <a:endParaRPr lang="en-GB"/>
        </a:p>
      </dgm:t>
    </dgm:pt>
    <dgm:pt modelId="{78050035-F045-4A28-A685-61BFC1C178B6}" type="sibTrans" cxnId="{7ACBC6DF-B952-4193-BF79-3101862B34ED}">
      <dgm:prSet/>
      <dgm:spPr/>
      <dgm:t>
        <a:bodyPr/>
        <a:lstStyle/>
        <a:p>
          <a:endParaRPr lang="en-GB"/>
        </a:p>
      </dgm:t>
    </dgm:pt>
    <dgm:pt modelId="{E6E97B97-913C-4BA1-8F46-5A9E329D3A8D}">
      <dgm:prSet phldrT="[Text]"/>
      <dgm:spPr>
        <a:solidFill>
          <a:srgbClr val="0070C0"/>
        </a:solidFill>
      </dgm:spPr>
      <dgm:t>
        <a:bodyPr/>
        <a:lstStyle/>
        <a:p>
          <a:r>
            <a:rPr lang="en-GB" dirty="0"/>
            <a:t>Anecdotal findings, opinions, ideas</a:t>
          </a:r>
        </a:p>
      </dgm:t>
    </dgm:pt>
    <dgm:pt modelId="{7E760B5B-0CB1-431F-91D4-293FF1E3EE37}" type="parTrans" cxnId="{A9F6C91D-5853-4667-B4C7-B26F8F269D48}">
      <dgm:prSet/>
      <dgm:spPr/>
      <dgm:t>
        <a:bodyPr/>
        <a:lstStyle/>
        <a:p>
          <a:endParaRPr lang="en-GB"/>
        </a:p>
      </dgm:t>
    </dgm:pt>
    <dgm:pt modelId="{5E7ED4B9-2264-4EBA-83FB-D01CEA4D2A88}" type="sibTrans" cxnId="{A9F6C91D-5853-4667-B4C7-B26F8F269D48}">
      <dgm:prSet/>
      <dgm:spPr/>
      <dgm:t>
        <a:bodyPr/>
        <a:lstStyle/>
        <a:p>
          <a:endParaRPr lang="en-GB"/>
        </a:p>
      </dgm:t>
    </dgm:pt>
    <dgm:pt modelId="{717BF46A-21FC-455A-ADAB-9CFCC29E61C2}" type="pres">
      <dgm:prSet presAssocID="{99384BC0-35D9-450A-BD07-443557158D96}" presName="Name0" presStyleCnt="0">
        <dgm:presLayoutVars>
          <dgm:dir/>
          <dgm:animLvl val="lvl"/>
          <dgm:resizeHandles val="exact"/>
        </dgm:presLayoutVars>
      </dgm:prSet>
      <dgm:spPr/>
    </dgm:pt>
    <dgm:pt modelId="{5747A12C-C844-4DBF-8878-60E1BAECC60C}" type="pres">
      <dgm:prSet presAssocID="{BF8A62F6-E78D-4027-BCA4-BEC8BB0BB7D8}" presName="Name8" presStyleCnt="0"/>
      <dgm:spPr/>
    </dgm:pt>
    <dgm:pt modelId="{6436B37D-93D4-42B2-A84E-012639C55934}" type="pres">
      <dgm:prSet presAssocID="{BF8A62F6-E78D-4027-BCA4-BEC8BB0BB7D8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2A6336A-26B3-4A8B-AEBC-8991B309A754}" type="pres">
      <dgm:prSet presAssocID="{BF8A62F6-E78D-4027-BCA4-BEC8BB0BB7D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E8CC9F-BE91-4959-AEA0-A96D663B6F1C}" type="pres">
      <dgm:prSet presAssocID="{5B76C5FA-7996-4CF0-9127-7DC9A06D64EF}" presName="Name8" presStyleCnt="0"/>
      <dgm:spPr/>
    </dgm:pt>
    <dgm:pt modelId="{D8F0B930-B3E1-48EE-AF03-C55527D84E0B}" type="pres">
      <dgm:prSet presAssocID="{5B76C5FA-7996-4CF0-9127-7DC9A06D64EF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E9415A-EA1F-487D-8EC6-2E0BCFFC9983}" type="pres">
      <dgm:prSet presAssocID="{5B76C5FA-7996-4CF0-9127-7DC9A06D64E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010BE-BD70-4F37-8CCE-02292A09C99F}" type="pres">
      <dgm:prSet presAssocID="{B4DBF9E5-4FF0-44E5-8AE3-2646EF5877CA}" presName="Name8" presStyleCnt="0"/>
      <dgm:spPr/>
    </dgm:pt>
    <dgm:pt modelId="{F487900B-6A64-42FE-B401-E9D7338B2D93}" type="pres">
      <dgm:prSet presAssocID="{B4DBF9E5-4FF0-44E5-8AE3-2646EF5877CA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E6306A-1DA7-4D0E-9216-7147116B1C07}" type="pres">
      <dgm:prSet presAssocID="{B4DBF9E5-4FF0-44E5-8AE3-2646EF5877C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B88F73-8401-4AE8-A8EF-3E310659EB92}" type="pres">
      <dgm:prSet presAssocID="{5B9DEE7F-CE6E-4076-A442-8F2B7F0959D3}" presName="Name8" presStyleCnt="0"/>
      <dgm:spPr/>
    </dgm:pt>
    <dgm:pt modelId="{ED62005E-FE4F-4E3F-9AC9-F92EFD026DAF}" type="pres">
      <dgm:prSet presAssocID="{5B9DEE7F-CE6E-4076-A442-8F2B7F0959D3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6C0FFA5-CE45-484F-8C17-7FE45D15506D}" type="pres">
      <dgm:prSet presAssocID="{5B9DEE7F-CE6E-4076-A442-8F2B7F0959D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337567-AE14-4D0E-AFD9-86D55E0B9B4B}" type="pres">
      <dgm:prSet presAssocID="{E6E97B97-913C-4BA1-8F46-5A9E329D3A8D}" presName="Name8" presStyleCnt="0"/>
      <dgm:spPr/>
    </dgm:pt>
    <dgm:pt modelId="{65EC46F5-88CD-4408-88DB-704CB8C7BCF6}" type="pres">
      <dgm:prSet presAssocID="{E6E97B97-913C-4BA1-8F46-5A9E329D3A8D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F41A7-AA6E-4050-AEE0-59C43A675470}" type="pres">
      <dgm:prSet presAssocID="{E6E97B97-913C-4BA1-8F46-5A9E329D3A8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8F6446A-7E78-4216-9AE5-8074A81F92CB}" type="presOf" srcId="{B4DBF9E5-4FF0-44E5-8AE3-2646EF5877CA}" destId="{9AE6306A-1DA7-4D0E-9216-7147116B1C07}" srcOrd="1" destOrd="0" presId="urn:microsoft.com/office/officeart/2005/8/layout/pyramid1"/>
    <dgm:cxn modelId="{24484ECB-F1C1-45CA-96F7-828C3EF91F06}" type="presOf" srcId="{5B76C5FA-7996-4CF0-9127-7DC9A06D64EF}" destId="{D8F0B930-B3E1-48EE-AF03-C55527D84E0B}" srcOrd="0" destOrd="0" presId="urn:microsoft.com/office/officeart/2005/8/layout/pyramid1"/>
    <dgm:cxn modelId="{7ACBC6DF-B952-4193-BF79-3101862B34ED}" srcId="{99384BC0-35D9-450A-BD07-443557158D96}" destId="{5B9DEE7F-CE6E-4076-A442-8F2B7F0959D3}" srcOrd="3" destOrd="0" parTransId="{12773C89-BD5C-46E8-AA10-D3149D6E5035}" sibTransId="{78050035-F045-4A28-A685-61BFC1C178B6}"/>
    <dgm:cxn modelId="{4BA7F658-F72E-44BA-941F-73D59BB1BF41}" type="presOf" srcId="{BF8A62F6-E78D-4027-BCA4-BEC8BB0BB7D8}" destId="{42A6336A-26B3-4A8B-AEBC-8991B309A754}" srcOrd="1" destOrd="0" presId="urn:microsoft.com/office/officeart/2005/8/layout/pyramid1"/>
    <dgm:cxn modelId="{BFC0D246-DBCE-41AD-8F82-A0F61EFBF425}" type="presOf" srcId="{5B9DEE7F-CE6E-4076-A442-8F2B7F0959D3}" destId="{E6C0FFA5-CE45-484F-8C17-7FE45D15506D}" srcOrd="1" destOrd="0" presId="urn:microsoft.com/office/officeart/2005/8/layout/pyramid1"/>
    <dgm:cxn modelId="{2C262F88-A534-472B-BBBD-FA11974DDC66}" type="presOf" srcId="{99384BC0-35D9-450A-BD07-443557158D96}" destId="{717BF46A-21FC-455A-ADAB-9CFCC29E61C2}" srcOrd="0" destOrd="0" presId="urn:microsoft.com/office/officeart/2005/8/layout/pyramid1"/>
    <dgm:cxn modelId="{8EEEBB3E-45CC-4AC1-97B3-F8008492F037}" type="presOf" srcId="{5B9DEE7F-CE6E-4076-A442-8F2B7F0959D3}" destId="{ED62005E-FE4F-4E3F-9AC9-F92EFD026DAF}" srcOrd="0" destOrd="0" presId="urn:microsoft.com/office/officeart/2005/8/layout/pyramid1"/>
    <dgm:cxn modelId="{FF6D3FF7-4225-4C1A-9376-CE1D4CAAAFD4}" type="presOf" srcId="{B4DBF9E5-4FF0-44E5-8AE3-2646EF5877CA}" destId="{F487900B-6A64-42FE-B401-E9D7338B2D93}" srcOrd="0" destOrd="0" presId="urn:microsoft.com/office/officeart/2005/8/layout/pyramid1"/>
    <dgm:cxn modelId="{1DBE9A3D-4F19-434F-B099-F0C301472A7F}" type="presOf" srcId="{E6E97B97-913C-4BA1-8F46-5A9E329D3A8D}" destId="{3BCF41A7-AA6E-4050-AEE0-59C43A675470}" srcOrd="1" destOrd="0" presId="urn:microsoft.com/office/officeart/2005/8/layout/pyramid1"/>
    <dgm:cxn modelId="{DD982000-916B-4E19-AABB-B1CA477AD905}" type="presOf" srcId="{5B76C5FA-7996-4CF0-9127-7DC9A06D64EF}" destId="{2DE9415A-EA1F-487D-8EC6-2E0BCFFC9983}" srcOrd="1" destOrd="0" presId="urn:microsoft.com/office/officeart/2005/8/layout/pyramid1"/>
    <dgm:cxn modelId="{32C65110-60CD-4B1A-8363-E266B4117385}" type="presOf" srcId="{BF8A62F6-E78D-4027-BCA4-BEC8BB0BB7D8}" destId="{6436B37D-93D4-42B2-A84E-012639C55934}" srcOrd="0" destOrd="0" presId="urn:microsoft.com/office/officeart/2005/8/layout/pyramid1"/>
    <dgm:cxn modelId="{6A2CD892-CF72-4994-8C6F-8B27B5911EEB}" srcId="{99384BC0-35D9-450A-BD07-443557158D96}" destId="{5B76C5FA-7996-4CF0-9127-7DC9A06D64EF}" srcOrd="1" destOrd="0" parTransId="{800B39A2-CC21-4093-BCE3-0C9ED8DC2223}" sibTransId="{BA3C92CC-7882-4C29-92D8-C90B95526C03}"/>
    <dgm:cxn modelId="{A9F6C91D-5853-4667-B4C7-B26F8F269D48}" srcId="{99384BC0-35D9-450A-BD07-443557158D96}" destId="{E6E97B97-913C-4BA1-8F46-5A9E329D3A8D}" srcOrd="4" destOrd="0" parTransId="{7E760B5B-0CB1-431F-91D4-293FF1E3EE37}" sibTransId="{5E7ED4B9-2264-4EBA-83FB-D01CEA4D2A88}"/>
    <dgm:cxn modelId="{6458F71E-6716-4565-B1E7-F646162DE064}" type="presOf" srcId="{E6E97B97-913C-4BA1-8F46-5A9E329D3A8D}" destId="{65EC46F5-88CD-4408-88DB-704CB8C7BCF6}" srcOrd="0" destOrd="0" presId="urn:microsoft.com/office/officeart/2005/8/layout/pyramid1"/>
    <dgm:cxn modelId="{D3932C45-B840-4CE6-9235-BC2B0AEAD53E}" srcId="{99384BC0-35D9-450A-BD07-443557158D96}" destId="{BF8A62F6-E78D-4027-BCA4-BEC8BB0BB7D8}" srcOrd="0" destOrd="0" parTransId="{1DD98DD1-F2E6-40C4-9DFF-A09F2BE298AF}" sibTransId="{743A85E9-B929-404B-832E-1594AFE0677F}"/>
    <dgm:cxn modelId="{0B317756-995E-4B49-9A5D-B1310FEE777B}" srcId="{99384BC0-35D9-450A-BD07-443557158D96}" destId="{B4DBF9E5-4FF0-44E5-8AE3-2646EF5877CA}" srcOrd="2" destOrd="0" parTransId="{32062F40-6AB0-4ED2-BFF4-D1DBFC8AAA6F}" sibTransId="{DA730E3D-95B4-484A-A55A-4197095A4C6B}"/>
    <dgm:cxn modelId="{29779C02-334F-4086-9FEC-67177092AEC3}" type="presParOf" srcId="{717BF46A-21FC-455A-ADAB-9CFCC29E61C2}" destId="{5747A12C-C844-4DBF-8878-60E1BAECC60C}" srcOrd="0" destOrd="0" presId="urn:microsoft.com/office/officeart/2005/8/layout/pyramid1"/>
    <dgm:cxn modelId="{9F58436A-1E21-422D-8C48-9BBE1EC8E0B5}" type="presParOf" srcId="{5747A12C-C844-4DBF-8878-60E1BAECC60C}" destId="{6436B37D-93D4-42B2-A84E-012639C55934}" srcOrd="0" destOrd="0" presId="urn:microsoft.com/office/officeart/2005/8/layout/pyramid1"/>
    <dgm:cxn modelId="{27BBF10B-2223-41BB-85E6-B8B8D05717D1}" type="presParOf" srcId="{5747A12C-C844-4DBF-8878-60E1BAECC60C}" destId="{42A6336A-26B3-4A8B-AEBC-8991B309A754}" srcOrd="1" destOrd="0" presId="urn:microsoft.com/office/officeart/2005/8/layout/pyramid1"/>
    <dgm:cxn modelId="{92B2BD84-22C1-41FA-8BC2-CB470D1AB294}" type="presParOf" srcId="{717BF46A-21FC-455A-ADAB-9CFCC29E61C2}" destId="{A0E8CC9F-BE91-4959-AEA0-A96D663B6F1C}" srcOrd="1" destOrd="0" presId="urn:microsoft.com/office/officeart/2005/8/layout/pyramid1"/>
    <dgm:cxn modelId="{DC6719B1-85CD-4900-AC2E-E3B44E1601B5}" type="presParOf" srcId="{A0E8CC9F-BE91-4959-AEA0-A96D663B6F1C}" destId="{D8F0B930-B3E1-48EE-AF03-C55527D84E0B}" srcOrd="0" destOrd="0" presId="urn:microsoft.com/office/officeart/2005/8/layout/pyramid1"/>
    <dgm:cxn modelId="{D99E2BE9-7610-48BD-B7DC-A3FB9637242D}" type="presParOf" srcId="{A0E8CC9F-BE91-4959-AEA0-A96D663B6F1C}" destId="{2DE9415A-EA1F-487D-8EC6-2E0BCFFC9983}" srcOrd="1" destOrd="0" presId="urn:microsoft.com/office/officeart/2005/8/layout/pyramid1"/>
    <dgm:cxn modelId="{83F65E80-8763-44B7-9EAB-4177E3A072A3}" type="presParOf" srcId="{717BF46A-21FC-455A-ADAB-9CFCC29E61C2}" destId="{D3C010BE-BD70-4F37-8CCE-02292A09C99F}" srcOrd="2" destOrd="0" presId="urn:microsoft.com/office/officeart/2005/8/layout/pyramid1"/>
    <dgm:cxn modelId="{9010FB30-1ED7-4B73-B902-4C559F97D0F9}" type="presParOf" srcId="{D3C010BE-BD70-4F37-8CCE-02292A09C99F}" destId="{F487900B-6A64-42FE-B401-E9D7338B2D93}" srcOrd="0" destOrd="0" presId="urn:microsoft.com/office/officeart/2005/8/layout/pyramid1"/>
    <dgm:cxn modelId="{144E011B-F4E6-4EDF-A1FD-FFE9EB02A3FE}" type="presParOf" srcId="{D3C010BE-BD70-4F37-8CCE-02292A09C99F}" destId="{9AE6306A-1DA7-4D0E-9216-7147116B1C07}" srcOrd="1" destOrd="0" presId="urn:microsoft.com/office/officeart/2005/8/layout/pyramid1"/>
    <dgm:cxn modelId="{F44006CA-2181-4914-ABC2-B2862E86EF4C}" type="presParOf" srcId="{717BF46A-21FC-455A-ADAB-9CFCC29E61C2}" destId="{98B88F73-8401-4AE8-A8EF-3E310659EB92}" srcOrd="3" destOrd="0" presId="urn:microsoft.com/office/officeart/2005/8/layout/pyramid1"/>
    <dgm:cxn modelId="{6D6E0D0A-68E4-49A5-A921-F6F1A4D3F8AA}" type="presParOf" srcId="{98B88F73-8401-4AE8-A8EF-3E310659EB92}" destId="{ED62005E-FE4F-4E3F-9AC9-F92EFD026DAF}" srcOrd="0" destOrd="0" presId="urn:microsoft.com/office/officeart/2005/8/layout/pyramid1"/>
    <dgm:cxn modelId="{194D8C04-D292-43B2-B5AA-81218B8FC823}" type="presParOf" srcId="{98B88F73-8401-4AE8-A8EF-3E310659EB92}" destId="{E6C0FFA5-CE45-484F-8C17-7FE45D15506D}" srcOrd="1" destOrd="0" presId="urn:microsoft.com/office/officeart/2005/8/layout/pyramid1"/>
    <dgm:cxn modelId="{39F3EA65-BDE5-4B67-A7E1-233A37BF7FB2}" type="presParOf" srcId="{717BF46A-21FC-455A-ADAB-9CFCC29E61C2}" destId="{94337567-AE14-4D0E-AFD9-86D55E0B9B4B}" srcOrd="4" destOrd="0" presId="urn:microsoft.com/office/officeart/2005/8/layout/pyramid1"/>
    <dgm:cxn modelId="{FB062500-634B-461F-B4C1-699852B99942}" type="presParOf" srcId="{94337567-AE14-4D0E-AFD9-86D55E0B9B4B}" destId="{65EC46F5-88CD-4408-88DB-704CB8C7BCF6}" srcOrd="0" destOrd="0" presId="urn:microsoft.com/office/officeart/2005/8/layout/pyramid1"/>
    <dgm:cxn modelId="{B28BE51A-7191-46A2-82B5-0F62B41A0A32}" type="presParOf" srcId="{94337567-AE14-4D0E-AFD9-86D55E0B9B4B}" destId="{3BCF41A7-AA6E-4050-AEE0-59C43A675470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2209" cy="456774"/>
          </a:xfrm>
          <a:prstGeom prst="rect">
            <a:avLst/>
          </a:prstGeom>
        </p:spPr>
        <p:txBody>
          <a:bodyPr vert="horz" lIns="84399" tIns="42200" rIns="84399" bIns="42200" rtlCol="0"/>
          <a:lstStyle>
            <a:lvl1pPr algn="l">
              <a:defRPr sz="11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259" y="1"/>
            <a:ext cx="2972209" cy="456774"/>
          </a:xfrm>
          <a:prstGeom prst="rect">
            <a:avLst/>
          </a:prstGeom>
        </p:spPr>
        <p:txBody>
          <a:bodyPr vert="horz" lIns="84399" tIns="42200" rIns="84399" bIns="42200" rtlCol="0"/>
          <a:lstStyle>
            <a:lvl1pPr algn="r">
              <a:defRPr sz="1100"/>
            </a:lvl1pPr>
          </a:lstStyle>
          <a:p>
            <a:fld id="{14CE9B4F-8F2A-46B0-A2B6-3BBD80AB9785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685808"/>
            <a:ext cx="2972209" cy="456774"/>
          </a:xfrm>
          <a:prstGeom prst="rect">
            <a:avLst/>
          </a:prstGeom>
        </p:spPr>
        <p:txBody>
          <a:bodyPr vert="horz" lIns="84399" tIns="42200" rIns="84399" bIns="42200" rtlCol="0" anchor="b"/>
          <a:lstStyle>
            <a:lvl1pPr algn="l">
              <a:defRPr sz="11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259" y="8685808"/>
            <a:ext cx="2972209" cy="456774"/>
          </a:xfrm>
          <a:prstGeom prst="rect">
            <a:avLst/>
          </a:prstGeom>
        </p:spPr>
        <p:txBody>
          <a:bodyPr vert="horz" lIns="84399" tIns="42200" rIns="84399" bIns="42200" rtlCol="0" anchor="b"/>
          <a:lstStyle>
            <a:lvl1pPr algn="r">
              <a:defRPr sz="1100"/>
            </a:lvl1pPr>
          </a:lstStyle>
          <a:p>
            <a:fld id="{3D82AE33-7BB8-4745-96E4-E2D22B636E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8241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30" tIns="45714" rIns="91430" bIns="457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30" tIns="45714" rIns="91430" bIns="45714" rtlCol="0"/>
          <a:lstStyle>
            <a:lvl1pPr algn="r">
              <a:defRPr sz="1200"/>
            </a:lvl1pPr>
          </a:lstStyle>
          <a:p>
            <a:fld id="{932EB0FE-E240-4061-B7E4-055722A0196C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4" rIns="91430" bIns="457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30" tIns="45714" rIns="91430" bIns="457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4"/>
            <a:ext cx="2971800" cy="458787"/>
          </a:xfrm>
          <a:prstGeom prst="rect">
            <a:avLst/>
          </a:prstGeom>
        </p:spPr>
        <p:txBody>
          <a:bodyPr vert="horz" lIns="91430" tIns="45714" rIns="91430" bIns="457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4"/>
            <a:ext cx="2971800" cy="458787"/>
          </a:xfrm>
          <a:prstGeom prst="rect">
            <a:avLst/>
          </a:prstGeom>
        </p:spPr>
        <p:txBody>
          <a:bodyPr vert="horz" lIns="91430" tIns="45714" rIns="91430" bIns="45714" rtlCol="0" anchor="b"/>
          <a:lstStyle>
            <a:lvl1pPr algn="r">
              <a:defRPr sz="1200"/>
            </a:lvl1pPr>
          </a:lstStyle>
          <a:p>
            <a:fld id="{2FB3D985-92AC-4BFA-A1D3-578FC07AE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08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430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430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748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003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063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510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225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539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64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838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18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278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582823" y="1716823"/>
            <a:ext cx="4595141" cy="0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"/>
          <p:cNvSpPr>
            <a:spLocks noGrp="1"/>
          </p:cNvSpPr>
          <p:nvPr>
            <p:ph type="ctrTitle"/>
          </p:nvPr>
        </p:nvSpPr>
        <p:spPr>
          <a:xfrm>
            <a:off x="395624" y="3142392"/>
            <a:ext cx="4969538" cy="1921230"/>
          </a:xfrm>
        </p:spPr>
        <p:txBody>
          <a:bodyPr>
            <a:noAutofit/>
          </a:bodyPr>
          <a:lstStyle/>
          <a:p>
            <a:pPr>
              <a:lnSpc>
                <a:spcPct val="125000"/>
              </a:lnSpc>
            </a:pPr>
            <a:r>
              <a:rPr lang="en-US" sz="5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research </a:t>
            </a:r>
            <a:r>
              <a:rPr lang="cs-CZ" sz="5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methods</a:t>
            </a:r>
            <a:endParaRPr lang="en-GB" sz="5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901954" y="5179039"/>
            <a:ext cx="3956878" cy="11553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Bc. Veronika </a:t>
            </a:r>
            <a:r>
              <a:rPr lang="cs-CZ" sz="1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Vrbská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MSc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endParaRPr lang="en-GB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582823" y="4103007"/>
            <a:ext cx="4595141" cy="0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Gail\Pictures\Teaching\research_design_clou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716" y="79303"/>
            <a:ext cx="6516060" cy="6552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ek 7" descr="https://opvvv.msmt.cz/media/msmt/uploads/OP_VVV/Pravidla_pro_publicitu/logolinky/JVS2_opraveny_aj/logolink_OP_VVV_hor_barva_en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87" y="150599"/>
            <a:ext cx="3840480" cy="8534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Obdélník 1"/>
          <p:cNvSpPr/>
          <p:nvPr/>
        </p:nvSpPr>
        <p:spPr>
          <a:xfrm>
            <a:off x="954443" y="1012783"/>
            <a:ext cx="3722060" cy="485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cs-CZ" sz="9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 II </a:t>
            </a:r>
            <a:r>
              <a:rPr lang="cs-CZ" sz="9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cs-CZ" sz="9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9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9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9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9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</a:t>
            </a:r>
            <a:r>
              <a:rPr lang="cs-CZ" sz="9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9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9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</a:t>
            </a:r>
            <a:r>
              <a:rPr lang="cs-CZ" sz="9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Bohemia in </a:t>
            </a:r>
            <a:r>
              <a:rPr lang="cs-CZ" sz="9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Pilsen</a:t>
            </a:r>
            <a:r>
              <a:rPr lang="cs-CZ" sz="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cs-CZ" sz="900" dirty="0" err="1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reg</a:t>
            </a:r>
            <a:r>
              <a:rPr lang="cs-CZ" sz="9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cs-CZ" sz="9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number</a:t>
            </a:r>
            <a:r>
              <a:rPr lang="cs-CZ" sz="9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: CZ.02.2.69/0.0/0.0/18_056/0013239</a:t>
            </a: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1409361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1623" y="2347784"/>
            <a:ext cx="5111280" cy="280831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800" dirty="0"/>
              <a:t>If you have a smartphone, and if you haven’t already done so, please could you download the Poll Everywhere app from Play Store or App Store.</a:t>
            </a:r>
          </a:p>
        </p:txBody>
      </p:sp>
      <p:sp>
        <p:nvSpPr>
          <p:cNvPr id="7" name="Explosion 2 6"/>
          <p:cNvSpPr/>
          <p:nvPr/>
        </p:nvSpPr>
        <p:spPr>
          <a:xfrm>
            <a:off x="288175" y="246183"/>
            <a:ext cx="7134044" cy="5086129"/>
          </a:xfrm>
          <a:prstGeom prst="irregularSeal2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 rot="20185491">
            <a:off x="1897172" y="1955468"/>
            <a:ext cx="33655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Hello everyone </a:t>
            </a:r>
            <a:r>
              <a:rPr lang="en-GB" sz="3600" b="1" dirty="0">
                <a:solidFill>
                  <a:schemeClr val="bg1"/>
                </a:solidFill>
                <a:sym typeface="Wingdings" panose="05000000000000000000" pitchFamily="2" charset="2"/>
              </a:rPr>
              <a:t></a:t>
            </a:r>
            <a:r>
              <a:rPr lang="en-GB" sz="3600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GB" sz="3600" b="1" dirty="0">
                <a:solidFill>
                  <a:schemeClr val="bg1"/>
                </a:solidFill>
              </a:rPr>
              <a:t>PLEASE READ!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446" y="4801469"/>
            <a:ext cx="1579105" cy="1766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105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</a:t>
            </a:r>
            <a:r>
              <a:rPr lang="cs-CZ" dirty="0"/>
              <a:t> </a:t>
            </a:r>
            <a:r>
              <a:rPr lang="cs-CZ" dirty="0" err="1"/>
              <a:t>happen</a:t>
            </a:r>
            <a:r>
              <a:rPr lang="cs-CZ" dirty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7189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GB" b="1" dirty="0">
                <a:solidFill>
                  <a:srgbClr val="002060"/>
                </a:solidFill>
              </a:rPr>
              <a:t>Introduction to the module</a:t>
            </a:r>
          </a:p>
          <a:p>
            <a:pPr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000" dirty="0"/>
              <a:t>Structure and content</a:t>
            </a:r>
          </a:p>
          <a:p>
            <a:pPr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000" dirty="0"/>
              <a:t>Expectations</a:t>
            </a:r>
          </a:p>
          <a:p>
            <a:pPr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000" dirty="0"/>
              <a:t>Assessment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GB" b="1" dirty="0">
                <a:solidFill>
                  <a:srgbClr val="002060"/>
                </a:solidFill>
              </a:rPr>
              <a:t>Introduction to research design</a:t>
            </a:r>
          </a:p>
          <a:p>
            <a:pPr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100" dirty="0"/>
              <a:t>The relationship between research questions, methods, results and conclusions</a:t>
            </a:r>
          </a:p>
          <a:p>
            <a:pPr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100" dirty="0"/>
              <a:t>Congruence between quantitative and qualitative methods</a:t>
            </a:r>
          </a:p>
          <a:p>
            <a:pPr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100" dirty="0"/>
              <a:t>Evidence-based practice and levels of evidence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0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research?</a:t>
            </a:r>
          </a:p>
        </p:txBody>
      </p:sp>
      <p:pic>
        <p:nvPicPr>
          <p:cNvPr id="4" name="Picture 2" descr="\\acfs2\hlsf\hlstgee\My Documents\My Pictures\evidence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556" y="2275839"/>
            <a:ext cx="6080044" cy="399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40145" y="2071406"/>
            <a:ext cx="45812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Quite simply, research is a logical, systematic process of enquiry, that answers a question.</a:t>
            </a:r>
          </a:p>
        </p:txBody>
      </p:sp>
    </p:spTree>
    <p:extLst>
      <p:ext uri="{BB962C8B-B14F-4D97-AF65-F5344CB8AC3E}">
        <p14:creationId xmlns:p14="http://schemas.microsoft.com/office/powerpoint/2010/main" val="1630405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764520" cy="1325563"/>
          </a:xfrm>
        </p:spPr>
        <p:txBody>
          <a:bodyPr/>
          <a:lstStyle/>
          <a:p>
            <a:r>
              <a:rPr lang="en-GB" dirty="0"/>
              <a:t>What kinds of questions might we want to ask?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342900" indent="-342900">
              <a:lnSpc>
                <a:spcPct val="120000"/>
              </a:lnSpc>
              <a:spcBef>
                <a:spcPts val="0"/>
              </a:spcBef>
              <a:spcAft>
                <a:spcPts val="2400"/>
              </a:spcAft>
            </a:pPr>
            <a:r>
              <a:rPr lang="en-GB" dirty="0"/>
              <a:t>Questions about perceptions and experience – of service-users, families, carers.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spcAft>
                <a:spcPts val="2400"/>
              </a:spcAft>
            </a:pPr>
            <a:r>
              <a:rPr lang="en-GB" dirty="0"/>
              <a:t>Questions about how we develop and deliver services.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spcAft>
                <a:spcPts val="2400"/>
              </a:spcAft>
            </a:pPr>
            <a:r>
              <a:rPr lang="en-GB" dirty="0"/>
              <a:t>Questions about the acceptability and feasibility of services.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spcAft>
                <a:spcPts val="2400"/>
              </a:spcAft>
            </a:pPr>
            <a:r>
              <a:rPr lang="en-GB" dirty="0"/>
              <a:t>Questions about prevention and health promotion.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spcAft>
                <a:spcPts val="2400"/>
              </a:spcAft>
            </a:pPr>
            <a:r>
              <a:rPr lang="en-GB" dirty="0"/>
              <a:t>Questions about the effectiveness of interventions and services.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spcAft>
                <a:spcPts val="2400"/>
              </a:spcAft>
            </a:pPr>
            <a:r>
              <a:rPr lang="en-GB" dirty="0"/>
              <a:t>Questions about cost-effectiveness.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432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12" y="548680"/>
            <a:ext cx="8388606" cy="5391472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GB" sz="3600" dirty="0"/>
              <a:t>Different kinds of questions need different kinds of answers.</a:t>
            </a:r>
            <a:br>
              <a:rPr lang="en-GB" sz="3600" dirty="0"/>
            </a:b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/>
              <a:t>What constitutes the best source of information / data / evidence will depend on the question being asked.</a:t>
            </a:r>
          </a:p>
        </p:txBody>
      </p:sp>
    </p:spTree>
    <p:extLst>
      <p:ext uri="{BB962C8B-B14F-4D97-AF65-F5344CB8AC3E}">
        <p14:creationId xmlns:p14="http://schemas.microsoft.com/office/powerpoint/2010/main" val="413087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acfs2\hlsf\hlstgee\My Documents\My Pictures\eating-chocolate-daily-is-good-for-health980-1456212647_980x4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2" y="1281792"/>
            <a:ext cx="12198798" cy="5576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7551964" y="2496911"/>
            <a:ext cx="4274059" cy="3509231"/>
          </a:xfrm>
          <a:prstGeom prst="wedgeRoundRectCallout">
            <a:avLst>
              <a:gd name="adj1" fmla="val -74142"/>
              <a:gd name="adj2" fmla="val -8065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Is eating chocolate effective in reducing stress levels of students? 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4014107" y="3360965"/>
            <a:ext cx="2918787" cy="3190824"/>
          </a:xfrm>
          <a:prstGeom prst="wedgeRoundRectCallout">
            <a:avLst>
              <a:gd name="adj1" fmla="val -17895"/>
              <a:gd name="adj2" fmla="val -10877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Do students like chocolate?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525235" y="2656115"/>
            <a:ext cx="2918787" cy="3190824"/>
          </a:xfrm>
          <a:prstGeom prst="wedgeRoundRectCallout">
            <a:avLst>
              <a:gd name="adj1" fmla="val 54830"/>
              <a:gd name="adj2" fmla="val -8549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Does </a:t>
            </a:r>
            <a:r>
              <a:rPr lang="cs-CZ" sz="3200" dirty="0">
                <a:solidFill>
                  <a:schemeClr val="tx1"/>
                </a:solidFill>
              </a:rPr>
              <a:t>Veronika</a:t>
            </a:r>
            <a:r>
              <a:rPr lang="en-GB" sz="3200" dirty="0">
                <a:solidFill>
                  <a:schemeClr val="tx1"/>
                </a:solidFill>
              </a:rPr>
              <a:t> like chocolate?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365125"/>
            <a:ext cx="1076452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The chocolate questions…</a:t>
            </a:r>
          </a:p>
        </p:txBody>
      </p:sp>
    </p:spTree>
    <p:extLst>
      <p:ext uri="{BB962C8B-B14F-4D97-AF65-F5344CB8AC3E}">
        <p14:creationId xmlns:p14="http://schemas.microsoft.com/office/powerpoint/2010/main" val="38356869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Levels of evidence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3529507"/>
              </p:ext>
            </p:extLst>
          </p:nvPr>
        </p:nvGraphicFramePr>
        <p:xfrm>
          <a:off x="838200" y="1714500"/>
          <a:ext cx="6204438" cy="4462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274159" y="1631831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Strong, reliable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82285" y="5884367"/>
            <a:ext cx="1927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Weak, unreliable</a:t>
            </a:r>
          </a:p>
        </p:txBody>
      </p:sp>
      <p:sp>
        <p:nvSpPr>
          <p:cNvPr id="7" name="Up Arrow 6"/>
          <p:cNvSpPr/>
          <p:nvPr/>
        </p:nvSpPr>
        <p:spPr>
          <a:xfrm>
            <a:off x="8076493" y="2110154"/>
            <a:ext cx="339548" cy="362243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43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Levels of evidence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1495036"/>
              </p:ext>
            </p:extLst>
          </p:nvPr>
        </p:nvGraphicFramePr>
        <p:xfrm>
          <a:off x="838200" y="1714500"/>
          <a:ext cx="6204438" cy="4462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274159" y="1631831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Strong, reliable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82285" y="5884367"/>
            <a:ext cx="1927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Weak, unreliable</a:t>
            </a:r>
          </a:p>
        </p:txBody>
      </p:sp>
      <p:sp>
        <p:nvSpPr>
          <p:cNvPr id="7" name="Up Arrow 6"/>
          <p:cNvSpPr/>
          <p:nvPr/>
        </p:nvSpPr>
        <p:spPr>
          <a:xfrm>
            <a:off x="8076493" y="2110154"/>
            <a:ext cx="339548" cy="362243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 rot="21138623">
            <a:off x="1276238" y="2713879"/>
            <a:ext cx="5832648" cy="286232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These levels of evidence make sense when we are asking questions about </a:t>
            </a:r>
            <a:r>
              <a:rPr lang="en-GB" sz="2400" b="1" dirty="0">
                <a:solidFill>
                  <a:srgbClr val="FF0000"/>
                </a:solidFill>
              </a:rPr>
              <a:t>EFFECTIVENESS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i.e. “does it work?” “will </a:t>
            </a:r>
            <a:r>
              <a:rPr lang="en-GB" sz="2400" i="1" dirty="0"/>
              <a:t>this</a:t>
            </a:r>
            <a:r>
              <a:rPr lang="en-GB" sz="2400" dirty="0"/>
              <a:t> intervention produce </a:t>
            </a:r>
            <a:r>
              <a:rPr lang="en-GB" sz="2400" i="1" dirty="0"/>
              <a:t>these</a:t>
            </a:r>
            <a:r>
              <a:rPr lang="en-GB" sz="2400" dirty="0"/>
              <a:t> outcomes?”</a:t>
            </a:r>
          </a:p>
        </p:txBody>
      </p:sp>
    </p:spTree>
    <p:extLst>
      <p:ext uri="{BB962C8B-B14F-4D97-AF65-F5344CB8AC3E}">
        <p14:creationId xmlns:p14="http://schemas.microsoft.com/office/powerpoint/2010/main" val="29838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Levels of evidence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GB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en-GB" sz="2600" dirty="0"/>
              <a:t>These levels of evidence make sense when we are asking questions about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2600" b="1" dirty="0">
                <a:solidFill>
                  <a:srgbClr val="FF0000"/>
                </a:solidFill>
              </a:rPr>
              <a:t>EFFECTIVENESS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2600" dirty="0"/>
              <a:t>i.e. “does it work?” “will </a:t>
            </a:r>
            <a:r>
              <a:rPr lang="en-GB" sz="2600" i="1" dirty="0"/>
              <a:t>this</a:t>
            </a:r>
            <a:r>
              <a:rPr lang="en-GB" sz="2600" dirty="0"/>
              <a:t> intervention produce </a:t>
            </a:r>
            <a:r>
              <a:rPr lang="en-GB" sz="2600" i="1" dirty="0"/>
              <a:t>these</a:t>
            </a:r>
            <a:r>
              <a:rPr lang="en-GB" sz="2600" dirty="0"/>
              <a:t> outcomes?”</a:t>
            </a:r>
          </a:p>
          <a:p>
            <a:endParaRPr lang="en-GB" sz="3200" dirty="0"/>
          </a:p>
        </p:txBody>
      </p:sp>
      <p:sp>
        <p:nvSpPr>
          <p:cNvPr id="5" name="Explosion 2 4"/>
          <p:cNvSpPr/>
          <p:nvPr/>
        </p:nvSpPr>
        <p:spPr>
          <a:xfrm>
            <a:off x="5983783" y="1905348"/>
            <a:ext cx="6048673" cy="347438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 rot="19820227">
            <a:off x="7086111" y="3129734"/>
            <a:ext cx="35559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Segoe Print" panose="02000600000000000000" pitchFamily="2" charset="0"/>
              </a:rPr>
              <a:t>WHY?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87489" y="4759173"/>
            <a:ext cx="4032446" cy="1865126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2400" dirty="0"/>
              <a:t>Because we are trying </a:t>
            </a:r>
          </a:p>
          <a:p>
            <a:pPr algn="ctr">
              <a:lnSpc>
                <a:spcPct val="120000"/>
              </a:lnSpc>
            </a:pPr>
            <a:r>
              <a:rPr lang="en-GB" sz="2400" dirty="0"/>
              <a:t>to eliminate </a:t>
            </a:r>
          </a:p>
          <a:p>
            <a:pPr algn="ctr">
              <a:lnSpc>
                <a:spcPct val="120000"/>
              </a:lnSpc>
            </a:pPr>
            <a:r>
              <a:rPr lang="en-GB" sz="2400" b="1" dirty="0">
                <a:solidFill>
                  <a:srgbClr val="FF0000"/>
                </a:solidFill>
              </a:rPr>
              <a:t>BIAS </a:t>
            </a:r>
          </a:p>
          <a:p>
            <a:pPr algn="ctr">
              <a:lnSpc>
                <a:spcPct val="120000"/>
              </a:lnSpc>
            </a:pPr>
            <a:r>
              <a:rPr lang="en-GB" sz="2400" dirty="0"/>
              <a:t>as far as possible</a:t>
            </a:r>
          </a:p>
        </p:txBody>
      </p:sp>
    </p:spTree>
    <p:extLst>
      <p:ext uri="{BB962C8B-B14F-4D97-AF65-F5344CB8AC3E}">
        <p14:creationId xmlns:p14="http://schemas.microsoft.com/office/powerpoint/2010/main" val="2631016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832" y="1410687"/>
            <a:ext cx="10515600" cy="468275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3000"/>
              </a:spcAft>
              <a:buNone/>
            </a:pPr>
            <a:r>
              <a:rPr lang="en-GB" sz="3600" dirty="0"/>
              <a:t>What is bias?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3000"/>
              </a:spcAft>
              <a:buNone/>
            </a:pPr>
            <a:r>
              <a:rPr lang="en-GB" sz="3600" dirty="0"/>
              <a:t>Why is it a problem?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3000"/>
              </a:spcAft>
              <a:buNone/>
            </a:pPr>
            <a:r>
              <a:rPr lang="en-GB" sz="3600" dirty="0"/>
              <a:t>How aware are we of our own biases?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3000"/>
              </a:spcAft>
              <a:buNone/>
            </a:pPr>
            <a:r>
              <a:rPr lang="en-GB" sz="3600" dirty="0"/>
              <a:t>Is there a difference between ‘how things are’ and ‘how things seem’?</a:t>
            </a:r>
          </a:p>
        </p:txBody>
      </p:sp>
    </p:spTree>
    <p:extLst>
      <p:ext uri="{BB962C8B-B14F-4D97-AF65-F5344CB8AC3E}">
        <p14:creationId xmlns:p14="http://schemas.microsoft.com/office/powerpoint/2010/main" val="2358889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2884919"/>
              </p:ext>
            </p:extLst>
          </p:nvPr>
        </p:nvGraphicFramePr>
        <p:xfrm>
          <a:off x="115769" y="123839"/>
          <a:ext cx="11955847" cy="66150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81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316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16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7931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8042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3162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8283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8042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7984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1744145">
                <a:tc>
                  <a:txBody>
                    <a:bodyPr/>
                    <a:lstStyle/>
                    <a:p>
                      <a:r>
                        <a:rPr lang="en-GB" sz="3200" dirty="0"/>
                        <a:t>Research question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en-GB" sz="1800" b="1" dirty="0"/>
                        <a:t>Qualitative research</a:t>
                      </a:r>
                    </a:p>
                  </a:txBody>
                  <a:tcPr marB="21600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en-GB" sz="1800" b="1" dirty="0"/>
                        <a:t>Survey</a:t>
                      </a:r>
                    </a:p>
                  </a:txBody>
                  <a:tcPr marB="21600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en-GB" sz="1800" b="1" dirty="0"/>
                        <a:t>Case Control studies</a:t>
                      </a:r>
                    </a:p>
                  </a:txBody>
                  <a:tcPr marB="21600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en-GB" sz="1800" b="1" dirty="0"/>
                        <a:t>Cohort studies</a:t>
                      </a:r>
                    </a:p>
                  </a:txBody>
                  <a:tcPr marB="21600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en-GB" sz="1800" b="1" dirty="0"/>
                        <a:t>RCTs</a:t>
                      </a:r>
                    </a:p>
                  </a:txBody>
                  <a:tcPr marB="21600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en-GB" sz="1800" b="1" dirty="0"/>
                        <a:t>Quasi-experimental studies</a:t>
                      </a:r>
                    </a:p>
                  </a:txBody>
                  <a:tcPr marB="21600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en-GB" sz="1800" b="1" dirty="0"/>
                        <a:t>Non-experimental</a:t>
                      </a:r>
                      <a:r>
                        <a:rPr lang="en-GB" sz="1800" b="1" baseline="0" dirty="0"/>
                        <a:t> studies</a:t>
                      </a:r>
                      <a:endParaRPr lang="en-GB" sz="1800" b="1" dirty="0"/>
                    </a:p>
                  </a:txBody>
                  <a:tcPr marB="21600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en-GB" sz="1800" b="1" dirty="0"/>
                        <a:t>Systematic reviews</a:t>
                      </a:r>
                    </a:p>
                  </a:txBody>
                  <a:tcPr marB="216000" vert="vert27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6743">
                <a:tc>
                  <a:txBody>
                    <a:bodyPr/>
                    <a:lstStyle/>
                    <a:p>
                      <a:r>
                        <a:rPr lang="en-GB" sz="1600" dirty="0"/>
                        <a:t>Does this work better than doing that?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+++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6743">
                <a:tc>
                  <a:txBody>
                    <a:bodyPr/>
                    <a:lstStyle/>
                    <a:p>
                      <a:r>
                        <a:rPr lang="en-GB" sz="1600" dirty="0"/>
                        <a:t>How does it work?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+++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6743">
                <a:tc>
                  <a:txBody>
                    <a:bodyPr/>
                    <a:lstStyle/>
                    <a:p>
                      <a:r>
                        <a:rPr lang="en-GB" sz="1600" dirty="0"/>
                        <a:t>Does it matter?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+++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06743">
                <a:tc>
                  <a:txBody>
                    <a:bodyPr/>
                    <a:lstStyle/>
                    <a:p>
                      <a:r>
                        <a:rPr lang="en-GB" sz="1600" dirty="0"/>
                        <a:t>Will it do more harm than good?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+++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15226">
                <a:tc>
                  <a:txBody>
                    <a:bodyPr/>
                    <a:lstStyle/>
                    <a:p>
                      <a:r>
                        <a:rPr lang="en-GB" sz="1600" dirty="0"/>
                        <a:t>Will service users be willing to or want to take up the service offered?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+++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06743">
                <a:tc>
                  <a:txBody>
                    <a:bodyPr/>
                    <a:lstStyle/>
                    <a:p>
                      <a:r>
                        <a:rPr lang="en-GB" sz="1600" dirty="0"/>
                        <a:t>Is it worth paying for this</a:t>
                      </a:r>
                      <a:r>
                        <a:rPr lang="en-GB" sz="1600" baseline="0" dirty="0"/>
                        <a:t> service?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+++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06743">
                <a:tc>
                  <a:txBody>
                    <a:bodyPr/>
                    <a:lstStyle/>
                    <a:p>
                      <a:r>
                        <a:rPr lang="en-GB" sz="1600" dirty="0"/>
                        <a:t>Is</a:t>
                      </a:r>
                      <a:r>
                        <a:rPr lang="en-GB" sz="1600" baseline="0" dirty="0"/>
                        <a:t> it the right service for these people?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615226">
                <a:tc>
                  <a:txBody>
                    <a:bodyPr/>
                    <a:lstStyle/>
                    <a:p>
                      <a:r>
                        <a:rPr lang="en-GB" sz="1600" dirty="0"/>
                        <a:t>Are users, providers, and other stakeholders</a:t>
                      </a:r>
                      <a:r>
                        <a:rPr lang="en-GB" sz="1600" baseline="0" dirty="0"/>
                        <a:t> satisfied with the service?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++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+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5805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makes a good research question?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1010580" cy="435133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It’s a question. With a question mark.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It’s clear and, ideally, in plain English.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It’s comprehensive – gives a good indication of what the study’s about.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The question and the methodology are congruent.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We don’t already know the answer. 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The question is relevant and important to service-users.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It doesn’t contain built-in assumptions.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The question can be answered.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endParaRPr lang="en-GB" dirty="0"/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endParaRPr lang="en-GB" dirty="0"/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endParaRPr lang="en-GB" dirty="0"/>
          </a:p>
          <a:p>
            <a:pPr marL="514350" indent="-514350">
              <a:lnSpc>
                <a:spcPct val="150000"/>
              </a:lnSpc>
              <a:spcBef>
                <a:spcPts val="3000"/>
              </a:spcBef>
              <a:buFont typeface="+mj-lt"/>
              <a:buAutoNum type="arabicPeriod"/>
            </a:pPr>
            <a:endParaRPr lang="en-GB" dirty="0"/>
          </a:p>
          <a:p>
            <a:pPr marL="914400" lvl="2" indent="0">
              <a:buNone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20958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are good research questions important?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They guide your background reading and literature searching.</a:t>
            </a:r>
          </a:p>
          <a:p>
            <a:r>
              <a:rPr lang="en-GB" dirty="0"/>
              <a:t>They guide your decisions about research design.</a:t>
            </a:r>
          </a:p>
          <a:p>
            <a:r>
              <a:rPr lang="en-GB" dirty="0"/>
              <a:t>They guide what data to collect and from whom.</a:t>
            </a:r>
          </a:p>
          <a:p>
            <a:r>
              <a:rPr lang="en-GB" dirty="0"/>
              <a:t>They guide the analysis of your data.</a:t>
            </a:r>
          </a:p>
          <a:p>
            <a:r>
              <a:rPr lang="en-GB" dirty="0"/>
              <a:t>They guide the presentation of your research – ensuring that it all hangs together well.</a:t>
            </a:r>
          </a:p>
          <a:p>
            <a:r>
              <a:rPr lang="en-GB" dirty="0"/>
              <a:t>They stop you from going off on unnecessary tangents.</a:t>
            </a:r>
          </a:p>
          <a:p>
            <a:r>
              <a:rPr lang="en-GB" dirty="0"/>
              <a:t>They provide your reader with a clear and concise idea of what your research is about. </a:t>
            </a:r>
          </a:p>
        </p:txBody>
      </p:sp>
    </p:spTree>
    <p:extLst>
      <p:ext uri="{BB962C8B-B14F-4D97-AF65-F5344CB8AC3E}">
        <p14:creationId xmlns:p14="http://schemas.microsoft.com/office/powerpoint/2010/main" val="1410656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research process in a handy nutshell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98012"/>
          </a:xfrm>
        </p:spPr>
        <p:txBody>
          <a:bodyPr>
            <a:normAutofit fontScale="77500" lnSpcReduction="20000"/>
          </a:bodyPr>
          <a:lstStyle/>
          <a:p>
            <a:pPr marL="171450" indent="-17145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altLang="en-US" sz="2500" dirty="0">
                <a:cs typeface="Arial" panose="020B0604020202020204" pitchFamily="34" charset="0"/>
              </a:rPr>
              <a:t>Define the problem. </a:t>
            </a:r>
            <a:r>
              <a:rPr lang="en-GB" sz="2500" dirty="0"/>
              <a:t>Why is it useful to do this piece of research? Who will benefit, and how?</a:t>
            </a: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2500" dirty="0"/>
              <a:t>Who will be interested in the results from this study? What data will be persuasive, and help you achieve your aim?</a:t>
            </a: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2500" dirty="0"/>
              <a:t>What, exactly, do you want to know? Be specific.  Ask a question. With a question mark.</a:t>
            </a: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2500" dirty="0"/>
              <a:t>What are the key concepts in your study ? In practice, how will you identify and measure these?</a:t>
            </a: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2500" dirty="0"/>
              <a:t>What ethical issues are implicated in the evaluation? </a:t>
            </a: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2500" dirty="0"/>
              <a:t>What population(s) are you interested in? Sample size?</a:t>
            </a: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2500" dirty="0"/>
              <a:t>What data is required to answer your question(s)?  How will that data be collected? From whom?</a:t>
            </a: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2500" dirty="0"/>
              <a:t>How are you going to analyse your data? (Do you need help? From whom?)</a:t>
            </a: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2500" dirty="0"/>
              <a:t>What will it cost to carry out the evaluation? What resources are available?  Are they sufficient?</a:t>
            </a: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500" dirty="0"/>
              <a:t>What are the time-scales for the study? How will the project be managed and monitored?</a:t>
            </a:r>
          </a:p>
        </p:txBody>
      </p:sp>
    </p:spTree>
    <p:extLst>
      <p:ext uri="{BB962C8B-B14F-4D97-AF65-F5344CB8AC3E}">
        <p14:creationId xmlns:p14="http://schemas.microsoft.com/office/powerpoint/2010/main" val="15938056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697936" cy="1325563"/>
          </a:xfrm>
        </p:spPr>
        <p:txBody>
          <a:bodyPr>
            <a:normAutofit/>
          </a:bodyPr>
          <a:lstStyle/>
          <a:p>
            <a:r>
              <a:rPr lang="en-GB" dirty="0"/>
              <a:t>The relationship between question and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/>
              <a:t>How does it work…</a:t>
            </a:r>
          </a:p>
          <a:p>
            <a:r>
              <a:rPr lang="en-GB" sz="3200" dirty="0"/>
              <a:t>What perceptions / experiences…</a:t>
            </a:r>
          </a:p>
          <a:p>
            <a:r>
              <a:rPr lang="en-GB" sz="3200" dirty="0"/>
              <a:t>What happens when…</a:t>
            </a:r>
          </a:p>
          <a:p>
            <a:endParaRPr lang="en-GB" sz="3200" dirty="0"/>
          </a:p>
          <a:p>
            <a:r>
              <a:rPr lang="en-GB" sz="3200" dirty="0"/>
              <a:t>Is there an association between x and y?</a:t>
            </a:r>
          </a:p>
          <a:p>
            <a:r>
              <a:rPr lang="en-GB" sz="3200" dirty="0"/>
              <a:t>Is [intervention] effective?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222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Elements of the research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25000"/>
              </a:lnSpc>
            </a:pPr>
            <a:r>
              <a:rPr lang="en-GB" dirty="0"/>
              <a:t>Concepts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GB" dirty="0"/>
              <a:t>	Labels that we give to aspects of the social world that seem to have 	common features that strike us as significant.</a:t>
            </a:r>
          </a:p>
          <a:p>
            <a:pPr marL="0" indent="0">
              <a:lnSpc>
                <a:spcPct val="125000"/>
              </a:lnSpc>
              <a:buNone/>
            </a:pPr>
            <a:endParaRPr lang="en-GB" dirty="0"/>
          </a:p>
          <a:p>
            <a:pPr>
              <a:lnSpc>
                <a:spcPct val="125000"/>
              </a:lnSpc>
            </a:pPr>
            <a:r>
              <a:rPr lang="en-GB" dirty="0"/>
              <a:t>Theories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GB" dirty="0"/>
              <a:t>	Explanations of ‘observed regularities’ – looking for and identifying 	patterns.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GB" dirty="0"/>
              <a:t>	Inductive and deductive theory: read up and make yourself some brief 	notes. </a:t>
            </a:r>
          </a:p>
        </p:txBody>
      </p:sp>
    </p:spTree>
    <p:extLst>
      <p:ext uri="{BB962C8B-B14F-4D97-AF65-F5344CB8AC3E}">
        <p14:creationId xmlns:p14="http://schemas.microsoft.com/office/powerpoint/2010/main" val="16139793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terms that it’s useful to be aware of: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/>
              <a:t>Epistemological considerations:</a:t>
            </a:r>
          </a:p>
          <a:p>
            <a:pPr lvl="1">
              <a:lnSpc>
                <a:spcPct val="125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/>
              <a:t>Positivism</a:t>
            </a:r>
          </a:p>
          <a:p>
            <a:pPr lvl="1">
              <a:lnSpc>
                <a:spcPct val="125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 err="1"/>
              <a:t>Interpretivism</a:t>
            </a:r>
            <a:endParaRPr lang="en-GB" dirty="0"/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/>
              <a:t>Ontological considerations:</a:t>
            </a:r>
          </a:p>
          <a:p>
            <a:pPr lvl="1">
              <a:lnSpc>
                <a:spcPct val="125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/>
              <a:t>Objectivism</a:t>
            </a:r>
          </a:p>
          <a:p>
            <a:pPr lvl="1">
              <a:lnSpc>
                <a:spcPct val="125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/>
              <a:t>Constructionism (also constructivism)</a:t>
            </a:r>
          </a:p>
          <a:p>
            <a:pPr lvl="1">
              <a:lnSpc>
                <a:spcPct val="125000"/>
              </a:lnSpc>
              <a:spcBef>
                <a:spcPts val="0"/>
              </a:spcBef>
              <a:spcAft>
                <a:spcPts val="180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16307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7779" y="246842"/>
            <a:ext cx="3853542" cy="6363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en-GB" sz="2200" dirty="0"/>
              <a:t>One research design is not better than / superior to another.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en-GB" sz="2200" dirty="0"/>
              <a:t>You’re looking at it from a different perspective, but it’s still a penguin!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en-GB" sz="2200" dirty="0">
                <a:solidFill>
                  <a:srgbClr val="C00000"/>
                </a:solidFill>
              </a:rPr>
              <a:t>DIFFERENT KINDS OF QUESTIONS NEED DIFFERENT KINDS OF ANSWERS.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en-GB" sz="2200" dirty="0"/>
              <a:t>“What do I want to know?”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en-GB" sz="2200" dirty="0"/>
              <a:t>“What’s my research question?”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en-GB" sz="2200" dirty="0"/>
              <a:t>“What design and method do I need to answer that question?</a:t>
            </a:r>
            <a:endParaRPr lang="en-GB" dirty="0"/>
          </a:p>
        </p:txBody>
      </p:sp>
      <p:pic>
        <p:nvPicPr>
          <p:cNvPr id="1026" name="Picture 2" descr="Image result for a je 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285" y="473877"/>
            <a:ext cx="4519098" cy="638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3488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luck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own</a:t>
            </a:r>
            <a:r>
              <a:rPr lang="cs-CZ" dirty="0"/>
              <a:t> </a:t>
            </a:r>
            <a:r>
              <a:rPr lang="cs-CZ" dirty="0" err="1"/>
              <a:t>journey</a:t>
            </a:r>
            <a:endParaRPr lang="cs-CZ" dirty="0"/>
          </a:p>
          <a:p>
            <a:pPr algn="ctr"/>
            <a:endParaRPr lang="cs-CZ" dirty="0"/>
          </a:p>
          <a:p>
            <a:pPr algn="ctr"/>
            <a:endParaRPr lang="en-GB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6362" y="2737572"/>
            <a:ext cx="6141770" cy="3439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2751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4588</TotalTime>
  <Words>1002</Words>
  <Application>Microsoft Office PowerPoint</Application>
  <PresentationFormat>Širokoúhlá obrazovka</PresentationFormat>
  <Paragraphs>173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Segoe Print</vt:lpstr>
      <vt:lpstr>Times New Roman</vt:lpstr>
      <vt:lpstr>Wingdings</vt:lpstr>
      <vt:lpstr>Office Theme</vt:lpstr>
      <vt:lpstr>Introduction to research methods</vt:lpstr>
      <vt:lpstr>Prezentace aplikace PowerPoint</vt:lpstr>
      <vt:lpstr>What will happen…</vt:lpstr>
      <vt:lpstr>What is research?</vt:lpstr>
      <vt:lpstr>What kinds of questions might we want to ask?</vt:lpstr>
      <vt:lpstr>Different kinds of questions need different kinds of answers.  What constitutes the best source of information / data / evidence will depend on the question being asked.</vt:lpstr>
      <vt:lpstr>Prezentace aplikace PowerPoint</vt:lpstr>
      <vt:lpstr>Levels of evidence</vt:lpstr>
      <vt:lpstr>Levels of evidence</vt:lpstr>
      <vt:lpstr>Levels of evidence</vt:lpstr>
      <vt:lpstr>Prezentace aplikace PowerPoint</vt:lpstr>
      <vt:lpstr>Prezentace aplikace PowerPoint</vt:lpstr>
      <vt:lpstr>What makes a good research question?</vt:lpstr>
      <vt:lpstr>Why are good research questions important?</vt:lpstr>
      <vt:lpstr>The research process in a handy nutshell</vt:lpstr>
      <vt:lpstr>The relationship between question and design</vt:lpstr>
      <vt:lpstr>Elements of the research process</vt:lpstr>
      <vt:lpstr>Some terms that it’s useful to be aware of: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Gail</dc:creator>
  <cp:lastModifiedBy>martin.buk@tiscali.cz</cp:lastModifiedBy>
  <cp:revision>230</cp:revision>
  <cp:lastPrinted>2016-09-13T17:23:24Z</cp:lastPrinted>
  <dcterms:created xsi:type="dcterms:W3CDTF">2016-09-11T14:55:45Z</dcterms:created>
  <dcterms:modified xsi:type="dcterms:W3CDTF">2023-02-26T15:59:25Z</dcterms:modified>
</cp:coreProperties>
</file>