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media/image4.jpg" ContentType="image/jpeg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1"/>
    <p:sldMasterId id="2147483660" r:id="rId2"/>
  </p:sldMasterIdLst>
  <p:handoutMasterIdLst>
    <p:handoutMasterId r:id="rId17"/>
  </p:handoutMasterIdLst>
  <p:sldIdLst>
    <p:sldId id="340" r:id="rId3"/>
    <p:sldId id="256" r:id="rId4"/>
    <p:sldId id="258" r:id="rId5"/>
    <p:sldId id="329" r:id="rId6"/>
    <p:sldId id="330" r:id="rId7"/>
    <p:sldId id="331" r:id="rId8"/>
    <p:sldId id="332" r:id="rId9"/>
    <p:sldId id="333" r:id="rId10"/>
    <p:sldId id="334" r:id="rId11"/>
    <p:sldId id="335" r:id="rId12"/>
    <p:sldId id="336" r:id="rId13"/>
    <p:sldId id="337" r:id="rId14"/>
    <p:sldId id="338" r:id="rId15"/>
    <p:sldId id="339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066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8" autoAdjust="0"/>
    <p:restoredTop sz="94687" autoAdjust="0"/>
  </p:normalViewPr>
  <p:slideViewPr>
    <p:cSldViewPr>
      <p:cViewPr varScale="1">
        <p:scale>
          <a:sx n="151" d="100"/>
          <a:sy n="151" d="100"/>
        </p:scale>
        <p:origin x="2016" y="1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876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B76CDB-F306-4299-9238-881D63217EA3}" type="datetimeFigureOut">
              <a:rPr lang="cs-CZ" smtClean="0"/>
              <a:pPr/>
              <a:t>10.12.2020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619DA0-5DF6-459C-811E-166B5C5949F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64855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79"/>
            <a:ext cx="7772400" cy="53860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12/10/2020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95138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4819" y="1205029"/>
            <a:ext cx="7934363" cy="460575"/>
          </a:xfrm>
        </p:spPr>
        <p:txBody>
          <a:bodyPr lIns="0" tIns="0" rIns="0" bIns="0"/>
          <a:lstStyle>
            <a:lvl1pPr>
              <a:defRPr sz="2993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12/10/2020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15775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4819" y="1205029"/>
            <a:ext cx="7934363" cy="460575"/>
          </a:xfrm>
        </p:spPr>
        <p:txBody>
          <a:bodyPr lIns="0" tIns="0" rIns="0" bIns="0"/>
          <a:lstStyle>
            <a:lvl1pPr>
              <a:defRPr sz="2993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12/10/2020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162243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4819" y="1205029"/>
            <a:ext cx="7934363" cy="460575"/>
          </a:xfrm>
        </p:spPr>
        <p:txBody>
          <a:bodyPr lIns="0" tIns="0" rIns="0" bIns="0"/>
          <a:lstStyle>
            <a:lvl1pPr>
              <a:defRPr sz="2993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12/10/2020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51371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425640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hasCustomPrompt="1"/>
          </p:nvPr>
        </p:nvSpPr>
        <p:spPr>
          <a:xfrm>
            <a:off x="1696144" y="258217"/>
            <a:ext cx="6980312" cy="506487"/>
          </a:xfrm>
        </p:spPr>
        <p:txBody>
          <a:bodyPr/>
          <a:lstStyle>
            <a:lvl1pPr algn="r">
              <a:defRPr/>
            </a:lvl1pPr>
          </a:lstStyle>
          <a:p>
            <a:r>
              <a:rPr lang="cs-CZ" dirty="0" err="1" smtClean="0"/>
              <a:t>Automotive</a:t>
            </a:r>
            <a:r>
              <a:rPr lang="cs-CZ" dirty="0" smtClean="0"/>
              <a:t> </a:t>
            </a:r>
            <a:r>
              <a:rPr lang="cs-CZ" dirty="0" err="1" smtClean="0"/>
              <a:t>Applications</a:t>
            </a:r>
            <a:endParaRPr lang="cs-CZ" dirty="0"/>
          </a:p>
        </p:txBody>
      </p:sp>
      <p:pic>
        <p:nvPicPr>
          <p:cNvPr id="7" name="Obrázek 6" descr="logo_cz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79512" y="188641"/>
            <a:ext cx="1236686" cy="648071"/>
          </a:xfrm>
          <a:prstGeom prst="rect">
            <a:avLst/>
          </a:prstGeom>
        </p:spPr>
      </p:pic>
      <p:sp>
        <p:nvSpPr>
          <p:cNvPr id="9" name="Zástupný symbol pro obsah 8"/>
          <p:cNvSpPr>
            <a:spLocks noGrp="1"/>
          </p:cNvSpPr>
          <p:nvPr>
            <p:ph sz="quarter" idx="13"/>
          </p:nvPr>
        </p:nvSpPr>
        <p:spPr>
          <a:xfrm>
            <a:off x="5856740" y="1772468"/>
            <a:ext cx="2663825" cy="216058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cs-CZ" dirty="0"/>
          </a:p>
        </p:txBody>
      </p:sp>
      <p:sp>
        <p:nvSpPr>
          <p:cNvPr id="10" name="Zástupný symbol pro obsah 8"/>
          <p:cNvSpPr>
            <a:spLocks noGrp="1"/>
          </p:cNvSpPr>
          <p:nvPr>
            <p:ph sz="quarter" idx="14"/>
          </p:nvPr>
        </p:nvSpPr>
        <p:spPr>
          <a:xfrm>
            <a:off x="5868615" y="4005064"/>
            <a:ext cx="2663825" cy="216058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cs-CZ" dirty="0"/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11188" y="1700213"/>
            <a:ext cx="4968875" cy="4392612"/>
          </a:xfrm>
        </p:spPr>
        <p:txBody>
          <a:bodyPr>
            <a:normAutofit/>
          </a:bodyPr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6" hasCustomPrompt="1"/>
          </p:nvPr>
        </p:nvSpPr>
        <p:spPr>
          <a:xfrm>
            <a:off x="1763688" y="908050"/>
            <a:ext cx="6912719" cy="576734"/>
          </a:xfrm>
        </p:spPr>
        <p:txBody>
          <a:bodyPr>
            <a:normAutofit/>
          </a:bodyPr>
          <a:lstStyle>
            <a:lvl1pPr algn="r">
              <a:buNone/>
              <a:defRPr sz="1600" b="1"/>
            </a:lvl1pPr>
          </a:lstStyle>
          <a:p>
            <a:pPr lvl="0"/>
            <a:r>
              <a:rPr lang="en-US" dirty="0" smtClean="0"/>
              <a:t>Propulsion systems for hybrid and full electric vehicles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Úvodní sníme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 descr="logo_cz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79512" y="188641"/>
            <a:ext cx="1236686" cy="648071"/>
          </a:xfrm>
          <a:prstGeom prst="rect">
            <a:avLst/>
          </a:prstGeom>
        </p:spPr>
      </p:pic>
      <p:sp>
        <p:nvSpPr>
          <p:cNvPr id="9" name="Zástupný symbol pro obsah 8"/>
          <p:cNvSpPr>
            <a:spLocks noGrp="1"/>
          </p:cNvSpPr>
          <p:nvPr>
            <p:ph sz="quarter" idx="13"/>
          </p:nvPr>
        </p:nvSpPr>
        <p:spPr>
          <a:xfrm>
            <a:off x="5903769" y="1664804"/>
            <a:ext cx="2663825" cy="216058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cs-CZ" dirty="0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6" hasCustomPrompt="1"/>
          </p:nvPr>
        </p:nvSpPr>
        <p:spPr>
          <a:xfrm>
            <a:off x="1763688" y="908050"/>
            <a:ext cx="6912719" cy="576734"/>
          </a:xfrm>
        </p:spPr>
        <p:txBody>
          <a:bodyPr>
            <a:normAutofit/>
          </a:bodyPr>
          <a:lstStyle>
            <a:lvl1pPr algn="r">
              <a:buNone/>
              <a:defRPr sz="1600" b="1"/>
            </a:lvl1pPr>
          </a:lstStyle>
          <a:p>
            <a:pPr lvl="0"/>
            <a:r>
              <a:rPr lang="en-US" dirty="0" smtClean="0"/>
              <a:t>Hall laboratory for medium-voltage power electronics and</a:t>
            </a:r>
          </a:p>
          <a:p>
            <a:pPr lvl="0"/>
            <a:r>
              <a:rPr lang="en-US" dirty="0" smtClean="0"/>
              <a:t>transport systems</a:t>
            </a:r>
            <a:endParaRPr lang="cs-CZ" dirty="0"/>
          </a:p>
        </p:txBody>
      </p:sp>
      <p:sp>
        <p:nvSpPr>
          <p:cNvPr id="8" name="Zástupný symbol pro obsah 8"/>
          <p:cNvSpPr>
            <a:spLocks noGrp="1"/>
          </p:cNvSpPr>
          <p:nvPr>
            <p:ph sz="quarter" idx="17"/>
          </p:nvPr>
        </p:nvSpPr>
        <p:spPr>
          <a:xfrm>
            <a:off x="3185657" y="1664804"/>
            <a:ext cx="2663825" cy="216058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cs-CZ" dirty="0"/>
          </a:p>
        </p:txBody>
      </p:sp>
      <p:sp>
        <p:nvSpPr>
          <p:cNvPr id="11" name="Zástupný symbol pro obsah 8"/>
          <p:cNvSpPr>
            <a:spLocks noGrp="1"/>
          </p:cNvSpPr>
          <p:nvPr>
            <p:ph sz="quarter" idx="18"/>
          </p:nvPr>
        </p:nvSpPr>
        <p:spPr>
          <a:xfrm>
            <a:off x="467544" y="1664804"/>
            <a:ext cx="2663825" cy="216058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cs-CZ" dirty="0"/>
          </a:p>
        </p:txBody>
      </p:sp>
      <p:sp>
        <p:nvSpPr>
          <p:cNvPr id="13" name="Zástupný symbol pro obsah 8"/>
          <p:cNvSpPr>
            <a:spLocks noGrp="1"/>
          </p:cNvSpPr>
          <p:nvPr>
            <p:ph sz="quarter" idx="19"/>
          </p:nvPr>
        </p:nvSpPr>
        <p:spPr>
          <a:xfrm>
            <a:off x="5901794" y="3982482"/>
            <a:ext cx="2663825" cy="216058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cs-CZ" dirty="0"/>
          </a:p>
        </p:txBody>
      </p:sp>
      <p:sp>
        <p:nvSpPr>
          <p:cNvPr id="15" name="Zástupný symbol pro obsah 8"/>
          <p:cNvSpPr>
            <a:spLocks noGrp="1"/>
          </p:cNvSpPr>
          <p:nvPr>
            <p:ph sz="quarter" idx="20"/>
          </p:nvPr>
        </p:nvSpPr>
        <p:spPr>
          <a:xfrm>
            <a:off x="3183682" y="3982482"/>
            <a:ext cx="2663825" cy="216058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cs-CZ" dirty="0"/>
          </a:p>
        </p:txBody>
      </p:sp>
      <p:sp>
        <p:nvSpPr>
          <p:cNvPr id="16" name="Zástupný symbol pro obsah 8"/>
          <p:cNvSpPr>
            <a:spLocks noGrp="1"/>
          </p:cNvSpPr>
          <p:nvPr>
            <p:ph sz="quarter" idx="21"/>
          </p:nvPr>
        </p:nvSpPr>
        <p:spPr>
          <a:xfrm>
            <a:off x="465569" y="3982482"/>
            <a:ext cx="2663825" cy="216058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cs-CZ" dirty="0"/>
          </a:p>
        </p:txBody>
      </p:sp>
      <p:sp>
        <p:nvSpPr>
          <p:cNvPr id="17" name="Nadpis 1"/>
          <p:cNvSpPr>
            <a:spLocks noGrp="1"/>
          </p:cNvSpPr>
          <p:nvPr>
            <p:ph type="ctrTitle" hasCustomPrompt="1"/>
          </p:nvPr>
        </p:nvSpPr>
        <p:spPr>
          <a:xfrm>
            <a:off x="1696144" y="258217"/>
            <a:ext cx="6980312" cy="506487"/>
          </a:xfrm>
        </p:spPr>
        <p:txBody>
          <a:bodyPr/>
          <a:lstStyle>
            <a:lvl1pPr algn="r">
              <a:defRPr/>
            </a:lvl1pPr>
          </a:lstStyle>
          <a:p>
            <a:r>
              <a:rPr lang="cs-CZ" dirty="0" err="1" smtClean="0"/>
              <a:t>Automotive</a:t>
            </a:r>
            <a:r>
              <a:rPr lang="cs-CZ" dirty="0" smtClean="0"/>
              <a:t> </a:t>
            </a:r>
            <a:r>
              <a:rPr lang="cs-CZ" dirty="0" err="1" smtClean="0"/>
              <a:t>Applications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Úvodní sníme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hasCustomPrompt="1"/>
          </p:nvPr>
        </p:nvSpPr>
        <p:spPr>
          <a:xfrm>
            <a:off x="1696144" y="258217"/>
            <a:ext cx="6980312" cy="506487"/>
          </a:xfrm>
        </p:spPr>
        <p:txBody>
          <a:bodyPr/>
          <a:lstStyle>
            <a:lvl1pPr algn="r">
              <a:defRPr>
                <a:latin typeface="+mj-lt"/>
              </a:defRPr>
            </a:lvl1pPr>
          </a:lstStyle>
          <a:p>
            <a:r>
              <a:rPr lang="cs-CZ" dirty="0" err="1" smtClean="0"/>
              <a:t>Automotive</a:t>
            </a:r>
            <a:r>
              <a:rPr lang="cs-CZ" dirty="0" smtClean="0"/>
              <a:t> </a:t>
            </a:r>
            <a:r>
              <a:rPr lang="cs-CZ" dirty="0" err="1" smtClean="0"/>
              <a:t>Applications</a:t>
            </a:r>
            <a:endParaRPr lang="cs-CZ" dirty="0"/>
          </a:p>
        </p:txBody>
      </p:sp>
      <p:pic>
        <p:nvPicPr>
          <p:cNvPr id="7" name="Obrázek 6" descr="logo_cz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79512" y="188641"/>
            <a:ext cx="1236686" cy="648071"/>
          </a:xfrm>
          <a:prstGeom prst="rect">
            <a:avLst/>
          </a:prstGeom>
        </p:spPr>
      </p:pic>
      <p:sp>
        <p:nvSpPr>
          <p:cNvPr id="9" name="Zástupný symbol pro obsah 8"/>
          <p:cNvSpPr>
            <a:spLocks noGrp="1"/>
          </p:cNvSpPr>
          <p:nvPr>
            <p:ph sz="quarter" idx="13"/>
          </p:nvPr>
        </p:nvSpPr>
        <p:spPr>
          <a:xfrm>
            <a:off x="4139952" y="1700808"/>
            <a:ext cx="4464496" cy="439248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cs-CZ" dirty="0"/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11189" y="1700213"/>
            <a:ext cx="3240732" cy="4392612"/>
          </a:xfrm>
        </p:spPr>
        <p:txBody>
          <a:bodyPr>
            <a:normAutofit/>
          </a:bodyPr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6" hasCustomPrompt="1"/>
          </p:nvPr>
        </p:nvSpPr>
        <p:spPr>
          <a:xfrm>
            <a:off x="1763688" y="908050"/>
            <a:ext cx="6912719" cy="576734"/>
          </a:xfrm>
        </p:spPr>
        <p:txBody>
          <a:bodyPr>
            <a:normAutofit/>
          </a:bodyPr>
          <a:lstStyle>
            <a:lvl1pPr algn="r">
              <a:buNone/>
              <a:defRPr sz="1600" b="1"/>
            </a:lvl1pPr>
          </a:lstStyle>
          <a:p>
            <a:pPr lvl="0"/>
            <a:r>
              <a:rPr lang="en-US" dirty="0" smtClean="0"/>
              <a:t>Propulsion systems for hybrid and full electric vehicles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jpeg"/><Relationship Id="rId5" Type="http://schemas.openxmlformats.org/officeDocument/2006/relationships/image" Target="../media/image4.jp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1"/>
            <a:ext cx="9142805" cy="587606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7" name="bk object 17"/>
          <p:cNvSpPr/>
          <p:nvPr/>
        </p:nvSpPr>
        <p:spPr>
          <a:xfrm>
            <a:off x="5715614" y="6120915"/>
            <a:ext cx="955492" cy="48967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8" name="bk object 18"/>
          <p:cNvSpPr/>
          <p:nvPr/>
        </p:nvSpPr>
        <p:spPr>
          <a:xfrm>
            <a:off x="3237482" y="6192160"/>
            <a:ext cx="1777486" cy="350009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9" name="bk object 19"/>
          <p:cNvSpPr/>
          <p:nvPr/>
        </p:nvSpPr>
        <p:spPr>
          <a:xfrm>
            <a:off x="2471704" y="6120918"/>
            <a:ext cx="692859" cy="490022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0" name="bk object 20"/>
          <p:cNvSpPr/>
          <p:nvPr/>
        </p:nvSpPr>
        <p:spPr>
          <a:xfrm>
            <a:off x="2793616" y="6175325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1" name="bk object 21"/>
          <p:cNvSpPr/>
          <p:nvPr/>
        </p:nvSpPr>
        <p:spPr>
          <a:xfrm>
            <a:off x="2716657" y="6197193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2" name="bk object 22"/>
          <p:cNvSpPr/>
          <p:nvPr/>
        </p:nvSpPr>
        <p:spPr>
          <a:xfrm>
            <a:off x="2660318" y="6256925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3" name="bk object 23"/>
          <p:cNvSpPr/>
          <p:nvPr/>
        </p:nvSpPr>
        <p:spPr>
          <a:xfrm>
            <a:off x="2639698" y="6338550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4" name="bk object 24"/>
          <p:cNvSpPr/>
          <p:nvPr/>
        </p:nvSpPr>
        <p:spPr>
          <a:xfrm>
            <a:off x="2947536" y="6338550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5" name="bk object 25"/>
          <p:cNvSpPr/>
          <p:nvPr/>
        </p:nvSpPr>
        <p:spPr>
          <a:xfrm>
            <a:off x="2926915" y="6256925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6" name="bk object 26"/>
          <p:cNvSpPr/>
          <p:nvPr/>
        </p:nvSpPr>
        <p:spPr>
          <a:xfrm>
            <a:off x="2870576" y="6197193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7" name="bk object 27"/>
          <p:cNvSpPr/>
          <p:nvPr/>
        </p:nvSpPr>
        <p:spPr>
          <a:xfrm>
            <a:off x="2926915" y="6420152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8" name="bk object 28"/>
          <p:cNvSpPr/>
          <p:nvPr/>
        </p:nvSpPr>
        <p:spPr>
          <a:xfrm>
            <a:off x="2870576" y="6479894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9" name="bk object 29"/>
          <p:cNvSpPr/>
          <p:nvPr/>
        </p:nvSpPr>
        <p:spPr>
          <a:xfrm>
            <a:off x="2793616" y="6501763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30" name="bk object 30"/>
          <p:cNvSpPr/>
          <p:nvPr/>
        </p:nvSpPr>
        <p:spPr>
          <a:xfrm>
            <a:off x="2716657" y="6479894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31" name="bk object 31"/>
          <p:cNvSpPr/>
          <p:nvPr/>
        </p:nvSpPr>
        <p:spPr>
          <a:xfrm>
            <a:off x="2660318" y="6420152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4819" y="1205029"/>
            <a:ext cx="7934363" cy="53860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500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4819" y="1876956"/>
            <a:ext cx="793436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39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39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12/10/2020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39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332753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390952">
        <a:defRPr>
          <a:latin typeface="+mn-lt"/>
          <a:ea typeface="+mn-ea"/>
          <a:cs typeface="+mn-cs"/>
        </a:defRPr>
      </a:lvl2pPr>
      <a:lvl3pPr marL="781903">
        <a:defRPr>
          <a:latin typeface="+mn-lt"/>
          <a:ea typeface="+mn-ea"/>
          <a:cs typeface="+mn-cs"/>
        </a:defRPr>
      </a:lvl3pPr>
      <a:lvl4pPr marL="1172855">
        <a:defRPr>
          <a:latin typeface="+mn-lt"/>
          <a:ea typeface="+mn-ea"/>
          <a:cs typeface="+mn-cs"/>
        </a:defRPr>
      </a:lvl4pPr>
      <a:lvl5pPr marL="1563807">
        <a:defRPr>
          <a:latin typeface="+mn-lt"/>
          <a:ea typeface="+mn-ea"/>
          <a:cs typeface="+mn-cs"/>
        </a:defRPr>
      </a:lvl5pPr>
      <a:lvl6pPr marL="1954759">
        <a:defRPr>
          <a:latin typeface="+mn-lt"/>
          <a:ea typeface="+mn-ea"/>
          <a:cs typeface="+mn-cs"/>
        </a:defRPr>
      </a:lvl6pPr>
      <a:lvl7pPr marL="2345710">
        <a:defRPr>
          <a:latin typeface="+mn-lt"/>
          <a:ea typeface="+mn-ea"/>
          <a:cs typeface="+mn-cs"/>
        </a:defRPr>
      </a:lvl7pPr>
      <a:lvl8pPr marL="2736662">
        <a:defRPr>
          <a:latin typeface="+mn-lt"/>
          <a:ea typeface="+mn-ea"/>
          <a:cs typeface="+mn-cs"/>
        </a:defRPr>
      </a:lvl8pPr>
      <a:lvl9pPr marL="3127614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390952">
        <a:defRPr>
          <a:latin typeface="+mn-lt"/>
          <a:ea typeface="+mn-ea"/>
          <a:cs typeface="+mn-cs"/>
        </a:defRPr>
      </a:lvl2pPr>
      <a:lvl3pPr marL="781903">
        <a:defRPr>
          <a:latin typeface="+mn-lt"/>
          <a:ea typeface="+mn-ea"/>
          <a:cs typeface="+mn-cs"/>
        </a:defRPr>
      </a:lvl3pPr>
      <a:lvl4pPr marL="1172855">
        <a:defRPr>
          <a:latin typeface="+mn-lt"/>
          <a:ea typeface="+mn-ea"/>
          <a:cs typeface="+mn-cs"/>
        </a:defRPr>
      </a:lvl4pPr>
      <a:lvl5pPr marL="1563807">
        <a:defRPr>
          <a:latin typeface="+mn-lt"/>
          <a:ea typeface="+mn-ea"/>
          <a:cs typeface="+mn-cs"/>
        </a:defRPr>
      </a:lvl5pPr>
      <a:lvl6pPr marL="1954759">
        <a:defRPr>
          <a:latin typeface="+mn-lt"/>
          <a:ea typeface="+mn-ea"/>
          <a:cs typeface="+mn-cs"/>
        </a:defRPr>
      </a:lvl6pPr>
      <a:lvl7pPr marL="2345710">
        <a:defRPr>
          <a:latin typeface="+mn-lt"/>
          <a:ea typeface="+mn-ea"/>
          <a:cs typeface="+mn-cs"/>
        </a:defRPr>
      </a:lvl7pPr>
      <a:lvl8pPr marL="2736662">
        <a:defRPr>
          <a:latin typeface="+mn-lt"/>
          <a:ea typeface="+mn-ea"/>
          <a:cs typeface="+mn-cs"/>
        </a:defRPr>
      </a:lvl8pPr>
      <a:lvl9pPr marL="3127614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DA7E14-4D9B-4DBF-A714-A14CC02B2019}" type="datetimeFigureOut">
              <a:rPr lang="cs-CZ" smtClean="0"/>
              <a:pPr/>
              <a:t>10.12.2020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ABD840-C176-4DE6-9BFF-0CE1B2CC14A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3" r:id="rId2"/>
    <p:sldLayoutId id="2147483674" r:id="rId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2600" b="1" kern="1200">
          <a:solidFill>
            <a:srgbClr val="30669A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6"/>
        </a:buBlip>
        <a:defRPr sz="3200" kern="1200">
          <a:solidFill>
            <a:srgbClr val="30669A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Tx/>
        <a:buBlip>
          <a:blip r:embed="rId6"/>
        </a:buBlip>
        <a:defRPr sz="2800" kern="1200">
          <a:solidFill>
            <a:srgbClr val="30669A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Tx/>
        <a:buBlip>
          <a:blip r:embed="rId6"/>
        </a:buBlip>
        <a:defRPr sz="2400" kern="1200">
          <a:solidFill>
            <a:srgbClr val="30669A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Tx/>
        <a:buBlip>
          <a:blip r:embed="rId6"/>
        </a:buBlip>
        <a:defRPr sz="2000" kern="1200">
          <a:solidFill>
            <a:srgbClr val="30669A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Tx/>
        <a:buBlip>
          <a:blip r:embed="rId6"/>
        </a:buBlip>
        <a:defRPr sz="2000" kern="1200">
          <a:solidFill>
            <a:srgbClr val="30669A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-27384"/>
            <a:ext cx="9142805" cy="554109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6" name="object 6"/>
          <p:cNvSpPr/>
          <p:nvPr/>
        </p:nvSpPr>
        <p:spPr>
          <a:xfrm>
            <a:off x="2793616" y="601876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7" name="object 7"/>
          <p:cNvSpPr/>
          <p:nvPr/>
        </p:nvSpPr>
        <p:spPr>
          <a:xfrm>
            <a:off x="2716657" y="6039387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8" name="object 8"/>
          <p:cNvSpPr/>
          <p:nvPr/>
        </p:nvSpPr>
        <p:spPr>
          <a:xfrm>
            <a:off x="2660318" y="6095713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9" name="object 9"/>
          <p:cNvSpPr/>
          <p:nvPr/>
        </p:nvSpPr>
        <p:spPr>
          <a:xfrm>
            <a:off x="2639698" y="617268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0" name="object 10"/>
          <p:cNvSpPr/>
          <p:nvPr/>
        </p:nvSpPr>
        <p:spPr>
          <a:xfrm>
            <a:off x="2947536" y="617268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1" name="object 11"/>
          <p:cNvSpPr/>
          <p:nvPr/>
        </p:nvSpPr>
        <p:spPr>
          <a:xfrm>
            <a:off x="2926915" y="6095713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2" name="object 12"/>
          <p:cNvSpPr/>
          <p:nvPr/>
        </p:nvSpPr>
        <p:spPr>
          <a:xfrm>
            <a:off x="2870576" y="6039387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3" name="object 13"/>
          <p:cNvSpPr/>
          <p:nvPr/>
        </p:nvSpPr>
        <p:spPr>
          <a:xfrm>
            <a:off x="2926915" y="624963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4" name="object 14"/>
          <p:cNvSpPr/>
          <p:nvPr/>
        </p:nvSpPr>
        <p:spPr>
          <a:xfrm>
            <a:off x="2870576" y="6305971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5" name="object 15"/>
          <p:cNvSpPr/>
          <p:nvPr/>
        </p:nvSpPr>
        <p:spPr>
          <a:xfrm>
            <a:off x="2793616" y="6326593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6" name="object 16"/>
          <p:cNvSpPr/>
          <p:nvPr/>
        </p:nvSpPr>
        <p:spPr>
          <a:xfrm>
            <a:off x="2716657" y="6305971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7" name="object 17"/>
          <p:cNvSpPr/>
          <p:nvPr/>
        </p:nvSpPr>
        <p:spPr>
          <a:xfrm>
            <a:off x="2660318" y="624963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8" name="object 18"/>
          <p:cNvSpPr txBox="1"/>
          <p:nvPr/>
        </p:nvSpPr>
        <p:spPr>
          <a:xfrm>
            <a:off x="765785" y="2178687"/>
            <a:ext cx="7612217" cy="102592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4019"/>
              </a:lnSpc>
            </a:pPr>
            <a:r>
              <a:rPr lang="cs-CZ" sz="2736" b="1" spc="-17" dirty="0">
                <a:solidFill>
                  <a:srgbClr val="428F9B"/>
                </a:solidFill>
                <a:cs typeface="Calibri"/>
              </a:rPr>
              <a:t>ESF II projekt Západočeské univerzity v Plzni</a:t>
            </a:r>
          </a:p>
          <a:p>
            <a:pPr algn="ctr">
              <a:lnSpc>
                <a:spcPts val="4019"/>
              </a:lnSpc>
            </a:pPr>
            <a:r>
              <a:rPr lang="cs-CZ" sz="1710" b="1" spc="-17" dirty="0" err="1">
                <a:solidFill>
                  <a:srgbClr val="428F9B"/>
                </a:solidFill>
                <a:cs typeface="Calibri"/>
              </a:rPr>
              <a:t>reg</a:t>
            </a:r>
            <a:r>
              <a:rPr lang="cs-CZ" sz="1710" b="1" spc="-17" dirty="0">
                <a:solidFill>
                  <a:srgbClr val="428F9B"/>
                </a:solidFill>
                <a:cs typeface="Calibri"/>
              </a:rPr>
              <a:t>. č. CZ.02.2.69/0.0/0.0/18_056/0013239</a:t>
            </a:r>
            <a:endParaRPr sz="342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53090470"/>
      </p:ext>
    </p:extLst>
  </p:cSld>
  <p:clrMapOvr>
    <a:masterClrMapping/>
  </p:clrMapOvr>
  <p:transition>
    <p:push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685800" y="2125979"/>
            <a:ext cx="7772400" cy="1646605"/>
          </a:xfrm>
        </p:spPr>
        <p:txBody>
          <a:bodyPr/>
          <a:lstStyle/>
          <a:p>
            <a:r>
              <a:rPr lang="cs-CZ" sz="3600" dirty="0"/>
              <a:t>Datové struktury v </a:t>
            </a:r>
            <a:r>
              <a:rPr lang="cs-CZ" sz="3600" dirty="0" err="1" smtClean="0"/>
              <a:t>LabVIEW</a:t>
            </a:r>
            <a:r>
              <a:rPr lang="cs-CZ" sz="3600" dirty="0" smtClean="0"/>
              <a:t> - clustery</a:t>
            </a:r>
            <a:br>
              <a:rPr lang="cs-CZ" sz="3600" dirty="0" smtClean="0"/>
            </a:br>
            <a:r>
              <a:rPr lang="cs-CZ" sz="3600" dirty="0" smtClean="0"/>
              <a:t>Grafy</a:t>
            </a:r>
            <a:r>
              <a:rPr lang="cs-CZ" sz="3600" dirty="0"/>
              <a:t/>
            </a:r>
            <a:br>
              <a:rPr lang="cs-CZ" sz="3600" dirty="0"/>
            </a:b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smtClean="0"/>
              <a:t>Datové struktury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611560" y="1700808"/>
            <a:ext cx="5761038" cy="4608512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Clustery</a:t>
            </a:r>
            <a:endParaRPr lang="cs-CZ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Vykreslení dat</a:t>
            </a:r>
          </a:p>
          <a:p>
            <a:pPr>
              <a:buNone/>
            </a:pPr>
            <a:endParaRPr lang="en-US" dirty="0" smtClean="0"/>
          </a:p>
        </p:txBody>
      </p:sp>
      <p:sp>
        <p:nvSpPr>
          <p:cNvPr id="20" name="Zástupný symbol pro text 19"/>
          <p:cNvSpPr>
            <a:spLocks noGrp="1"/>
          </p:cNvSpPr>
          <p:nvPr>
            <p:ph type="body" sz="quarter" idx="4294967295"/>
          </p:nvPr>
        </p:nvSpPr>
        <p:spPr>
          <a:xfrm>
            <a:off x="2232025" y="908050"/>
            <a:ext cx="6911975" cy="576263"/>
          </a:xfrm>
        </p:spPr>
        <p:txBody>
          <a:bodyPr/>
          <a:lstStyle/>
          <a:p>
            <a:r>
              <a:rPr lang="cs-CZ" dirty="0" smtClean="0"/>
              <a:t>Obsah přednášky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smtClean="0"/>
              <a:t>Clustery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539552" y="1321804"/>
            <a:ext cx="8064500" cy="1439862"/>
          </a:xfrm>
        </p:spPr>
        <p:txBody>
          <a:bodyPr>
            <a:normAutofit/>
          </a:bodyPr>
          <a:lstStyle/>
          <a:p>
            <a:r>
              <a:rPr lang="cs-CZ" sz="2400" dirty="0" smtClean="0"/>
              <a:t>Clustery jsou skupiny dat různých datových typů</a:t>
            </a:r>
            <a:endParaRPr lang="en-US" sz="2400" dirty="0" smtClean="0"/>
          </a:p>
          <a:p>
            <a:r>
              <a:rPr lang="cs-CZ" sz="2400" dirty="0" smtClean="0"/>
              <a:t>Obdoba struktur ve textových programovacích jazycích</a:t>
            </a: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4660900" y="584299"/>
            <a:ext cx="127000" cy="52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3500" tIns="25400" rIns="63500" bIns="25400">
            <a:spAutoFit/>
          </a:bodyPr>
          <a:lstStyle/>
          <a:p>
            <a:pPr defTabSz="911225">
              <a:lnSpc>
                <a:spcPct val="87000"/>
              </a:lnSpc>
            </a:pPr>
            <a:endParaRPr lang="en-US" sz="3600">
              <a:solidFill>
                <a:srgbClr val="000000"/>
              </a:solidFill>
            </a:endParaRPr>
          </a:p>
        </p:txBody>
      </p:sp>
      <p:pic>
        <p:nvPicPr>
          <p:cNvPr id="68" name="Picture 8" descr="loc_fp_cluster sample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2163" y="3048000"/>
            <a:ext cx="1819275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" name="Picture 9" descr="loc_bd_Cluster Sampl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68650" y="3352800"/>
            <a:ext cx="5183188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0" name="Straight Connector 11"/>
          <p:cNvCxnSpPr/>
          <p:nvPr/>
        </p:nvCxnSpPr>
        <p:spPr>
          <a:xfrm>
            <a:off x="2925763" y="3048000"/>
            <a:ext cx="0" cy="28194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1541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smtClean="0"/>
              <a:t>Proč používáme clustery?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521886" y="1342007"/>
            <a:ext cx="8064500" cy="1439862"/>
          </a:xfrm>
        </p:spPr>
        <p:txBody>
          <a:bodyPr>
            <a:normAutofit/>
          </a:bodyPr>
          <a:lstStyle/>
          <a:p>
            <a:r>
              <a:rPr lang="cs-CZ" sz="2400" dirty="0" smtClean="0"/>
              <a:t>Udržují data organizovaná</a:t>
            </a:r>
          </a:p>
          <a:p>
            <a:pPr lvl="1"/>
            <a:r>
              <a:rPr lang="cs-CZ" sz="2400" dirty="0" smtClean="0"/>
              <a:t>Logické spojení souvisejících dat </a:t>
            </a:r>
          </a:p>
          <a:p>
            <a:pPr lvl="1"/>
            <a:r>
              <a:rPr lang="cs-CZ" sz="2400" dirty="0" smtClean="0"/>
              <a:t>Zvýšení čitelnosti diagramu</a:t>
            </a:r>
            <a:endParaRPr lang="en-US" sz="2400" dirty="0" smtClean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4660900" y="584299"/>
            <a:ext cx="127000" cy="52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3500" tIns="25400" rIns="63500" bIns="25400">
            <a:spAutoFit/>
          </a:bodyPr>
          <a:lstStyle/>
          <a:p>
            <a:pPr defTabSz="911225">
              <a:lnSpc>
                <a:spcPct val="87000"/>
              </a:lnSpc>
            </a:pPr>
            <a:endParaRPr lang="en-US" sz="3600">
              <a:solidFill>
                <a:srgbClr val="000000"/>
              </a:solidFill>
            </a:endParaRPr>
          </a:p>
        </p:txBody>
      </p:sp>
      <p:pic>
        <p:nvPicPr>
          <p:cNvPr id="8" name="Picture 3" descr="loc_bd_Need for Clusters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886" y="3356991"/>
            <a:ext cx="3581400" cy="219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loc_bd_Cluster Sample 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0049" y="4141217"/>
            <a:ext cx="3805237" cy="42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ight Brace 5"/>
          <p:cNvSpPr/>
          <p:nvPr/>
        </p:nvSpPr>
        <p:spPr>
          <a:xfrm>
            <a:off x="4255686" y="3345879"/>
            <a:ext cx="533400" cy="21336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1473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smtClean="0"/>
              <a:t>Cluster vs. pole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539552" y="1700213"/>
            <a:ext cx="3673475" cy="46085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/>
              <a:t>Cluster</a:t>
            </a:r>
            <a:endParaRPr lang="en-US" sz="24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Pevně daný počet prvků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Prvky o různých datových typech</a:t>
            </a: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Může obsahovat přímo vnořený cluster</a:t>
            </a: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Může obsahovat řídicí bloky, indikátory, nebo konstanty</a:t>
            </a:r>
          </a:p>
          <a:p>
            <a:pPr>
              <a:buNone/>
            </a:pPr>
            <a:endParaRPr lang="en-US" dirty="0" smtClean="0"/>
          </a:p>
        </p:txBody>
      </p:sp>
      <p:sp>
        <p:nvSpPr>
          <p:cNvPr id="6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5148064" y="1700213"/>
            <a:ext cx="3455987" cy="46085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/>
              <a:t>Pole</a:t>
            </a:r>
            <a:endParaRPr lang="en-US" sz="24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Velikost se může měnit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Pouze jeden datový typ na pole</a:t>
            </a: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Nemůže přímo obsahovat vnořené pole</a:t>
            </a: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Může </a:t>
            </a:r>
            <a:r>
              <a:rPr lang="cs-CZ" sz="2400" dirty="0"/>
              <a:t>obsahovat řídicí bloky, indikátory, nebo konstanty</a:t>
            </a:r>
          </a:p>
          <a:p>
            <a:pPr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334856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smtClean="0"/>
              <a:t>Pořadí prvků v clusteru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683568" y="1450845"/>
            <a:ext cx="4392488" cy="3778355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Prvky clusteru mají logické pořadí bez ohledu pozici, ve které jo zobrazeny</a:t>
            </a: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Pořadí prvků lze modifikovat kliknutím pravým tlačítkem a zvolením </a:t>
            </a:r>
            <a:r>
              <a:rPr lang="cs-CZ" sz="2400" b="1" dirty="0" err="1" smtClean="0"/>
              <a:t>Reorder</a:t>
            </a:r>
            <a:r>
              <a:rPr lang="cs-CZ" sz="2400" b="1" dirty="0" smtClean="0"/>
              <a:t> Controls in Cluster</a:t>
            </a:r>
          </a:p>
        </p:txBody>
      </p:sp>
      <p:pic>
        <p:nvPicPr>
          <p:cNvPr id="30" name="Content Placeholder 10" descr="loc_fp_cluster sample - order.png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403850" y="905033"/>
            <a:ext cx="3124200" cy="5162550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4660900" y="584299"/>
            <a:ext cx="127000" cy="52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3500" tIns="25400" rIns="63500" bIns="25400">
            <a:spAutoFit/>
          </a:bodyPr>
          <a:lstStyle/>
          <a:p>
            <a:pPr defTabSz="911225">
              <a:lnSpc>
                <a:spcPct val="87000"/>
              </a:lnSpc>
            </a:pPr>
            <a:endParaRPr lang="en-US" sz="36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1818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smtClean="0"/>
              <a:t>Vytvoření clusteru v blokovém schématu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539750" y="1362075"/>
            <a:ext cx="8064500" cy="2232025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Využíváme funkci </a:t>
            </a:r>
            <a:r>
              <a:rPr lang="cs-CZ" sz="2400" b="1" dirty="0" err="1" smtClean="0"/>
              <a:t>Bundle</a:t>
            </a:r>
            <a:endParaRPr lang="cs-CZ" sz="24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Pokud mají vstupní prvky popisky, lze pro opětovném rozložení clusteru na prvky použít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Unbundle</a:t>
            </a:r>
            <a:r>
              <a:rPr lang="cs-CZ" sz="2400" b="1" dirty="0" smtClean="0"/>
              <a:t> By </a:t>
            </a:r>
            <a:r>
              <a:rPr lang="cs-CZ" sz="2400" b="1" dirty="0" err="1" smtClean="0"/>
              <a:t>Name</a:t>
            </a:r>
            <a:r>
              <a:rPr lang="cs-CZ" sz="2400" dirty="0" smtClean="0"/>
              <a:t>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V opačném případě použijeme funkci </a:t>
            </a:r>
            <a:r>
              <a:rPr lang="cs-CZ" sz="2400" b="1" dirty="0" err="1" smtClean="0"/>
              <a:t>Unbundle</a:t>
            </a:r>
            <a:r>
              <a:rPr lang="cs-CZ" sz="2400" b="1" dirty="0" smtClean="0"/>
              <a:t>.</a:t>
            </a:r>
            <a:endParaRPr lang="en-US" sz="2400" dirty="0" smtClean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4660900" y="584299"/>
            <a:ext cx="127000" cy="52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3500" tIns="25400" rIns="63500" bIns="25400">
            <a:spAutoFit/>
          </a:bodyPr>
          <a:lstStyle/>
          <a:p>
            <a:pPr defTabSz="911225">
              <a:lnSpc>
                <a:spcPct val="87000"/>
              </a:lnSpc>
            </a:pPr>
            <a:endParaRPr lang="en-US" sz="3600">
              <a:solidFill>
                <a:srgbClr val="000000"/>
              </a:solidFill>
            </a:endParaRPr>
          </a:p>
        </p:txBody>
      </p:sp>
      <p:pic>
        <p:nvPicPr>
          <p:cNvPr id="8" name="Picture 6" descr="loc_bd_cluster_creating_programmatically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6775" y="4191000"/>
            <a:ext cx="7410450" cy="134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91946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smtClean="0"/>
              <a:t>Vykreslení dat-Grafy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683568" y="1556792"/>
            <a:ext cx="5761038" cy="4608512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err="1" smtClean="0"/>
              <a:t>Waveform</a:t>
            </a:r>
            <a:r>
              <a:rPr lang="cs-CZ" sz="2400" dirty="0" smtClean="0"/>
              <a:t> Chart</a:t>
            </a: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err="1" smtClean="0"/>
              <a:t>Waveform</a:t>
            </a:r>
            <a:r>
              <a:rPr lang="cs-CZ" sz="2400" dirty="0" smtClean="0"/>
              <a:t> </a:t>
            </a:r>
            <a:r>
              <a:rPr lang="cs-CZ" sz="2400" dirty="0" err="1" smtClean="0"/>
              <a:t>Graph</a:t>
            </a:r>
            <a:endParaRPr lang="cs-CZ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XY </a:t>
            </a:r>
            <a:r>
              <a:rPr lang="cs-CZ" sz="2400" dirty="0" err="1" smtClean="0"/>
              <a:t>Graph</a:t>
            </a: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err="1" smtClean="0"/>
              <a:t>Multiplot</a:t>
            </a:r>
            <a:r>
              <a:rPr lang="cs-CZ" sz="2400" dirty="0" smtClean="0"/>
              <a:t> </a:t>
            </a:r>
            <a:r>
              <a:rPr lang="cs-CZ" sz="2400" dirty="0" err="1" smtClean="0"/>
              <a:t>Charts</a:t>
            </a:r>
            <a:r>
              <a:rPr lang="cs-CZ" sz="2400" dirty="0" smtClean="0"/>
              <a:t> and </a:t>
            </a:r>
            <a:r>
              <a:rPr lang="cs-CZ" sz="2400" dirty="0" err="1" smtClean="0"/>
              <a:t>Graphs</a:t>
            </a:r>
            <a:endParaRPr lang="en-US" sz="2400" dirty="0" smtClean="0"/>
          </a:p>
          <a:p>
            <a:pPr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46525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err="1" smtClean="0"/>
              <a:t>Waveform</a:t>
            </a:r>
            <a:r>
              <a:rPr lang="cs-CZ" sz="2400" dirty="0" smtClean="0"/>
              <a:t> Chart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539552" y="1431240"/>
            <a:ext cx="3673475" cy="4752975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Speciální typ číselného indikátoru</a:t>
            </a: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Vykresluje jeden nebo více časových průběhů</a:t>
            </a:r>
            <a:endParaRPr lang="cs-CZ" sz="2400" b="1" dirty="0" smtClean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4660900" y="584299"/>
            <a:ext cx="127000" cy="52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3500" tIns="25400" rIns="63500" bIns="25400">
            <a:spAutoFit/>
          </a:bodyPr>
          <a:lstStyle/>
          <a:p>
            <a:pPr defTabSz="911225">
              <a:lnSpc>
                <a:spcPct val="87000"/>
              </a:lnSpc>
            </a:pPr>
            <a:endParaRPr lang="en-US" sz="3600">
              <a:solidFill>
                <a:srgbClr val="000000"/>
              </a:solidFill>
            </a:endParaRPr>
          </a:p>
        </p:txBody>
      </p:sp>
      <p:pic>
        <p:nvPicPr>
          <p:cNvPr id="7" name="Embedded Image" descr="loc_fp_temperature monitor - chart.pn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355976" y="1439019"/>
            <a:ext cx="4482707" cy="39859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84448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err="1"/>
              <a:t>Waveform</a:t>
            </a:r>
            <a:r>
              <a:rPr lang="cs-CZ" sz="2400" dirty="0"/>
              <a:t> </a:t>
            </a:r>
            <a:r>
              <a:rPr lang="cs-CZ" sz="2400" dirty="0" smtClean="0"/>
              <a:t>Chart-režimy obnovení dat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552529" y="1390636"/>
            <a:ext cx="8064500" cy="2232025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600" dirty="0" smtClean="0"/>
              <a:t>Základním režimem je </a:t>
            </a:r>
            <a:r>
              <a:rPr lang="cs-CZ" sz="2600" b="1" dirty="0" err="1" smtClean="0"/>
              <a:t>Strip</a:t>
            </a:r>
            <a:r>
              <a:rPr lang="cs-CZ" sz="2600" b="1" dirty="0" smtClean="0"/>
              <a:t> Chart</a:t>
            </a:r>
            <a:r>
              <a:rPr lang="cs-CZ" sz="2600" dirty="0" smtClean="0"/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600" dirty="0" smtClean="0"/>
              <a:t>Režimy </a:t>
            </a:r>
            <a:r>
              <a:rPr lang="cs-CZ" sz="2600" b="1" dirty="0" err="1" smtClean="0"/>
              <a:t>Scope</a:t>
            </a:r>
            <a:r>
              <a:rPr lang="cs-CZ" sz="2600" b="1" dirty="0" smtClean="0"/>
              <a:t> Chart </a:t>
            </a:r>
            <a:r>
              <a:rPr lang="cs-CZ" sz="2600" dirty="0" smtClean="0"/>
              <a:t>a </a:t>
            </a:r>
            <a:r>
              <a:rPr lang="cs-CZ" sz="2600" b="1" dirty="0" err="1" smtClean="0"/>
              <a:t>Sweep</a:t>
            </a:r>
            <a:r>
              <a:rPr lang="cs-CZ" sz="2600" b="1" dirty="0" smtClean="0"/>
              <a:t> Chart </a:t>
            </a:r>
            <a:r>
              <a:rPr lang="cs-CZ" sz="2600" dirty="0" smtClean="0"/>
              <a:t>zobrazují data výrazně rychleji než režim </a:t>
            </a:r>
            <a:r>
              <a:rPr lang="cs-CZ" sz="2600" b="1" dirty="0" err="1"/>
              <a:t>Strip</a:t>
            </a:r>
            <a:r>
              <a:rPr lang="cs-CZ" sz="2600" b="1" dirty="0"/>
              <a:t> </a:t>
            </a:r>
            <a:r>
              <a:rPr lang="cs-CZ" sz="2600" b="1" dirty="0" smtClean="0"/>
              <a:t>Chart</a:t>
            </a:r>
            <a:r>
              <a:rPr lang="cs-CZ" sz="2600" dirty="0" smtClean="0"/>
              <a:t>.</a:t>
            </a: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4660900" y="584299"/>
            <a:ext cx="127000" cy="52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3500" tIns="25400" rIns="63500" bIns="25400">
            <a:spAutoFit/>
          </a:bodyPr>
          <a:lstStyle/>
          <a:p>
            <a:pPr defTabSz="911225">
              <a:lnSpc>
                <a:spcPct val="87000"/>
              </a:lnSpc>
            </a:pPr>
            <a:endParaRPr lang="en-US" sz="3600">
              <a:solidFill>
                <a:srgbClr val="000000"/>
              </a:solidFill>
            </a:endParaRPr>
          </a:p>
        </p:txBody>
      </p:sp>
      <p:pic>
        <p:nvPicPr>
          <p:cNvPr id="7" name="Picture 5" descr="chartmodes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5679" y="3657600"/>
            <a:ext cx="8458200" cy="232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709282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err="1" smtClean="0"/>
              <a:t>Waveform</a:t>
            </a:r>
            <a:r>
              <a:rPr lang="cs-CZ" sz="2400" dirty="0" smtClean="0"/>
              <a:t> </a:t>
            </a:r>
            <a:r>
              <a:rPr lang="cs-CZ" sz="2400" dirty="0" err="1" smtClean="0"/>
              <a:t>Graph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611560" y="1439019"/>
            <a:ext cx="3529013" cy="4752975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Grafický displej souboru dat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Vykresluje jeden nebo více průběhů rovnoměrně vzorkovaných dat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Využívá se pro zobrazení souboru předem vygenerovaných dat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Vykresluje průběhy s libovolným počtem vzorků</a:t>
            </a: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4660900" y="584299"/>
            <a:ext cx="127000" cy="52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3500" tIns="25400" rIns="63500" bIns="25400">
            <a:spAutoFit/>
          </a:bodyPr>
          <a:lstStyle/>
          <a:p>
            <a:pPr defTabSz="911225">
              <a:lnSpc>
                <a:spcPct val="87000"/>
              </a:lnSpc>
            </a:pPr>
            <a:endParaRPr lang="en-US" sz="3600">
              <a:solidFill>
                <a:srgbClr val="000000"/>
              </a:solidFill>
            </a:endParaRPr>
          </a:p>
        </p:txBody>
      </p:sp>
      <p:pic>
        <p:nvPicPr>
          <p:cNvPr id="7" name="Embedded Image" descr="loc_fp_temperature monitor - chart.pn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193749" y="1439019"/>
            <a:ext cx="4482707" cy="39859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67260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err="1" smtClean="0"/>
              <a:t>Graph</a:t>
            </a:r>
            <a:r>
              <a:rPr lang="cs-CZ" sz="2400" dirty="0" smtClean="0"/>
              <a:t> vs. Chart</a:t>
            </a:r>
            <a:endParaRPr lang="cs-CZ" sz="2400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4660900" y="584299"/>
            <a:ext cx="127000" cy="52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3500" tIns="25400" rIns="63500" bIns="25400">
            <a:spAutoFit/>
          </a:bodyPr>
          <a:lstStyle/>
          <a:p>
            <a:pPr defTabSz="911225">
              <a:lnSpc>
                <a:spcPct val="87000"/>
              </a:lnSpc>
            </a:pPr>
            <a:endParaRPr lang="en-US" sz="3600">
              <a:solidFill>
                <a:srgbClr val="000000"/>
              </a:solidFill>
            </a:endParaRPr>
          </a:p>
        </p:txBody>
      </p:sp>
      <p:pic>
        <p:nvPicPr>
          <p:cNvPr id="8" name="Embedded Image" descr="loc_fp_Charts and Graphs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00200"/>
            <a:ext cx="3324225" cy="401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86200" y="2114550"/>
            <a:ext cx="497205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80304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text 7"/>
          <p:cNvSpPr>
            <a:spLocks noGrp="1"/>
          </p:cNvSpPr>
          <p:nvPr>
            <p:ph type="body" sz="quarter" idx="4294967295"/>
          </p:nvPr>
        </p:nvSpPr>
        <p:spPr>
          <a:xfrm>
            <a:off x="2267744" y="2276872"/>
            <a:ext cx="4464050" cy="984250"/>
          </a:xfrm>
        </p:spPr>
        <p:txBody>
          <a:bodyPr/>
          <a:lstStyle/>
          <a:p>
            <a:pPr algn="ctr"/>
            <a:r>
              <a:rPr lang="cs-CZ" sz="3200" dirty="0" smtClean="0"/>
              <a:t>Díky za pozornost.</a:t>
            </a:r>
          </a:p>
          <a:p>
            <a:pPr algn="ctr"/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727951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Rice white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R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2537</TotalTime>
  <Words>254</Words>
  <Application>Microsoft Office PowerPoint</Application>
  <PresentationFormat>Předvádění na obrazovce (4:3)</PresentationFormat>
  <Paragraphs>50</Paragraphs>
  <Slides>14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14</vt:i4>
      </vt:variant>
    </vt:vector>
  </HeadingPairs>
  <TitlesOfParts>
    <vt:vector size="18" baseType="lpstr">
      <vt:lpstr>Arial</vt:lpstr>
      <vt:lpstr>Calibri</vt:lpstr>
      <vt:lpstr>Office Theme</vt:lpstr>
      <vt:lpstr>Rice white</vt:lpstr>
      <vt:lpstr>Prezentace aplikace PowerPoint</vt:lpstr>
      <vt:lpstr>Datové struktury v LabVIEW - clustery Grafy </vt:lpstr>
      <vt:lpstr>Datové struktury</vt:lpstr>
      <vt:lpstr>Clustery</vt:lpstr>
      <vt:lpstr>Proč používáme clustery?</vt:lpstr>
      <vt:lpstr>Cluster vs. pole</vt:lpstr>
      <vt:lpstr>Pořadí prvků v clusteru</vt:lpstr>
      <vt:lpstr>Vytvoření clusteru v blokovém schématu</vt:lpstr>
      <vt:lpstr>Vykreslení dat-Grafy</vt:lpstr>
      <vt:lpstr>Waveform Chart</vt:lpstr>
      <vt:lpstr>Waveform Chart-režimy obnovení dat</vt:lpstr>
      <vt:lpstr>Waveform Graph</vt:lpstr>
      <vt:lpstr>Graph vs. Chart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Vasik</dc:creator>
  <cp:lastModifiedBy>Václav Kotlan</cp:lastModifiedBy>
  <cp:revision>101</cp:revision>
  <dcterms:created xsi:type="dcterms:W3CDTF">2013-09-05T13:20:21Z</dcterms:created>
  <dcterms:modified xsi:type="dcterms:W3CDTF">2020-12-10T11:28:21Z</dcterms:modified>
</cp:coreProperties>
</file>