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sldIdLst>
    <p:sldId id="256" r:id="rId2"/>
    <p:sldId id="324" r:id="rId3"/>
    <p:sldId id="298" r:id="rId4"/>
    <p:sldId id="323" r:id="rId5"/>
    <p:sldId id="299" r:id="rId6"/>
    <p:sldId id="300" r:id="rId7"/>
    <p:sldId id="301" r:id="rId8"/>
    <p:sldId id="302" r:id="rId9"/>
    <p:sldId id="303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311" r:id="rId18"/>
    <p:sldId id="312" r:id="rId19"/>
    <p:sldId id="313" r:id="rId20"/>
    <p:sldId id="314" r:id="rId21"/>
    <p:sldId id="315" r:id="rId22"/>
    <p:sldId id="316" r:id="rId23"/>
    <p:sldId id="317" r:id="rId24"/>
    <p:sldId id="318" r:id="rId25"/>
    <p:sldId id="319" r:id="rId26"/>
    <p:sldId id="320" r:id="rId27"/>
    <p:sldId id="321" r:id="rId28"/>
  </p:sldIdLst>
  <p:sldSz cx="10693400" cy="7562850"/>
  <p:notesSz cx="10693400" cy="75628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156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0515177" y="3361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277304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604010" y="3109172"/>
            <a:ext cx="7485380" cy="1932728"/>
          </a:xfrm>
        </p:spPr>
        <p:txBody>
          <a:bodyPr/>
          <a:lstStyle>
            <a:lvl1pPr marL="0" indent="0" algn="ctr">
              <a:buNone/>
              <a:defRPr sz="1800" b="1" cap="all" spc="285" baseline="0">
                <a:solidFill>
                  <a:schemeClr val="tx2"/>
                </a:solidFill>
              </a:defRPr>
            </a:lvl1pPr>
            <a:lvl2pPr marL="521574" indent="0" algn="ctr">
              <a:buNone/>
            </a:lvl2pPr>
            <a:lvl3pPr marL="1043148" indent="0" algn="ctr">
              <a:buNone/>
            </a:lvl3pPr>
            <a:lvl4pPr marL="1564721" indent="0" algn="ctr">
              <a:buNone/>
            </a:lvl4pPr>
            <a:lvl5pPr marL="2086295" indent="0" algn="ctr">
              <a:buNone/>
            </a:lvl5pPr>
            <a:lvl6pPr marL="2607869" indent="0" algn="ctr">
              <a:buNone/>
            </a:lvl6pPr>
            <a:lvl7pPr marL="3129443" indent="0" algn="ctr">
              <a:buNone/>
            </a:lvl7pPr>
            <a:lvl8pPr marL="3651016" indent="0" algn="ctr">
              <a:buNone/>
            </a:lvl8pPr>
            <a:lvl9pPr marL="417259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81788" y="2668846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990254" y="2332719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5100752" y="2436918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5079365" y="2425505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802005" y="420159"/>
            <a:ext cx="9089390" cy="1932728"/>
          </a:xfrm>
        </p:spPr>
        <p:txBody>
          <a:bodyPr anchor="b"/>
          <a:lstStyle>
            <a:lvl1pPr>
              <a:defRPr sz="48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5100752" y="113186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52882" y="1683995"/>
            <a:ext cx="9944862" cy="50419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10515177" y="21008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78224" y="2520950"/>
            <a:ext cx="10329824" cy="336127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81788" y="156983"/>
            <a:ext cx="10329824" cy="2359609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98" y="3025141"/>
            <a:ext cx="7578203" cy="1845195"/>
          </a:xfrm>
        </p:spPr>
        <p:txBody>
          <a:bodyPr anchor="t"/>
          <a:lstStyle>
            <a:lvl1pPr marL="0" indent="0" algn="ctr">
              <a:buNone/>
              <a:defRPr sz="1800" b="1" cap="all" spc="285" baseline="0">
                <a:solidFill>
                  <a:schemeClr val="tx2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78224" y="2689013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990254" y="2332719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5100752" y="2436918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5079365" y="2425505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4705" y="588222"/>
            <a:ext cx="9089390" cy="1680633"/>
          </a:xfrm>
        </p:spPr>
        <p:txBody>
          <a:bodyPr anchor="b"/>
          <a:lstStyle>
            <a:lvl1pPr algn="ctr">
              <a:buNone/>
              <a:defRPr sz="48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2882" y="252095"/>
            <a:ext cx="9980507" cy="836955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72487" y="7068744"/>
            <a:ext cx="3560902" cy="4033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5336269" y="1737595"/>
            <a:ext cx="10433" cy="5314900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52882" y="1512570"/>
            <a:ext cx="4722918" cy="5162906"/>
          </a:xfrm>
        </p:spPr>
        <p:txBody>
          <a:bodyPr/>
          <a:lstStyle>
            <a:lvl1pPr>
              <a:defRPr sz="29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5614035" y="1512570"/>
            <a:ext cx="4722918" cy="5162906"/>
          </a:xfrm>
        </p:spPr>
        <p:txBody>
          <a:bodyPr/>
          <a:lstStyle>
            <a:lvl1pPr>
              <a:defRPr sz="29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5346700" y="2426415"/>
            <a:ext cx="0" cy="4618380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10693400" cy="159660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78224" y="1512570"/>
            <a:ext cx="10329824" cy="100838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70649" y="7048576"/>
            <a:ext cx="10329824" cy="34284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52882" y="1680634"/>
            <a:ext cx="4724775" cy="808307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500" b="1" dirty="0" smtClean="0">
                <a:solidFill>
                  <a:srgbClr val="FFFFFF"/>
                </a:solidFill>
              </a:defRPr>
            </a:lvl1pPr>
            <a:lvl2pPr>
              <a:buNone/>
              <a:defRPr sz="2300" b="1"/>
            </a:lvl2pPr>
            <a:lvl3pPr>
              <a:buNone/>
              <a:defRPr sz="21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5603195" y="1680633"/>
            <a:ext cx="4726631" cy="80670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500" b="1"/>
            </a:lvl1pPr>
            <a:lvl2pPr>
              <a:buNone/>
              <a:defRPr sz="2300" b="1"/>
            </a:lvl2pPr>
            <a:lvl3pPr>
              <a:buNone/>
              <a:defRPr sz="21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56447" y="7068744"/>
            <a:ext cx="4188248" cy="403352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78224" y="141173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52882" y="2725386"/>
            <a:ext cx="4726483" cy="4210851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5614035" y="2725386"/>
            <a:ext cx="4722918" cy="421502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990254" y="10542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5100752" y="11584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5079365" y="1149554"/>
            <a:ext cx="534670" cy="486683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5079365" y="114250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10693400" cy="1714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78224" y="174786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990254" y="6974628"/>
            <a:ext cx="712893" cy="48668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78224" y="168063"/>
            <a:ext cx="10329824" cy="336127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31089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78223" y="672254"/>
            <a:ext cx="3208020" cy="6470438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5558" y="1008380"/>
            <a:ext cx="2762462" cy="1092412"/>
          </a:xfrm>
        </p:spPr>
        <p:txBody>
          <a:bodyPr anchor="b">
            <a:noAutofit/>
          </a:bodyPr>
          <a:lstStyle>
            <a:lvl1pPr algn="l">
              <a:buNone/>
              <a:defRPr sz="25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5558" y="2184824"/>
            <a:ext cx="2762462" cy="4570973"/>
          </a:xfrm>
        </p:spPr>
        <p:txBody>
          <a:bodyPr/>
          <a:lstStyle>
            <a:lvl1pPr marL="0" indent="0">
              <a:spcAft>
                <a:spcPts val="1141"/>
              </a:spcAft>
              <a:buNone/>
              <a:defRPr sz="1800">
                <a:solidFill>
                  <a:srgbClr val="FFFFFF"/>
                </a:solidFill>
              </a:defRPr>
            </a:lvl1pPr>
            <a:lvl2pPr>
              <a:buNone/>
              <a:defRPr sz="14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78224" y="58822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653579" y="756285"/>
            <a:ext cx="6594263" cy="59662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514898" y="2520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625397" y="3562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604010" y="344881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52882" y="7069741"/>
            <a:ext cx="3956558" cy="403352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78224" y="58822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78224" y="168064"/>
            <a:ext cx="10329824" cy="33276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78223" y="672254"/>
            <a:ext cx="3208020" cy="6470438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514898" y="2520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625397" y="3562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604010" y="34488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08772" y="5546090"/>
            <a:ext cx="6861598" cy="1344507"/>
          </a:xfrm>
        </p:spPr>
        <p:txBody>
          <a:bodyPr anchor="t">
            <a:noAutofit/>
          </a:bodyPr>
          <a:lstStyle>
            <a:lvl1pPr algn="l">
              <a:buNone/>
              <a:defRPr sz="27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508772" y="672254"/>
            <a:ext cx="6861598" cy="4705773"/>
          </a:xfrm>
        </p:spPr>
        <p:txBody>
          <a:bodyPr/>
          <a:lstStyle>
            <a:lvl1pPr marL="0" indent="0">
              <a:buNone/>
              <a:defRPr sz="37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45558" y="1092412"/>
            <a:ext cx="2851573" cy="5798185"/>
          </a:xfrm>
        </p:spPr>
        <p:txBody>
          <a:bodyPr/>
          <a:lstStyle>
            <a:lvl1pPr marL="0" indent="0">
              <a:spcAft>
                <a:spcPts val="1141"/>
              </a:spcAft>
              <a:buFontTx/>
              <a:buNone/>
              <a:defRPr sz="1800">
                <a:solidFill>
                  <a:srgbClr val="FFFFFF"/>
                </a:solidFill>
              </a:defRPr>
            </a:lvl1pPr>
            <a:lvl2pPr>
              <a:defRPr sz="14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68922" y="7063274"/>
            <a:ext cx="3560902" cy="4033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52882" y="7069741"/>
            <a:ext cx="4191813" cy="403352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8198273" y="0"/>
            <a:ext cx="2495127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0693400" cy="1714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911492" y="3615042"/>
            <a:ext cx="688723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7998663" y="3226467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8109162" y="3330666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087775" y="3319253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56447" y="336127"/>
            <a:ext cx="7663603" cy="641967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643832" y="336128"/>
            <a:ext cx="1693122" cy="6452932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536579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772487" y="7063274"/>
            <a:ext cx="3560902" cy="403352"/>
          </a:xfrm>
          <a:prstGeom prst="rect">
            <a:avLst/>
          </a:prstGeom>
        </p:spPr>
        <p:txBody>
          <a:bodyPr vert="horz" lIns="104315" tIns="52157" rIns="104315" bIns="52157"/>
          <a:lstStyle>
            <a:lvl1pPr algn="r" eaLnBrk="1" latinLnBrk="0" hangingPunct="1">
              <a:defRPr kumimoji="0" sz="16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56447" y="7069741"/>
            <a:ext cx="4188248" cy="403352"/>
          </a:xfrm>
          <a:prstGeom prst="rect">
            <a:avLst/>
          </a:prstGeom>
        </p:spPr>
        <p:txBody>
          <a:bodyPr vert="horz" lIns="104315" tIns="52157" rIns="104315" bIns="52157"/>
          <a:lstStyle>
            <a:lvl1pPr algn="l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78224" y="1407964"/>
            <a:ext cx="1032982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990254" y="10542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5100752" y="11584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5079365" y="1147082"/>
            <a:ext cx="534670" cy="486683"/>
          </a:xfrm>
          <a:prstGeom prst="rect">
            <a:avLst/>
          </a:prstGeom>
        </p:spPr>
        <p:txBody>
          <a:bodyPr vert="horz" lIns="52157" tIns="52157" rIns="52157" bIns="52157" anchor="ctr">
            <a:normAutofit/>
          </a:bodyPr>
          <a:lstStyle>
            <a:lvl1pPr algn="ctr" eaLnBrk="1" latinLnBrk="0" hangingPunct="1">
              <a:defRPr kumimoji="0" sz="18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52882" y="252095"/>
            <a:ext cx="9980507" cy="836955"/>
          </a:xfrm>
          <a:prstGeom prst="rect">
            <a:avLst/>
          </a:prstGeom>
        </p:spPr>
        <p:txBody>
          <a:bodyPr vert="horz" lIns="104315" tIns="52157" rIns="104315" bIns="52157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52882" y="1680634"/>
            <a:ext cx="9980507" cy="5072151"/>
          </a:xfrm>
          <a:prstGeom prst="rect">
            <a:avLst/>
          </a:prstGeom>
        </p:spPr>
        <p:txBody>
          <a:bodyPr vert="horz" lIns="104315" tIns="52157" rIns="104315" bIns="52157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txStyles>
    <p:titleStyle>
      <a:lvl1pPr algn="ctr" rtl="0" eaLnBrk="1" latinLnBrk="0" hangingPunct="1">
        <a:spcBef>
          <a:spcPct val="0"/>
        </a:spcBef>
        <a:buNone/>
        <a:defRPr kumimoji="0" sz="38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312944" indent="-312944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625889" indent="-312944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500" kern="1200">
          <a:solidFill>
            <a:schemeClr val="tx2"/>
          </a:solidFill>
          <a:latin typeface="+mn-lt"/>
          <a:ea typeface="+mn-ea"/>
          <a:cs typeface="+mn-cs"/>
        </a:defRPr>
      </a:lvl2pPr>
      <a:lvl3pPr marL="938833" indent="-260787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251777" indent="-260787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4pPr>
      <a:lvl5pPr marL="1564721" indent="-260787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877666" indent="-20863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90610" indent="-20863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399239" indent="-20863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712184" indent="-20863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6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2157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431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6472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8629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60786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1294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6510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17259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692002" cy="6479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95543" y="2319254"/>
            <a:ext cx="8902065" cy="11224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700"/>
              </a:lnSpc>
            </a:pPr>
            <a:r>
              <a:rPr lang="cs-CZ" sz="3200" b="1" spc="-20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700"/>
              </a:lnSpc>
            </a:pPr>
            <a:r>
              <a:rPr lang="cs-CZ" sz="2000" b="1" spc="-20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2000" b="1" spc="-20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4000" dirty="0">
              <a:latin typeface="Calibri"/>
              <a:cs typeface="Calibri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9" y="0"/>
            <a:ext cx="10693400" cy="7562850"/>
          </a:xfrm>
        </p:spPr>
      </p:pic>
      <p:sp>
        <p:nvSpPr>
          <p:cNvPr id="5" name="Obdélník 4"/>
          <p:cNvSpPr/>
          <p:nvPr/>
        </p:nvSpPr>
        <p:spPr>
          <a:xfrm>
            <a:off x="2826420" y="0"/>
            <a:ext cx="1997662" cy="8925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POJ 2</a:t>
            </a:r>
          </a:p>
          <a:p>
            <a:pPr algn="ctr"/>
            <a:r>
              <a:rPr lang="cs-CZ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Jana Šturcová</a:t>
            </a:r>
            <a:endParaRPr lang="cs-CZ" sz="2000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393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  <a:defRPr/>
            </a:pPr>
            <a:endParaRPr lang="cs-CZ" b="1" dirty="0" smtClean="0">
              <a:latin typeface="Tahoma" pitchFamily="34" charset="0"/>
              <a:cs typeface="Tahoma" pitchFamily="34" charset="0"/>
            </a:endParaRPr>
          </a:p>
          <a:p>
            <a:pPr algn="ctr">
              <a:buFont typeface="Wingdings" pitchFamily="2" charset="2"/>
              <a:buNone/>
              <a:defRPr/>
            </a:pPr>
            <a:endParaRPr lang="cs-CZ" b="1" dirty="0" smtClean="0">
              <a:latin typeface="Tahoma" pitchFamily="34" charset="0"/>
              <a:cs typeface="Tahoma" pitchFamily="34" charset="0"/>
            </a:endParaRPr>
          </a:p>
          <a:p>
            <a:pPr algn="ctr">
              <a:buFont typeface="Wingdings" pitchFamily="2" charset="2"/>
              <a:buNone/>
              <a:defRPr/>
            </a:pPr>
            <a:r>
              <a:rPr lang="cs-CZ" sz="54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Pojištění jako nástroj </a:t>
            </a:r>
          </a:p>
          <a:p>
            <a:pPr algn="ctr">
              <a:buFont typeface="Wingdings" pitchFamily="2" charset="2"/>
              <a:buNone/>
              <a:defRPr/>
            </a:pPr>
            <a:r>
              <a:rPr lang="cs-CZ" sz="54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eliminace rizika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Literatura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Ducháčková, Eva: </a:t>
            </a:r>
            <a:r>
              <a:rPr lang="cs-CZ" sz="3200" i="1" dirty="0" smtClean="0">
                <a:latin typeface="Tahoma" pitchFamily="34" charset="0"/>
                <a:cs typeface="Tahoma" pitchFamily="34" charset="0"/>
              </a:rPr>
              <a:t>Pojištění a pojišťovnictví.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1. vydání.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2015. ISBN 978-80-87865-25-5.</a:t>
            </a:r>
          </a:p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zákon č. 277/2009 Sb., o pojišťovnictví v aktuálním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znění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zákon č. 89/2012 Sb., občanský zákoník v aktuálním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znění (NOZ)</a:t>
            </a:r>
            <a:endParaRPr lang="cs-CZ" sz="32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  <a:defRPr/>
            </a:pPr>
            <a:endParaRPr lang="cs-CZ" sz="3200" u="sng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3200" u="sng" dirty="0" smtClean="0">
                <a:latin typeface="Tahoma" pitchFamily="34" charset="0"/>
                <a:cs typeface="Tahoma" pitchFamily="34" charset="0"/>
              </a:rPr>
              <a:t>Pojišťovnictví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= specifické odvětví ekonomiky, které </a:t>
            </a: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zabezpečuje finanční eliminaci rizik ovlivňujících </a:t>
            </a: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činnost lidí</a:t>
            </a:r>
          </a:p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3200" u="sng" dirty="0" smtClean="0">
                <a:latin typeface="Tahoma" pitchFamily="34" charset="0"/>
                <a:cs typeface="Tahoma" pitchFamily="34" charset="0"/>
              </a:rPr>
              <a:t>Pojištění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= nástroj finanční eliminace negativních </a:t>
            </a: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důsledků nahodilosti</a:t>
            </a:r>
            <a:endParaRPr lang="cs-CZ" sz="32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  <a:defRPr/>
            </a:pPr>
            <a:endParaRPr lang="cs-CZ" sz="40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  <a:defRPr/>
            </a:pPr>
            <a:r>
              <a:rPr lang="cs-CZ" sz="4000" dirty="0" smtClean="0">
                <a:latin typeface="Tahoma" pitchFamily="34" charset="0"/>
                <a:cs typeface="Tahoma" pitchFamily="34" charset="0"/>
              </a:rPr>
              <a:t>Finanční služba</a:t>
            </a:r>
          </a:p>
          <a:p>
            <a:pPr algn="ctr">
              <a:buNone/>
              <a:defRPr/>
            </a:pPr>
            <a:r>
              <a:rPr lang="cs-CZ" sz="4000" dirty="0" smtClean="0">
                <a:latin typeface="Tahoma" pitchFamily="34" charset="0"/>
                <a:cs typeface="Tahoma" pitchFamily="34" charset="0"/>
              </a:rPr>
              <a:t>Důchodová kategorie</a:t>
            </a:r>
          </a:p>
          <a:p>
            <a:pPr algn="ctr">
              <a:buNone/>
              <a:defRPr/>
            </a:pPr>
            <a:r>
              <a:rPr lang="cs-CZ" sz="4000" dirty="0" smtClean="0">
                <a:latin typeface="Tahoma" pitchFamily="34" charset="0"/>
                <a:cs typeface="Tahoma" pitchFamily="34" charset="0"/>
              </a:rPr>
              <a:t>Právní vztah</a:t>
            </a:r>
          </a:p>
          <a:p>
            <a:endParaRPr lang="cs-CZ" sz="40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pojištění – pojistná smlouva</a:t>
            </a:r>
            <a:endParaRPr lang="cs-CZ" dirty="0"/>
          </a:p>
        </p:txBody>
      </p:sp>
      <p:pic>
        <p:nvPicPr>
          <p:cNvPr id="4" name="Picture 9" descr="podpis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418006" y="1995475"/>
            <a:ext cx="5796770" cy="444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0024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4668" y="2997199"/>
            <a:ext cx="2928958" cy="257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pojištění – pojistná smlouva</a:t>
            </a:r>
            <a:endParaRPr lang="cs-CZ" dirty="0"/>
          </a:p>
        </p:txBody>
      </p:sp>
      <p:pic>
        <p:nvPicPr>
          <p:cNvPr id="4" name="Picture 5" descr="4_index_3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46040" y="2352665"/>
            <a:ext cx="2928958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5" descr="generali_b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2188" y="4138615"/>
            <a:ext cx="164782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3" descr="ZUK42f032_autonehoda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32452" y="2495541"/>
            <a:ext cx="4460879" cy="3276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Oprávněná osoba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= osoba, které v důsledku pojistné události vznikne právo na pojistné plnění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Picture 7" descr="profimedia-001124219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74866" y="3213099"/>
            <a:ext cx="6072230" cy="3783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Obmyšlený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  <a:defRPr/>
            </a:pPr>
            <a:endParaRPr lang="cs-CZ" sz="36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= osoba určená pojistníkem v pojistné </a:t>
            </a:r>
          </a:p>
          <a:p>
            <a:pPr>
              <a:buNone/>
              <a:defRPr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   smlouvě, které vznikne právo na pojistné  </a:t>
            </a:r>
          </a:p>
          <a:p>
            <a:pPr>
              <a:buNone/>
              <a:defRPr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   plnění v případě smrti pojištěného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 descr="opu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756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Pojistná událost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= nahodilá skutečnost blíže označená v pojistné smlouvě, se kterou je spojen vznik povinnosti pojistitele poskytnout pojistné plnění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Picture 5" descr="STK3557da_Hermanice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17676" y="3424235"/>
            <a:ext cx="6000750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Pojistná částka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endParaRPr lang="cs-CZ" sz="4000" dirty="0" smtClean="0">
              <a:latin typeface="Tahoma" pitchFamily="34" charset="0"/>
              <a:cs typeface="Tahoma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V pojistné smlouvě dohodnuté nejvyšší plnění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z pojistné události, </a:t>
            </a:r>
            <a:r>
              <a:rPr lang="cs-CZ" sz="3600" dirty="0" err="1" smtClean="0">
                <a:latin typeface="Tahoma" pitchFamily="34" charset="0"/>
                <a:cs typeface="Tahoma" pitchFamily="34" charset="0"/>
              </a:rPr>
              <a:t>event</a:t>
            </a:r>
            <a:r>
              <a:rPr lang="cs-CZ" sz="3600" dirty="0" smtClean="0">
                <a:latin typeface="Tahoma" pitchFamily="34" charset="0"/>
                <a:cs typeface="Tahoma" pitchFamily="34" charset="0"/>
              </a:rPr>
              <a:t>. z několika pojistných událostí za určité časové období. </a:t>
            </a:r>
          </a:p>
          <a:p>
            <a:pPr marL="0" indent="0">
              <a:buFont typeface="Wingdings" pitchFamily="2" charset="2"/>
              <a:buNone/>
              <a:defRPr/>
            </a:pPr>
            <a:endParaRPr lang="cs-CZ" sz="3600" dirty="0" smtClean="0">
              <a:latin typeface="Tahoma" pitchFamily="34" charset="0"/>
              <a:cs typeface="Tahoma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Může být využívána i jako základ pro výpočet pojistného.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Pojistné, pojistná hodnota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  <a:defRPr/>
            </a:pPr>
            <a:endParaRPr lang="cs-CZ" sz="3600" u="sng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3600" u="sng" dirty="0" smtClean="0">
                <a:latin typeface="Tahoma" pitchFamily="34" charset="0"/>
                <a:cs typeface="Tahoma" pitchFamily="34" charset="0"/>
              </a:rPr>
              <a:t>Pojistné</a:t>
            </a:r>
            <a:r>
              <a:rPr lang="cs-CZ" sz="3600" dirty="0" smtClean="0">
                <a:latin typeface="Tahoma" pitchFamily="34" charset="0"/>
                <a:cs typeface="Tahoma" pitchFamily="34" charset="0"/>
              </a:rPr>
              <a:t> = úplata za soukromé pojištění</a:t>
            </a:r>
          </a:p>
          <a:p>
            <a:pPr>
              <a:buNone/>
              <a:defRPr/>
            </a:pPr>
            <a:endParaRPr lang="cs-CZ" sz="36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3600" u="sng" dirty="0" smtClean="0">
                <a:latin typeface="Tahoma" pitchFamily="34" charset="0"/>
                <a:cs typeface="Tahoma" pitchFamily="34" charset="0"/>
              </a:rPr>
              <a:t>Pojistná hodnota</a:t>
            </a:r>
            <a:r>
              <a:rPr lang="cs-CZ" sz="3600" dirty="0" smtClean="0">
                <a:latin typeface="Tahoma" pitchFamily="34" charset="0"/>
                <a:cs typeface="Tahoma" pitchFamily="34" charset="0"/>
              </a:rPr>
              <a:t> = nejvyšší možná majetková </a:t>
            </a:r>
          </a:p>
          <a:p>
            <a:pPr>
              <a:buNone/>
              <a:defRPr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újma, která může v důsledku pojistné události </a:t>
            </a:r>
          </a:p>
          <a:p>
            <a:pPr>
              <a:buNone/>
              <a:defRPr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nastat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Časová a nová cena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  <a:defRPr/>
            </a:pPr>
            <a:endParaRPr lang="cs-CZ" sz="3200" u="sng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3200" u="sng" dirty="0" smtClean="0">
                <a:latin typeface="Tahoma" pitchFamily="34" charset="0"/>
                <a:cs typeface="Tahoma" pitchFamily="34" charset="0"/>
              </a:rPr>
              <a:t>Časová cena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=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cena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, kterou měla věc bezprostředně </a:t>
            </a: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před pojistnou událostí, stanoví se z nové ceny věci, </a:t>
            </a: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přičemž se přihlíží ke stupni opotřebení</a:t>
            </a:r>
          </a:p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3200" u="sng" dirty="0" smtClean="0">
                <a:latin typeface="Tahoma" pitchFamily="34" charset="0"/>
                <a:cs typeface="Tahoma" pitchFamily="34" charset="0"/>
              </a:rPr>
              <a:t>Nová cena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=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cena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, za kterou lze v daném místě a </a:t>
            </a: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daném čase věc stejnou nebo srovnatelnou znovu </a:t>
            </a: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pořídit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Pojistná doba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sz="44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cs-CZ" sz="4400" dirty="0" smtClean="0">
                <a:latin typeface="Tahoma" pitchFamily="34" charset="0"/>
                <a:cs typeface="Tahoma" pitchFamily="34" charset="0"/>
              </a:rPr>
              <a:t>= doba, na kterou bylo </a:t>
            </a:r>
          </a:p>
          <a:p>
            <a:pPr algn="ctr">
              <a:buNone/>
            </a:pPr>
            <a:r>
              <a:rPr lang="cs-CZ" sz="4400" dirty="0" smtClean="0">
                <a:latin typeface="Tahoma" pitchFamily="34" charset="0"/>
                <a:cs typeface="Tahoma" pitchFamily="34" charset="0"/>
              </a:rPr>
              <a:t>soukromé   pojištění sjednáno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Pojistné období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endParaRPr lang="cs-CZ" sz="40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cs-CZ" sz="40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cs-CZ" sz="4000" dirty="0" smtClean="0">
                <a:latin typeface="Tahoma" pitchFamily="34" charset="0"/>
                <a:cs typeface="Tahoma" pitchFamily="34" charset="0"/>
              </a:rPr>
              <a:t>Časové období dohodnuté v pojistné smlouvě, za které se platí pojistné.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Pojistné plnění</a:t>
            </a:r>
            <a:endParaRPr lang="cs-CZ" dirty="0"/>
          </a:p>
        </p:txBody>
      </p:sp>
      <p:pic>
        <p:nvPicPr>
          <p:cNvPr id="4" name="Picture 5" descr="http://www.opojisteni.cz/res/archive/002/000318_04_001317.jpg?seek=12105990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7478" y="2709855"/>
            <a:ext cx="3529013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http://blog.judikaty.info/wp-content/uploads/2014/05/24687-peniaze-sud-kladivko-spravodlivost-korupcia-nestandard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18007" y="1995475"/>
            <a:ext cx="6000792" cy="443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Pojištění škodové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= soukromé pojištění, jehož účelem je náhrada škody </a:t>
            </a: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  vzniklé v důsledku pojistné události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Picture 5" descr="View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46304" y="3067045"/>
            <a:ext cx="5472113" cy="371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Pojištění </a:t>
            </a:r>
            <a:r>
              <a:rPr lang="cs-CZ" dirty="0" err="1" smtClean="0"/>
              <a:t>obnosové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endParaRPr lang="cs-CZ" sz="40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cs-CZ" sz="40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cs-CZ" sz="4000" dirty="0" smtClean="0">
                <a:latin typeface="Tahoma" pitchFamily="34" charset="0"/>
                <a:cs typeface="Tahoma" pitchFamily="34" charset="0"/>
              </a:rPr>
              <a:t>= soukromé pojištění, jehož účelem je získání obnosu, finanční částky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Bonus x malus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endParaRPr lang="cs-CZ" sz="3200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Bonus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- za každé období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bezeškodního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průběhu, obvykle jde o 12 měsíců, získá pojistník slevu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na pojistném. Opakem je malus. </a:t>
            </a:r>
          </a:p>
          <a:p>
            <a:pPr marL="0" indent="0"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Malus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-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pojistníkovi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vozidla je procentuelně zvýšeno pojistné v souvislosti s pojistnou událostí, kterou sám zavinil.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Pojistné nebezpečí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endParaRPr lang="cs-CZ" sz="40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cs-CZ" sz="40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cs-CZ" sz="4000" dirty="0" smtClean="0">
                <a:latin typeface="Tahoma" pitchFamily="34" charset="0"/>
                <a:cs typeface="Tahoma" pitchFamily="34" charset="0"/>
              </a:rPr>
              <a:t>= možná příčina vzniku pojistné události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Pojistné riziko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= míra pravděpodobnosti vzniku pojistné události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  vyvolané pojistným nebezpečím</a:t>
            </a:r>
          </a:p>
          <a:p>
            <a:endParaRPr lang="cs-CZ" dirty="0"/>
          </a:p>
        </p:txBody>
      </p:sp>
      <p:pic>
        <p:nvPicPr>
          <p:cNvPr id="4" name="Picture 9" descr="6202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61080" y="3352797"/>
            <a:ext cx="4103687" cy="322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2011-06-20dum-pozar-hasici-akt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4602" y="3067046"/>
            <a:ext cx="5495949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812800" indent="-812800">
              <a:buNone/>
              <a:defRPr/>
            </a:pPr>
            <a:r>
              <a:rPr lang="cs-CZ" sz="3200" u="sng" dirty="0" smtClean="0">
                <a:latin typeface="Tahoma" pitchFamily="34" charset="0"/>
                <a:cs typeface="Tahoma" pitchFamily="34" charset="0"/>
              </a:rPr>
              <a:t>Z hlediska způsobu financování</a:t>
            </a:r>
          </a:p>
          <a:p>
            <a:pPr marL="812800" indent="-812800"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     a) pojištění sociální</a:t>
            </a:r>
          </a:p>
          <a:p>
            <a:pPr marL="812800" indent="-812800"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     b) pojištění komerční (dobrovolné)</a:t>
            </a:r>
          </a:p>
          <a:p>
            <a:pPr marL="812800" indent="-812800"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marL="812800" indent="-812800">
              <a:buNone/>
              <a:defRPr/>
            </a:pPr>
            <a:r>
              <a:rPr lang="cs-CZ" sz="3200" u="sng" dirty="0" smtClean="0">
                <a:latin typeface="Tahoma" pitchFamily="34" charset="0"/>
                <a:cs typeface="Tahoma" pitchFamily="34" charset="0"/>
              </a:rPr>
              <a:t>Z hlediska právního</a:t>
            </a:r>
          </a:p>
          <a:p>
            <a:pPr marL="812800" indent="-812800"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     a) pojištění komerční </a:t>
            </a:r>
          </a:p>
          <a:p>
            <a:pPr marL="812800" indent="-812800"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     b) pojištění povinné –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povinné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smluvní</a:t>
            </a:r>
          </a:p>
          <a:p>
            <a:pPr marL="812800" indent="-812800"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                                  -  zákonné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Pojistná smlouva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Od </a:t>
            </a: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1. 1. 2014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začal platit </a:t>
            </a: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nový občanský zákoník</a:t>
            </a:r>
            <a:r>
              <a:rPr lang="cs-CZ" sz="3200" dirty="0" smtClean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(NOZ).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Ten zrušil zákon č. 37/2004 Sb. o pojistné smlouvě.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NOZ – Pojištění (§ 2 758 - 2 872).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Pojistná smlouva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= smlouva o finančních službách, ve které se pojistitel vůči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pojistníkovi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zavazuje v případě vzniku nahodilé události poskytnout jemu nebo třetí osobě ve sjednaném rozsahu plnění a pojistník se zavazuje platit pojistiteli pojistné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Pojistná smlouva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Musí mít písemnou formu (s výjimkou pojištění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s pojistnou dobou kratší než 1 rok, např. pojištění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cestovních výloh).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Podepsaná oběma zúčastněnými stranami.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52</TotalTime>
  <Words>535</Words>
  <Application>Microsoft Office PowerPoint</Application>
  <PresentationFormat>Vlastní</PresentationFormat>
  <Paragraphs>119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3" baseType="lpstr">
      <vt:lpstr>Calibri</vt:lpstr>
      <vt:lpstr>Georgia</vt:lpstr>
      <vt:lpstr>Tahoma</vt:lpstr>
      <vt:lpstr>Wingdings</vt:lpstr>
      <vt:lpstr>Wingdings 2</vt:lpstr>
      <vt:lpstr>Administrativní</vt:lpstr>
      <vt:lpstr>Prezentace aplikace PowerPoint</vt:lpstr>
      <vt:lpstr>Prezentace aplikace PowerPoint</vt:lpstr>
      <vt:lpstr>Prezentace aplikace PowerPoint</vt:lpstr>
      <vt:lpstr>Literatura</vt:lpstr>
      <vt:lpstr>Základní pojmy</vt:lpstr>
      <vt:lpstr>Pojištění</vt:lpstr>
      <vt:lpstr>Vznik pojištění – pojistná smlouva</vt:lpstr>
      <vt:lpstr>Vznik pojištění – pojistná smlouva</vt:lpstr>
      <vt:lpstr>Oprávněná osoba</vt:lpstr>
      <vt:lpstr>Obmyšlený</vt:lpstr>
      <vt:lpstr>Prezentace aplikace PowerPoint</vt:lpstr>
      <vt:lpstr>Pojistná událost</vt:lpstr>
      <vt:lpstr>Pojistná částka</vt:lpstr>
      <vt:lpstr>Pojistné, pojistná hodnota</vt:lpstr>
      <vt:lpstr>Časová a nová cena</vt:lpstr>
      <vt:lpstr>Pojistná doba</vt:lpstr>
      <vt:lpstr>Pojistné období</vt:lpstr>
      <vt:lpstr>Pojistné plnění</vt:lpstr>
      <vt:lpstr>Pojištění škodové</vt:lpstr>
      <vt:lpstr>Pojištění obnosové</vt:lpstr>
      <vt:lpstr>Bonus x malus</vt:lpstr>
      <vt:lpstr>Pojistné nebezpečí</vt:lpstr>
      <vt:lpstr>Pojistné riziko</vt:lpstr>
      <vt:lpstr>Druhy pojištění</vt:lpstr>
      <vt:lpstr>Pojistná smlouva</vt:lpstr>
      <vt:lpstr>Pojistná smlouva</vt:lpstr>
      <vt:lpstr>Pojistná smlouva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Naďa Holická</dc:creator>
  <cp:lastModifiedBy>Uživatel systému Windows</cp:lastModifiedBy>
  <cp:revision>19</cp:revision>
  <dcterms:created xsi:type="dcterms:W3CDTF">2017-03-15T11:07:40Z</dcterms:created>
  <dcterms:modified xsi:type="dcterms:W3CDTF">2020-05-16T09:31:18Z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2017-03-15T00:00:00Z</vt:filetime>
  </property>
  <property fmtid="{D5CDD505-2E9C-101B-9397-08002B2CF9AE}" pid="3" name="Creator">
    <vt:lpwstr>Adobe InDesign CC 2017 (Windows)</vt:lpwstr>
  </property>
  <property fmtid="{D5CDD505-2E9C-101B-9397-08002B2CF9AE}" pid="4" name="LastSaved">
    <vt:filetime>2017-03-15T00:00:00Z</vt:filetime>
  </property>
</Properties>
</file>