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1"/>
  </p:sldMasterIdLst>
  <p:sldIdLst>
    <p:sldId id="256" r:id="rId2"/>
    <p:sldId id="320" r:id="rId3"/>
    <p:sldId id="298" r:id="rId4"/>
    <p:sldId id="321" r:id="rId5"/>
    <p:sldId id="299" r:id="rId6"/>
    <p:sldId id="300" r:id="rId7"/>
    <p:sldId id="301" r:id="rId8"/>
    <p:sldId id="302" r:id="rId9"/>
    <p:sldId id="303" r:id="rId10"/>
    <p:sldId id="304" r:id="rId11"/>
    <p:sldId id="314" r:id="rId12"/>
    <p:sldId id="315" r:id="rId13"/>
    <p:sldId id="316" r:id="rId14"/>
    <p:sldId id="317" r:id="rId15"/>
    <p:sldId id="318" r:id="rId16"/>
    <p:sldId id="319" r:id="rId17"/>
    <p:sldId id="305" r:id="rId18"/>
    <p:sldId id="306" r:id="rId19"/>
    <p:sldId id="307" r:id="rId20"/>
    <p:sldId id="308" r:id="rId21"/>
    <p:sldId id="309" r:id="rId22"/>
    <p:sldId id="310" r:id="rId23"/>
    <p:sldId id="311" r:id="rId24"/>
    <p:sldId id="312" r:id="rId25"/>
    <p:sldId id="313" r:id="rId26"/>
  </p:sldIdLst>
  <p:sldSz cx="10693400" cy="7562850"/>
  <p:notesSz cx="10693400" cy="7562850"/>
  <p:defaultTextStyle>
    <a:defPPr>
      <a:defRPr lang="cs-CZ"/>
    </a:defPPr>
    <a:lvl1pPr marL="0" algn="l" defTabSz="9143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60" algn="l" defTabSz="9143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19" algn="l" defTabSz="9143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78" algn="l" defTabSz="9143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37" algn="l" defTabSz="9143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97" algn="l" defTabSz="9143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57" algn="l" defTabSz="9143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116" algn="l" defTabSz="9143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275" algn="l" defTabSz="9143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90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0515177" y="3361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277304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604010" y="3109172"/>
            <a:ext cx="7485380" cy="1932728"/>
          </a:xfrm>
        </p:spPr>
        <p:txBody>
          <a:bodyPr/>
          <a:lstStyle>
            <a:lvl1pPr marL="0" indent="0" algn="ctr">
              <a:buNone/>
              <a:defRPr sz="1800" b="1" cap="all" spc="285" baseline="0">
                <a:solidFill>
                  <a:schemeClr val="tx2"/>
                </a:solidFill>
              </a:defRPr>
            </a:lvl1pPr>
            <a:lvl2pPr marL="521574" indent="0" algn="ctr">
              <a:buNone/>
            </a:lvl2pPr>
            <a:lvl3pPr marL="1043148" indent="0" algn="ctr">
              <a:buNone/>
            </a:lvl3pPr>
            <a:lvl4pPr marL="1564721" indent="0" algn="ctr">
              <a:buNone/>
            </a:lvl4pPr>
            <a:lvl5pPr marL="2086295" indent="0" algn="ctr">
              <a:buNone/>
            </a:lvl5pPr>
            <a:lvl6pPr marL="2607869" indent="0" algn="ctr">
              <a:buNone/>
            </a:lvl6pPr>
            <a:lvl7pPr marL="3129443" indent="0" algn="ctr">
              <a:buNone/>
            </a:lvl7pPr>
            <a:lvl8pPr marL="3651016" indent="0" algn="ctr">
              <a:buNone/>
            </a:lvl8pPr>
            <a:lvl9pPr marL="417259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6/2/2020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81788" y="2668846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78224" y="168063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990254" y="2332719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5100752" y="2436918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5079365" y="2425505"/>
            <a:ext cx="534670" cy="48668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802005" y="420159"/>
            <a:ext cx="9089390" cy="1932728"/>
          </a:xfrm>
        </p:spPr>
        <p:txBody>
          <a:bodyPr anchor="b"/>
          <a:lstStyle>
            <a:lvl1pPr>
              <a:defRPr sz="48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6/2/2020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5100752" y="1131861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52882" y="1683995"/>
            <a:ext cx="9944862" cy="50419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10515177" y="21008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78224" y="2520950"/>
            <a:ext cx="10329824" cy="336127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81788" y="156983"/>
            <a:ext cx="10329824" cy="2359609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98" y="3025141"/>
            <a:ext cx="7578203" cy="1845195"/>
          </a:xfrm>
        </p:spPr>
        <p:txBody>
          <a:bodyPr anchor="t"/>
          <a:lstStyle>
            <a:lvl1pPr marL="0" indent="0" algn="ctr">
              <a:buNone/>
              <a:defRPr sz="1800" b="1" cap="all" spc="285" baseline="0">
                <a:solidFill>
                  <a:schemeClr val="tx2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78224" y="168063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6/2/2020</a:t>
            </a:fld>
            <a:endParaRPr lang="en-US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78224" y="2689013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990254" y="2332719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5100752" y="2436918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5079365" y="2425505"/>
            <a:ext cx="534670" cy="48668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4705" y="588222"/>
            <a:ext cx="9089390" cy="1680633"/>
          </a:xfrm>
        </p:spPr>
        <p:txBody>
          <a:bodyPr anchor="b"/>
          <a:lstStyle>
            <a:lvl1pPr algn="ctr">
              <a:buNone/>
              <a:defRPr sz="48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2882" y="252095"/>
            <a:ext cx="9980507" cy="836955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72487" y="7068744"/>
            <a:ext cx="3560902" cy="4033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6/2/2020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5336269" y="1737595"/>
            <a:ext cx="10433" cy="5314900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52882" y="1512570"/>
            <a:ext cx="4722918" cy="5162906"/>
          </a:xfrm>
        </p:spPr>
        <p:txBody>
          <a:bodyPr/>
          <a:lstStyle>
            <a:lvl1pPr>
              <a:defRPr sz="29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5614035" y="1512570"/>
            <a:ext cx="4722918" cy="5162906"/>
          </a:xfrm>
        </p:spPr>
        <p:txBody>
          <a:bodyPr/>
          <a:lstStyle>
            <a:lvl1pPr>
              <a:defRPr sz="29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5346700" y="2426415"/>
            <a:ext cx="0" cy="4618380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10693400" cy="159660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78224" y="1512570"/>
            <a:ext cx="10329824" cy="100838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70649" y="7048576"/>
            <a:ext cx="10329824" cy="34284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52882" y="1680634"/>
            <a:ext cx="4724775" cy="808307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500" b="1" dirty="0" smtClean="0">
                <a:solidFill>
                  <a:srgbClr val="FFFFFF"/>
                </a:solidFill>
              </a:defRPr>
            </a:lvl1pPr>
            <a:lvl2pPr>
              <a:buNone/>
              <a:defRPr sz="2300" b="1"/>
            </a:lvl2pPr>
            <a:lvl3pPr>
              <a:buNone/>
              <a:defRPr sz="21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5603195" y="1680633"/>
            <a:ext cx="4726631" cy="80670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500" b="1"/>
            </a:lvl1pPr>
            <a:lvl2pPr>
              <a:buNone/>
              <a:defRPr sz="2300" b="1"/>
            </a:lvl2pPr>
            <a:lvl3pPr>
              <a:buNone/>
              <a:defRPr sz="21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6/2/2020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56447" y="7068744"/>
            <a:ext cx="4188248" cy="403352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78224" y="1411732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52882" y="2725386"/>
            <a:ext cx="4726483" cy="4210851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5614035" y="2725386"/>
            <a:ext cx="4722918" cy="421502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990254" y="10542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5100752" y="11584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5079365" y="1149554"/>
            <a:ext cx="534670" cy="486683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6/2/2020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5079365" y="1142501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10693400" cy="1714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78224" y="174786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6/2/2020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990254" y="6974628"/>
            <a:ext cx="712893" cy="486682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78224" y="168063"/>
            <a:ext cx="10329824" cy="336127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131089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78223" y="672254"/>
            <a:ext cx="3208020" cy="6470438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5558" y="1008380"/>
            <a:ext cx="2762462" cy="1092412"/>
          </a:xfrm>
        </p:spPr>
        <p:txBody>
          <a:bodyPr anchor="b">
            <a:noAutofit/>
          </a:bodyPr>
          <a:lstStyle>
            <a:lvl1pPr algn="l">
              <a:buNone/>
              <a:defRPr sz="25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5558" y="2184824"/>
            <a:ext cx="2762462" cy="4570973"/>
          </a:xfrm>
        </p:spPr>
        <p:txBody>
          <a:bodyPr/>
          <a:lstStyle>
            <a:lvl1pPr marL="0" indent="0">
              <a:spcAft>
                <a:spcPts val="1141"/>
              </a:spcAft>
              <a:buNone/>
              <a:defRPr sz="1800">
                <a:solidFill>
                  <a:srgbClr val="FFFFFF"/>
                </a:solidFill>
              </a:defRPr>
            </a:lvl1pPr>
            <a:lvl2pPr>
              <a:buNone/>
              <a:defRPr sz="1400"/>
            </a:lvl2pPr>
            <a:lvl3pPr>
              <a:buNone/>
              <a:defRPr sz="1100"/>
            </a:lvl3pPr>
            <a:lvl4pPr>
              <a:buNone/>
              <a:defRPr sz="1000"/>
            </a:lvl4pPr>
            <a:lvl5pPr>
              <a:buNone/>
              <a:defRPr sz="10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78224" y="168063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78224" y="588222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653579" y="756285"/>
            <a:ext cx="6594263" cy="59662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514898" y="2520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625397" y="3562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604010" y="344881"/>
            <a:ext cx="534670" cy="48668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74659" y="7044970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6/2/2020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52882" y="7069741"/>
            <a:ext cx="3956558" cy="403352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78224" y="588222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78224" y="168064"/>
            <a:ext cx="10329824" cy="33276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78223" y="672254"/>
            <a:ext cx="3208020" cy="6470438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514898" y="2520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625397" y="3562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604010" y="344881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08772" y="5546090"/>
            <a:ext cx="6861598" cy="1344507"/>
          </a:xfrm>
        </p:spPr>
        <p:txBody>
          <a:bodyPr anchor="t">
            <a:noAutofit/>
          </a:bodyPr>
          <a:lstStyle>
            <a:lvl1pPr algn="l">
              <a:buNone/>
              <a:defRPr sz="27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508772" y="672254"/>
            <a:ext cx="6861598" cy="4705773"/>
          </a:xfrm>
        </p:spPr>
        <p:txBody>
          <a:bodyPr/>
          <a:lstStyle>
            <a:lvl1pPr marL="0" indent="0">
              <a:buNone/>
              <a:defRPr sz="37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45558" y="1092412"/>
            <a:ext cx="2851573" cy="5798185"/>
          </a:xfrm>
        </p:spPr>
        <p:txBody>
          <a:bodyPr/>
          <a:lstStyle>
            <a:lvl1pPr marL="0" indent="0">
              <a:spcAft>
                <a:spcPts val="1141"/>
              </a:spcAft>
              <a:buFontTx/>
              <a:buNone/>
              <a:defRPr sz="1800">
                <a:solidFill>
                  <a:srgbClr val="FFFFFF"/>
                </a:solidFill>
              </a:defRPr>
            </a:lvl1pPr>
            <a:lvl2pPr>
              <a:defRPr sz="14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74659" y="7044970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68922" y="7063274"/>
            <a:ext cx="3560902" cy="4033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6/2/2020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52882" y="7069741"/>
            <a:ext cx="4191813" cy="403352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6/2/2020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8198273" y="0"/>
            <a:ext cx="2495127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0693400" cy="1714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911492" y="3615042"/>
            <a:ext cx="688723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7998663" y="3226467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8109162" y="3330666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087775" y="3319253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56447" y="336127"/>
            <a:ext cx="7663603" cy="641967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6/2/2020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643832" y="336128"/>
            <a:ext cx="1693122" cy="6452932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1536579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74659" y="7044970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772487" y="7063274"/>
            <a:ext cx="3560902" cy="403352"/>
          </a:xfrm>
          <a:prstGeom prst="rect">
            <a:avLst/>
          </a:prstGeom>
        </p:spPr>
        <p:txBody>
          <a:bodyPr vert="horz" lIns="104315" tIns="52157" rIns="104315" bIns="52157"/>
          <a:lstStyle>
            <a:lvl1pPr algn="r" eaLnBrk="1" latinLnBrk="0" hangingPunct="1">
              <a:defRPr kumimoji="0" sz="16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6/2/2020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56447" y="7069741"/>
            <a:ext cx="4188248" cy="403352"/>
          </a:xfrm>
          <a:prstGeom prst="rect">
            <a:avLst/>
          </a:prstGeom>
        </p:spPr>
        <p:txBody>
          <a:bodyPr vert="horz" lIns="104315" tIns="52157" rIns="104315" bIns="52157"/>
          <a:lstStyle>
            <a:lvl1pPr algn="l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78224" y="1407964"/>
            <a:ext cx="1032982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990254" y="10542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5100752" y="11584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5079365" y="1147082"/>
            <a:ext cx="534670" cy="486683"/>
          </a:xfrm>
          <a:prstGeom prst="rect">
            <a:avLst/>
          </a:prstGeom>
        </p:spPr>
        <p:txBody>
          <a:bodyPr vert="horz" lIns="52157" tIns="52157" rIns="52157" bIns="52157" anchor="ctr">
            <a:normAutofit/>
          </a:bodyPr>
          <a:lstStyle>
            <a:lvl1pPr algn="ctr" eaLnBrk="1" latinLnBrk="0" hangingPunct="1">
              <a:defRPr kumimoji="0" sz="18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52882" y="252095"/>
            <a:ext cx="9980507" cy="836955"/>
          </a:xfrm>
          <a:prstGeom prst="rect">
            <a:avLst/>
          </a:prstGeom>
        </p:spPr>
        <p:txBody>
          <a:bodyPr vert="horz" lIns="104315" tIns="52157" rIns="104315" bIns="52157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52882" y="1680634"/>
            <a:ext cx="9980507" cy="5072151"/>
          </a:xfrm>
          <a:prstGeom prst="rect">
            <a:avLst/>
          </a:prstGeom>
        </p:spPr>
        <p:txBody>
          <a:bodyPr vert="horz" lIns="104315" tIns="52157" rIns="104315" bIns="52157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</p:sldLayoutIdLst>
  <p:txStyles>
    <p:titleStyle>
      <a:lvl1pPr algn="ctr" rtl="0" eaLnBrk="1" latinLnBrk="0" hangingPunct="1">
        <a:spcBef>
          <a:spcPct val="0"/>
        </a:spcBef>
        <a:buNone/>
        <a:defRPr kumimoji="0" sz="38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312944" indent="-312944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625889" indent="-312944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500" kern="1200">
          <a:solidFill>
            <a:schemeClr val="tx2"/>
          </a:solidFill>
          <a:latin typeface="+mn-lt"/>
          <a:ea typeface="+mn-ea"/>
          <a:cs typeface="+mn-cs"/>
        </a:defRPr>
      </a:lvl2pPr>
      <a:lvl3pPr marL="938833" indent="-260787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251777" indent="-260787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4pPr>
      <a:lvl5pPr marL="1564721" indent="-260787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877666" indent="-20863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90610" indent="-20863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399239" indent="-20863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712184" indent="-20863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6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2157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4314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6472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8629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60786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1294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65101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17259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692003" cy="6479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684093" y="6750009"/>
            <a:ext cx="1117395" cy="5399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786055" y="6828577"/>
            <a:ext cx="2078671" cy="38598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90521" y="6750013"/>
            <a:ext cx="810260" cy="540385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266979" y="681001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76980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11109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086981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446980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422865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356980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422865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356980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266979" y="7170000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176980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11109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895544" y="2319255"/>
            <a:ext cx="8902065" cy="18081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700"/>
              </a:lnSpc>
            </a:pPr>
            <a:r>
              <a:rPr lang="cs-CZ" sz="3200" b="1" spc="-21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700"/>
              </a:lnSpc>
            </a:pPr>
            <a:r>
              <a:rPr lang="cs-CZ" sz="2100" b="1" spc="-21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2100" b="1" spc="-21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4000" dirty="0">
              <a:latin typeface="Calibri"/>
              <a:cs typeface="Calibri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Documents and Settings\Jarda\Plocha\risk_management191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1726" y="0"/>
            <a:ext cx="10561674" cy="7562850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6989775" y="6210317"/>
            <a:ext cx="3538133" cy="1231098"/>
          </a:xfrm>
          <a:prstGeom prst="rect">
            <a:avLst/>
          </a:prstGeom>
          <a:noFill/>
        </p:spPr>
        <p:txBody>
          <a:bodyPr wrap="none" lIns="91432" tIns="45716" rIns="91432" bIns="45716">
            <a:spAutoFit/>
          </a:bodyPr>
          <a:lstStyle/>
          <a:p>
            <a:pPr algn="ctr"/>
            <a:r>
              <a:rPr lang="cs-CZ" sz="37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POJ 1</a:t>
            </a:r>
          </a:p>
          <a:p>
            <a:pPr algn="ctr"/>
            <a:r>
              <a:rPr lang="cs-CZ" sz="37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Jana </a:t>
            </a:r>
            <a:r>
              <a:rPr lang="cs-CZ" sz="37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Šturcová</a:t>
            </a:r>
            <a:endParaRPr lang="cs-CZ" sz="37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cs-CZ" sz="54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Riziko </a:t>
            </a:r>
          </a:p>
          <a:p>
            <a:pPr algn="ctr">
              <a:buNone/>
            </a:pPr>
            <a:r>
              <a:rPr lang="cs-CZ" sz="54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Risk management</a:t>
            </a:r>
            <a:endParaRPr lang="cs-CZ" sz="5400" b="1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sz="320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3200" smtClean="0">
                <a:latin typeface="Tahoma" pitchFamily="34" charset="0"/>
                <a:cs typeface="Tahoma" pitchFamily="34" charset="0"/>
              </a:rPr>
              <a:t>Ducháčková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, Eva: </a:t>
            </a:r>
            <a:r>
              <a:rPr lang="cs-CZ" sz="3200" i="1" dirty="0" smtClean="0">
                <a:latin typeface="Tahoma" pitchFamily="34" charset="0"/>
                <a:cs typeface="Tahoma" pitchFamily="34" charset="0"/>
              </a:rPr>
              <a:t>Pojištění a pojišťovnictví.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1. vydání.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2015. ISBN 978-80-87865-25-5.</a:t>
            </a:r>
          </a:p>
          <a:p>
            <a:pPr>
              <a:buNone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zákon č. 277/2009 Sb., o pojišťovnictví v aktuálním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znění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Riziko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None/>
              <a:defRPr/>
            </a:pPr>
            <a:r>
              <a:rPr lang="cs-CZ" sz="29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Nejistota</a:t>
            </a:r>
            <a:r>
              <a:rPr lang="cs-CZ" sz="2900" dirty="0" smtClean="0">
                <a:latin typeface="Tahoma" pitchFamily="34" charset="0"/>
                <a:cs typeface="Tahoma" pitchFamily="34" charset="0"/>
              </a:rPr>
              <a:t> = nedovedeme určit pravděpodobnost (</a:t>
            </a:r>
            <a:r>
              <a:rPr lang="cs-CZ" sz="2900" dirty="0" err="1" smtClean="0">
                <a:latin typeface="Tahoma" pitchFamily="34" charset="0"/>
                <a:cs typeface="Tahoma" pitchFamily="34" charset="0"/>
              </a:rPr>
              <a:t>pst</a:t>
            </a:r>
            <a:r>
              <a:rPr lang="cs-CZ" sz="2900" dirty="0" smtClean="0">
                <a:latin typeface="Tahoma" pitchFamily="34" charset="0"/>
                <a:cs typeface="Tahoma" pitchFamily="34" charset="0"/>
              </a:rPr>
              <a:t>)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očekávané události, proto výsledné stavy nelze popsat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rozdělením </a:t>
            </a:r>
            <a:r>
              <a:rPr lang="cs-CZ" sz="2900" dirty="0" err="1" smtClean="0">
                <a:latin typeface="Tahoma" pitchFamily="34" charset="0"/>
                <a:cs typeface="Tahoma" pitchFamily="34" charset="0"/>
              </a:rPr>
              <a:t>psti</a:t>
            </a:r>
            <a:r>
              <a:rPr lang="cs-CZ" sz="2900" dirty="0" smtClean="0">
                <a:latin typeface="Tahoma" pitchFamily="34" charset="0"/>
                <a:cs typeface="Tahoma" pitchFamily="34" charset="0"/>
              </a:rPr>
              <a:t>.</a:t>
            </a:r>
          </a:p>
          <a:p>
            <a:pPr>
              <a:buFont typeface="Wingdings" pitchFamily="2" charset="2"/>
              <a:buNone/>
              <a:defRPr/>
            </a:pPr>
            <a:endParaRPr lang="cs-CZ" sz="29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29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Riziko</a:t>
            </a:r>
            <a:r>
              <a:rPr lang="cs-CZ" sz="2900" dirty="0" smtClean="0">
                <a:latin typeface="Tahoma" pitchFamily="34" charset="0"/>
                <a:cs typeface="Tahoma" pitchFamily="34" charset="0"/>
              </a:rPr>
              <a:t> = situace, kdy určitý jev nastává s jistou </a:t>
            </a:r>
            <a:r>
              <a:rPr lang="cs-CZ" sz="2900" dirty="0" err="1" smtClean="0">
                <a:latin typeface="Tahoma" pitchFamily="34" charset="0"/>
                <a:cs typeface="Tahoma" pitchFamily="34" charset="0"/>
              </a:rPr>
              <a:t>pstí</a:t>
            </a:r>
            <a:r>
              <a:rPr lang="cs-CZ" sz="2900" dirty="0" smtClean="0">
                <a:latin typeface="Tahoma" pitchFamily="34" charset="0"/>
                <a:cs typeface="Tahoma" pitchFamily="34" charset="0"/>
              </a:rPr>
              <a:t>,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resp. kdy kvantitativní rozsah určitého jevu podléhá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jistému rozdělení pravděpodobnosti.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Riziko a jeho realizace ovlivňují vznik ztráty.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Ztráta = majetková, zdravotní, finanční či morální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újma, může, ale  nemusí být peněžně vyčíslitelná.</a:t>
            </a:r>
          </a:p>
          <a:p>
            <a:pPr>
              <a:buNone/>
            </a:pPr>
            <a:endParaRPr lang="cs-CZ" sz="29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Riziko x hazard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endParaRPr lang="cs-CZ" sz="3700" b="1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700" b="1" dirty="0" smtClean="0">
                <a:latin typeface="Tahoma" pitchFamily="34" charset="0"/>
                <a:cs typeface="Tahoma" pitchFamily="34" charset="0"/>
              </a:rPr>
              <a:t>Hazard</a:t>
            </a:r>
            <a:r>
              <a:rPr lang="cs-CZ" sz="3700" dirty="0" smtClean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cs-CZ" sz="3700" dirty="0" smtClean="0">
                <a:latin typeface="Tahoma" pitchFamily="34" charset="0"/>
                <a:cs typeface="Tahoma" pitchFamily="34" charset="0"/>
              </a:rPr>
              <a:t>= snaha co nejrychleji a s nejnižšími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700" dirty="0" smtClean="0">
                <a:latin typeface="Tahoma" pitchFamily="34" charset="0"/>
                <a:cs typeface="Tahoma" pitchFamily="34" charset="0"/>
              </a:rPr>
              <a:t>náklady zvládnout stanovený úkol a dosáhnout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700" dirty="0" smtClean="0">
                <a:latin typeface="Tahoma" pitchFamily="34" charset="0"/>
                <a:cs typeface="Tahoma" pitchFamily="34" charset="0"/>
              </a:rPr>
              <a:t>stanovený cíl.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Risk management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None/>
              <a:defRPr/>
            </a:pPr>
            <a:r>
              <a:rPr lang="cs-CZ" sz="3000" dirty="0" smtClean="0">
                <a:latin typeface="Tahoma" pitchFamily="34" charset="0"/>
                <a:cs typeface="Tahoma" pitchFamily="34" charset="0"/>
              </a:rPr>
              <a:t>Rizika v podnikání </a:t>
            </a:r>
          </a:p>
          <a:p>
            <a:pPr>
              <a:buFont typeface="Wingdings" pitchFamily="2" charset="2"/>
              <a:buNone/>
              <a:defRPr/>
            </a:pPr>
            <a:endParaRPr lang="cs-CZ" sz="30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0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Rizika interní </a:t>
            </a:r>
            <a:r>
              <a:rPr lang="cs-CZ" sz="3000" dirty="0" smtClean="0">
                <a:latin typeface="Tahoma" pitchFamily="34" charset="0"/>
                <a:cs typeface="Tahoma" pitchFamily="34" charset="0"/>
              </a:rPr>
              <a:t>– uvnitř podniku, podnikatel je schopen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000" dirty="0" smtClean="0">
                <a:latin typeface="Tahoma" pitchFamily="34" charset="0"/>
                <a:cs typeface="Tahoma" pitchFamily="34" charset="0"/>
              </a:rPr>
              <a:t>je řídit a ovlivňovat. Např. velikost firmy (fy), finanční síla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000" dirty="0" smtClean="0">
                <a:latin typeface="Tahoma" pitchFamily="34" charset="0"/>
                <a:cs typeface="Tahoma" pitchFamily="34" charset="0"/>
              </a:rPr>
              <a:t>fy, zaměstnanci, produkty fy apod.</a:t>
            </a:r>
          </a:p>
          <a:p>
            <a:pPr>
              <a:buFont typeface="Wingdings" pitchFamily="2" charset="2"/>
              <a:buNone/>
              <a:defRPr/>
            </a:pPr>
            <a:endParaRPr lang="cs-CZ" sz="30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0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Rizika externí </a:t>
            </a:r>
            <a:r>
              <a:rPr lang="cs-CZ" sz="3000" dirty="0" smtClean="0">
                <a:latin typeface="Tahoma" pitchFamily="34" charset="0"/>
                <a:cs typeface="Tahoma" pitchFamily="34" charset="0"/>
              </a:rPr>
              <a:t>– faktory prostředí, ve kterém fa působí,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000" dirty="0" smtClean="0">
                <a:latin typeface="Tahoma" pitchFamily="34" charset="0"/>
                <a:cs typeface="Tahoma" pitchFamily="34" charset="0"/>
              </a:rPr>
              <a:t>např. obchodní podmínky, změny u konkurence,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000" dirty="0" smtClean="0">
                <a:latin typeface="Tahoma" pitchFamily="34" charset="0"/>
                <a:cs typeface="Tahoma" pitchFamily="34" charset="0"/>
              </a:rPr>
              <a:t>ochrana ŽP, daně, bezpečnostní situace apod.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rizika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Riziko pojistitelné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– z pohledu pojišťovny takové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riziko, na které může pojišťovny sjednat pojistnou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smlouvu. Musí splňovat tato </a:t>
            </a:r>
            <a:r>
              <a:rPr lang="cs-CZ" sz="3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kritéria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– kritérium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identifikovatelnosti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, vyčíslitelnosti, </a:t>
            </a: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ekon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. přijatelnosti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rizika, nahodilosti projevu rizika.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Riziko nepojistitelné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– např. škůdci (hraboš)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Podnikatel a riziko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None/>
              <a:defRPr/>
            </a:pPr>
            <a:r>
              <a:rPr lang="cs-CZ" sz="37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Postoj podnikatelů k riziku:</a:t>
            </a:r>
          </a:p>
          <a:p>
            <a:pPr>
              <a:buFont typeface="Wingdings" pitchFamily="2" charset="2"/>
              <a:buNone/>
              <a:defRPr/>
            </a:pPr>
            <a:endParaRPr lang="cs-CZ" sz="3700" dirty="0" smtClean="0">
              <a:latin typeface="Tahoma" pitchFamily="34" charset="0"/>
              <a:cs typeface="Tahoma" pitchFamily="34" charset="0"/>
            </a:endParaRPr>
          </a:p>
          <a:p>
            <a:pPr>
              <a:buFontTx/>
              <a:buChar char="-"/>
              <a:defRPr/>
            </a:pPr>
            <a:r>
              <a:rPr lang="cs-CZ" sz="3700" dirty="0" smtClean="0">
                <a:latin typeface="Tahoma" pitchFamily="34" charset="0"/>
                <a:cs typeface="Tahoma" pitchFamily="34" charset="0"/>
              </a:rPr>
              <a:t>averze k riziku,</a:t>
            </a:r>
          </a:p>
          <a:p>
            <a:pPr>
              <a:buFontTx/>
              <a:buChar char="-"/>
              <a:defRPr/>
            </a:pPr>
            <a:r>
              <a:rPr lang="cs-CZ" sz="3700" dirty="0" smtClean="0">
                <a:latin typeface="Tahoma" pitchFamily="34" charset="0"/>
                <a:cs typeface="Tahoma" pitchFamily="34" charset="0"/>
              </a:rPr>
              <a:t>sklon k riziku,</a:t>
            </a:r>
          </a:p>
          <a:p>
            <a:pPr>
              <a:buFontTx/>
              <a:buChar char="-"/>
              <a:defRPr/>
            </a:pPr>
            <a:r>
              <a:rPr lang="cs-CZ" sz="3700" dirty="0" smtClean="0">
                <a:latin typeface="Tahoma" pitchFamily="34" charset="0"/>
                <a:cs typeface="Tahoma" pitchFamily="34" charset="0"/>
              </a:rPr>
              <a:t>neutrální postoj k riziku.</a:t>
            </a:r>
          </a:p>
          <a:p>
            <a:pPr>
              <a:buNone/>
            </a:pPr>
            <a:endParaRPr lang="cs-CZ" sz="37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Finanční krytí rizik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Samopojištění (vlastní zdroje – vlastní prostředky,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úvěr, kombinace obou).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Dohoda vzájemné pomoci mezi firmami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Kaptivní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 pojišťovny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Soukromé pojištění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Rizika v činnosti pojišťoven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V pojišťovnictví se lze setkat hlavně s těmito riziky.</a:t>
            </a:r>
          </a:p>
          <a:p>
            <a:pPr>
              <a:buNone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lvl="0" algn="ctr"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Tržní riziko</a:t>
            </a:r>
          </a:p>
          <a:p>
            <a:pPr lvl="0" algn="ctr"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Úvěrové riziko</a:t>
            </a:r>
          </a:p>
          <a:p>
            <a:pPr lvl="0" algn="ctr"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Riziko likvidity</a:t>
            </a:r>
          </a:p>
          <a:p>
            <a:pPr lvl="0" algn="ctr"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Pojistné riziko</a:t>
            </a:r>
          </a:p>
          <a:p>
            <a:pPr lvl="0" algn="ctr"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Operační riziko</a:t>
            </a:r>
          </a:p>
          <a:p>
            <a:pPr lvl="0" algn="ctr"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Riziko ze zajištění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Tržní riziko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cs-CZ" dirty="0" smtClean="0"/>
              <a:t>= </a:t>
            </a:r>
            <a:r>
              <a:rPr lang="cs-CZ" sz="2900" dirty="0" smtClean="0">
                <a:latin typeface="Tahoma" pitchFamily="34" charset="0"/>
                <a:cs typeface="Tahoma" pitchFamily="34" charset="0"/>
              </a:rPr>
              <a:t>potenciální ztráta v důsledku změn hodnoty či ceny aktiv vzniklých fluktuací úrokových měr, změnou cen akcií, devizových kurzů, či komodit</a:t>
            </a:r>
          </a:p>
          <a:p>
            <a:pPr>
              <a:buNone/>
            </a:pPr>
            <a:endParaRPr lang="cs-CZ" sz="29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V pojišťovnách zahrnuje i rizika vyplývající ze změn hodnoty </a:t>
            </a:r>
          </a:p>
          <a:p>
            <a:pPr>
              <a:buNone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aktiv a závazků a s tím související nejistotu plynoucí </a:t>
            </a:r>
          </a:p>
          <a:p>
            <a:pPr>
              <a:buNone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z volatility výsledku hospodaření. </a:t>
            </a:r>
          </a:p>
          <a:p>
            <a:pPr>
              <a:buNone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Součástí tržního rizika je také nejistota týkající se výše </a:t>
            </a:r>
          </a:p>
          <a:p>
            <a:pPr>
              <a:buNone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budoucích závazků, která je u pojišťoven ovlivňována </a:t>
            </a:r>
          </a:p>
          <a:p>
            <a:pPr>
              <a:buNone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objemem připsaných podílů na zisku. </a:t>
            </a:r>
          </a:p>
          <a:p>
            <a:pPr>
              <a:buNone/>
            </a:pPr>
            <a:endParaRPr lang="cs-CZ" sz="29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Úvěrové riziko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Pojišťovny úvěrovému riziku vystaveny zejména v důsledku </a:t>
            </a:r>
          </a:p>
          <a:p>
            <a:pPr>
              <a:buNone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možného selhání emitentů cenných papírů ve finančním </a:t>
            </a:r>
          </a:p>
          <a:p>
            <a:pPr>
              <a:buNone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umístění (nebo znehodnocení jejich ratingů) a </a:t>
            </a:r>
          </a:p>
          <a:p>
            <a:pPr>
              <a:buNone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v důsledku potenciálního neplnění závazků ze strany </a:t>
            </a:r>
          </a:p>
          <a:p>
            <a:pPr>
              <a:buNone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zajistitelů. </a:t>
            </a:r>
          </a:p>
          <a:p>
            <a:pPr>
              <a:buNone/>
            </a:pPr>
            <a:endParaRPr lang="cs-CZ" sz="29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Nákupem zajištění si pojišťovna na jedné straně snižuje svoji </a:t>
            </a:r>
          </a:p>
          <a:p>
            <a:pPr>
              <a:buNone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expozici vůči pojistnému riziku, ale za cenu zvýšeného </a:t>
            </a:r>
          </a:p>
          <a:p>
            <a:pPr>
              <a:buNone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úvěrového rizika, které plyne z možné nesolventnosti </a:t>
            </a:r>
          </a:p>
          <a:p>
            <a:pPr>
              <a:buNone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zajistitele.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Úvěrové riziko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sz="29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Základní metody kvantifikace kreditního (úvěrového) rizika </a:t>
            </a:r>
          </a:p>
          <a:p>
            <a:pPr>
              <a:buNone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vycházejí z externího ratingu dlužníků. </a:t>
            </a:r>
          </a:p>
          <a:p>
            <a:pPr>
              <a:buNone/>
            </a:pPr>
            <a:endParaRPr lang="cs-CZ" sz="29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Předpokladem této metody je rozdělení každé kreditní </a:t>
            </a:r>
            <a:endParaRPr lang="cs-CZ" sz="29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pozice (</a:t>
            </a:r>
            <a:r>
              <a:rPr lang="cs-CZ" sz="2900" dirty="0" smtClean="0">
                <a:latin typeface="Tahoma" pitchFamily="34" charset="0"/>
                <a:cs typeface="Tahoma" pitchFamily="34" charset="0"/>
              </a:rPr>
              <a:t>pohledávky, dluhopisy a ostatní finanční </a:t>
            </a:r>
            <a:r>
              <a:rPr lang="cs-CZ" sz="2900" dirty="0" smtClean="0">
                <a:latin typeface="Tahoma" pitchFamily="34" charset="0"/>
                <a:cs typeface="Tahoma" pitchFamily="34" charset="0"/>
              </a:rPr>
              <a:t>umístění a</a:t>
            </a:r>
          </a:p>
          <a:p>
            <a:pPr>
              <a:buNone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další</a:t>
            </a:r>
            <a:r>
              <a:rPr lang="cs-CZ" sz="2900" dirty="0" smtClean="0">
                <a:latin typeface="Tahoma" pitchFamily="34" charset="0"/>
                <a:cs typeface="Tahoma" pitchFamily="34" charset="0"/>
              </a:rPr>
              <a:t>) </a:t>
            </a:r>
            <a:r>
              <a:rPr lang="cs-CZ" sz="2900" dirty="0" smtClean="0">
                <a:latin typeface="Tahoma" pitchFamily="34" charset="0"/>
                <a:cs typeface="Tahoma" pitchFamily="34" charset="0"/>
              </a:rPr>
              <a:t>do </a:t>
            </a:r>
            <a:r>
              <a:rPr lang="cs-CZ" sz="2900" dirty="0" smtClean="0">
                <a:latin typeface="Tahoma" pitchFamily="34" charset="0"/>
                <a:cs typeface="Tahoma" pitchFamily="34" charset="0"/>
              </a:rPr>
              <a:t>kategorie dle druhu dlužníka a v rámci této </a:t>
            </a:r>
            <a:endParaRPr lang="cs-CZ" sz="29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kategorie </a:t>
            </a:r>
            <a:r>
              <a:rPr lang="cs-CZ" sz="2900" dirty="0" smtClean="0">
                <a:latin typeface="Tahoma" pitchFamily="34" charset="0"/>
                <a:cs typeface="Tahoma" pitchFamily="34" charset="0"/>
              </a:rPr>
              <a:t>se </a:t>
            </a:r>
            <a:r>
              <a:rPr lang="cs-CZ" sz="2900" dirty="0" smtClean="0">
                <a:latin typeface="Tahoma" pitchFamily="34" charset="0"/>
                <a:cs typeface="Tahoma" pitchFamily="34" charset="0"/>
              </a:rPr>
              <a:t>každé </a:t>
            </a:r>
            <a:r>
              <a:rPr lang="cs-CZ" sz="2900" dirty="0" smtClean="0">
                <a:latin typeface="Tahoma" pitchFamily="34" charset="0"/>
                <a:cs typeface="Tahoma" pitchFamily="34" charset="0"/>
              </a:rPr>
              <a:t>pozici přidělí riziková váha dle </a:t>
            </a:r>
            <a:r>
              <a:rPr lang="cs-CZ" sz="2900" dirty="0" smtClean="0">
                <a:latin typeface="Tahoma" pitchFamily="34" charset="0"/>
                <a:cs typeface="Tahoma" pitchFamily="34" charset="0"/>
              </a:rPr>
              <a:t>externího</a:t>
            </a:r>
          </a:p>
          <a:p>
            <a:pPr>
              <a:buNone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ratingu</a:t>
            </a:r>
            <a:r>
              <a:rPr lang="cs-CZ" sz="2900" dirty="0" smtClean="0">
                <a:latin typeface="Tahoma" pitchFamily="34" charset="0"/>
                <a:cs typeface="Tahoma" pitchFamily="34" charset="0"/>
              </a:rPr>
              <a:t>).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Pojistné riziko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2600" dirty="0" smtClean="0">
                <a:latin typeface="Tahoma" pitchFamily="34" charset="0"/>
                <a:cs typeface="Tahoma" pitchFamily="34" charset="0"/>
              </a:rPr>
              <a:t>Vyjadřuje nejistotu spojenou s četností, velikostí, ale i </a:t>
            </a:r>
          </a:p>
          <a:p>
            <a:pPr>
              <a:buNone/>
            </a:pPr>
            <a:r>
              <a:rPr lang="cs-CZ" sz="2600" dirty="0" smtClean="0">
                <a:latin typeface="Tahoma" pitchFamily="34" charset="0"/>
                <a:cs typeface="Tahoma" pitchFamily="34" charset="0"/>
              </a:rPr>
              <a:t>okamžikem výplaty budoucích pojistných událostí a objemem </a:t>
            </a:r>
          </a:p>
          <a:p>
            <a:pPr>
              <a:buNone/>
            </a:pPr>
            <a:r>
              <a:rPr lang="cs-CZ" sz="2600" dirty="0" smtClean="0">
                <a:latin typeface="Tahoma" pitchFamily="34" charset="0"/>
                <a:cs typeface="Tahoma" pitchFamily="34" charset="0"/>
              </a:rPr>
              <a:t>souvisejících vedlejších nákladů.</a:t>
            </a:r>
          </a:p>
          <a:p>
            <a:pPr>
              <a:buNone/>
            </a:pPr>
            <a:endParaRPr lang="cs-CZ" sz="26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600" dirty="0" smtClean="0">
                <a:latin typeface="Tahoma" pitchFamily="34" charset="0"/>
                <a:cs typeface="Tahoma" pitchFamily="34" charset="0"/>
              </a:rPr>
              <a:t>Pojistné riziko se </a:t>
            </a:r>
            <a:r>
              <a:rPr lang="cs-CZ" sz="26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v neživotním pojištění </a:t>
            </a:r>
            <a:r>
              <a:rPr lang="cs-CZ" sz="2600" dirty="0" smtClean="0">
                <a:latin typeface="Tahoma" pitchFamily="34" charset="0"/>
                <a:cs typeface="Tahoma" pitchFamily="34" charset="0"/>
              </a:rPr>
              <a:t>někdy dělí na riziko </a:t>
            </a:r>
          </a:p>
          <a:p>
            <a:pPr>
              <a:buNone/>
            </a:pPr>
            <a:r>
              <a:rPr lang="cs-CZ" sz="2600" dirty="0" smtClean="0">
                <a:latin typeface="Tahoma" pitchFamily="34" charset="0"/>
                <a:cs typeface="Tahoma" pitchFamily="34" charset="0"/>
              </a:rPr>
              <a:t>plynoucí z nedostatečného pojistného (nedostatečné krytí </a:t>
            </a:r>
          </a:p>
          <a:p>
            <a:pPr>
              <a:buNone/>
            </a:pPr>
            <a:r>
              <a:rPr lang="cs-CZ" sz="2600" dirty="0" smtClean="0">
                <a:latin typeface="Tahoma" pitchFamily="34" charset="0"/>
                <a:cs typeface="Tahoma" pitchFamily="34" charset="0"/>
              </a:rPr>
              <a:t>budoucí škod) a na riziko plynoucí z nedostatečných rezerv </a:t>
            </a:r>
          </a:p>
          <a:p>
            <a:pPr>
              <a:buNone/>
            </a:pPr>
            <a:r>
              <a:rPr lang="cs-CZ" sz="2600" dirty="0" smtClean="0">
                <a:latin typeface="Tahoma" pitchFamily="34" charset="0"/>
                <a:cs typeface="Tahoma" pitchFamily="34" charset="0"/>
              </a:rPr>
              <a:t>(nedostatečné krytí již nastalých škod). </a:t>
            </a:r>
          </a:p>
          <a:p>
            <a:pPr>
              <a:buNone/>
            </a:pPr>
            <a:endParaRPr lang="cs-CZ" sz="26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600" dirty="0" smtClean="0">
                <a:latin typeface="Tahoma" pitchFamily="34" charset="0"/>
                <a:cs typeface="Tahoma" pitchFamily="34" charset="0"/>
              </a:rPr>
              <a:t>V případě </a:t>
            </a:r>
            <a:r>
              <a:rPr lang="cs-CZ" sz="26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životního pojištění </a:t>
            </a:r>
            <a:r>
              <a:rPr lang="cs-CZ" sz="2600" dirty="0" smtClean="0">
                <a:latin typeface="Tahoma" pitchFamily="34" charset="0"/>
                <a:cs typeface="Tahoma" pitchFamily="34" charset="0"/>
              </a:rPr>
              <a:t>se jedná zejména </a:t>
            </a:r>
          </a:p>
          <a:p>
            <a:pPr>
              <a:buNone/>
            </a:pPr>
            <a:r>
              <a:rPr lang="cs-CZ" sz="2600" dirty="0" smtClean="0">
                <a:latin typeface="Tahoma" pitchFamily="34" charset="0"/>
                <a:cs typeface="Tahoma" pitchFamily="34" charset="0"/>
              </a:rPr>
              <a:t>o demografická rizika jako úmrtnost či dlouhověkost, ale </a:t>
            </a:r>
          </a:p>
          <a:p>
            <a:pPr>
              <a:buNone/>
            </a:pPr>
            <a:r>
              <a:rPr lang="cs-CZ" sz="2600" dirty="0" smtClean="0">
                <a:latin typeface="Tahoma" pitchFamily="34" charset="0"/>
                <a:cs typeface="Tahoma" pitchFamily="34" charset="0"/>
              </a:rPr>
              <a:t>rovněž rizika spojená s invaliditou či závažnými onemocněními.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Operační riziko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= riziko ztráty v důsledku nedostatečnosti nebo selhání interních procesů, osob, systému nebo kvůli externím událostem</a:t>
            </a:r>
          </a:p>
          <a:p>
            <a:pPr>
              <a:buNone/>
            </a:pPr>
            <a:endParaRPr lang="cs-CZ" sz="24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Tato definice obecně zahrnuje i riziko ztráty dobrého jména, </a:t>
            </a:r>
          </a:p>
          <a:p>
            <a:pPr>
              <a:buNone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právní riziko a rizika vyplývající z možného nesouladu </a:t>
            </a:r>
          </a:p>
          <a:p>
            <a:pPr>
              <a:buNone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pojistných podmínek s právními předpisy, případně rizika </a:t>
            </a:r>
          </a:p>
          <a:p>
            <a:pPr>
              <a:buNone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plynoucí z jejich odlišné interpretace orgány státního dozoru, </a:t>
            </a:r>
          </a:p>
          <a:p>
            <a:pPr>
              <a:buNone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klientů a pojišťovny. </a:t>
            </a:r>
          </a:p>
          <a:p>
            <a:pPr>
              <a:buNone/>
            </a:pPr>
            <a:endParaRPr lang="cs-CZ" sz="24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Dalším typem operačního rizika jsou chyby zaměstnanců, </a:t>
            </a:r>
          </a:p>
          <a:p>
            <a:pPr>
              <a:buNone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selhání informačních systémů či komunikačních sítí.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cs-CZ" sz="5400" b="1" dirty="0" smtClean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cs-CZ" sz="3200" b="1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cs-CZ" sz="4400" b="1" dirty="0" smtClean="0">
                <a:latin typeface="Tahoma" pitchFamily="34" charset="0"/>
                <a:cs typeface="Tahoma" pitchFamily="34" charset="0"/>
              </a:rPr>
              <a:t>Vývoj pojištění na našem území</a:t>
            </a:r>
            <a:endParaRPr lang="cs-CZ" sz="4400" b="1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smtClean="0"/>
              <a:t>Vývoj pojištění na našem území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Tx/>
              <a:buChar char="•"/>
              <a:defRPr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Historie pojišťovnictví je doložena od konce 17. st.</a:t>
            </a:r>
          </a:p>
          <a:p>
            <a:pPr>
              <a:buNone/>
              <a:defRPr/>
            </a:pPr>
            <a:endParaRPr lang="cs-CZ" sz="2900" dirty="0" smtClean="0">
              <a:latin typeface="Tahoma" pitchFamily="34" charset="0"/>
              <a:cs typeface="Tahoma" pitchFamily="34" charset="0"/>
            </a:endParaRPr>
          </a:p>
          <a:p>
            <a:pPr>
              <a:buFontTx/>
              <a:buChar char="•"/>
              <a:defRPr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1776 – Brandýs nad Labem – pojišťovna proti škodám </a:t>
            </a:r>
          </a:p>
          <a:p>
            <a:pPr>
              <a:buNone/>
              <a:defRPr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   z ohně na polních zásobách, nábytku, nářadí a dobytku</a:t>
            </a:r>
          </a:p>
          <a:p>
            <a:pPr>
              <a:buNone/>
              <a:defRPr/>
            </a:pPr>
            <a:endParaRPr lang="cs-CZ" sz="2900" dirty="0" smtClean="0">
              <a:latin typeface="Tahoma" pitchFamily="34" charset="0"/>
              <a:cs typeface="Tahoma" pitchFamily="34" charset="0"/>
            </a:endParaRPr>
          </a:p>
          <a:p>
            <a:pPr>
              <a:buFontTx/>
              <a:buChar char="•"/>
              <a:defRPr/>
            </a:pPr>
            <a:r>
              <a:rPr lang="cs-CZ" sz="29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1827 – První česká vzájemná pojišťovna </a:t>
            </a:r>
          </a:p>
          <a:p>
            <a:pPr>
              <a:buNone/>
              <a:defRPr/>
            </a:pPr>
            <a:r>
              <a:rPr lang="cs-CZ" sz="29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              v Praze</a:t>
            </a:r>
          </a:p>
          <a:p>
            <a:pPr>
              <a:buNone/>
              <a:defRPr/>
            </a:pPr>
            <a:endParaRPr lang="cs-CZ" sz="2900" dirty="0" smtClean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>
              <a:buFontTx/>
              <a:buChar char="•"/>
              <a:defRPr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Moravsko-slezská vzájemná pojišťovna Brno</a:t>
            </a:r>
          </a:p>
          <a:p>
            <a:endParaRPr lang="cs-CZ" sz="2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700" dirty="0" smtClean="0"/>
              <a:t>Vývoj pojištění na našem území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Tx/>
              <a:buChar char="•"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Požár ND – největší náhrada škody v 19. st.</a:t>
            </a:r>
          </a:p>
          <a:p>
            <a:pPr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R. 1900 – Hasičská vzájemná pojišťovna</a:t>
            </a:r>
          </a:p>
          <a:p>
            <a:pPr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R. 1902 – Moravská zemská dobytčí poj.</a:t>
            </a:r>
          </a:p>
          <a:p>
            <a:pPr>
              <a:buFont typeface="Wingdings" pitchFamily="2" charset="2"/>
              <a:buNone/>
              <a:defRPr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Československé pojišťovnictví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28. 10. 1918 – vznik ČSR</a:t>
            </a:r>
          </a:p>
          <a:p>
            <a:pPr>
              <a:buFontTx/>
              <a:buChar char="•"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Nová etapa – </a:t>
            </a: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českosl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. pojišťovnictví</a:t>
            </a:r>
          </a:p>
          <a:p>
            <a:pPr>
              <a:buFontTx/>
              <a:buChar char="•"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Vznik dalších pojišťoven</a:t>
            </a:r>
          </a:p>
          <a:p>
            <a:pPr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Úpadek živ. pojišťovny Fénix, a.s. (1936)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Československé pojišťovnictví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Rostoucí hospodářský úspěch ČSR – rozvoj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automobilového průmyslu – rostl zájem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o </a:t>
            </a:r>
            <a:r>
              <a:rPr lang="cs-CZ" sz="3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havarijní pojištění automobilů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– zahrnovalo jak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vlastní rozbití vozidla, tak i odpovědnost za škody vůči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3. osobám.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R. 1935 – zákon o jízdě motorovými vozidly.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Státní dozor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None/>
              <a:defRPr/>
            </a:pPr>
            <a:r>
              <a:rPr lang="cs-CZ" sz="2900" dirty="0" err="1" smtClean="0">
                <a:latin typeface="Tahoma" pitchFamily="34" charset="0"/>
                <a:cs typeface="Tahoma" pitchFamily="34" charset="0"/>
              </a:rPr>
              <a:t>Čsk</a:t>
            </a:r>
            <a:r>
              <a:rPr lang="cs-CZ" sz="2900" dirty="0" smtClean="0">
                <a:latin typeface="Tahoma" pitchFamily="34" charset="0"/>
                <a:cs typeface="Tahoma" pitchFamily="34" charset="0"/>
              </a:rPr>
              <a:t>. pojišťovnictví se stále více opíralo o vědecké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základy – rozvoj pojistné vědy (</a:t>
            </a:r>
            <a:r>
              <a:rPr lang="cs-CZ" sz="2900" dirty="0" err="1" smtClean="0">
                <a:latin typeface="Tahoma" pitchFamily="34" charset="0"/>
                <a:cs typeface="Tahoma" pitchFamily="34" charset="0"/>
              </a:rPr>
              <a:t>matematicko</a:t>
            </a:r>
            <a:r>
              <a:rPr lang="cs-CZ" sz="2900" dirty="0" smtClean="0">
                <a:latin typeface="Tahoma" pitchFamily="34" charset="0"/>
                <a:cs typeface="Tahoma" pitchFamily="34" charset="0"/>
              </a:rPr>
              <a:t>-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statistické metody).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9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Pojistné právo – dvě skupiny:</a:t>
            </a:r>
          </a:p>
          <a:p>
            <a:pPr marL="457160" indent="-457160">
              <a:buFont typeface="Wingdings" pitchFamily="2" charset="2"/>
              <a:buAutoNum type="alphaLcParenR"/>
              <a:defRPr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soukromé pojistné právo (pojistník x pojistitel)</a:t>
            </a:r>
          </a:p>
          <a:p>
            <a:pPr marL="457160" indent="-457160">
              <a:buFont typeface="Wingdings" pitchFamily="2" charset="2"/>
              <a:buAutoNum type="alphaLcParenR"/>
              <a:defRPr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správní pojistné právo (státní dohled nad </a:t>
            </a:r>
            <a:r>
              <a:rPr lang="cs-CZ" sz="2900" dirty="0" err="1" smtClean="0">
                <a:latin typeface="Tahoma" pitchFamily="34" charset="0"/>
                <a:cs typeface="Tahoma" pitchFamily="34" charset="0"/>
              </a:rPr>
              <a:t>soukr</a:t>
            </a:r>
            <a:r>
              <a:rPr lang="cs-CZ" sz="2900" dirty="0" smtClean="0">
                <a:latin typeface="Tahoma" pitchFamily="34" charset="0"/>
                <a:cs typeface="Tahoma" pitchFamily="34" charset="0"/>
              </a:rPr>
              <a:t>. pojišťovnami)</a:t>
            </a:r>
          </a:p>
          <a:p>
            <a:pPr>
              <a:buFont typeface="Wingdings" pitchFamily="2" charset="2"/>
              <a:buNone/>
              <a:defRPr/>
            </a:pPr>
            <a:endParaRPr lang="cs-CZ" sz="29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Státní dozor nad pojišťovnami – Ministerstvo vnitra +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vládní komisaři.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Protektorát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R. 1938 – ztráta 1/3 území + obyvatelstva, </a:t>
            </a:r>
          </a:p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   z toho vyplývá i ztráta pojištěných + příjmu pojistného.</a:t>
            </a:r>
          </a:p>
          <a:p>
            <a:pPr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Vše podřízeno říšským poj. předpisům, </a:t>
            </a:r>
          </a:p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   na naše území pronikaly říšské pojišťovny.</a:t>
            </a:r>
          </a:p>
          <a:p>
            <a:pPr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Do r. 1945 u nás cca 700 pojišťoven a poj. spolků.</a:t>
            </a:r>
          </a:p>
          <a:p>
            <a:endParaRPr lang="cs-CZ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Znárodnění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>
              <a:buFontTx/>
              <a:buChar char="•"/>
              <a:defRPr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R. 1945 – zestátněno soukromé pojišťovnictví.</a:t>
            </a:r>
          </a:p>
          <a:p>
            <a:pPr>
              <a:buFontTx/>
              <a:buChar char="•"/>
              <a:defRPr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Od 1. 1. 1947 – 5 pojišťoven, právní forma národní podnik.</a:t>
            </a:r>
          </a:p>
          <a:p>
            <a:pPr>
              <a:buFontTx/>
              <a:buChar char="•"/>
              <a:defRPr/>
            </a:pPr>
            <a:endParaRPr lang="cs-CZ" sz="2900" dirty="0" smtClean="0">
              <a:latin typeface="Tahoma" pitchFamily="34" charset="0"/>
              <a:cs typeface="Tahoma" pitchFamily="34" charset="0"/>
            </a:endParaRPr>
          </a:p>
          <a:p>
            <a:pPr>
              <a:buFontTx/>
              <a:buChar char="•"/>
              <a:defRPr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Od 1. 1. 1948 – pouze jedna </a:t>
            </a:r>
            <a:r>
              <a:rPr lang="cs-CZ" sz="29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Československá pojišťovna </a:t>
            </a:r>
            <a:r>
              <a:rPr lang="cs-CZ" sz="2900" dirty="0" smtClean="0">
                <a:latin typeface="Tahoma" pitchFamily="34" charset="0"/>
                <a:cs typeface="Tahoma" pitchFamily="34" charset="0"/>
              </a:rPr>
              <a:t>= monopolní pojišťovna.</a:t>
            </a:r>
          </a:p>
          <a:p>
            <a:pPr>
              <a:buNone/>
              <a:defRPr/>
            </a:pPr>
            <a:endParaRPr lang="cs-CZ" sz="2900" dirty="0" smtClean="0">
              <a:latin typeface="Tahoma" pitchFamily="34" charset="0"/>
              <a:cs typeface="Tahoma" pitchFamily="34" charset="0"/>
            </a:endParaRPr>
          </a:p>
          <a:p>
            <a:pPr>
              <a:buFontTx/>
              <a:buChar char="•"/>
              <a:defRPr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Únor 1948 – konec tržního vývoje poj.</a:t>
            </a:r>
          </a:p>
          <a:p>
            <a:pPr>
              <a:buNone/>
              <a:defRPr/>
            </a:pPr>
            <a:endParaRPr lang="cs-CZ" sz="2900" dirty="0" smtClean="0">
              <a:latin typeface="Tahoma" pitchFamily="34" charset="0"/>
              <a:cs typeface="Tahoma" pitchFamily="34" charset="0"/>
            </a:endParaRPr>
          </a:p>
          <a:p>
            <a:pPr>
              <a:buFontTx/>
              <a:buChar char="•"/>
              <a:defRPr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1. 1. 1969 – Česká státní pojišťovna + Slovenská  </a:t>
            </a:r>
          </a:p>
          <a:p>
            <a:pPr>
              <a:buNone/>
              <a:defRPr/>
            </a:pPr>
            <a:r>
              <a:rPr lang="cs-CZ" sz="2900" dirty="0" smtClean="0">
                <a:latin typeface="Tahoma" pitchFamily="34" charset="0"/>
                <a:cs typeface="Tahoma" pitchFamily="34" charset="0"/>
              </a:rPr>
              <a:t>                     státní pojišťovna.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Český pojistný trh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R. 1989 – změna politických a ekonomických  podmínek.</a:t>
            </a:r>
          </a:p>
          <a:p>
            <a:pPr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Tx/>
              <a:buChar char="•"/>
              <a:defRPr/>
            </a:pPr>
            <a:r>
              <a:rPr lang="cs-CZ" sz="3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R. 1991 – zákon o pojišťovnictví,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tím byly vytvořeny podmínky pro podnikání v pojišťovnictví.</a:t>
            </a:r>
          </a:p>
          <a:p>
            <a:pPr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Dozor nad pojišťovnictvím – ČNB.</a:t>
            </a:r>
          </a:p>
          <a:p>
            <a:endParaRPr lang="cs-CZ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36</TotalTime>
  <Words>1051</Words>
  <Application>Microsoft Office PowerPoint</Application>
  <PresentationFormat>Vlastní</PresentationFormat>
  <Paragraphs>197</Paragraphs>
  <Slides>25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31" baseType="lpstr">
      <vt:lpstr>Calibri</vt:lpstr>
      <vt:lpstr>Georgia</vt:lpstr>
      <vt:lpstr>Tahoma</vt:lpstr>
      <vt:lpstr>Wingdings</vt:lpstr>
      <vt:lpstr>Wingdings 2</vt:lpstr>
      <vt:lpstr>Administrativní</vt:lpstr>
      <vt:lpstr>Prezentace aplikace PowerPoint</vt:lpstr>
      <vt:lpstr>Prezentace aplikace PowerPoint</vt:lpstr>
      <vt:lpstr>Prezentace aplikace PowerPoint</vt:lpstr>
      <vt:lpstr>Literatura</vt:lpstr>
      <vt:lpstr>Riziko</vt:lpstr>
      <vt:lpstr>Riziko x hazard</vt:lpstr>
      <vt:lpstr>Risk management</vt:lpstr>
      <vt:lpstr>Druhy rizika</vt:lpstr>
      <vt:lpstr>Podnikatel a riziko</vt:lpstr>
      <vt:lpstr>Finanční krytí rizik</vt:lpstr>
      <vt:lpstr>Rizika v činnosti pojišťoven</vt:lpstr>
      <vt:lpstr>Tržní riziko</vt:lpstr>
      <vt:lpstr>Úvěrové riziko</vt:lpstr>
      <vt:lpstr>Úvěrové riziko</vt:lpstr>
      <vt:lpstr>Pojistné riziko</vt:lpstr>
      <vt:lpstr>Operační riziko</vt:lpstr>
      <vt:lpstr>Prezentace aplikace PowerPoint</vt:lpstr>
      <vt:lpstr>Vývoj pojištění na našem území</vt:lpstr>
      <vt:lpstr>Vývoj pojištění na našem území</vt:lpstr>
      <vt:lpstr>Československé pojišťovnictví</vt:lpstr>
      <vt:lpstr>Československé pojišťovnictví</vt:lpstr>
      <vt:lpstr>Státní dozor</vt:lpstr>
      <vt:lpstr>Protektorát</vt:lpstr>
      <vt:lpstr>Znárodnění</vt:lpstr>
      <vt:lpstr>Český pojistný trh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Naďa Holická</dc:creator>
  <cp:lastModifiedBy>Uživatel systému Windows</cp:lastModifiedBy>
  <cp:revision>22</cp:revision>
  <dcterms:created xsi:type="dcterms:W3CDTF">2017-03-15T11:07:40Z</dcterms:created>
  <dcterms:modified xsi:type="dcterms:W3CDTF">2020-06-02T08:02:47Z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2017-03-15T00:00:00Z</vt:filetime>
  </property>
  <property fmtid="{D5CDD505-2E9C-101B-9397-08002B2CF9AE}" pid="3" name="Creator">
    <vt:lpwstr>Adobe InDesign CC 2017 (Windows)</vt:lpwstr>
  </property>
  <property fmtid="{D5CDD505-2E9C-101B-9397-08002B2CF9AE}" pid="4" name="LastSaved">
    <vt:filetime>2017-03-15T00:00:00Z</vt:filetime>
  </property>
</Properties>
</file>