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media/image4.jpg" ContentType="image/jpg"/>
  <Override PartName="/ppt/theme/theme3.xml" ContentType="application/vnd.openxmlformats-officedocument.theme+xml"/>
  <Override PartName="/ppt/media/image7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6" r:id="rId2"/>
  </p:sldMasterIdLst>
  <p:handoutMasterIdLst>
    <p:handoutMasterId r:id="rId20"/>
  </p:handoutMasterIdLst>
  <p:sldIdLst>
    <p:sldId id="313" r:id="rId3"/>
    <p:sldId id="256" r:id="rId4"/>
    <p:sldId id="258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2" r:id="rId18"/>
    <p:sldId id="315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66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8" autoAdjust="0"/>
    <p:restoredTop sz="94687" autoAdjust="0"/>
  </p:normalViewPr>
  <p:slideViewPr>
    <p:cSldViewPr>
      <p:cViewPr varScale="1">
        <p:scale>
          <a:sx n="160" d="100"/>
          <a:sy n="160" d="100"/>
        </p:scale>
        <p:origin x="1716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7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76CDB-F306-4299-9238-881D63217EA3}" type="datetimeFigureOut">
              <a:rPr lang="cs-CZ" smtClean="0"/>
              <a:pPr/>
              <a:t>10.12.2020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19DA0-5DF6-459C-811E-166B5C5949F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64855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/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5856740" y="1772468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0" name="Zástupný symbol pro obsah 8"/>
          <p:cNvSpPr>
            <a:spLocks noGrp="1"/>
          </p:cNvSpPr>
          <p:nvPr>
            <p:ph sz="quarter" idx="14"/>
          </p:nvPr>
        </p:nvSpPr>
        <p:spPr>
          <a:xfrm>
            <a:off x="5868615" y="400506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11188" y="1700213"/>
            <a:ext cx="4968875" cy="439261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Propulsion systems for hybrid and full electric vehicles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5903769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Hall laboratory for medium-voltage power electronics and</a:t>
            </a:r>
          </a:p>
          <a:p>
            <a:pPr lvl="0"/>
            <a:r>
              <a:rPr lang="en-US" dirty="0" smtClean="0"/>
              <a:t>transport systems</a:t>
            </a:r>
            <a:endParaRPr lang="cs-CZ" dirty="0"/>
          </a:p>
        </p:txBody>
      </p:sp>
      <p:sp>
        <p:nvSpPr>
          <p:cNvPr id="8" name="Zástupný symbol pro obsah 8"/>
          <p:cNvSpPr>
            <a:spLocks noGrp="1"/>
          </p:cNvSpPr>
          <p:nvPr>
            <p:ph sz="quarter" idx="17"/>
          </p:nvPr>
        </p:nvSpPr>
        <p:spPr>
          <a:xfrm>
            <a:off x="3185657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1" name="Zástupný symbol pro obsah 8"/>
          <p:cNvSpPr>
            <a:spLocks noGrp="1"/>
          </p:cNvSpPr>
          <p:nvPr>
            <p:ph sz="quarter" idx="18"/>
          </p:nvPr>
        </p:nvSpPr>
        <p:spPr>
          <a:xfrm>
            <a:off x="467544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3" name="Zástupný symbol pro obsah 8"/>
          <p:cNvSpPr>
            <a:spLocks noGrp="1"/>
          </p:cNvSpPr>
          <p:nvPr>
            <p:ph sz="quarter" idx="19"/>
          </p:nvPr>
        </p:nvSpPr>
        <p:spPr>
          <a:xfrm>
            <a:off x="5901794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5" name="Zástupný symbol pro obsah 8"/>
          <p:cNvSpPr>
            <a:spLocks noGrp="1"/>
          </p:cNvSpPr>
          <p:nvPr>
            <p:ph sz="quarter" idx="20"/>
          </p:nvPr>
        </p:nvSpPr>
        <p:spPr>
          <a:xfrm>
            <a:off x="3183682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6" name="Zástupný symbol pro obsah 8"/>
          <p:cNvSpPr>
            <a:spLocks noGrp="1"/>
          </p:cNvSpPr>
          <p:nvPr>
            <p:ph sz="quarter" idx="21"/>
          </p:nvPr>
        </p:nvSpPr>
        <p:spPr>
          <a:xfrm>
            <a:off x="465569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7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/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>
                <a:latin typeface="+mj-lt"/>
              </a:defRPr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4139952" y="1700808"/>
            <a:ext cx="4464496" cy="43924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11189" y="1700213"/>
            <a:ext cx="3240732" cy="439261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Propulsion systems for hybrid and full electric vehicles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79"/>
            <a:ext cx="7772400" cy="5386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43557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94102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49446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65030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5867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jp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A7E14-4D9B-4DBF-A714-A14CC02B2019}" type="datetimeFigureOut">
              <a:rPr lang="cs-CZ" smtClean="0"/>
              <a:pPr/>
              <a:t>10.12.2020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BD840-C176-4DE6-9BFF-0CE1B2CC14A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4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2600" b="1" kern="1200">
          <a:solidFill>
            <a:srgbClr val="30669A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6"/>
        </a:buBlip>
        <a:defRPr sz="3200" kern="1200">
          <a:solidFill>
            <a:srgbClr val="30669A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6"/>
        </a:buBlip>
        <a:defRPr sz="2800" kern="1200">
          <a:solidFill>
            <a:srgbClr val="30669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400" kern="1200">
          <a:solidFill>
            <a:srgbClr val="30669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000" kern="1200">
          <a:solidFill>
            <a:srgbClr val="30669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000" kern="1200">
          <a:solidFill>
            <a:srgbClr val="30669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1"/>
            <a:ext cx="9142805" cy="58760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bk object 17"/>
          <p:cNvSpPr/>
          <p:nvPr/>
        </p:nvSpPr>
        <p:spPr>
          <a:xfrm>
            <a:off x="5715614" y="6120915"/>
            <a:ext cx="955492" cy="48967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bk object 18"/>
          <p:cNvSpPr/>
          <p:nvPr/>
        </p:nvSpPr>
        <p:spPr>
          <a:xfrm>
            <a:off x="3237482" y="6192160"/>
            <a:ext cx="1777486" cy="35000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9" name="bk object 19"/>
          <p:cNvSpPr/>
          <p:nvPr/>
        </p:nvSpPr>
        <p:spPr>
          <a:xfrm>
            <a:off x="2471704" y="6120918"/>
            <a:ext cx="692859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0" name="bk object 20"/>
          <p:cNvSpPr/>
          <p:nvPr/>
        </p:nvSpPr>
        <p:spPr>
          <a:xfrm>
            <a:off x="2793616" y="61753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1" name="bk object 21"/>
          <p:cNvSpPr/>
          <p:nvPr/>
        </p:nvSpPr>
        <p:spPr>
          <a:xfrm>
            <a:off x="2716657" y="619719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2" name="bk object 22"/>
          <p:cNvSpPr/>
          <p:nvPr/>
        </p:nvSpPr>
        <p:spPr>
          <a:xfrm>
            <a:off x="2660318" y="62569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3" name="bk object 23"/>
          <p:cNvSpPr/>
          <p:nvPr/>
        </p:nvSpPr>
        <p:spPr>
          <a:xfrm>
            <a:off x="2639698" y="6338550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4" name="bk object 24"/>
          <p:cNvSpPr/>
          <p:nvPr/>
        </p:nvSpPr>
        <p:spPr>
          <a:xfrm>
            <a:off x="2947536" y="6338550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5" name="bk object 25"/>
          <p:cNvSpPr/>
          <p:nvPr/>
        </p:nvSpPr>
        <p:spPr>
          <a:xfrm>
            <a:off x="2926915" y="62569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6" name="bk object 26"/>
          <p:cNvSpPr/>
          <p:nvPr/>
        </p:nvSpPr>
        <p:spPr>
          <a:xfrm>
            <a:off x="2870576" y="619719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7" name="bk object 27"/>
          <p:cNvSpPr/>
          <p:nvPr/>
        </p:nvSpPr>
        <p:spPr>
          <a:xfrm>
            <a:off x="2926915" y="6420152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8" name="bk object 28"/>
          <p:cNvSpPr/>
          <p:nvPr/>
        </p:nvSpPr>
        <p:spPr>
          <a:xfrm>
            <a:off x="2870576" y="6479894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9" name="bk object 29"/>
          <p:cNvSpPr/>
          <p:nvPr/>
        </p:nvSpPr>
        <p:spPr>
          <a:xfrm>
            <a:off x="2793616" y="650176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0" name="bk object 30"/>
          <p:cNvSpPr/>
          <p:nvPr/>
        </p:nvSpPr>
        <p:spPr>
          <a:xfrm>
            <a:off x="2716657" y="6479894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1" name="bk object 31"/>
          <p:cNvSpPr/>
          <p:nvPr/>
        </p:nvSpPr>
        <p:spPr>
          <a:xfrm>
            <a:off x="2660318" y="6420152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5386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4819" y="1876956"/>
            <a:ext cx="793436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39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39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39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77342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0952">
        <a:defRPr>
          <a:latin typeface="+mn-lt"/>
          <a:ea typeface="+mn-ea"/>
          <a:cs typeface="+mn-cs"/>
        </a:defRPr>
      </a:lvl2pPr>
      <a:lvl3pPr marL="781903">
        <a:defRPr>
          <a:latin typeface="+mn-lt"/>
          <a:ea typeface="+mn-ea"/>
          <a:cs typeface="+mn-cs"/>
        </a:defRPr>
      </a:lvl3pPr>
      <a:lvl4pPr marL="1172855">
        <a:defRPr>
          <a:latin typeface="+mn-lt"/>
          <a:ea typeface="+mn-ea"/>
          <a:cs typeface="+mn-cs"/>
        </a:defRPr>
      </a:lvl4pPr>
      <a:lvl5pPr marL="1563807">
        <a:defRPr>
          <a:latin typeface="+mn-lt"/>
          <a:ea typeface="+mn-ea"/>
          <a:cs typeface="+mn-cs"/>
        </a:defRPr>
      </a:lvl5pPr>
      <a:lvl6pPr marL="1954759">
        <a:defRPr>
          <a:latin typeface="+mn-lt"/>
          <a:ea typeface="+mn-ea"/>
          <a:cs typeface="+mn-cs"/>
        </a:defRPr>
      </a:lvl6pPr>
      <a:lvl7pPr marL="2345710">
        <a:defRPr>
          <a:latin typeface="+mn-lt"/>
          <a:ea typeface="+mn-ea"/>
          <a:cs typeface="+mn-cs"/>
        </a:defRPr>
      </a:lvl7pPr>
      <a:lvl8pPr marL="2736662">
        <a:defRPr>
          <a:latin typeface="+mn-lt"/>
          <a:ea typeface="+mn-ea"/>
          <a:cs typeface="+mn-cs"/>
        </a:defRPr>
      </a:lvl8pPr>
      <a:lvl9pPr marL="3127614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0952">
        <a:defRPr>
          <a:latin typeface="+mn-lt"/>
          <a:ea typeface="+mn-ea"/>
          <a:cs typeface="+mn-cs"/>
        </a:defRPr>
      </a:lvl2pPr>
      <a:lvl3pPr marL="781903">
        <a:defRPr>
          <a:latin typeface="+mn-lt"/>
          <a:ea typeface="+mn-ea"/>
          <a:cs typeface="+mn-cs"/>
        </a:defRPr>
      </a:lvl3pPr>
      <a:lvl4pPr marL="1172855">
        <a:defRPr>
          <a:latin typeface="+mn-lt"/>
          <a:ea typeface="+mn-ea"/>
          <a:cs typeface="+mn-cs"/>
        </a:defRPr>
      </a:lvl4pPr>
      <a:lvl5pPr marL="1563807">
        <a:defRPr>
          <a:latin typeface="+mn-lt"/>
          <a:ea typeface="+mn-ea"/>
          <a:cs typeface="+mn-cs"/>
        </a:defRPr>
      </a:lvl5pPr>
      <a:lvl6pPr marL="1954759">
        <a:defRPr>
          <a:latin typeface="+mn-lt"/>
          <a:ea typeface="+mn-ea"/>
          <a:cs typeface="+mn-cs"/>
        </a:defRPr>
      </a:lvl6pPr>
      <a:lvl7pPr marL="2345710">
        <a:defRPr>
          <a:latin typeface="+mn-lt"/>
          <a:ea typeface="+mn-ea"/>
          <a:cs typeface="+mn-cs"/>
        </a:defRPr>
      </a:lvl7pPr>
      <a:lvl8pPr marL="2736662">
        <a:defRPr>
          <a:latin typeface="+mn-lt"/>
          <a:ea typeface="+mn-ea"/>
          <a:cs typeface="+mn-cs"/>
        </a:defRPr>
      </a:lvl8pPr>
      <a:lvl9pPr marL="3127614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27384"/>
            <a:ext cx="9142805" cy="55410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6" name="object 6"/>
          <p:cNvSpPr/>
          <p:nvPr/>
        </p:nvSpPr>
        <p:spPr>
          <a:xfrm>
            <a:off x="2793616" y="601876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7" name="object 7"/>
          <p:cNvSpPr/>
          <p:nvPr/>
        </p:nvSpPr>
        <p:spPr>
          <a:xfrm>
            <a:off x="2716657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8" name="object 8"/>
          <p:cNvSpPr/>
          <p:nvPr/>
        </p:nvSpPr>
        <p:spPr>
          <a:xfrm>
            <a:off x="2660318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9" name="object 9"/>
          <p:cNvSpPr/>
          <p:nvPr/>
        </p:nvSpPr>
        <p:spPr>
          <a:xfrm>
            <a:off x="2639698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0" name="object 10"/>
          <p:cNvSpPr/>
          <p:nvPr/>
        </p:nvSpPr>
        <p:spPr>
          <a:xfrm>
            <a:off x="2947536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1" name="object 11"/>
          <p:cNvSpPr/>
          <p:nvPr/>
        </p:nvSpPr>
        <p:spPr>
          <a:xfrm>
            <a:off x="2926915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2" name="object 12"/>
          <p:cNvSpPr/>
          <p:nvPr/>
        </p:nvSpPr>
        <p:spPr>
          <a:xfrm>
            <a:off x="2870576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3" name="object 13"/>
          <p:cNvSpPr/>
          <p:nvPr/>
        </p:nvSpPr>
        <p:spPr>
          <a:xfrm>
            <a:off x="2926915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4" name="object 14"/>
          <p:cNvSpPr/>
          <p:nvPr/>
        </p:nvSpPr>
        <p:spPr>
          <a:xfrm>
            <a:off x="2870576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5" name="object 15"/>
          <p:cNvSpPr/>
          <p:nvPr/>
        </p:nvSpPr>
        <p:spPr>
          <a:xfrm>
            <a:off x="2793616" y="632659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6" name="object 16"/>
          <p:cNvSpPr/>
          <p:nvPr/>
        </p:nvSpPr>
        <p:spPr>
          <a:xfrm>
            <a:off x="2716657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object 17"/>
          <p:cNvSpPr/>
          <p:nvPr/>
        </p:nvSpPr>
        <p:spPr>
          <a:xfrm>
            <a:off x="2660318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object 18"/>
          <p:cNvSpPr txBox="1"/>
          <p:nvPr/>
        </p:nvSpPr>
        <p:spPr>
          <a:xfrm>
            <a:off x="765785" y="2178687"/>
            <a:ext cx="7612217" cy="10259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019"/>
              </a:lnSpc>
            </a:pPr>
            <a:r>
              <a:rPr lang="cs-CZ" sz="2736" b="1" spc="-17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019"/>
              </a:lnSpc>
            </a:pPr>
            <a:r>
              <a:rPr lang="cs-CZ" sz="1710" b="1" spc="-17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710" b="1" spc="-17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42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266603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85800" y="2125979"/>
            <a:ext cx="7772400" cy="1092607"/>
          </a:xfrm>
        </p:spPr>
        <p:txBody>
          <a:bodyPr/>
          <a:lstStyle/>
          <a:p>
            <a:r>
              <a:rPr lang="cs-CZ" sz="3600" dirty="0" smtClean="0"/>
              <a:t>Řízení </a:t>
            </a:r>
            <a:r>
              <a:rPr lang="cs-CZ" sz="3600" dirty="0"/>
              <a:t>chodu programu</a:t>
            </a:r>
            <a:br>
              <a:rPr lang="cs-CZ" sz="3600" dirty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Tvorba VI (</a:t>
            </a:r>
            <a:r>
              <a:rPr lang="cs-CZ" sz="2400" dirty="0" err="1" smtClean="0"/>
              <a:t>Virtual</a:t>
            </a:r>
            <a:r>
              <a:rPr lang="cs-CZ" sz="2400" dirty="0" smtClean="0"/>
              <a:t> Instrument)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916832"/>
            <a:ext cx="5761038" cy="460851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Cykly </a:t>
            </a:r>
            <a:r>
              <a:rPr lang="cs-CZ" sz="2400" dirty="0" err="1" smtClean="0"/>
              <a:t>while</a:t>
            </a:r>
            <a:r>
              <a:rPr lang="cs-CZ" sz="2400" dirty="0" smtClean="0"/>
              <a:t>, </a:t>
            </a:r>
            <a:r>
              <a:rPr lang="cs-CZ" sz="2400" dirty="0" err="1" smtClean="0"/>
              <a:t>for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Časování VI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Zpětná vazba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Struktura Case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20" name="Zástupný symbol pro text 19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Obsah přednášky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Cyklus </a:t>
            </a:r>
            <a:r>
              <a:rPr lang="cs-CZ" sz="2400" dirty="0" err="1" smtClean="0"/>
              <a:t>While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700808"/>
            <a:ext cx="5761038" cy="460851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Iterační a podmíněný terminál</a:t>
            </a:r>
            <a:endParaRPr lang="en-US" sz="2800" dirty="0" smtClean="0"/>
          </a:p>
          <a:p>
            <a:r>
              <a:rPr lang="cs-CZ" sz="2800" dirty="0" smtClean="0"/>
              <a:t>Tunely</a:t>
            </a:r>
          </a:p>
          <a:p>
            <a:r>
              <a:rPr lang="cs-CZ" sz="2800" dirty="0" smtClean="0"/>
              <a:t>Detekce chyb</a:t>
            </a:r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37058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Cyklus </a:t>
            </a:r>
            <a:r>
              <a:rPr lang="cs-CZ" sz="2400" dirty="0" err="1" smtClean="0"/>
              <a:t>While</a:t>
            </a:r>
            <a:endParaRPr lang="cs-CZ" sz="2400" dirty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381000" y="4495800"/>
            <a:ext cx="8534400" cy="3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928" tIns="45964" rIns="91928" bIns="45964">
            <a:spAutoFit/>
          </a:bodyPr>
          <a:lstStyle/>
          <a:p>
            <a:pPr defTabSz="912813">
              <a:lnSpc>
                <a:spcPct val="90000"/>
              </a:lnSpc>
            </a:pPr>
            <a:r>
              <a:rPr lang="en-US" b="0" dirty="0">
                <a:solidFill>
                  <a:srgbClr val="000000"/>
                </a:solidFill>
                <a:latin typeface="+mn-lt"/>
              </a:rPr>
              <a:t>LabVIEW While </a:t>
            </a:r>
            <a:r>
              <a:rPr lang="en-US" b="0" dirty="0" smtClean="0">
                <a:solidFill>
                  <a:srgbClr val="000000"/>
                </a:solidFill>
                <a:latin typeface="+mn-lt"/>
              </a:rPr>
              <a:t>Loop</a:t>
            </a:r>
            <a:r>
              <a:rPr lang="pl-PL" b="0" dirty="0" smtClean="0">
                <a:solidFill>
                  <a:srgbClr val="000000"/>
                </a:solidFill>
                <a:latin typeface="+mn-lt"/>
              </a:rPr>
              <a:t>	 	</a:t>
            </a:r>
            <a:r>
              <a:rPr lang="en-US" b="0" dirty="0" smtClean="0">
                <a:solidFill>
                  <a:srgbClr val="000000"/>
                </a:solidFill>
                <a:latin typeface="+mn-lt"/>
              </a:rPr>
              <a:t>Flowchart</a:t>
            </a:r>
            <a:r>
              <a:rPr lang="en-US" b="0" dirty="0">
                <a:solidFill>
                  <a:srgbClr val="000000"/>
                </a:solidFill>
                <a:latin typeface="+mn-lt"/>
              </a:rPr>
              <a:t>	    </a:t>
            </a:r>
            <a:r>
              <a:rPr lang="en-US" b="0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n-US" b="0" dirty="0">
                <a:solidFill>
                  <a:srgbClr val="000000"/>
                </a:solidFill>
                <a:latin typeface="+mn-lt"/>
              </a:rPr>
              <a:t>Pseudo Code</a:t>
            </a: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6324600" y="1901825"/>
            <a:ext cx="2743200" cy="1436688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>
                <a:solidFill>
                  <a:srgbClr val="000000"/>
                </a:solidFill>
              </a:rPr>
              <a:t>Repeat (code);</a:t>
            </a:r>
          </a:p>
          <a:p>
            <a:pPr>
              <a:spcBef>
                <a:spcPct val="50000"/>
              </a:spcBef>
            </a:pPr>
            <a:r>
              <a:rPr lang="en-US" sz="1600" dirty="0">
                <a:solidFill>
                  <a:srgbClr val="000000"/>
                </a:solidFill>
              </a:rPr>
              <a:t>Until Condition met;</a:t>
            </a:r>
          </a:p>
          <a:p>
            <a:pPr>
              <a:spcBef>
                <a:spcPct val="50000"/>
              </a:spcBef>
            </a:pPr>
            <a:r>
              <a:rPr lang="en-US" sz="1600" dirty="0">
                <a:solidFill>
                  <a:srgbClr val="000000"/>
                </a:solidFill>
              </a:rPr>
              <a:t>End;</a:t>
            </a:r>
          </a:p>
          <a:p>
            <a:pPr>
              <a:spcBef>
                <a:spcPct val="50000"/>
              </a:spcBef>
            </a:pPr>
            <a:endParaRPr lang="en-US" sz="1600" dirty="0">
              <a:solidFill>
                <a:srgbClr val="000000"/>
              </a:solidFill>
            </a:endParaRPr>
          </a:p>
        </p:txBody>
      </p:sp>
      <p:pic>
        <p:nvPicPr>
          <p:cNvPr id="7" name="Embedded Image" descr="loc_eps_While Loop Theory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524000"/>
            <a:ext cx="5562600" cy="209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737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Cyklus </a:t>
            </a:r>
            <a:r>
              <a:rPr lang="cs-CZ" sz="2400" dirty="0" err="1" smtClean="0"/>
              <a:t>While</a:t>
            </a:r>
            <a:endParaRPr lang="cs-CZ" sz="2400" dirty="0"/>
          </a:p>
        </p:txBody>
      </p:sp>
      <p:sp>
        <p:nvSpPr>
          <p:cNvPr id="14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39552" y="1332707"/>
            <a:ext cx="3508375" cy="2016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Iterační terminál</a:t>
            </a:r>
            <a:endParaRPr lang="en-US" sz="2800" dirty="0" smtClean="0"/>
          </a:p>
          <a:p>
            <a:r>
              <a:rPr lang="cs-CZ" sz="2800" dirty="0" smtClean="0"/>
              <a:t>Výstupem je počet proběhlých iterací cyklu</a:t>
            </a:r>
          </a:p>
          <a:p>
            <a:r>
              <a:rPr lang="cs-CZ" sz="2800" dirty="0" smtClean="0"/>
              <a:t>Začíná od nuly</a:t>
            </a:r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sp>
        <p:nvSpPr>
          <p:cNvPr id="15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220072" y="1332707"/>
            <a:ext cx="3527425" cy="21193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dirty="0" smtClean="0"/>
              <a:t>Podmíněný terminál</a:t>
            </a:r>
            <a:endParaRPr lang="en-US" sz="2800" dirty="0" smtClean="0"/>
          </a:p>
          <a:p>
            <a:r>
              <a:rPr lang="cs-CZ" sz="2800" dirty="0" smtClean="0"/>
              <a:t>Definuje, kdy má dojít k ukončení cyklu</a:t>
            </a:r>
          </a:p>
          <a:p>
            <a:r>
              <a:rPr lang="cs-CZ" sz="2800" dirty="0" smtClean="0"/>
              <a:t>Existují 2 možnosti:</a:t>
            </a:r>
          </a:p>
          <a:p>
            <a:pPr lvl="1"/>
            <a:r>
              <a:rPr lang="cs-CZ" sz="2800" dirty="0" smtClean="0"/>
              <a:t>Stop </a:t>
            </a:r>
            <a:r>
              <a:rPr lang="cs-CZ" sz="2800" dirty="0" err="1" smtClean="0"/>
              <a:t>if</a:t>
            </a:r>
            <a:r>
              <a:rPr lang="cs-CZ" sz="2800" dirty="0" smtClean="0"/>
              <a:t> </a:t>
            </a:r>
            <a:r>
              <a:rPr lang="cs-CZ" sz="2800" dirty="0" err="1" smtClean="0"/>
              <a:t>True</a:t>
            </a:r>
            <a:endParaRPr lang="cs-CZ" sz="2800" dirty="0" smtClean="0"/>
          </a:p>
          <a:p>
            <a:pPr lvl="1"/>
            <a:r>
              <a:rPr lang="cs-CZ" sz="2800" dirty="0" err="1" smtClean="0"/>
              <a:t>Continue</a:t>
            </a:r>
            <a:r>
              <a:rPr lang="cs-CZ" sz="2800" dirty="0" smtClean="0"/>
              <a:t> </a:t>
            </a:r>
            <a:r>
              <a:rPr lang="cs-CZ" sz="2800" dirty="0" err="1" smtClean="0"/>
              <a:t>if</a:t>
            </a:r>
            <a:r>
              <a:rPr lang="cs-CZ" sz="2800" dirty="0" smtClean="0"/>
              <a:t> </a:t>
            </a:r>
            <a:r>
              <a:rPr lang="cs-CZ" sz="2800" dirty="0" err="1" smtClean="0"/>
              <a:t>True</a:t>
            </a:r>
            <a:endParaRPr lang="cs-CZ" sz="2800" dirty="0" smtClean="0"/>
          </a:p>
          <a:p>
            <a:pPr lvl="1"/>
            <a:endParaRPr lang="cs-CZ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8" name="Picture 11" descr="loc_bd_While loop Stop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505200"/>
            <a:ext cx="2986087" cy="238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loc_bd_While loop Continue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9124" y="3505200"/>
            <a:ext cx="2971800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838200" y="4178300"/>
            <a:ext cx="1928812" cy="357188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none" lIns="91294" tIns="45647" rIns="91294" bIns="45647">
            <a:spAutoFit/>
          </a:bodyPr>
          <a:lstStyle/>
          <a:p>
            <a:pPr defTabSz="912813" eaLnBrk="1" hangingPunct="1">
              <a:lnSpc>
                <a:spcPct val="87000"/>
              </a:lnSpc>
            </a:pPr>
            <a:r>
              <a:rPr lang="en-US" sz="2000" dirty="0">
                <a:solidFill>
                  <a:srgbClr val="5E84B8"/>
                </a:solidFill>
              </a:rPr>
              <a:t>Iteration Terminal</a:t>
            </a:r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990600" y="4535488"/>
            <a:ext cx="0" cy="6858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 type="none" w="sm" len="sm"/>
            <a:tailEnd type="triangle" w="lg" len="sm"/>
          </a:ln>
        </p:spPr>
        <p:txBody>
          <a:bodyPr wrap="none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5508849" y="4254500"/>
            <a:ext cx="2251075" cy="357187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none" lIns="91294" tIns="45647" rIns="91294" bIns="45647">
            <a:spAutoFit/>
          </a:bodyPr>
          <a:lstStyle/>
          <a:p>
            <a:pPr defTabSz="912813" eaLnBrk="1" hangingPunct="1">
              <a:lnSpc>
                <a:spcPct val="87000"/>
              </a:lnSpc>
            </a:pPr>
            <a:r>
              <a:rPr lang="en-US" sz="2000" dirty="0">
                <a:solidFill>
                  <a:srgbClr val="5E84B8"/>
                </a:solidFill>
              </a:rPr>
              <a:t>Conditional Terminal</a:t>
            </a:r>
          </a:p>
        </p:txBody>
      </p:sp>
      <p:sp>
        <p:nvSpPr>
          <p:cNvPr id="13" name="Line 10"/>
          <p:cNvSpPr>
            <a:spLocks noChangeShapeType="1"/>
          </p:cNvSpPr>
          <p:nvPr/>
        </p:nvSpPr>
        <p:spPr bwMode="auto">
          <a:xfrm flipH="1">
            <a:off x="7759924" y="4611688"/>
            <a:ext cx="0" cy="5334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 type="none" w="sm" len="sm"/>
            <a:tailEnd type="triangle" w="lg" len="sm"/>
          </a:ln>
        </p:spPr>
        <p:txBody>
          <a:bodyPr wrap="none" anchor="ctr"/>
          <a:lstStyle/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62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Tunely - </a:t>
            </a:r>
            <a:r>
              <a:rPr lang="cs-CZ" sz="2400" dirty="0" err="1" smtClean="0"/>
              <a:t>while</a:t>
            </a:r>
            <a:r>
              <a:rPr lang="cs-CZ" sz="2400" dirty="0" smtClean="0"/>
              <a:t> cyklus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39552" y="1700808"/>
            <a:ext cx="8208962" cy="4465637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Tunely  provádějí přenos vstupních dat do struktury a výstupních dat ze struktury.</a:t>
            </a: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Pokud tunel provádí přenos vstupních dat do cyklu, cyklus se spustí až po přivedení všech dat.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Výstup dat je proveden až po ukončení cyklu</a:t>
            </a:r>
            <a:endParaRPr lang="cs-CZ" sz="2400" dirty="0"/>
          </a:p>
          <a:p>
            <a:pPr marL="0" indent="0">
              <a:buNone/>
            </a:pPr>
            <a:endParaRPr lang="cs-CZ" sz="2800" dirty="0" smtClean="0"/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10" name="Picture 4" descr="loc_bd_tunnels.bmp"/>
          <p:cNvPicPr>
            <a:picLocks noChangeAspect="1"/>
          </p:cNvPicPr>
          <p:nvPr/>
        </p:nvPicPr>
        <p:blipFill>
          <a:blip r:embed="rId2" cstate="print"/>
          <a:srcRect b="10690"/>
          <a:stretch>
            <a:fillRect/>
          </a:stretch>
        </p:blipFill>
        <p:spPr>
          <a:xfrm>
            <a:off x="2627784" y="3717032"/>
            <a:ext cx="4283968" cy="224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51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Cyklus </a:t>
            </a:r>
            <a:r>
              <a:rPr lang="cs-CZ" sz="2400" dirty="0" err="1" smtClean="0"/>
              <a:t>For</a:t>
            </a:r>
            <a:endParaRPr lang="cs-CZ" sz="2400" dirty="0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457200" y="5002212"/>
            <a:ext cx="8305800" cy="3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928" tIns="45964" rIns="91928" bIns="45964">
            <a:spAutoFit/>
          </a:bodyPr>
          <a:lstStyle/>
          <a:p>
            <a:pPr defTabSz="912813">
              <a:lnSpc>
                <a:spcPct val="90000"/>
              </a:lnSpc>
            </a:pPr>
            <a:r>
              <a:rPr lang="en-US" b="0" dirty="0">
                <a:solidFill>
                  <a:srgbClr val="000000"/>
                </a:solidFill>
                <a:latin typeface="+mn-lt"/>
              </a:rPr>
              <a:t>LabVIEW For Loop	</a:t>
            </a:r>
            <a:r>
              <a:rPr lang="en-US" b="0" dirty="0" smtClean="0">
                <a:solidFill>
                  <a:srgbClr val="000000"/>
                </a:solidFill>
                <a:latin typeface="+mn-lt"/>
              </a:rPr>
              <a:t>          </a:t>
            </a:r>
            <a:r>
              <a:rPr lang="en-US" b="0" dirty="0">
                <a:solidFill>
                  <a:srgbClr val="000000"/>
                </a:solidFill>
                <a:latin typeface="+mn-lt"/>
              </a:rPr>
              <a:t>Flowchart	   </a:t>
            </a:r>
            <a:r>
              <a:rPr lang="en-US" b="0" dirty="0" smtClean="0">
                <a:solidFill>
                  <a:srgbClr val="000000"/>
                </a:solidFill>
                <a:latin typeface="+mn-lt"/>
              </a:rPr>
              <a:t>  </a:t>
            </a:r>
            <a:r>
              <a:rPr lang="cs-CZ" b="0" dirty="0" smtClean="0">
                <a:solidFill>
                  <a:srgbClr val="000000"/>
                </a:solidFill>
                <a:latin typeface="+mn-lt"/>
              </a:rPr>
              <a:t>	      </a:t>
            </a:r>
            <a:r>
              <a:rPr lang="en-US" b="0" dirty="0" smtClean="0">
                <a:solidFill>
                  <a:srgbClr val="000000"/>
                </a:solidFill>
                <a:latin typeface="+mn-lt"/>
              </a:rPr>
              <a:t>Pseudo </a:t>
            </a:r>
            <a:r>
              <a:rPr lang="en-US" b="0" dirty="0">
                <a:solidFill>
                  <a:srgbClr val="000000"/>
                </a:solidFill>
                <a:latin typeface="+mn-lt"/>
              </a:rPr>
              <a:t>Code</a:t>
            </a:r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>
            <a:off x="622300" y="2146300"/>
            <a:ext cx="152400" cy="0"/>
          </a:xfrm>
          <a:prstGeom prst="line">
            <a:avLst/>
          </a:prstGeom>
          <a:noFill/>
          <a:ln w="19050">
            <a:solidFill>
              <a:srgbClr val="000099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324600" y="2171700"/>
            <a:ext cx="2514600" cy="180340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tabLst>
                <a:tab pos="234950" algn="l"/>
              </a:tabLst>
            </a:pPr>
            <a:r>
              <a:rPr lang="en-US" sz="1600" dirty="0">
                <a:solidFill>
                  <a:srgbClr val="000000"/>
                </a:solidFill>
              </a:rPr>
              <a:t>N=100;</a:t>
            </a:r>
          </a:p>
          <a:p>
            <a:pPr>
              <a:spcBef>
                <a:spcPct val="50000"/>
              </a:spcBef>
              <a:tabLst>
                <a:tab pos="234950" algn="l"/>
              </a:tabLst>
            </a:pPr>
            <a:r>
              <a:rPr lang="en-US" sz="1600" dirty="0" err="1">
                <a:solidFill>
                  <a:srgbClr val="000000"/>
                </a:solidFill>
              </a:rPr>
              <a:t>i</a:t>
            </a:r>
            <a:r>
              <a:rPr lang="en-US" sz="1600" dirty="0">
                <a:solidFill>
                  <a:srgbClr val="000000"/>
                </a:solidFill>
              </a:rPr>
              <a:t>=0;</a:t>
            </a:r>
          </a:p>
          <a:p>
            <a:pPr>
              <a:spcBef>
                <a:spcPct val="50000"/>
              </a:spcBef>
              <a:tabLst>
                <a:tab pos="234950" algn="l"/>
              </a:tabLst>
            </a:pPr>
            <a:r>
              <a:rPr lang="en-US" sz="1600" dirty="0">
                <a:solidFill>
                  <a:srgbClr val="000000"/>
                </a:solidFill>
              </a:rPr>
              <a:t>Until </a:t>
            </a:r>
            <a:r>
              <a:rPr lang="en-US" sz="1600" dirty="0" err="1">
                <a:solidFill>
                  <a:srgbClr val="000000"/>
                </a:solidFill>
              </a:rPr>
              <a:t>i</a:t>
            </a:r>
            <a:r>
              <a:rPr lang="en-US" sz="1600" dirty="0">
                <a:solidFill>
                  <a:srgbClr val="000000"/>
                </a:solidFill>
              </a:rPr>
              <a:t>=N:</a:t>
            </a:r>
          </a:p>
          <a:p>
            <a:pPr>
              <a:spcBef>
                <a:spcPct val="50000"/>
              </a:spcBef>
              <a:tabLst>
                <a:tab pos="234950" algn="l"/>
              </a:tabLst>
            </a:pPr>
            <a:r>
              <a:rPr lang="en-US" sz="1600" dirty="0">
                <a:solidFill>
                  <a:srgbClr val="000000"/>
                </a:solidFill>
              </a:rPr>
              <a:t>	Repeat (</a:t>
            </a:r>
            <a:r>
              <a:rPr lang="en-US" sz="1600" dirty="0" err="1">
                <a:solidFill>
                  <a:srgbClr val="000000"/>
                </a:solidFill>
              </a:rPr>
              <a:t>code;i</a:t>
            </a:r>
            <a:r>
              <a:rPr lang="en-US" sz="1600" dirty="0">
                <a:solidFill>
                  <a:srgbClr val="000000"/>
                </a:solidFill>
              </a:rPr>
              <a:t>=i+1);</a:t>
            </a:r>
          </a:p>
          <a:p>
            <a:pPr>
              <a:spcBef>
                <a:spcPct val="50000"/>
              </a:spcBef>
              <a:tabLst>
                <a:tab pos="234950" algn="l"/>
              </a:tabLst>
            </a:pPr>
            <a:r>
              <a:rPr lang="en-US" sz="1600" dirty="0">
                <a:solidFill>
                  <a:srgbClr val="000000"/>
                </a:solidFill>
              </a:rPr>
              <a:t>End;</a:t>
            </a:r>
          </a:p>
        </p:txBody>
      </p:sp>
      <p:pic>
        <p:nvPicPr>
          <p:cNvPr id="11" name="Picture 6" descr="for loop theory.bmp"/>
          <p:cNvPicPr>
            <a:picLocks noChangeAspect="1" noChangeArrowheads="1"/>
          </p:cNvPicPr>
          <p:nvPr/>
        </p:nvPicPr>
        <p:blipFill>
          <a:blip r:embed="rId2" cstate="print"/>
          <a:srcRect r="38889"/>
          <a:stretch>
            <a:fillRect/>
          </a:stretch>
        </p:blipFill>
        <p:spPr bwMode="auto">
          <a:xfrm>
            <a:off x="381000" y="1793875"/>
            <a:ext cx="5562600" cy="254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5976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Cyklus </a:t>
            </a:r>
            <a:r>
              <a:rPr lang="cs-CZ" sz="2400" dirty="0" err="1" smtClean="0"/>
              <a:t>For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39552" y="1700808"/>
            <a:ext cx="8208962" cy="4465637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Vytvoření cyklu </a:t>
            </a:r>
            <a:r>
              <a:rPr lang="cs-CZ" sz="2400" dirty="0" err="1" smtClean="0"/>
              <a:t>for</a:t>
            </a:r>
            <a:r>
              <a:rPr lang="cs-CZ" sz="2400" dirty="0" smtClean="0"/>
              <a:t> se provádí stejným způsobem jako u cyklu </a:t>
            </a:r>
            <a:r>
              <a:rPr lang="cs-CZ" sz="2400" dirty="0" err="1" smtClean="0"/>
              <a:t>while</a:t>
            </a:r>
            <a:r>
              <a:rPr lang="cs-CZ" sz="24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Cyklus </a:t>
            </a:r>
            <a:r>
              <a:rPr lang="cs-CZ" sz="2400" dirty="0" err="1" smtClean="0"/>
              <a:t>while</a:t>
            </a:r>
            <a:r>
              <a:rPr lang="cs-CZ" sz="2400" dirty="0" smtClean="0"/>
              <a:t> je možné nahradit cyklem </a:t>
            </a:r>
            <a:r>
              <a:rPr lang="cs-CZ" sz="2400" dirty="0" err="1" smtClean="0"/>
              <a:t>for</a:t>
            </a:r>
            <a:r>
              <a:rPr lang="cs-CZ" sz="2400" dirty="0" smtClean="0"/>
              <a:t> kliknutím pravého tlačítka na okraj cyklu a zvolením „</a:t>
            </a:r>
            <a:r>
              <a:rPr lang="cs-CZ" sz="2400" dirty="0" err="1" smtClean="0"/>
              <a:t>Replace</a:t>
            </a:r>
            <a:r>
              <a:rPr lang="cs-CZ" sz="2400" dirty="0" smtClean="0"/>
              <a:t> </a:t>
            </a:r>
            <a:r>
              <a:rPr lang="cs-CZ" sz="2400" dirty="0" err="1" smtClean="0"/>
              <a:t>with</a:t>
            </a:r>
            <a:r>
              <a:rPr lang="cs-CZ" sz="2400" dirty="0" smtClean="0"/>
              <a:t> </a:t>
            </a:r>
            <a:r>
              <a:rPr lang="cs-CZ" sz="2400" dirty="0" err="1" smtClean="0"/>
              <a:t>For</a:t>
            </a:r>
            <a:r>
              <a:rPr lang="cs-CZ" sz="2400" dirty="0" smtClean="0"/>
              <a:t> </a:t>
            </a:r>
            <a:r>
              <a:rPr lang="cs-CZ" sz="2400" dirty="0" err="1" smtClean="0"/>
              <a:t>Loop</a:t>
            </a:r>
            <a:r>
              <a:rPr lang="cs-CZ" sz="2400" dirty="0" smtClean="0"/>
              <a:t>“.</a:t>
            </a: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Hodnota </a:t>
            </a:r>
            <a:r>
              <a:rPr lang="cs-CZ" sz="2400" dirty="0"/>
              <a:t>vstupního</a:t>
            </a:r>
            <a:r>
              <a:rPr lang="cs-CZ" sz="2400" dirty="0" smtClean="0"/>
              <a:t> terminálu N určuje počet opakování cyklu </a:t>
            </a:r>
            <a:r>
              <a:rPr lang="cs-CZ" sz="2400" dirty="0" err="1" smtClean="0"/>
              <a:t>for</a:t>
            </a:r>
            <a:r>
              <a:rPr lang="cs-CZ" sz="2400" dirty="0" smtClean="0"/>
              <a:t>.</a:t>
            </a:r>
            <a:endParaRPr lang="cs-CZ" sz="2400" dirty="0"/>
          </a:p>
          <a:p>
            <a:pPr marL="0" indent="0">
              <a:buNone/>
            </a:pPr>
            <a:endParaRPr lang="cs-CZ" sz="2800" dirty="0" smtClean="0"/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5" name="Embedded Image" descr="count.bmp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24328" y="4725144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0096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Porovnání cyklů </a:t>
            </a:r>
            <a:r>
              <a:rPr lang="cs-CZ" sz="2400" dirty="0" err="1" smtClean="0"/>
              <a:t>for</a:t>
            </a:r>
            <a:r>
              <a:rPr lang="cs-CZ" sz="2400" dirty="0" smtClean="0"/>
              <a:t>  a </a:t>
            </a:r>
            <a:r>
              <a:rPr lang="cs-CZ" sz="2400" dirty="0" err="1" smtClean="0"/>
              <a:t>while</a:t>
            </a:r>
            <a:endParaRPr lang="cs-CZ" sz="2400" dirty="0"/>
          </a:p>
        </p:txBody>
      </p:sp>
      <p:sp>
        <p:nvSpPr>
          <p:cNvPr id="14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345829"/>
            <a:ext cx="3797300" cy="256222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dirty="0" smtClean="0"/>
              <a:t>Cyklus </a:t>
            </a:r>
            <a:r>
              <a:rPr lang="cs-CZ" sz="2800" dirty="0" err="1" smtClean="0"/>
              <a:t>for</a:t>
            </a:r>
            <a:endParaRPr lang="en-US" sz="2800" dirty="0" smtClean="0"/>
          </a:p>
          <a:p>
            <a:r>
              <a:rPr lang="cs-CZ" sz="2800" dirty="0" smtClean="0"/>
              <a:t>Provede přesně daný počet opakování</a:t>
            </a:r>
          </a:p>
          <a:p>
            <a:r>
              <a:rPr lang="cs-CZ" sz="2800" dirty="0" smtClean="0"/>
              <a:t>Nemusí se provést ani jednou</a:t>
            </a:r>
          </a:p>
          <a:p>
            <a:r>
              <a:rPr lang="cs-CZ" sz="2800" dirty="0" smtClean="0"/>
              <a:t>Tunel automaticky provede výstup vektoru dat</a:t>
            </a:r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sp>
        <p:nvSpPr>
          <p:cNvPr id="15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292080" y="1309464"/>
            <a:ext cx="3527425" cy="256222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2800" dirty="0" smtClean="0"/>
              <a:t>Cyklus </a:t>
            </a:r>
            <a:r>
              <a:rPr lang="cs-CZ" sz="2800" dirty="0" err="1" smtClean="0"/>
              <a:t>while</a:t>
            </a:r>
            <a:endParaRPr lang="en-US" sz="2800" dirty="0" smtClean="0"/>
          </a:p>
          <a:p>
            <a:r>
              <a:rPr lang="cs-CZ" sz="2800" dirty="0" smtClean="0"/>
              <a:t>Přestane se provádět pouze při splnění podmínek podmíněného terminálu</a:t>
            </a:r>
          </a:p>
          <a:p>
            <a:r>
              <a:rPr lang="cs-CZ" sz="2800" dirty="0" smtClean="0"/>
              <a:t>Provede se vždy alespoň jednou</a:t>
            </a:r>
          </a:p>
          <a:p>
            <a:r>
              <a:rPr lang="cs-CZ" sz="2800" dirty="0" smtClean="0"/>
              <a:t>Tunel automaticky provede výstup poslední hodnoty</a:t>
            </a:r>
          </a:p>
          <a:p>
            <a:pPr lvl="1"/>
            <a:endParaRPr lang="cs-CZ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17" name="Embedded Image" descr="loc_eps_forlooptheory2.bmp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958277" y="3871689"/>
            <a:ext cx="2709863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Embedded Image" descr="loc_eps_While Loop Theory.bmp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10114" y="3908054"/>
            <a:ext cx="4091356" cy="1861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5755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Časování VI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556792"/>
            <a:ext cx="5545138" cy="48244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Proč časovat VI?</a:t>
            </a:r>
          </a:p>
          <a:p>
            <a:r>
              <a:rPr lang="cs-CZ" sz="2400" dirty="0"/>
              <a:t>Ř</a:t>
            </a:r>
            <a:r>
              <a:rPr lang="cs-CZ" sz="2400" dirty="0" smtClean="0"/>
              <a:t>ízení frekvence provádění cyklů.</a:t>
            </a:r>
          </a:p>
          <a:p>
            <a:endParaRPr lang="cs-CZ" sz="2400" dirty="0" smtClean="0"/>
          </a:p>
          <a:p>
            <a:r>
              <a:rPr lang="cs-CZ" sz="2400" dirty="0" smtClean="0"/>
              <a:t>Poskytne procesoru dostatek času na provedení ostatních úkonů, například zpracování uživatelského vstupu.</a:t>
            </a:r>
          </a:p>
          <a:p>
            <a:endParaRPr lang="cs-CZ" sz="2400" dirty="0"/>
          </a:p>
          <a:p>
            <a:endParaRPr lang="cs-CZ" sz="2400" dirty="0"/>
          </a:p>
          <a:p>
            <a:pPr marL="0" indent="0">
              <a:buNone/>
            </a:pPr>
            <a:endParaRPr lang="cs-CZ" sz="2800" dirty="0" smtClean="0"/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8" name="Picture 8" descr="noloc_timing a VI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2514600"/>
            <a:ext cx="18224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1235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Funkce </a:t>
            </a:r>
            <a:r>
              <a:rPr lang="cs-CZ" sz="2400" dirty="0" err="1" smtClean="0"/>
              <a:t>Wait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484784"/>
            <a:ext cx="7993062" cy="252095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Umožňuje VI přechod do režimu spánku na daný časový úsek.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Umožňuje procesoru obsluhu jiných procesů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Využívá vnitřní časování operačního systému.</a:t>
            </a:r>
          </a:p>
          <a:p>
            <a:endParaRPr lang="cs-CZ" sz="2400" dirty="0"/>
          </a:p>
          <a:p>
            <a:endParaRPr lang="cs-CZ" sz="2400" dirty="0"/>
          </a:p>
          <a:p>
            <a:pPr marL="0" indent="0">
              <a:buNone/>
            </a:pPr>
            <a:endParaRPr lang="cs-CZ" sz="2800" dirty="0" smtClean="0"/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5" name="Picture 7" descr="loc_Time Delay VI.bmp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096001" y="4216400"/>
            <a:ext cx="1586790" cy="1793875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</p:pic>
      <p:pic>
        <p:nvPicPr>
          <p:cNvPr id="6" name="Picture 2" descr="loc_Wait Until Next Ms icon with label.bmp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352800" y="4216400"/>
            <a:ext cx="1905000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loc_Wait icon with label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4489580"/>
            <a:ext cx="1143000" cy="107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6253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Zpětná vazba v cyklech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467544" y="1700138"/>
            <a:ext cx="8208962" cy="252095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dirty="0" smtClean="0"/>
              <a:t>Při programování cyklů je často nutné využít data z předchozí iterace</a:t>
            </a:r>
            <a:endParaRPr lang="cs-CZ" sz="2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dirty="0" smtClean="0"/>
              <a:t>Posuvný registr provádí přenos hodnot z jedné iterace do další</a:t>
            </a:r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5" name="Picture 2" descr="loc_bd_iterative data transfer.bmp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627784" y="3573016"/>
            <a:ext cx="4103092" cy="209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295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Inicializace posuvného registru</a:t>
            </a:r>
            <a:endParaRPr lang="cs-CZ" sz="2400" dirty="0"/>
          </a:p>
        </p:txBody>
      </p:sp>
      <p:graphicFrame>
        <p:nvGraphicFramePr>
          <p:cNvPr id="6" name="Group 52"/>
          <p:cNvGraphicFramePr>
            <a:graphicFrameLocks noGrp="1"/>
          </p:cNvGraphicFramePr>
          <p:nvPr/>
        </p:nvGraphicFramePr>
        <p:xfrm>
          <a:off x="380999" y="1828800"/>
          <a:ext cx="8458201" cy="4343400"/>
        </p:xfrm>
        <a:graphic>
          <a:graphicData uri="http://schemas.openxmlformats.org/drawingml/2006/table">
            <a:tbl>
              <a:tblPr/>
              <a:tblGrid>
                <a:gridCol w="49800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00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81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Block Diagram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1st run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2nd run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40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Initialized</a:t>
                      </a:r>
                      <a:b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Shift</a:t>
                      </a:r>
                      <a:b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Register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Output = 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Output = 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0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Not </a:t>
                      </a:r>
                      <a:b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Initialized</a:t>
                      </a:r>
                      <a:b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Shift</a:t>
                      </a:r>
                      <a:b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Register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Output = 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Output = 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7" name="Picture 2" descr="loc_bd_iterative data transfer.bmp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752600" y="2390775"/>
            <a:ext cx="351948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loc_bd_iterative data transfer uninitialized.bmp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808162" y="4343400"/>
            <a:ext cx="3463925" cy="174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3"/>
          <p:cNvSpPr>
            <a:spLocks noChangeArrowheads="1"/>
          </p:cNvSpPr>
          <p:nvPr/>
        </p:nvSpPr>
        <p:spPr bwMode="auto">
          <a:xfrm>
            <a:off x="3679825" y="1219200"/>
            <a:ext cx="1981200" cy="533400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1905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rgbClr val="FFFFFF"/>
                </a:solidFill>
                <a:latin typeface="+mn-lt"/>
              </a:rPr>
              <a:t>VI finishes</a:t>
            </a:r>
          </a:p>
        </p:txBody>
      </p:sp>
      <p:sp>
        <p:nvSpPr>
          <p:cNvPr id="10" name="AutoShape 44"/>
          <p:cNvSpPr>
            <a:spLocks noChangeArrowheads="1"/>
          </p:cNvSpPr>
          <p:nvPr/>
        </p:nvSpPr>
        <p:spPr bwMode="auto">
          <a:xfrm>
            <a:off x="6858000" y="1219200"/>
            <a:ext cx="1905000" cy="533400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1905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rgbClr val="FFFFFF"/>
                </a:solidFill>
                <a:latin typeface="+mn-lt"/>
              </a:rPr>
              <a:t>Run again</a:t>
            </a:r>
          </a:p>
        </p:txBody>
      </p:sp>
      <p:sp>
        <p:nvSpPr>
          <p:cNvPr id="11" name="AutoShape 45"/>
          <p:cNvSpPr>
            <a:spLocks noChangeArrowheads="1"/>
          </p:cNvSpPr>
          <p:nvPr/>
        </p:nvSpPr>
        <p:spPr bwMode="auto">
          <a:xfrm>
            <a:off x="685800" y="1219200"/>
            <a:ext cx="1839913" cy="533400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1905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rgbClr val="FFFFFF"/>
                </a:solidFill>
                <a:latin typeface="+mn-lt"/>
              </a:rPr>
              <a:t>Run once</a:t>
            </a:r>
          </a:p>
        </p:txBody>
      </p:sp>
      <p:cxnSp>
        <p:nvCxnSpPr>
          <p:cNvPr id="12" name="AutoShape 46"/>
          <p:cNvCxnSpPr>
            <a:cxnSpLocks noChangeShapeType="1"/>
            <a:stCxn id="11" idx="3"/>
            <a:endCxn id="9" idx="1"/>
          </p:cNvCxnSpPr>
          <p:nvPr/>
        </p:nvCxnSpPr>
        <p:spPr bwMode="auto">
          <a:xfrm>
            <a:off x="2525713" y="1485900"/>
            <a:ext cx="1154112" cy="0"/>
          </a:xfrm>
          <a:prstGeom prst="straightConnector1">
            <a:avLst/>
          </a:prstGeom>
          <a:noFill/>
          <a:ln w="28575">
            <a:solidFill>
              <a:schemeClr val="tx2"/>
            </a:solidFill>
            <a:round/>
            <a:headEnd type="none" w="sm" len="sm"/>
            <a:tailEnd type="triangle" w="med" len="med"/>
          </a:ln>
        </p:spPr>
      </p:cxnSp>
      <p:cxnSp>
        <p:nvCxnSpPr>
          <p:cNvPr id="13" name="AutoShape 47"/>
          <p:cNvCxnSpPr>
            <a:cxnSpLocks noChangeShapeType="1"/>
            <a:stCxn id="9" idx="3"/>
            <a:endCxn id="10" idx="1"/>
          </p:cNvCxnSpPr>
          <p:nvPr/>
        </p:nvCxnSpPr>
        <p:spPr bwMode="auto">
          <a:xfrm>
            <a:off x="5661025" y="1485900"/>
            <a:ext cx="1196975" cy="0"/>
          </a:xfrm>
          <a:prstGeom prst="straightConnector1">
            <a:avLst/>
          </a:prstGeom>
          <a:noFill/>
          <a:ln w="28575">
            <a:solidFill>
              <a:schemeClr val="tx2"/>
            </a:solidFill>
            <a:round/>
            <a:headEnd type="none" w="sm" len="sm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77980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Case struktura 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73881" y="1628800"/>
            <a:ext cx="8208962" cy="4465637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Obsahuje dva nebo více </a:t>
            </a:r>
            <a:r>
              <a:rPr lang="cs-CZ" sz="2400" dirty="0" err="1" smtClean="0"/>
              <a:t>podobvodů</a:t>
            </a:r>
            <a:r>
              <a:rPr lang="cs-CZ" sz="2400" dirty="0" smtClean="0"/>
              <a:t> (možností)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Využívá vstupní hodnotu pro zvolení, který </a:t>
            </a:r>
            <a:r>
              <a:rPr lang="cs-CZ" sz="2400" dirty="0" err="1" smtClean="0"/>
              <a:t>podobvod</a:t>
            </a:r>
            <a:r>
              <a:rPr lang="cs-CZ" sz="2400" dirty="0" smtClean="0"/>
              <a:t> spustit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Najednou lze provést a zobrazit pouze jeden </a:t>
            </a:r>
            <a:r>
              <a:rPr lang="cs-CZ" sz="2400" dirty="0" err="1" smtClean="0"/>
              <a:t>podobvod</a:t>
            </a:r>
            <a:r>
              <a:rPr lang="cs-CZ" sz="2400" dirty="0" smtClean="0"/>
              <a:t>. </a:t>
            </a:r>
            <a:endParaRPr lang="cs-CZ" sz="2400" dirty="0"/>
          </a:p>
          <a:p>
            <a:pPr marL="0" indent="0">
              <a:buNone/>
            </a:pPr>
            <a:endParaRPr lang="cs-CZ" sz="2800" dirty="0" smtClean="0"/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6" name="Embedded Image" descr="loc_bd_Square Root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475656" y="3645024"/>
            <a:ext cx="56991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2525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Vstupní a výstupní tunely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39552" y="1628800"/>
            <a:ext cx="8208962" cy="4465637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Možnost vytvořit několik vstupních a výstupních tunelů.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Vstupní tunely mohou využívat všechny </a:t>
            </a:r>
            <a:r>
              <a:rPr lang="cs-CZ" sz="2400" dirty="0" err="1" smtClean="0"/>
              <a:t>podobvody</a:t>
            </a:r>
            <a:r>
              <a:rPr lang="cs-CZ" sz="24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Nutné definovat výstupní tunely pro každý </a:t>
            </a:r>
            <a:r>
              <a:rPr lang="cs-CZ" sz="2400" dirty="0" err="1" smtClean="0"/>
              <a:t>podobvod</a:t>
            </a:r>
            <a:endParaRPr lang="cs-CZ" sz="2400" dirty="0" smtClean="0"/>
          </a:p>
          <a:p>
            <a:endParaRPr lang="cs-CZ" sz="2400" dirty="0" smtClean="0"/>
          </a:p>
          <a:p>
            <a:pPr marL="0" indent="0">
              <a:buNone/>
            </a:pPr>
            <a:endParaRPr lang="cs-CZ" sz="2800" dirty="0" smtClean="0"/>
          </a:p>
          <a:p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5" name="Embedded Image" descr="loc_bd_tunnels_in_case_structure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730512" y="3212976"/>
            <a:ext cx="5827042" cy="239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0863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sz="quarter" idx="4294967295"/>
          </p:nvPr>
        </p:nvSpPr>
        <p:spPr>
          <a:xfrm>
            <a:off x="2339752" y="2348880"/>
            <a:ext cx="4464050" cy="984885"/>
          </a:xfrm>
        </p:spPr>
        <p:txBody>
          <a:bodyPr/>
          <a:lstStyle/>
          <a:p>
            <a:pPr algn="ctr"/>
            <a:r>
              <a:rPr lang="cs-CZ" sz="3200" dirty="0" smtClean="0"/>
              <a:t>Díky za pozornost.</a:t>
            </a:r>
          </a:p>
          <a:p>
            <a:pPr algn="ctr"/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79965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ce white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R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3230</TotalTime>
  <Words>400</Words>
  <Application>Microsoft Office PowerPoint</Application>
  <PresentationFormat>Předvádění na obrazovce (4:3)</PresentationFormat>
  <Paragraphs>104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Arial</vt:lpstr>
      <vt:lpstr>Calibri</vt:lpstr>
      <vt:lpstr>Rice white</vt:lpstr>
      <vt:lpstr>Office Theme</vt:lpstr>
      <vt:lpstr>Prezentace aplikace PowerPoint</vt:lpstr>
      <vt:lpstr>Řízení chodu programu </vt:lpstr>
      <vt:lpstr>Tvorba VI (Virtual Instrument)</vt:lpstr>
      <vt:lpstr>Cyklus While</vt:lpstr>
      <vt:lpstr>Cyklus While</vt:lpstr>
      <vt:lpstr>Cyklus While</vt:lpstr>
      <vt:lpstr>Tunely - while cyklus</vt:lpstr>
      <vt:lpstr>Cyklus For</vt:lpstr>
      <vt:lpstr>Cyklus For</vt:lpstr>
      <vt:lpstr>Porovnání cyklů for  a while</vt:lpstr>
      <vt:lpstr>Časování VI</vt:lpstr>
      <vt:lpstr>Funkce Wait</vt:lpstr>
      <vt:lpstr>Zpětná vazba v cyklech</vt:lpstr>
      <vt:lpstr>Inicializace posuvného registru</vt:lpstr>
      <vt:lpstr>Case struktura </vt:lpstr>
      <vt:lpstr>Vstupní a výstupní tunely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Vasik</dc:creator>
  <cp:lastModifiedBy>Václav Kotlan</cp:lastModifiedBy>
  <cp:revision>80</cp:revision>
  <dcterms:created xsi:type="dcterms:W3CDTF">2013-09-05T13:20:21Z</dcterms:created>
  <dcterms:modified xsi:type="dcterms:W3CDTF">2020-12-10T11:24:25Z</dcterms:modified>
</cp:coreProperties>
</file>