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1" r:id="rId1"/>
  </p:sldMasterIdLst>
  <p:notesMasterIdLst>
    <p:notesMasterId r:id="rId12"/>
  </p:notesMasterIdLst>
  <p:handoutMasterIdLst>
    <p:handoutMasterId r:id="rId13"/>
  </p:handoutMasterIdLst>
  <p:sldIdLst>
    <p:sldId id="284" r:id="rId2"/>
    <p:sldId id="267" r:id="rId3"/>
    <p:sldId id="279" r:id="rId4"/>
    <p:sldId id="274" r:id="rId5"/>
    <p:sldId id="278" r:id="rId6"/>
    <p:sldId id="280" r:id="rId7"/>
    <p:sldId id="281" r:id="rId8"/>
    <p:sldId id="282" r:id="rId9"/>
    <p:sldId id="283" r:id="rId10"/>
    <p:sldId id="272" r:id="rId11"/>
  </p:sldIdLst>
  <p:sldSz cx="11522075" cy="6480175"/>
  <p:notesSz cx="6858000" cy="9144000"/>
  <p:defaultTextStyle>
    <a:defPPr>
      <a:defRPr lang="en-US"/>
    </a:defPPr>
    <a:lvl1pPr marL="0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2054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64108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96162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28216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60270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92324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24378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56432" algn="l" defTabSz="43205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D2D"/>
    <a:srgbClr val="00B6D7"/>
    <a:srgbClr val="0A963C"/>
    <a:srgbClr val="D7D246"/>
    <a:srgbClr val="2150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2" autoAdjust="0"/>
    <p:restoredTop sz="94660" autoAdjust="0"/>
  </p:normalViewPr>
  <p:slideViewPr>
    <p:cSldViewPr snapToGrid="0">
      <p:cViewPr varScale="1">
        <p:scale>
          <a:sx n="87" d="100"/>
          <a:sy n="87" d="100"/>
        </p:scale>
        <p:origin x="67" y="192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1" d="100"/>
          <a:sy n="101" d="100"/>
        </p:scale>
        <p:origin x="-357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2E4DB-00F7-45BF-85FA-60C6872FBAA8}" type="datetimeFigureOut">
              <a:rPr lang="cs-CZ" smtClean="0"/>
              <a:pPr/>
              <a:t>24.02.2023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FADA7-7F4B-46DB-84B6-3F876DD638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7156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80D29-0F9A-4B4F-BE8D-E5AA19BADCD3}" type="datetimeFigureOut">
              <a:rPr lang="cs-CZ" smtClean="0"/>
              <a:pPr/>
              <a:t>24.02.2023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C9BAB-6126-4DF6-85B9-C20C2BA871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146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054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108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6162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8216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0270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2324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4378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6432" algn="l" defTabSz="86410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 userDrawn="1"/>
        </p:nvSpPr>
        <p:spPr>
          <a:xfrm>
            <a:off x="0" y="0"/>
            <a:ext cx="4392000" cy="6480175"/>
          </a:xfrm>
          <a:prstGeom prst="rect">
            <a:avLst/>
          </a:prstGeom>
          <a:solidFill>
            <a:srgbClr val="00B6D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 userDrawn="1"/>
        </p:nvSpPr>
        <p:spPr>
          <a:xfrm>
            <a:off x="4392000" y="0"/>
            <a:ext cx="1332000" cy="6480175"/>
          </a:xfrm>
          <a:prstGeom prst="rect">
            <a:avLst/>
          </a:prstGeom>
          <a:solidFill>
            <a:srgbClr val="0A9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 userDrawn="1"/>
        </p:nvSpPr>
        <p:spPr>
          <a:xfrm>
            <a:off x="5724000" y="0"/>
            <a:ext cx="5797550" cy="6480175"/>
          </a:xfrm>
          <a:prstGeom prst="rect">
            <a:avLst/>
          </a:prstGeom>
          <a:solidFill>
            <a:srgbClr val="D7D246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 userDrawn="1"/>
        </p:nvSpPr>
        <p:spPr>
          <a:xfrm>
            <a:off x="2520000" y="2340000"/>
            <a:ext cx="6480000" cy="1800000"/>
          </a:xfrm>
          <a:prstGeom prst="rect">
            <a:avLst/>
          </a:prstGeom>
          <a:solidFill>
            <a:srgbClr val="2D2D2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pic>
        <p:nvPicPr>
          <p:cNvPr id="2050" name="Picture 2" descr="E:\Práce\ZČU\_Katedry\KAP\_Logo\Export\kap\CZ\rgb\Celé\kap_full_rgb_light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000" y="3060000"/>
            <a:ext cx="4960341" cy="360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440000" y="1800000"/>
            <a:ext cx="7918162" cy="1296000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>
              <a:defRPr lang="cs-CZ" sz="4000" b="1">
                <a:solidFill>
                  <a:srgbClr val="00B6D7"/>
                </a:solidFill>
                <a:latin typeface="+mj-lt"/>
              </a:defRPr>
            </a:lvl1pPr>
          </a:lstStyle>
          <a:p>
            <a:r>
              <a:rPr lang="cs-CZ"/>
              <a:t>NÁZEV PREZENTACE. </a:t>
            </a:r>
          </a:p>
        </p:txBody>
      </p:sp>
      <p:sp>
        <p:nvSpPr>
          <p:cNvPr id="19" name="Zástupný symbol pro text 2"/>
          <p:cNvSpPr>
            <a:spLocks noGrp="1"/>
          </p:cNvSpPr>
          <p:nvPr>
            <p:ph type="body" idx="1" hasCustomPrompt="1"/>
          </p:nvPr>
        </p:nvSpPr>
        <p:spPr>
          <a:xfrm>
            <a:off x="1440000" y="3096000"/>
            <a:ext cx="7920000" cy="1224000"/>
          </a:xfrm>
          <a:prstGeom prst="rect">
            <a:avLst/>
          </a:prstGeom>
        </p:spPr>
        <p:txBody>
          <a:bodyPr anchor="t"/>
          <a:lstStyle>
            <a:lvl1pPr marL="0" marR="0" indent="0" algn="l" defTabSz="86410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cs-CZ" sz="2000" b="0" i="0" u="none" strike="noStrike" kern="1200" cap="none" spc="0" normalizeH="0" baseline="0" noProof="0">
                <a:ln>
                  <a:noFill/>
                </a:ln>
                <a:solidFill>
                  <a:srgbClr val="00B6D7"/>
                </a:solidFill>
                <a:effectLst/>
                <a:uLnTx/>
                <a:uFillTx/>
              </a:defRPr>
            </a:lvl1pPr>
            <a:lvl2pPr marL="432054" indent="0">
              <a:buNone/>
              <a:defRPr sz="1900" b="1"/>
            </a:lvl2pPr>
            <a:lvl3pPr marL="864108" indent="0">
              <a:buNone/>
              <a:defRPr sz="1700" b="1"/>
            </a:lvl3pPr>
            <a:lvl4pPr marL="1296162" indent="0">
              <a:buNone/>
              <a:defRPr sz="1500" b="1"/>
            </a:lvl4pPr>
            <a:lvl5pPr marL="1728216" indent="0">
              <a:buNone/>
              <a:defRPr sz="1500" b="1"/>
            </a:lvl5pPr>
            <a:lvl6pPr marL="2160270" indent="0">
              <a:buNone/>
              <a:defRPr sz="1500" b="1"/>
            </a:lvl6pPr>
            <a:lvl7pPr marL="2592324" indent="0">
              <a:buNone/>
              <a:defRPr sz="1500" b="1"/>
            </a:lvl7pPr>
            <a:lvl8pPr marL="3024378" indent="0">
              <a:buNone/>
              <a:defRPr sz="1500" b="1"/>
            </a:lvl8pPr>
            <a:lvl9pPr marL="3456432" indent="0">
              <a:buNone/>
              <a:defRPr sz="1500" b="1"/>
            </a:lvl9pPr>
          </a:lstStyle>
          <a:p>
            <a:pPr marL="0" marR="0" lvl="0" indent="0" algn="l" defTabSz="86410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800" b="0" i="0" u="none" strike="noStrike" kern="1200" cap="none" spc="0" normalizeH="0" baseline="0" noProof="0">
                <a:ln>
                  <a:noFill/>
                </a:ln>
                <a:solidFill>
                  <a:srgbClr val="00B6D7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PODTITUL. </a:t>
            </a:r>
          </a:p>
        </p:txBody>
      </p:sp>
      <p:sp>
        <p:nvSpPr>
          <p:cNvPr id="21" name="Zástupný symbol pro text 2"/>
          <p:cNvSpPr>
            <a:spLocks noGrp="1"/>
          </p:cNvSpPr>
          <p:nvPr>
            <p:ph type="body" idx="10" hasCustomPrompt="1"/>
          </p:nvPr>
        </p:nvSpPr>
        <p:spPr>
          <a:xfrm>
            <a:off x="1440000" y="4320000"/>
            <a:ext cx="7920000" cy="432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000" b="0" baseline="0">
                <a:solidFill>
                  <a:srgbClr val="2D2D2D"/>
                </a:solidFill>
              </a:defRPr>
            </a:lvl1pPr>
            <a:lvl2pPr marL="432054" indent="0">
              <a:buNone/>
              <a:defRPr sz="1900" b="1"/>
            </a:lvl2pPr>
            <a:lvl3pPr marL="864108" indent="0">
              <a:buNone/>
              <a:defRPr sz="1700" b="1"/>
            </a:lvl3pPr>
            <a:lvl4pPr marL="1296162" indent="0">
              <a:buNone/>
              <a:defRPr sz="1500" b="1"/>
            </a:lvl4pPr>
            <a:lvl5pPr marL="1728216" indent="0">
              <a:buNone/>
              <a:defRPr sz="1500" b="1"/>
            </a:lvl5pPr>
            <a:lvl6pPr marL="2160270" indent="0">
              <a:buNone/>
              <a:defRPr sz="1500" b="1"/>
            </a:lvl6pPr>
            <a:lvl7pPr marL="2592324" indent="0">
              <a:buNone/>
              <a:defRPr sz="1500" b="1"/>
            </a:lvl7pPr>
            <a:lvl8pPr marL="3024378" indent="0">
              <a:buNone/>
              <a:defRPr sz="1500" b="1"/>
            </a:lvl8pPr>
            <a:lvl9pPr marL="3456432" indent="0">
              <a:buNone/>
              <a:defRPr sz="1500" b="1"/>
            </a:lvl9pPr>
          </a:lstStyle>
          <a:p>
            <a:pPr lvl="0"/>
            <a:r>
              <a:rPr lang="cs-CZ"/>
              <a:t>Autor / email / telefon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/>
          <p:cNvSpPr>
            <a:spLocks noGrp="1"/>
          </p:cNvSpPr>
          <p:nvPr>
            <p:ph type="ctrTitle" hasCustomPrompt="1"/>
          </p:nvPr>
        </p:nvSpPr>
        <p:spPr>
          <a:xfrm>
            <a:off x="720000" y="720000"/>
            <a:ext cx="7918162" cy="115200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>
              <a:defRPr lang="cs-CZ" sz="3600" b="1">
                <a:solidFill>
                  <a:srgbClr val="2D2D2D"/>
                </a:solidFill>
              </a:defRPr>
            </a:lvl1pPr>
          </a:lstStyle>
          <a:p>
            <a:r>
              <a:rPr lang="cs-CZ"/>
              <a:t>Klepnutím lze upravit styl pisů. cdscdscdscdscdscdsdsj</a:t>
            </a:r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40000" y="720000"/>
            <a:ext cx="2160000" cy="1152000"/>
          </a:xfrm>
          <a:prstGeom prst="rect">
            <a:avLst/>
          </a:prstGeom>
        </p:spPr>
        <p:txBody>
          <a:bodyPr anchor="t"/>
          <a:lstStyle>
            <a:lvl1pPr algn="r">
              <a:defRPr sz="2000" b="0" i="1">
                <a:solidFill>
                  <a:srgbClr val="00B6D7"/>
                </a:solidFill>
              </a:defRPr>
            </a:lvl1pPr>
          </a:lstStyle>
          <a:p>
            <a:fld id="{528EA55B-CD9F-48E3-9DD1-F12CBD318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Zástupný symbol pro obsah 2"/>
          <p:cNvSpPr>
            <a:spLocks noGrp="1"/>
          </p:cNvSpPr>
          <p:nvPr>
            <p:ph idx="1"/>
          </p:nvPr>
        </p:nvSpPr>
        <p:spPr>
          <a:xfrm>
            <a:off x="720000" y="2160000"/>
            <a:ext cx="10080000" cy="3600000"/>
          </a:xfrm>
          <a:prstGeom prst="rect">
            <a:avLst/>
          </a:prstGeom>
        </p:spPr>
        <p:txBody>
          <a:bodyPr/>
          <a:lstStyle>
            <a:lvl1pPr>
              <a:spcBef>
                <a:spcPts val="1134"/>
              </a:spcBef>
              <a:buClr>
                <a:srgbClr val="D7D246"/>
              </a:buClr>
              <a:buSzPct val="100000"/>
              <a:buFont typeface="Arial" pitchFamily="34" charset="0"/>
              <a:buChar char="•"/>
              <a:defRPr sz="2600">
                <a:solidFill>
                  <a:srgbClr val="2D2D2D"/>
                </a:solidFill>
              </a:defRPr>
            </a:lvl1pPr>
            <a:lvl2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2300">
                <a:solidFill>
                  <a:srgbClr val="2D2D2D"/>
                </a:solidFill>
              </a:defRPr>
            </a:lvl2pPr>
            <a:lvl3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3pPr>
            <a:lvl4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4pPr>
            <a:lvl5pPr>
              <a:spcBef>
                <a:spcPts val="1134"/>
              </a:spcBef>
              <a:defRPr sz="1500">
                <a:solidFill>
                  <a:srgbClr val="215081"/>
                </a:solidFill>
              </a:defRPr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 userDrawn="1"/>
        </p:nvSpPr>
        <p:spPr>
          <a:xfrm>
            <a:off x="0" y="0"/>
            <a:ext cx="4392000" cy="6480175"/>
          </a:xfrm>
          <a:prstGeom prst="rect">
            <a:avLst/>
          </a:prstGeom>
          <a:solidFill>
            <a:srgbClr val="00B6D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 userDrawn="1"/>
        </p:nvSpPr>
        <p:spPr>
          <a:xfrm>
            <a:off x="4392000" y="0"/>
            <a:ext cx="1332000" cy="6480175"/>
          </a:xfrm>
          <a:prstGeom prst="rect">
            <a:avLst/>
          </a:prstGeom>
          <a:solidFill>
            <a:srgbClr val="0A9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 userDrawn="1"/>
        </p:nvSpPr>
        <p:spPr>
          <a:xfrm>
            <a:off x="5724000" y="0"/>
            <a:ext cx="5797550" cy="6480175"/>
          </a:xfrm>
          <a:prstGeom prst="rect">
            <a:avLst/>
          </a:prstGeom>
          <a:solidFill>
            <a:srgbClr val="D7D246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60000" y="2340000"/>
            <a:ext cx="7200000" cy="1800000"/>
          </a:xfrm>
          <a:prstGeom prst="rect">
            <a:avLst/>
          </a:prstGeom>
          <a:solidFill>
            <a:srgbClr val="2D2D2D"/>
          </a:solidFill>
        </p:spPr>
        <p:txBody>
          <a:bodyPr anchor="ctr"/>
          <a:lstStyle>
            <a:lvl1pPr algn="ctr">
              <a:defRPr sz="3600" b="1" kern="0" cap="all" spc="100" baseline="0">
                <a:solidFill>
                  <a:schemeClr val="bg2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718848" y="2160000"/>
            <a:ext cx="4680000" cy="3600000"/>
          </a:xfrm>
          <a:prstGeom prst="rect">
            <a:avLst/>
          </a:prstGeom>
        </p:spPr>
        <p:txBody>
          <a:bodyPr/>
          <a:lstStyle>
            <a:lvl1pPr>
              <a:spcBef>
                <a:spcPts val="1134"/>
              </a:spcBef>
              <a:buClr>
                <a:srgbClr val="D7D246"/>
              </a:buClr>
              <a:buSzPct val="100000"/>
              <a:buFont typeface="Arial" pitchFamily="34" charset="0"/>
              <a:buChar char="•"/>
              <a:defRPr sz="2000" b="0">
                <a:solidFill>
                  <a:srgbClr val="2D2D2D"/>
                </a:solidFill>
              </a:defRPr>
            </a:lvl1pPr>
            <a:lvl2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2300">
                <a:solidFill>
                  <a:srgbClr val="2D2D2D"/>
                </a:solidFill>
              </a:defRPr>
            </a:lvl2pPr>
            <a:lvl3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3pPr>
            <a:lvl4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4pPr>
            <a:lvl5pPr>
              <a:spcBef>
                <a:spcPts val="1134"/>
              </a:spcBef>
              <a:defRPr sz="1500">
                <a:solidFill>
                  <a:srgbClr val="215081"/>
                </a:solidFill>
              </a:defRPr>
            </a:lvl5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16" name="Nadpis 1"/>
          <p:cNvSpPr>
            <a:spLocks noGrp="1"/>
          </p:cNvSpPr>
          <p:nvPr>
            <p:ph type="ctrTitle" hasCustomPrompt="1"/>
          </p:nvPr>
        </p:nvSpPr>
        <p:spPr>
          <a:xfrm>
            <a:off x="720000" y="720000"/>
            <a:ext cx="7918162" cy="115200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>
              <a:defRPr lang="cs-CZ" sz="3600" b="1">
                <a:solidFill>
                  <a:srgbClr val="2D2D2D"/>
                </a:solidFill>
              </a:defRPr>
            </a:lvl1pPr>
          </a:lstStyle>
          <a:p>
            <a:r>
              <a:rPr lang="cs-CZ"/>
              <a:t>Klepnutím lze upravit styl pisů. cdscdscdscdscdscdsdsj</a:t>
            </a:r>
          </a:p>
        </p:txBody>
      </p:sp>
      <p:sp>
        <p:nvSpPr>
          <p:cNvPr id="19" name="Zástupný symbol pro obsah 2"/>
          <p:cNvSpPr>
            <a:spLocks noGrp="1"/>
          </p:cNvSpPr>
          <p:nvPr>
            <p:ph idx="13"/>
          </p:nvPr>
        </p:nvSpPr>
        <p:spPr>
          <a:xfrm>
            <a:off x="6120000" y="2160000"/>
            <a:ext cx="4680000" cy="3600000"/>
          </a:xfrm>
          <a:prstGeom prst="rect">
            <a:avLst/>
          </a:prstGeom>
        </p:spPr>
        <p:txBody>
          <a:bodyPr/>
          <a:lstStyle>
            <a:lvl1pPr>
              <a:spcBef>
                <a:spcPts val="1134"/>
              </a:spcBef>
              <a:buClr>
                <a:srgbClr val="D7D246"/>
              </a:buClr>
              <a:buSzPct val="100000"/>
              <a:buFont typeface="Arial" pitchFamily="34" charset="0"/>
              <a:buChar char="•"/>
              <a:defRPr sz="2000" b="0">
                <a:solidFill>
                  <a:srgbClr val="2D2D2D"/>
                </a:solidFill>
              </a:defRPr>
            </a:lvl1pPr>
            <a:lvl2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2300">
                <a:solidFill>
                  <a:srgbClr val="2D2D2D"/>
                </a:solidFill>
              </a:defRPr>
            </a:lvl2pPr>
            <a:lvl3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3pPr>
            <a:lvl4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4pPr>
            <a:lvl5pPr>
              <a:spcBef>
                <a:spcPts val="1134"/>
              </a:spcBef>
              <a:defRPr sz="1500">
                <a:solidFill>
                  <a:srgbClr val="215081"/>
                </a:solidFill>
              </a:defRPr>
            </a:lvl5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2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40000" y="720000"/>
            <a:ext cx="2160000" cy="1152000"/>
          </a:xfrm>
          <a:prstGeom prst="rect">
            <a:avLst/>
          </a:prstGeom>
        </p:spPr>
        <p:txBody>
          <a:bodyPr anchor="t"/>
          <a:lstStyle>
            <a:lvl1pPr algn="r">
              <a:defRPr sz="2000" b="0" i="1">
                <a:solidFill>
                  <a:srgbClr val="00B6D7"/>
                </a:solidFill>
              </a:defRPr>
            </a:lvl1pPr>
          </a:lstStyle>
          <a:p>
            <a:fld id="{528EA55B-CD9F-48E3-9DD1-F12CBD318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y a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718848" y="2160000"/>
            <a:ext cx="4680000" cy="3600000"/>
          </a:xfrm>
          <a:prstGeom prst="rect">
            <a:avLst/>
          </a:prstGeom>
        </p:spPr>
        <p:txBody>
          <a:bodyPr/>
          <a:lstStyle>
            <a:lvl1pPr>
              <a:spcBef>
                <a:spcPts val="1134"/>
              </a:spcBef>
              <a:buClr>
                <a:srgbClr val="D7D246"/>
              </a:buClr>
              <a:buSzPct val="100000"/>
              <a:buFont typeface="Arial" pitchFamily="34" charset="0"/>
              <a:buChar char="•"/>
              <a:defRPr sz="2000" b="0">
                <a:solidFill>
                  <a:srgbClr val="2D2D2D"/>
                </a:solidFill>
              </a:defRPr>
            </a:lvl1pPr>
            <a:lvl2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2300">
                <a:solidFill>
                  <a:srgbClr val="2D2D2D"/>
                </a:solidFill>
              </a:defRPr>
            </a:lvl2pPr>
            <a:lvl3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3pPr>
            <a:lvl4pPr>
              <a:spcBef>
                <a:spcPts val="1134"/>
              </a:spcBef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4pPr>
            <a:lvl5pPr>
              <a:spcBef>
                <a:spcPts val="1134"/>
              </a:spcBef>
              <a:defRPr sz="1500">
                <a:solidFill>
                  <a:srgbClr val="215081"/>
                </a:solidFill>
              </a:defRPr>
            </a:lvl5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16" name="Nadpis 1"/>
          <p:cNvSpPr>
            <a:spLocks noGrp="1"/>
          </p:cNvSpPr>
          <p:nvPr>
            <p:ph type="ctrTitle" hasCustomPrompt="1"/>
          </p:nvPr>
        </p:nvSpPr>
        <p:spPr>
          <a:xfrm>
            <a:off x="720000" y="720000"/>
            <a:ext cx="7918162" cy="115200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>
              <a:defRPr lang="cs-CZ" sz="3600" b="1">
                <a:solidFill>
                  <a:srgbClr val="2D2D2D"/>
                </a:solidFill>
              </a:defRPr>
            </a:lvl1pPr>
          </a:lstStyle>
          <a:p>
            <a:r>
              <a:rPr lang="cs-CZ"/>
              <a:t>Klepnutím lze upravit styl pisů. cdscdscdscdscdscdsdsj</a:t>
            </a:r>
          </a:p>
        </p:txBody>
      </p:sp>
      <p:sp>
        <p:nvSpPr>
          <p:cNvPr id="6" name="Zástupný symbol pro obrázek 2"/>
          <p:cNvSpPr>
            <a:spLocks noGrp="1" noChangeAspect="1"/>
          </p:cNvSpPr>
          <p:nvPr>
            <p:ph type="pic" idx="13"/>
          </p:nvPr>
        </p:nvSpPr>
        <p:spPr>
          <a:xfrm>
            <a:off x="6480000" y="2160000"/>
            <a:ext cx="4320000" cy="324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/>
            </a:lvl1pPr>
            <a:lvl2pPr marL="432054" indent="0">
              <a:buNone/>
              <a:defRPr sz="2600"/>
            </a:lvl2pPr>
            <a:lvl3pPr marL="864108" indent="0">
              <a:buNone/>
              <a:defRPr sz="2300"/>
            </a:lvl3pPr>
            <a:lvl4pPr marL="1296162" indent="0">
              <a:buNone/>
              <a:defRPr sz="1900"/>
            </a:lvl4pPr>
            <a:lvl5pPr marL="1728216" indent="0">
              <a:buNone/>
              <a:defRPr sz="1900"/>
            </a:lvl5pPr>
            <a:lvl6pPr marL="2160270" indent="0">
              <a:buNone/>
              <a:defRPr sz="1900"/>
            </a:lvl6pPr>
            <a:lvl7pPr marL="2592324" indent="0">
              <a:buNone/>
              <a:defRPr sz="1900"/>
            </a:lvl7pPr>
            <a:lvl8pPr marL="3024378" indent="0">
              <a:buNone/>
              <a:defRPr sz="1900"/>
            </a:lvl8pPr>
            <a:lvl9pPr marL="3456432" indent="0">
              <a:buNone/>
              <a:defRPr sz="1900"/>
            </a:lvl9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40000" y="720000"/>
            <a:ext cx="2160000" cy="1152000"/>
          </a:xfrm>
          <a:prstGeom prst="rect">
            <a:avLst/>
          </a:prstGeom>
        </p:spPr>
        <p:txBody>
          <a:bodyPr anchor="t"/>
          <a:lstStyle>
            <a:lvl1pPr algn="r">
              <a:defRPr sz="2000" b="0" i="1">
                <a:solidFill>
                  <a:srgbClr val="00B6D7"/>
                </a:solidFill>
              </a:defRPr>
            </a:lvl1pPr>
          </a:lstStyle>
          <a:p>
            <a:fld id="{528EA55B-CD9F-48E3-9DD1-F12CBD318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0000" y="2160000"/>
            <a:ext cx="4680000" cy="72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000" b="1">
                <a:solidFill>
                  <a:srgbClr val="2D2D2D"/>
                </a:solidFill>
              </a:defRPr>
            </a:lvl1pPr>
            <a:lvl2pPr marL="432054" indent="0">
              <a:buNone/>
              <a:defRPr sz="1900" b="1"/>
            </a:lvl2pPr>
            <a:lvl3pPr marL="864108" indent="0">
              <a:buNone/>
              <a:defRPr sz="1700" b="1"/>
            </a:lvl3pPr>
            <a:lvl4pPr marL="1296162" indent="0">
              <a:buNone/>
              <a:defRPr sz="1500" b="1"/>
            </a:lvl4pPr>
            <a:lvl5pPr marL="1728216" indent="0">
              <a:buNone/>
              <a:defRPr sz="1500" b="1"/>
            </a:lvl5pPr>
            <a:lvl6pPr marL="2160270" indent="0">
              <a:buNone/>
              <a:defRPr sz="1500" b="1"/>
            </a:lvl6pPr>
            <a:lvl7pPr marL="2592324" indent="0">
              <a:buNone/>
              <a:defRPr sz="1500" b="1"/>
            </a:lvl7pPr>
            <a:lvl8pPr marL="3024378" indent="0">
              <a:buNone/>
              <a:defRPr sz="1500" b="1"/>
            </a:lvl8pPr>
            <a:lvl9pPr marL="3456432" indent="0">
              <a:buNone/>
              <a:defRPr sz="15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720000" y="2880000"/>
            <a:ext cx="4680000" cy="2880000"/>
          </a:xfrm>
          <a:prstGeom prst="rect">
            <a:avLst/>
          </a:prstGeom>
        </p:spPr>
        <p:txBody>
          <a:bodyPr/>
          <a:lstStyle>
            <a:lvl1pPr>
              <a:buClr>
                <a:srgbClr val="D7D246"/>
              </a:buClr>
              <a:buFont typeface="Arial" pitchFamily="34" charset="0"/>
              <a:buChar char="•"/>
              <a:defRPr sz="2000">
                <a:solidFill>
                  <a:srgbClr val="2D2D2D"/>
                </a:solidFill>
              </a:defRPr>
            </a:lvl1pPr>
            <a:lvl2pPr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2pPr>
            <a:lvl3pPr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3pPr>
            <a:lvl4pPr>
              <a:buClr>
                <a:srgbClr val="D7D246"/>
              </a:buClr>
              <a:buFont typeface="Arial" pitchFamily="34" charset="0"/>
              <a:buChar char="•"/>
              <a:defRPr sz="1500">
                <a:solidFill>
                  <a:srgbClr val="2D2D2D"/>
                </a:solidFill>
              </a:defRPr>
            </a:lvl4pPr>
            <a:lvl5pPr>
              <a:buClr>
                <a:srgbClr val="D7D246"/>
              </a:buClr>
              <a:buFont typeface="Arial" pitchFamily="34" charset="0"/>
              <a:buChar char="•"/>
              <a:defRPr sz="1500">
                <a:solidFill>
                  <a:srgbClr val="2D2D2D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První úroveň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0" name="Nadpis 1"/>
          <p:cNvSpPr>
            <a:spLocks noGrp="1"/>
          </p:cNvSpPr>
          <p:nvPr>
            <p:ph type="ctrTitle" hasCustomPrompt="1"/>
          </p:nvPr>
        </p:nvSpPr>
        <p:spPr>
          <a:xfrm>
            <a:off x="720000" y="720000"/>
            <a:ext cx="7918162" cy="115200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>
              <a:defRPr lang="cs-CZ" sz="3600" b="1">
                <a:solidFill>
                  <a:srgbClr val="2D2D2D"/>
                </a:solidFill>
              </a:defRPr>
            </a:lvl1pPr>
          </a:lstStyle>
          <a:p>
            <a:r>
              <a:rPr lang="cs-CZ"/>
              <a:t>Klepnutím lze upravit styl pisů. cdscdscdscdscdscdsdsj</a:t>
            </a:r>
          </a:p>
        </p:txBody>
      </p:sp>
      <p:sp>
        <p:nvSpPr>
          <p:cNvPr id="14" name="Zástupný symbol pro text 2"/>
          <p:cNvSpPr>
            <a:spLocks noGrp="1"/>
          </p:cNvSpPr>
          <p:nvPr>
            <p:ph type="body" idx="13"/>
          </p:nvPr>
        </p:nvSpPr>
        <p:spPr>
          <a:xfrm>
            <a:off x="6120000" y="2160000"/>
            <a:ext cx="4680000" cy="72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000" b="1">
                <a:solidFill>
                  <a:srgbClr val="2D2D2D"/>
                </a:solidFill>
              </a:defRPr>
            </a:lvl1pPr>
            <a:lvl2pPr marL="432054" indent="0">
              <a:buNone/>
              <a:defRPr sz="1900" b="1"/>
            </a:lvl2pPr>
            <a:lvl3pPr marL="864108" indent="0">
              <a:buNone/>
              <a:defRPr sz="1700" b="1"/>
            </a:lvl3pPr>
            <a:lvl4pPr marL="1296162" indent="0">
              <a:buNone/>
              <a:defRPr sz="1500" b="1"/>
            </a:lvl4pPr>
            <a:lvl5pPr marL="1728216" indent="0">
              <a:buNone/>
              <a:defRPr sz="1500" b="1"/>
            </a:lvl5pPr>
            <a:lvl6pPr marL="2160270" indent="0">
              <a:buNone/>
              <a:defRPr sz="1500" b="1"/>
            </a:lvl6pPr>
            <a:lvl7pPr marL="2592324" indent="0">
              <a:buNone/>
              <a:defRPr sz="1500" b="1"/>
            </a:lvl7pPr>
            <a:lvl8pPr marL="3024378" indent="0">
              <a:buNone/>
              <a:defRPr sz="1500" b="1"/>
            </a:lvl8pPr>
            <a:lvl9pPr marL="3456432" indent="0">
              <a:buNone/>
              <a:defRPr sz="15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15" name="Zástupný symbol pro obsah 3"/>
          <p:cNvSpPr>
            <a:spLocks noGrp="1"/>
          </p:cNvSpPr>
          <p:nvPr>
            <p:ph sz="half" idx="14" hasCustomPrompt="1"/>
          </p:nvPr>
        </p:nvSpPr>
        <p:spPr>
          <a:xfrm>
            <a:off x="6120000" y="2880000"/>
            <a:ext cx="4680000" cy="2880000"/>
          </a:xfrm>
          <a:prstGeom prst="rect">
            <a:avLst/>
          </a:prstGeom>
        </p:spPr>
        <p:txBody>
          <a:bodyPr/>
          <a:lstStyle>
            <a:lvl1pPr>
              <a:buClr>
                <a:srgbClr val="D7D246"/>
              </a:buClr>
              <a:buFont typeface="Arial" pitchFamily="34" charset="0"/>
              <a:buChar char="•"/>
              <a:defRPr sz="2000">
                <a:solidFill>
                  <a:srgbClr val="2D2D2D"/>
                </a:solidFill>
              </a:defRPr>
            </a:lvl1pPr>
            <a:lvl2pPr>
              <a:buClr>
                <a:srgbClr val="D7D246"/>
              </a:buClr>
              <a:buFont typeface="Arial" pitchFamily="34" charset="0"/>
              <a:buChar char="•"/>
              <a:defRPr sz="1900">
                <a:solidFill>
                  <a:srgbClr val="2D2D2D"/>
                </a:solidFill>
              </a:defRPr>
            </a:lvl2pPr>
            <a:lvl3pPr>
              <a:buClr>
                <a:srgbClr val="D7D246"/>
              </a:buClr>
              <a:buFont typeface="Arial" pitchFamily="34" charset="0"/>
              <a:buChar char="•"/>
              <a:defRPr sz="1700">
                <a:solidFill>
                  <a:srgbClr val="2D2D2D"/>
                </a:solidFill>
              </a:defRPr>
            </a:lvl3pPr>
            <a:lvl4pPr>
              <a:buClr>
                <a:srgbClr val="D7D246"/>
              </a:buClr>
              <a:buFont typeface="Arial" pitchFamily="34" charset="0"/>
              <a:buChar char="•"/>
              <a:defRPr sz="1500">
                <a:solidFill>
                  <a:srgbClr val="2D2D2D"/>
                </a:solidFill>
              </a:defRPr>
            </a:lvl4pPr>
            <a:lvl5pPr>
              <a:buClr>
                <a:srgbClr val="D7D246"/>
              </a:buClr>
              <a:buFont typeface="Arial" pitchFamily="34" charset="0"/>
              <a:buChar char="•"/>
              <a:defRPr sz="1500">
                <a:solidFill>
                  <a:srgbClr val="2D2D2D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První úroveň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40000" y="720000"/>
            <a:ext cx="2160000" cy="1152000"/>
          </a:xfrm>
          <a:prstGeom prst="rect">
            <a:avLst/>
          </a:prstGeom>
        </p:spPr>
        <p:txBody>
          <a:bodyPr anchor="t"/>
          <a:lstStyle>
            <a:lvl1pPr algn="r">
              <a:defRPr sz="2000" b="0" i="1">
                <a:solidFill>
                  <a:srgbClr val="00B6D7"/>
                </a:solidFill>
              </a:defRPr>
            </a:lvl1pPr>
          </a:lstStyle>
          <a:p>
            <a:fld id="{528EA55B-CD9F-48E3-9DD1-F12CBD318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60000" y="4770000"/>
            <a:ext cx="7200000" cy="720000"/>
          </a:xfrm>
          <a:prstGeom prst="rect">
            <a:avLst/>
          </a:prstGeom>
          <a:solidFill>
            <a:srgbClr val="2D2D2D"/>
          </a:solidFill>
          <a:ln>
            <a:noFill/>
          </a:ln>
        </p:spPr>
        <p:txBody>
          <a:bodyPr anchor="t"/>
          <a:lstStyle>
            <a:lvl1pPr marL="0" algn="l"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 noChangeAspect="1"/>
          </p:cNvSpPr>
          <p:nvPr>
            <p:ph type="pic" idx="1"/>
          </p:nvPr>
        </p:nvSpPr>
        <p:spPr>
          <a:xfrm>
            <a:off x="2160000" y="720000"/>
            <a:ext cx="7200000" cy="405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/>
            </a:lvl1pPr>
            <a:lvl2pPr marL="432054" indent="0">
              <a:buNone/>
              <a:defRPr sz="2600"/>
            </a:lvl2pPr>
            <a:lvl3pPr marL="864108" indent="0">
              <a:buNone/>
              <a:defRPr sz="2300"/>
            </a:lvl3pPr>
            <a:lvl4pPr marL="1296162" indent="0">
              <a:buNone/>
              <a:defRPr sz="1900"/>
            </a:lvl4pPr>
            <a:lvl5pPr marL="1728216" indent="0">
              <a:buNone/>
              <a:defRPr sz="1900"/>
            </a:lvl5pPr>
            <a:lvl6pPr marL="2160270" indent="0">
              <a:buNone/>
              <a:defRPr sz="1900"/>
            </a:lvl6pPr>
            <a:lvl7pPr marL="2592324" indent="0">
              <a:buNone/>
              <a:defRPr sz="1900"/>
            </a:lvl7pPr>
            <a:lvl8pPr marL="3024378" indent="0">
              <a:buNone/>
              <a:defRPr sz="1900"/>
            </a:lvl8pPr>
            <a:lvl9pPr marL="3456432" indent="0">
              <a:buNone/>
              <a:defRPr sz="1900"/>
            </a:lvl9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887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gi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 userDrawn="1"/>
        </p:nvSpPr>
        <p:spPr>
          <a:xfrm>
            <a:off x="0" y="6120000"/>
            <a:ext cx="4392000" cy="360000"/>
          </a:xfrm>
          <a:prstGeom prst="rect">
            <a:avLst/>
          </a:prstGeom>
          <a:solidFill>
            <a:srgbClr val="00B6D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 userDrawn="1"/>
        </p:nvSpPr>
        <p:spPr>
          <a:xfrm>
            <a:off x="4392000" y="6120000"/>
            <a:ext cx="1332000" cy="360000"/>
          </a:xfrm>
          <a:prstGeom prst="rect">
            <a:avLst/>
          </a:prstGeom>
          <a:solidFill>
            <a:srgbClr val="0A9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 userDrawn="1"/>
        </p:nvSpPr>
        <p:spPr>
          <a:xfrm>
            <a:off x="5724000" y="6120000"/>
            <a:ext cx="5797550" cy="360000"/>
          </a:xfrm>
          <a:prstGeom prst="rect">
            <a:avLst/>
          </a:prstGeom>
          <a:solidFill>
            <a:srgbClr val="D7D246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6411" tIns="43205" rIns="86411" bIns="43205" rtlCol="0" anchor="ctr"/>
          <a:lstStyle/>
          <a:p>
            <a:pPr algn="ctr"/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32" r:id="rId2"/>
    <p:sldLayoutId id="2147483823" r:id="rId3"/>
    <p:sldLayoutId id="2147483824" r:id="rId4"/>
    <p:sldLayoutId id="2147483825" r:id="rId5"/>
    <p:sldLayoutId id="2147483831" r:id="rId6"/>
    <p:sldLayoutId id="2147483826" r:id="rId7"/>
    <p:sldLayoutId id="2147483830" r:id="rId8"/>
    <p:sldLayoutId id="2147483833" r:id="rId9"/>
  </p:sldLayoutIdLst>
  <p:hf hdr="0" dt="0"/>
  <p:txStyles>
    <p:titleStyle>
      <a:lvl1pPr algn="l" defTabSz="86410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041" indent="-324041" algn="l" defTabSz="864108" rtl="0" eaLnBrk="1" latinLnBrk="0" hangingPunct="1">
        <a:spcBef>
          <a:spcPct val="20000"/>
        </a:spcBef>
        <a:buFontTx/>
        <a:buBlip>
          <a:blip r:embed="rId11"/>
        </a:buBlip>
        <a:defRPr sz="3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02088" indent="-270034" algn="l" defTabSz="86410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080135" indent="-216027" algn="l" defTabSz="8641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512189" indent="-216027" algn="l" defTabSz="86410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944243" indent="-216027" algn="l" defTabSz="86410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376297" indent="-216027" algn="l" defTabSz="8641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351" indent="-216027" algn="l" defTabSz="8641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6027" algn="l" defTabSz="8641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459" indent="-216027" algn="l" defTabSz="8641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54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108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162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216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324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4378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432" algn="l" defTabSz="8641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1947095" y="1987236"/>
            <a:ext cx="7627672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27"/>
              </a:lnSpc>
            </a:pPr>
            <a:r>
              <a:rPr lang="cs-CZ" sz="2742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27"/>
              </a:lnSpc>
            </a:pPr>
            <a:r>
              <a:rPr lang="cs-CZ" sz="1714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4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7" dirty="0">
              <a:latin typeface="Calibri"/>
              <a:cs typeface="Calibri"/>
            </a:endParaRPr>
          </a:p>
        </p:txBody>
      </p:sp>
      <p:pic>
        <p:nvPicPr>
          <p:cNvPr id="19" name="Obrázek 18" descr="\\op.msmt.cz\DavWWWRoot\SiteCollectionDocuments\OPVVV\12_Publicita\Vizuální identita OP VVV - platná loga 2014-2020\02_Logolinky\a) logolink horizontální a vertikální čj barevný\EU OP VVV MSMT logo horizont CZ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495" y="4683613"/>
            <a:ext cx="4274820" cy="952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7957041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1440000" y="1663337"/>
            <a:ext cx="7918162" cy="1576750"/>
          </a:xfrm>
        </p:spPr>
        <p:txBody>
          <a:bodyPr/>
          <a:lstStyle/>
          <a:p>
            <a:r>
              <a:rPr lang="cs-CZ" dirty="0"/>
              <a:t>Vývoj environmentální politiky v rámci evropské integrace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1440000" y="3100252"/>
            <a:ext cx="7920000" cy="1219748"/>
          </a:xfrm>
        </p:spPr>
        <p:txBody>
          <a:bodyPr/>
          <a:lstStyle/>
          <a:p>
            <a:endParaRPr lang="cs-CZ" dirty="0"/>
          </a:p>
          <a:p>
            <a:r>
              <a:rPr lang="cs-CZ" dirty="0"/>
              <a:t>KAP/EPO </a:t>
            </a:r>
          </a:p>
          <a:p>
            <a:r>
              <a:rPr lang="cs-CZ" dirty="0"/>
              <a:t>2020/2021</a:t>
            </a: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0"/>
          </p:nvPr>
        </p:nvSpPr>
        <p:spPr>
          <a:xfrm>
            <a:off x="1440000" y="4320000"/>
            <a:ext cx="7920000" cy="513257"/>
          </a:xfrm>
        </p:spPr>
        <p:txBody>
          <a:bodyPr/>
          <a:lstStyle/>
          <a:p>
            <a:r>
              <a:rPr lang="cs-CZ" dirty="0"/>
              <a:t>Petr Jurek / pjurek@kap.zcu.cz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="" xmlns:a16="http://schemas.microsoft.com/office/drawing/2014/main" id="{1F358B27-1D09-45C3-A79B-E6ED6A5D94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Vývoj </a:t>
            </a:r>
            <a:r>
              <a:rPr lang="cs-CZ" dirty="0" err="1"/>
              <a:t>envi</a:t>
            </a:r>
            <a:r>
              <a:rPr lang="cs-CZ" dirty="0"/>
              <a:t>. politiky z pohledu kvantity regulace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="" xmlns:a16="http://schemas.microsoft.com/office/drawing/2014/main" id="{09F405F7-04B1-4A2F-835D-443CACADF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 roku </a:t>
            </a:r>
            <a:r>
              <a:rPr lang="cs-CZ" b="1" dirty="0"/>
              <a:t>1974</a:t>
            </a:r>
            <a:r>
              <a:rPr lang="cs-CZ" dirty="0"/>
              <a:t> řádově jednotky kusů legislativních aktů</a:t>
            </a:r>
          </a:p>
          <a:p>
            <a:r>
              <a:rPr lang="cs-CZ" dirty="0"/>
              <a:t>v </a:t>
            </a:r>
            <a:r>
              <a:rPr lang="cs-CZ" b="1" dirty="0"/>
              <a:t>80. letech </a:t>
            </a:r>
            <a:r>
              <a:rPr lang="cs-CZ" dirty="0"/>
              <a:t>výrazně vyšší počet – souvisí s budováním vnitřního trhu</a:t>
            </a:r>
          </a:p>
          <a:p>
            <a:r>
              <a:rPr lang="cs-CZ" dirty="0"/>
              <a:t>dnes přes </a:t>
            </a:r>
            <a:r>
              <a:rPr lang="cs-CZ" b="1" dirty="0"/>
              <a:t>400 právních předpisů</a:t>
            </a:r>
          </a:p>
          <a:p>
            <a:r>
              <a:rPr lang="cs-CZ" dirty="0"/>
              <a:t>do 80. let dominují </a:t>
            </a:r>
            <a:r>
              <a:rPr lang="cs-CZ" i="1" dirty="0"/>
              <a:t>směrnice</a:t>
            </a:r>
            <a:r>
              <a:rPr lang="cs-CZ" dirty="0"/>
              <a:t>, dnes mírně převažují </a:t>
            </a:r>
            <a:r>
              <a:rPr lang="cs-CZ" i="1" dirty="0"/>
              <a:t>nařízení</a:t>
            </a:r>
          </a:p>
          <a:p>
            <a:r>
              <a:rPr lang="cs-CZ" dirty="0"/>
              <a:t>postupně klesá prostor pro samostatnou aktivitu států</a:t>
            </a:r>
          </a:p>
        </p:txBody>
      </p:sp>
    </p:spTree>
    <p:extLst>
      <p:ext uri="{BB962C8B-B14F-4D97-AF65-F5344CB8AC3E}">
        <p14:creationId xmlns:p14="http://schemas.microsoft.com/office/powerpoint/2010/main" val="24139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Fáze vývoje environmentální politiky v rámci evropské integrace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A55B-CD9F-48E3-9DD1-F12CBD318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dirty="0"/>
              <a:t>1957–1972: </a:t>
            </a:r>
            <a:r>
              <a:rPr lang="cs-CZ" dirty="0"/>
              <a:t>regulace jako vedlejší produkt ekonomické integrace</a:t>
            </a:r>
          </a:p>
          <a:p>
            <a:pPr lvl="0"/>
            <a:r>
              <a:rPr lang="cs-CZ" b="1" dirty="0"/>
              <a:t>1973–1987: </a:t>
            </a:r>
            <a:r>
              <a:rPr lang="cs-CZ" dirty="0"/>
              <a:t>rozvoj politiky bez smluvního základu</a:t>
            </a:r>
          </a:p>
          <a:p>
            <a:pPr lvl="0"/>
            <a:r>
              <a:rPr lang="cs-CZ" b="1" dirty="0"/>
              <a:t>1987–1992: </a:t>
            </a:r>
            <a:r>
              <a:rPr lang="cs-CZ" dirty="0"/>
              <a:t>změna statusu, jedna ze sektorových politik</a:t>
            </a:r>
          </a:p>
          <a:p>
            <a:pPr lvl="0"/>
            <a:r>
              <a:rPr lang="cs-CZ" b="1" dirty="0"/>
              <a:t>1992–2009: </a:t>
            </a:r>
            <a:r>
              <a:rPr lang="cs-CZ" dirty="0"/>
              <a:t>konsolidace a institucionalizace </a:t>
            </a:r>
            <a:r>
              <a:rPr lang="cs-CZ" dirty="0" err="1"/>
              <a:t>envi</a:t>
            </a:r>
            <a:r>
              <a:rPr lang="cs-CZ" dirty="0"/>
              <a:t>. politiky</a:t>
            </a:r>
          </a:p>
          <a:p>
            <a:pPr lvl="0"/>
            <a:r>
              <a:rPr lang="cs-CZ" b="1" dirty="0"/>
              <a:t>od 2009: </a:t>
            </a:r>
            <a:r>
              <a:rPr lang="cs-CZ" dirty="0"/>
              <a:t>zaměření na zelený rozvoj, od cílů a strategií k implementaci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="" xmlns:a16="http://schemas.microsoft.com/office/drawing/2014/main" id="{A053AF50-3672-4BAF-9212-E128D8070B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1. období: 1957–1972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8C4EF824-6B1C-49A2-BFD6-F8AB3810C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637211"/>
            <a:ext cx="10080000" cy="4122789"/>
          </a:xfrm>
        </p:spPr>
        <p:txBody>
          <a:bodyPr/>
          <a:lstStyle/>
          <a:p>
            <a:r>
              <a:rPr lang="cs-CZ" b="1" i="1" dirty="0"/>
              <a:t>chybí smluvní základ </a:t>
            </a:r>
            <a:r>
              <a:rPr lang="cs-CZ" dirty="0"/>
              <a:t>– opatření navázána na </a:t>
            </a:r>
            <a:r>
              <a:rPr lang="cs-CZ" dirty="0" err="1"/>
              <a:t>ekon</a:t>
            </a:r>
            <a:r>
              <a:rPr lang="cs-CZ" dirty="0"/>
              <a:t>. integraci</a:t>
            </a:r>
          </a:p>
          <a:p>
            <a:r>
              <a:rPr lang="cs-CZ" dirty="0" err="1"/>
              <a:t>envir</a:t>
            </a:r>
            <a:r>
              <a:rPr lang="cs-CZ" dirty="0"/>
              <a:t>. regulace vedlejším produktem</a:t>
            </a:r>
          </a:p>
          <a:p>
            <a:r>
              <a:rPr lang="cs-CZ" i="1" dirty="0"/>
              <a:t>standardy produktů </a:t>
            </a:r>
            <a:r>
              <a:rPr lang="cs-CZ" dirty="0"/>
              <a:t>– kvůli férovosti hospodářské soutěže</a:t>
            </a:r>
          </a:p>
          <a:p>
            <a:r>
              <a:rPr lang="cs-CZ" dirty="0"/>
              <a:t>velké </a:t>
            </a:r>
            <a:r>
              <a:rPr lang="cs-CZ" i="1" dirty="0"/>
              <a:t>rozdíly na národní úrovni </a:t>
            </a:r>
            <a:r>
              <a:rPr lang="cs-CZ" dirty="0"/>
              <a:t>– obtížné hledání shody</a:t>
            </a:r>
          </a:p>
          <a:p>
            <a:r>
              <a:rPr lang="cs-CZ" dirty="0"/>
              <a:t>preambule EZEHS (životní a pracovní podmínky lidí), čl. 2 SZEHS (zlepšování životního standardu), čl. 36 SZEHS (opatření kvůli ochraně zdraví a života lidí a zvířat a ochraně rostlin)</a:t>
            </a:r>
          </a:p>
          <a:p>
            <a:r>
              <a:rPr lang="cs-CZ" dirty="0"/>
              <a:t>témata: </a:t>
            </a:r>
            <a:r>
              <a:rPr lang="cs-CZ" i="1" dirty="0"/>
              <a:t>emise motorových vozidel, hlukové limity motorů, nakládání s nebezpečnými chemikáliemi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8093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EB54730-E38F-438D-9F4B-9D5956400A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2. období: 1972–1987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="" xmlns:a16="http://schemas.microsoft.com/office/drawing/2014/main" id="{85F4A747-1DC6-4F82-A943-6622F60D5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A55B-CD9F-48E3-9DD1-F12CBD318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C4F7D24A-A2A2-46CC-8BE2-93BB53B3F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532709"/>
            <a:ext cx="10080000" cy="4227291"/>
          </a:xfrm>
        </p:spPr>
        <p:txBody>
          <a:bodyPr/>
          <a:lstStyle/>
          <a:p>
            <a:r>
              <a:rPr lang="cs-CZ" sz="2400" dirty="0"/>
              <a:t>stále chybí smluvní základ, </a:t>
            </a:r>
            <a:r>
              <a:rPr lang="cs-CZ" sz="2400" b="1" i="1" dirty="0"/>
              <a:t>zvyšuje se legislativní aktivita</a:t>
            </a:r>
          </a:p>
          <a:p>
            <a:pPr lvl="1"/>
            <a:r>
              <a:rPr lang="cs-CZ" sz="2100" i="1" dirty="0"/>
              <a:t>zájem občanské společnosti </a:t>
            </a:r>
            <a:r>
              <a:rPr lang="cs-CZ" sz="2100" dirty="0"/>
              <a:t>o </a:t>
            </a:r>
            <a:r>
              <a:rPr lang="cs-CZ" sz="2100" dirty="0" err="1"/>
              <a:t>envi</a:t>
            </a:r>
            <a:r>
              <a:rPr lang="cs-CZ" sz="2100" dirty="0"/>
              <a:t>. problémy</a:t>
            </a:r>
          </a:p>
          <a:p>
            <a:pPr lvl="1"/>
            <a:r>
              <a:rPr lang="cs-CZ" sz="2100" i="1" dirty="0"/>
              <a:t>globální aktivity </a:t>
            </a:r>
            <a:r>
              <a:rPr lang="cs-CZ" sz="2100" dirty="0"/>
              <a:t>(Stockholmská konference 1972)</a:t>
            </a:r>
          </a:p>
          <a:p>
            <a:pPr lvl="1"/>
            <a:r>
              <a:rPr lang="cs-CZ" sz="2100" dirty="0"/>
              <a:t>problémy a </a:t>
            </a:r>
            <a:r>
              <a:rPr lang="cs-CZ" sz="2100" i="1" dirty="0"/>
              <a:t>katastrofy</a:t>
            </a:r>
            <a:r>
              <a:rPr lang="cs-CZ" sz="2100" dirty="0"/>
              <a:t> (</a:t>
            </a:r>
            <a:r>
              <a:rPr lang="cs-CZ" sz="2100" dirty="0" err="1"/>
              <a:t>Seveso</a:t>
            </a:r>
            <a:r>
              <a:rPr lang="cs-CZ" sz="2100" dirty="0"/>
              <a:t> 1976, </a:t>
            </a:r>
            <a:r>
              <a:rPr lang="cs-CZ" sz="2100" dirty="0" err="1"/>
              <a:t>Amoco</a:t>
            </a:r>
            <a:r>
              <a:rPr lang="cs-CZ" sz="2100" dirty="0"/>
              <a:t> Cádiz 1978)</a:t>
            </a:r>
          </a:p>
          <a:p>
            <a:pPr lvl="1"/>
            <a:r>
              <a:rPr lang="cs-CZ" sz="2100" dirty="0"/>
              <a:t>povědomí o </a:t>
            </a:r>
            <a:r>
              <a:rPr lang="cs-CZ" sz="2100" i="1" dirty="0"/>
              <a:t>přeshraničním charakteru </a:t>
            </a:r>
            <a:r>
              <a:rPr lang="cs-CZ" sz="2100" dirty="0"/>
              <a:t>problémů roste</a:t>
            </a:r>
          </a:p>
          <a:p>
            <a:r>
              <a:rPr lang="cs-CZ" sz="2400" dirty="0"/>
              <a:t>začínají </a:t>
            </a:r>
            <a:r>
              <a:rPr lang="cs-CZ" sz="2400" b="1" i="1" dirty="0"/>
              <a:t>EAP</a:t>
            </a:r>
            <a:r>
              <a:rPr lang="cs-CZ" sz="2400" dirty="0"/>
              <a:t> (</a:t>
            </a:r>
            <a:r>
              <a:rPr lang="cs-CZ" sz="2400" dirty="0" err="1"/>
              <a:t>Environmental</a:t>
            </a:r>
            <a:r>
              <a:rPr lang="cs-CZ" sz="2400" dirty="0"/>
              <a:t> </a:t>
            </a:r>
            <a:r>
              <a:rPr lang="cs-CZ" sz="2400" dirty="0" err="1"/>
              <a:t>Action</a:t>
            </a:r>
            <a:r>
              <a:rPr lang="cs-CZ" sz="2400" dirty="0"/>
              <a:t> </a:t>
            </a:r>
            <a:r>
              <a:rPr lang="cs-CZ" sz="2400" dirty="0" err="1"/>
              <a:t>Programs</a:t>
            </a:r>
            <a:r>
              <a:rPr lang="cs-CZ" sz="2400" dirty="0"/>
              <a:t>) – první v roce 1973</a:t>
            </a:r>
          </a:p>
          <a:p>
            <a:r>
              <a:rPr lang="cs-CZ" sz="2400" dirty="0"/>
              <a:t>1981 založeno </a:t>
            </a:r>
            <a:r>
              <a:rPr lang="cs-CZ" sz="2400" i="1" dirty="0"/>
              <a:t>DG ENVI </a:t>
            </a:r>
            <a:r>
              <a:rPr lang="cs-CZ" sz="2400" dirty="0"/>
              <a:t>(„ministerstvo“ v rámci EK)</a:t>
            </a:r>
          </a:p>
          <a:p>
            <a:r>
              <a:rPr lang="cs-CZ" sz="2400" dirty="0"/>
              <a:t>využívání </a:t>
            </a:r>
            <a:r>
              <a:rPr lang="cs-CZ" sz="2400" i="1" dirty="0"/>
              <a:t>čl. 235 SZEHS </a:t>
            </a:r>
            <a:r>
              <a:rPr lang="cs-CZ" sz="2400" dirty="0"/>
              <a:t>– </a:t>
            </a:r>
            <a:r>
              <a:rPr lang="cs-CZ" sz="2400" dirty="0" err="1"/>
              <a:t>envi</a:t>
            </a:r>
            <a:r>
              <a:rPr lang="cs-CZ" sz="2400" dirty="0"/>
              <a:t>. politika de facto implicitní pravomocí</a:t>
            </a:r>
          </a:p>
          <a:p>
            <a:r>
              <a:rPr lang="cs-CZ" sz="2400" dirty="0"/>
              <a:t>období změny z </a:t>
            </a:r>
            <a:r>
              <a:rPr lang="cs-CZ" sz="2400" b="1" i="1" dirty="0"/>
              <a:t>reaktivní politiky na proaktivní</a:t>
            </a:r>
          </a:p>
        </p:txBody>
      </p:sp>
    </p:spTree>
    <p:extLst>
      <p:ext uri="{BB962C8B-B14F-4D97-AF65-F5344CB8AC3E}">
        <p14:creationId xmlns:p14="http://schemas.microsoft.com/office/powerpoint/2010/main" val="2243989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60A062-3FB2-4DC9-AC39-1E94D1A365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3. období: 1987–1992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="" xmlns:a16="http://schemas.microsoft.com/office/drawing/2014/main" id="{8D5EE9F8-302E-4EB5-BBE7-C8996DDED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A55B-CD9F-48E3-9DD1-F12CBD318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06A8FB32-6E12-44FA-BAFE-1D33F3DB4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576251"/>
            <a:ext cx="10080000" cy="4183749"/>
          </a:xfrm>
        </p:spPr>
        <p:txBody>
          <a:bodyPr/>
          <a:lstStyle/>
          <a:p>
            <a:r>
              <a:rPr lang="cs-CZ" dirty="0"/>
              <a:t>JEA zakotvil </a:t>
            </a:r>
            <a:r>
              <a:rPr lang="cs-CZ" dirty="0" err="1"/>
              <a:t>envi</a:t>
            </a:r>
            <a:r>
              <a:rPr lang="cs-CZ" dirty="0"/>
              <a:t>. politiku jako </a:t>
            </a:r>
            <a:r>
              <a:rPr lang="cs-CZ" b="1" i="1" dirty="0"/>
              <a:t>sektorovou politiku EHS</a:t>
            </a:r>
          </a:p>
          <a:p>
            <a:r>
              <a:rPr lang="cs-CZ" i="1" dirty="0"/>
              <a:t>titul 7 SZEHS „Životní prostředí“ </a:t>
            </a:r>
            <a:r>
              <a:rPr lang="cs-CZ" dirty="0"/>
              <a:t>– 3 články (dnes 191, 192, 193 SFEU)</a:t>
            </a:r>
          </a:p>
          <a:p>
            <a:r>
              <a:rPr lang="cs-CZ" dirty="0"/>
              <a:t>končí nutnost vázat </a:t>
            </a:r>
            <a:r>
              <a:rPr lang="cs-CZ" dirty="0" err="1"/>
              <a:t>envi</a:t>
            </a:r>
            <a:r>
              <a:rPr lang="cs-CZ" dirty="0"/>
              <a:t>. politiku na </a:t>
            </a:r>
            <a:r>
              <a:rPr lang="cs-CZ" dirty="0" err="1"/>
              <a:t>ekon</a:t>
            </a:r>
            <a:r>
              <a:rPr lang="cs-CZ" dirty="0"/>
              <a:t>. integraci</a:t>
            </a:r>
          </a:p>
          <a:p>
            <a:r>
              <a:rPr lang="cs-CZ" dirty="0"/>
              <a:t>změny leg. procesu (zapojení EP, kvalifikovaná většina v Radě) – snazší přijímání legislativy (</a:t>
            </a:r>
            <a:r>
              <a:rPr lang="cs-CZ" i="1" dirty="0"/>
              <a:t>boom počtu předpisů</a:t>
            </a:r>
            <a:r>
              <a:rPr lang="cs-CZ" dirty="0"/>
              <a:t>)</a:t>
            </a:r>
          </a:p>
          <a:p>
            <a:r>
              <a:rPr lang="cs-CZ" dirty="0"/>
              <a:t>EHS se hlásí k </a:t>
            </a:r>
            <a:r>
              <a:rPr lang="cs-CZ" i="1" dirty="0"/>
              <a:t>roli světového lídra </a:t>
            </a:r>
            <a:r>
              <a:rPr lang="cs-CZ" dirty="0"/>
              <a:t>v </a:t>
            </a:r>
            <a:r>
              <a:rPr lang="cs-CZ" dirty="0" err="1"/>
              <a:t>envi</a:t>
            </a:r>
            <a:r>
              <a:rPr lang="cs-CZ" dirty="0"/>
              <a:t>. tématech (Rio 1992)</a:t>
            </a:r>
          </a:p>
          <a:p>
            <a:r>
              <a:rPr lang="cs-CZ" i="1" dirty="0"/>
              <a:t>institucionalizace </a:t>
            </a:r>
            <a:r>
              <a:rPr lang="cs-CZ" i="1" dirty="0" err="1"/>
              <a:t>envi</a:t>
            </a:r>
            <a:r>
              <a:rPr lang="cs-CZ" i="1" dirty="0"/>
              <a:t>. politiky</a:t>
            </a:r>
            <a:r>
              <a:rPr lang="cs-CZ" dirty="0"/>
              <a:t>: založení Evropské environmentální agentury (od 1993), program LIFE (od 1992)</a:t>
            </a:r>
          </a:p>
        </p:txBody>
      </p:sp>
    </p:spTree>
    <p:extLst>
      <p:ext uri="{BB962C8B-B14F-4D97-AF65-F5344CB8AC3E}">
        <p14:creationId xmlns:p14="http://schemas.microsoft.com/office/powerpoint/2010/main" val="3083459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37E954D-D69C-4C16-9CAB-4460430DB3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4. období: 1992–2009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="" xmlns:a16="http://schemas.microsoft.com/office/drawing/2014/main" id="{5E3A0E78-D776-421E-AC7D-D778529D6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A55B-CD9F-48E3-9DD1-F12CBD318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A1C04DC4-9843-4C52-907D-739C128DA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776549"/>
            <a:ext cx="10080000" cy="3983452"/>
          </a:xfrm>
        </p:spPr>
        <p:txBody>
          <a:bodyPr/>
          <a:lstStyle/>
          <a:p>
            <a:r>
              <a:rPr lang="cs-CZ" sz="2400" dirty="0" err="1"/>
              <a:t>envi</a:t>
            </a:r>
            <a:r>
              <a:rPr lang="cs-CZ" sz="2400" dirty="0"/>
              <a:t>. politika se konsoliduje, </a:t>
            </a:r>
            <a:r>
              <a:rPr lang="cs-CZ" sz="2400" i="1" dirty="0"/>
              <a:t>mnoho nové legislativy</a:t>
            </a:r>
          </a:p>
          <a:p>
            <a:r>
              <a:rPr lang="cs-CZ" sz="2400" dirty="0"/>
              <a:t>„vysoký standard ochrany životního prostředí“ jako </a:t>
            </a:r>
            <a:r>
              <a:rPr lang="cs-CZ" sz="2400" b="1" i="1" dirty="0"/>
              <a:t>obecný cíl EU </a:t>
            </a:r>
            <a:r>
              <a:rPr lang="cs-CZ" sz="2400" dirty="0"/>
              <a:t>od roku 1993</a:t>
            </a:r>
          </a:p>
          <a:p>
            <a:r>
              <a:rPr lang="cs-CZ" sz="2400" i="1" dirty="0"/>
              <a:t>koncept udržitelného rozvoje </a:t>
            </a:r>
            <a:r>
              <a:rPr lang="cs-CZ" sz="2400" dirty="0"/>
              <a:t>zmíněn v SEU od roku 1999</a:t>
            </a:r>
          </a:p>
          <a:p>
            <a:r>
              <a:rPr lang="cs-CZ" sz="2400" dirty="0"/>
              <a:t>zaměření na </a:t>
            </a:r>
            <a:r>
              <a:rPr lang="cs-CZ" sz="2400" i="1" dirty="0"/>
              <a:t>téma změny klimatu </a:t>
            </a:r>
            <a:r>
              <a:rPr lang="cs-CZ" sz="2400" dirty="0"/>
              <a:t>– (1997 podpis Kjótského protokolu) – 2003 schválen systém obchodování s emisními povolenkami</a:t>
            </a:r>
          </a:p>
          <a:p>
            <a:r>
              <a:rPr lang="cs-CZ" sz="2400" i="1" dirty="0"/>
              <a:t>rozšiřování EU </a:t>
            </a:r>
            <a:r>
              <a:rPr lang="cs-CZ" sz="2400" dirty="0"/>
              <a:t>– velký vliv </a:t>
            </a:r>
            <a:r>
              <a:rPr lang="cs-CZ" sz="2400" dirty="0" err="1"/>
              <a:t>envi</a:t>
            </a:r>
            <a:r>
              <a:rPr lang="cs-CZ" sz="2400" dirty="0"/>
              <a:t>. pol. na kandidátské země (uzpůsobování národních předpisů), zároveň obava z brždění iniciativ novými členy po jejich vstupu</a:t>
            </a:r>
          </a:p>
        </p:txBody>
      </p:sp>
    </p:spTree>
    <p:extLst>
      <p:ext uri="{BB962C8B-B14F-4D97-AF65-F5344CB8AC3E}">
        <p14:creationId xmlns:p14="http://schemas.microsoft.com/office/powerpoint/2010/main" val="3161735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698DED8-EABA-4091-8A1E-038C569D27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5. období: od 2009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="" xmlns:a16="http://schemas.microsoft.com/office/drawing/2014/main" id="{96550337-81A9-41AE-B212-D61FC0C93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A55B-CD9F-48E3-9DD1-F12CBD318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B93C8235-3069-49E2-B920-B4EDEEB55D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97875"/>
            <a:ext cx="10080000" cy="4262126"/>
          </a:xfrm>
        </p:spPr>
        <p:txBody>
          <a:bodyPr/>
          <a:lstStyle/>
          <a:p>
            <a:r>
              <a:rPr lang="cs-CZ" sz="2000" dirty="0"/>
              <a:t>začalo </a:t>
            </a:r>
            <a:r>
              <a:rPr lang="cs-CZ" sz="2000" b="1" i="1" dirty="0"/>
              <a:t>ekonomickou krizí </a:t>
            </a:r>
            <a:r>
              <a:rPr lang="cs-CZ" sz="2000" dirty="0"/>
              <a:t>(od roku 2009) – pozornost politiků opadá</a:t>
            </a:r>
          </a:p>
          <a:p>
            <a:r>
              <a:rPr lang="cs-CZ" sz="2000" i="1" dirty="0"/>
              <a:t>Kodaňská konference o klimatické změně 2009 </a:t>
            </a:r>
            <a:r>
              <a:rPr lang="cs-CZ" sz="2000" dirty="0"/>
              <a:t>– fiasko EU</a:t>
            </a:r>
          </a:p>
          <a:p>
            <a:r>
              <a:rPr lang="cs-CZ" sz="2000" dirty="0"/>
              <a:t>lisabonská novelizace – jen minimální úpravy</a:t>
            </a:r>
          </a:p>
          <a:p>
            <a:r>
              <a:rPr lang="cs-CZ" sz="2000" dirty="0"/>
              <a:t>objevuje se idea tzv. </a:t>
            </a:r>
            <a:r>
              <a:rPr lang="cs-CZ" sz="2000" b="1" i="1" dirty="0"/>
              <a:t>zeleného růstu </a:t>
            </a:r>
            <a:r>
              <a:rPr lang="cs-CZ" sz="2000" dirty="0"/>
              <a:t>– inovace jako cesta z krize</a:t>
            </a:r>
          </a:p>
          <a:p>
            <a:r>
              <a:rPr lang="cs-CZ" sz="2000" dirty="0"/>
              <a:t>pokračující </a:t>
            </a:r>
            <a:r>
              <a:rPr lang="cs-CZ" sz="2000" i="1" dirty="0"/>
              <a:t>institucionalizace </a:t>
            </a:r>
            <a:r>
              <a:rPr lang="cs-CZ" sz="2000" i="1" dirty="0" err="1"/>
              <a:t>envi</a:t>
            </a:r>
            <a:r>
              <a:rPr lang="cs-CZ" sz="2000" i="1" dirty="0"/>
              <a:t>. politik </a:t>
            </a:r>
            <a:r>
              <a:rPr lang="cs-CZ" sz="2000" dirty="0"/>
              <a:t>– nové DG CLIMA, za </a:t>
            </a:r>
            <a:r>
              <a:rPr lang="cs-CZ" sz="2000" dirty="0" err="1"/>
              <a:t>Junckera</a:t>
            </a:r>
            <a:r>
              <a:rPr lang="cs-CZ" sz="2000" dirty="0"/>
              <a:t> dva místopředsedové se zaměřením na </a:t>
            </a:r>
            <a:r>
              <a:rPr lang="cs-CZ" sz="2000" dirty="0" err="1"/>
              <a:t>envi</a:t>
            </a:r>
            <a:r>
              <a:rPr lang="cs-CZ" sz="2000" dirty="0"/>
              <a:t>. oblast</a:t>
            </a:r>
          </a:p>
          <a:p>
            <a:r>
              <a:rPr lang="cs-CZ" sz="2000" b="1" i="1" dirty="0"/>
              <a:t>Evropa 2020 </a:t>
            </a:r>
            <a:r>
              <a:rPr lang="cs-CZ" sz="2000" dirty="0"/>
              <a:t>– chytrý, udržitelný a inkluzivní růst</a:t>
            </a:r>
          </a:p>
          <a:p>
            <a:r>
              <a:rPr lang="cs-CZ" sz="2000" dirty="0"/>
              <a:t>volání po </a:t>
            </a:r>
            <a:r>
              <a:rPr lang="cs-CZ" sz="2000" i="1" dirty="0"/>
              <a:t>flexibilitě regulace </a:t>
            </a:r>
            <a:r>
              <a:rPr lang="cs-CZ" sz="2000" dirty="0"/>
              <a:t>– kombinace regulace a investic, strategické řízení</a:t>
            </a:r>
          </a:p>
          <a:p>
            <a:r>
              <a:rPr lang="cs-CZ" sz="2000" dirty="0"/>
              <a:t>kritika </a:t>
            </a:r>
            <a:r>
              <a:rPr lang="cs-CZ" sz="2000" i="1" dirty="0"/>
              <a:t>nepřehlednosti regulace</a:t>
            </a:r>
            <a:r>
              <a:rPr lang="cs-CZ" sz="2000" dirty="0"/>
              <a:t>, s tím souvisí </a:t>
            </a:r>
            <a:r>
              <a:rPr lang="cs-CZ" sz="2000" i="1" dirty="0"/>
              <a:t>důraz na subsidiaritu</a:t>
            </a:r>
          </a:p>
          <a:p>
            <a:r>
              <a:rPr lang="cs-CZ" sz="2000" dirty="0"/>
              <a:t>dnes zasahuje </a:t>
            </a:r>
            <a:r>
              <a:rPr lang="cs-CZ" sz="2000" dirty="0" err="1"/>
              <a:t>envi</a:t>
            </a:r>
            <a:r>
              <a:rPr lang="cs-CZ" sz="2000" dirty="0"/>
              <a:t>. politika EU do téměř všech tematických oblastí, diskuse o </a:t>
            </a:r>
            <a:r>
              <a:rPr lang="cs-CZ" sz="2000" i="1" dirty="0"/>
              <a:t>efektivitě implementace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728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240000" y="2340000"/>
            <a:ext cx="5040000" cy="18000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cs-CZ"/>
              <a:t>Děkuji za pozornost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A963C"/>
        </a:solidFill>
        <a:ln>
          <a:noFill/>
        </a:ln>
      </a:spPr>
      <a:bodyPr lIns="86411" tIns="43205" rIns="86411" bIns="43205"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515</TotalTime>
  <Words>608</Words>
  <Application>Microsoft Office PowerPoint</Application>
  <PresentationFormat>Vlastní</PresentationFormat>
  <Paragraphs>65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Motiv sady Office</vt:lpstr>
      <vt:lpstr>Prezentace aplikace PowerPoint</vt:lpstr>
      <vt:lpstr>Vývoj environmentální politiky v rámci evropské integrace</vt:lpstr>
      <vt:lpstr>Vývoj envi. politiky z pohledu kvantity regulace</vt:lpstr>
      <vt:lpstr>Fáze vývoje environmentální politiky v rámci evropské integrace</vt:lpstr>
      <vt:lpstr>1. období: 1957–1972</vt:lpstr>
      <vt:lpstr>2. období: 1972–1987</vt:lpstr>
      <vt:lpstr>3. období: 1987–1992</vt:lpstr>
      <vt:lpstr>4. období: 1992–2009</vt:lpstr>
      <vt:lpstr>5. období: od 2009</vt:lpstr>
      <vt:lpstr>Děkuji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Faculty of Arts University of West Bohemia</dc:title>
  <dc:creator>Jan Zahorik</dc:creator>
  <cp:lastModifiedBy>martin.buk@tiscali.cz</cp:lastModifiedBy>
  <cp:revision>48</cp:revision>
  <dcterms:created xsi:type="dcterms:W3CDTF">2018-05-10T11:10:25Z</dcterms:created>
  <dcterms:modified xsi:type="dcterms:W3CDTF">2023-02-24T13:05:48Z</dcterms:modified>
</cp:coreProperties>
</file>