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64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176"/>
    <p:restoredTop sz="94729"/>
  </p:normalViewPr>
  <p:slideViewPr>
    <p:cSldViewPr snapToGrid="0" snapToObjects="1">
      <p:cViewPr varScale="1">
        <p:scale>
          <a:sx n="83" d="100"/>
          <a:sy n="83" d="100"/>
        </p:scale>
        <p:origin x="360" y="9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87" d="100"/>
          <a:sy n="87" d="100"/>
        </p:scale>
        <p:origin x="3904" y="19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>
            <a:extLst>
              <a:ext uri="{FF2B5EF4-FFF2-40B4-BE49-F238E27FC236}">
                <a16:creationId xmlns:a16="http://schemas.microsoft.com/office/drawing/2014/main" xmlns="" id="{7F2D23D1-DC47-854F-893D-098D26C5349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xmlns="" id="{CA6639BA-4187-834A-9638-4D82B33A17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DC55D8-BE20-CD48-85FE-ECE78B5053F9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xmlns="" id="{0F74B89D-C363-4E4E-A755-C607DBA0E9D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xmlns="" id="{297A19E1-0A10-4941-9184-A9883ED2B08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C74312-C512-6448-9626-9733E5EAAA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095520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1F8C9C-F5E1-0D4F-A945-B3B94205F7FB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A19C1A-6841-7A4C-95BE-B107F92CD50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47842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5DC31E92-0CCC-3747-B98D-2BF724AB0A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xmlns="" id="{09B21333-B336-D744-B3AF-96BCCA9CF11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xmlns="" id="{A9DC7497-0C57-924F-BF70-2EBAEE7D13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D567F-68D2-B84C-B521-036F266FAC3B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xmlns="" id="{5F8BCDFA-918F-654A-8C4A-87D610BC7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xmlns="" id="{2BC4B670-60A6-8241-BD6B-A11E2BA7F0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799E6-6D53-5647-B1B9-B5E7C430E2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81252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9576A32A-CA91-6244-A27E-DA6F5FAE4D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xmlns="" id="{B4222D06-5C70-C040-977C-E0610E67B4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xmlns="" id="{1EA5F25A-E029-DC4E-999B-FCC959CF5F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D567F-68D2-B84C-B521-036F266FAC3B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xmlns="" id="{2D99BDC0-C27B-8445-8573-10A78515A7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xmlns="" id="{47F6CEDC-2884-2444-A747-B3949FCB8E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799E6-6D53-5647-B1B9-B5E7C430E2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68516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EB2B03B0-F991-0B43-8074-E3E4A57A68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xmlns="" id="{5664B1D2-495C-9044-9162-C6CC3DB3C5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xmlns="" id="{1F7DD0BC-A00B-0B44-9367-6929BAB5F0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D567F-68D2-B84C-B521-036F266FAC3B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xmlns="" id="{4CBE820C-2C56-DC49-B397-86921F2E98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xmlns="" id="{4B2BD279-673F-4642-B554-210EF0D70B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799E6-6D53-5647-B1B9-B5E7C430E2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72624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745D33D7-6A4E-554E-9C46-68C72A5D06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xmlns="" id="{3AAD065A-9F3E-0C46-956E-40D50B28657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xmlns="" id="{67925AA2-CF4C-3749-A515-4D3A7AFE19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xmlns="" id="{C66784F9-754A-3644-8D0C-0F4BD7981F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D567F-68D2-B84C-B521-036F266FAC3B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xmlns="" id="{7F6F18A4-0D54-7244-84EA-33400A7942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xmlns="" id="{37638194-2CA0-D242-8734-D93E321668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799E6-6D53-5647-B1B9-B5E7C430E2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19845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BB7229A9-3E7A-4545-85E3-4C546736C4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xmlns="" id="{A5881ABE-F7EC-2549-A61B-9CF353BF8F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xmlns="" id="{DB434F29-B008-564D-976D-FA643F3BA0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xmlns="" id="{998CCE54-6D64-1D49-98C5-A7890054059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xmlns="" id="{AC73BEB2-5F90-D84C-A903-F4A76DD87DC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xmlns="" id="{926F7AC6-953B-CA4E-9B58-91B2387098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D567F-68D2-B84C-B521-036F266FAC3B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xmlns="" id="{53805A11-5A99-624F-8A91-D17D44120B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xmlns="" id="{FFA6C848-DD5A-7549-A19F-E61ED59541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799E6-6D53-5647-B1B9-B5E7C430E2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07190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DEF03364-D315-3948-9AF8-332F72B7E4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xmlns="" id="{D007C645-E606-DE47-9263-50E96715D1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D567F-68D2-B84C-B521-036F266FAC3B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xmlns="" id="{FE8165AE-0BC9-9E49-9499-CDFB9686A5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xmlns="" id="{AC62B8F7-C683-A94B-92CA-F9FAEB9F40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799E6-6D53-5647-B1B9-B5E7C430E2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29982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xmlns="" id="{873F6109-59AC-0C44-99EF-F08EC51495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D567F-68D2-B84C-B521-036F266FAC3B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xmlns="" id="{B246003B-DFF7-7145-82DF-ABBEEFCE17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xmlns="" id="{96D918F1-701F-D148-8CC8-B95587CDBC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799E6-6D53-5647-B1B9-B5E7C430E2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17943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0C4BBFFB-5F86-6343-9BCB-B507E5A881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xmlns="" id="{8DC1BFF4-6479-F14E-A75D-36B4923F80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xmlns="" id="{D745CB19-18FB-874B-9FFB-967ED0D124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xmlns="" id="{04CBEB99-6D62-CD4C-9386-789416DF6A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D567F-68D2-B84C-B521-036F266FAC3B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xmlns="" id="{11711DDD-452A-4E49-A387-AB4FA673A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xmlns="" id="{7B54BFD0-85E5-3248-A267-5004B6B6C4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799E6-6D53-5647-B1B9-B5E7C430E2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41237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69CD703A-4AAD-9042-8A7C-09E503E4E8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xmlns="" id="{12E92543-65B5-4A48-8291-FE19F8DE44A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xmlns="" id="{C5326941-0505-B54B-86EC-D19F10A9EB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xmlns="" id="{1F922297-054B-1642-A251-DBC2CDE8A9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D567F-68D2-B84C-B521-036F266FAC3B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xmlns="" id="{82ECC401-FCE2-D642-9AC0-5861854B58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xmlns="" id="{E5A5D1B0-F8A3-EC4C-A5AA-CB2A0C1250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799E6-6D53-5647-B1B9-B5E7C430E2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56746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A6962944-65C7-2543-84F2-4E0CD8EEF0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xmlns="" id="{97AFCEE5-4BA3-764F-9F78-9BFDE1E134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xmlns="" id="{00A2E80C-41F3-554E-82FD-E51E12CF4D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D567F-68D2-B84C-B521-036F266FAC3B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xmlns="" id="{91BFD849-CC5F-DF45-8596-38482EE44A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xmlns="" id="{DFE308C3-E7FB-5341-B106-EAF1957028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799E6-6D53-5647-B1B9-B5E7C430E2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58577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xmlns="" id="{0BAED03F-12CD-F446-AA72-0F1A4F661B1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xmlns="" id="{0390023F-891C-7A4A-8E81-8DC9C1C1F8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xmlns="" id="{283BE715-D35C-9548-A162-635F91D543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D567F-68D2-B84C-B521-036F266FAC3B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xmlns="" id="{BDC09065-4B3C-5148-82EF-20F60A881A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xmlns="" id="{2CD1FDC4-26B0-3643-B1C4-0E8CA41278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799E6-6D53-5647-B1B9-B5E7C430E2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60132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291922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xmlns="" id="{1D938949-48BB-7D4B-A4ED-9DD33173C5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xmlns="" id="{2CBD5305-142A-304C-8F5D-6D86724507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xmlns="" id="{37DD15E5-932B-8241-A3EB-F36541002FB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0D567F-68D2-B84C-B521-036F266FAC3B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xmlns="" id="{0CA20C39-1A85-E244-A8BF-526F52B0BD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xmlns="" id="{2F3643F0-7723-4944-8E0A-0E74623ECA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E799E6-6D53-5647-B1B9-B5E7C430E2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0787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247607" y="-82918"/>
            <a:ext cx="9695518" cy="587606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3" name="object 3"/>
          <p:cNvSpPr/>
          <p:nvPr/>
        </p:nvSpPr>
        <p:spPr>
          <a:xfrm>
            <a:off x="7308749" y="6120915"/>
            <a:ext cx="1013255" cy="48967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4" name="object 4"/>
          <p:cNvSpPr/>
          <p:nvPr/>
        </p:nvSpPr>
        <p:spPr>
          <a:xfrm>
            <a:off x="4680806" y="6192160"/>
            <a:ext cx="1884941" cy="35000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5" name="object 5"/>
          <p:cNvSpPr/>
          <p:nvPr/>
        </p:nvSpPr>
        <p:spPr>
          <a:xfrm>
            <a:off x="3868733" y="6120918"/>
            <a:ext cx="734745" cy="490022"/>
          </a:xfrm>
          <a:custGeom>
            <a:avLst/>
            <a:gdLst/>
            <a:ahLst/>
            <a:cxnLst/>
            <a:rect l="l" t="t" r="r" b="b"/>
            <a:pathLst>
              <a:path w="810260" h="540384">
                <a:moveTo>
                  <a:pt x="0" y="0"/>
                </a:moveTo>
                <a:lnTo>
                  <a:pt x="810006" y="0"/>
                </a:lnTo>
                <a:lnTo>
                  <a:pt x="810006" y="540004"/>
                </a:lnTo>
                <a:lnTo>
                  <a:pt x="0" y="540004"/>
                </a:lnTo>
                <a:lnTo>
                  <a:pt x="0" y="0"/>
                </a:lnTo>
                <a:close/>
              </a:path>
            </a:pathLst>
          </a:custGeom>
          <a:solidFill>
            <a:srgbClr val="164194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6" name="object 6"/>
          <p:cNvSpPr/>
          <p:nvPr/>
        </p:nvSpPr>
        <p:spPr>
          <a:xfrm>
            <a:off x="4210107" y="6175325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40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2" y="41452"/>
                </a:lnTo>
                <a:lnTo>
                  <a:pt x="39433" y="33540"/>
                </a:lnTo>
                <a:lnTo>
                  <a:pt x="57073" y="20726"/>
                </a:lnTo>
                <a:close/>
              </a:path>
              <a:path w="57150" h="54609">
                <a:moveTo>
                  <a:pt x="42002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2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7" name="object 7"/>
          <p:cNvSpPr/>
          <p:nvPr/>
        </p:nvSpPr>
        <p:spPr>
          <a:xfrm>
            <a:off x="4128495" y="6197193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8" name="object 8"/>
          <p:cNvSpPr/>
          <p:nvPr/>
        </p:nvSpPr>
        <p:spPr>
          <a:xfrm>
            <a:off x="4068750" y="6256925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9" name="object 9"/>
          <p:cNvSpPr/>
          <p:nvPr/>
        </p:nvSpPr>
        <p:spPr>
          <a:xfrm>
            <a:off x="4046883" y="6338550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61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0" name="object 10"/>
          <p:cNvSpPr/>
          <p:nvPr/>
        </p:nvSpPr>
        <p:spPr>
          <a:xfrm>
            <a:off x="4373331" y="6338550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1" name="object 11"/>
          <p:cNvSpPr/>
          <p:nvPr/>
        </p:nvSpPr>
        <p:spPr>
          <a:xfrm>
            <a:off x="4351463" y="6256925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61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2" name="object 12"/>
          <p:cNvSpPr/>
          <p:nvPr/>
        </p:nvSpPr>
        <p:spPr>
          <a:xfrm>
            <a:off x="4291719" y="6197193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3" name="object 13"/>
          <p:cNvSpPr/>
          <p:nvPr/>
        </p:nvSpPr>
        <p:spPr>
          <a:xfrm>
            <a:off x="4351463" y="6420152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61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4" name="object 14"/>
          <p:cNvSpPr/>
          <p:nvPr/>
        </p:nvSpPr>
        <p:spPr>
          <a:xfrm>
            <a:off x="4291719" y="6479894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5" name="object 15"/>
          <p:cNvSpPr/>
          <p:nvPr/>
        </p:nvSpPr>
        <p:spPr>
          <a:xfrm>
            <a:off x="4210107" y="6501763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6" name="object 16"/>
          <p:cNvSpPr/>
          <p:nvPr/>
        </p:nvSpPr>
        <p:spPr>
          <a:xfrm>
            <a:off x="4128495" y="6479894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7" name="object 17"/>
          <p:cNvSpPr/>
          <p:nvPr/>
        </p:nvSpPr>
        <p:spPr>
          <a:xfrm>
            <a:off x="4068750" y="6420152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8" name="object 18"/>
          <p:cNvSpPr txBox="1"/>
          <p:nvPr/>
        </p:nvSpPr>
        <p:spPr>
          <a:xfrm>
            <a:off x="2059687" y="2103103"/>
            <a:ext cx="8072402" cy="83753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cs-CZ" sz="1814" b="1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ESF II </a:t>
            </a:r>
            <a:r>
              <a:rPr lang="cs-CZ" sz="1814" b="1" dirty="0" err="1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project</a:t>
            </a:r>
            <a:r>
              <a:rPr lang="cs-CZ" sz="1814" b="1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814" b="1" dirty="0" err="1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cs-CZ" sz="1814" b="1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814" b="1" dirty="0" err="1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cs-CZ" sz="1814" b="1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University </a:t>
            </a:r>
            <a:r>
              <a:rPr lang="cs-CZ" sz="1814" b="1" dirty="0" err="1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cs-CZ" sz="1814" b="1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814" b="1" dirty="0" err="1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West</a:t>
            </a:r>
            <a:r>
              <a:rPr lang="cs-CZ" sz="1814" b="1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Bohemia in </a:t>
            </a:r>
            <a:r>
              <a:rPr lang="cs-CZ" sz="1814" b="1" dirty="0" err="1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Pilsen</a:t>
            </a:r>
            <a:endParaRPr lang="cs-CZ" sz="1814" b="1" dirty="0">
              <a:solidFill>
                <a:schemeClr val="accent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cs-CZ" sz="1814" dirty="0">
              <a:solidFill>
                <a:schemeClr val="accent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cs-CZ" sz="1814" b="1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814" dirty="0" err="1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</a:t>
            </a:r>
            <a:r>
              <a:rPr lang="cs-CZ" sz="1814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cs-CZ" sz="1814" dirty="0" err="1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number</a:t>
            </a:r>
            <a:r>
              <a:rPr lang="cs-CZ" sz="1814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CZ.02.2.69/0.0/0.0/18_056/0013239</a:t>
            </a:r>
          </a:p>
        </p:txBody>
      </p:sp>
      <p:pic>
        <p:nvPicPr>
          <p:cNvPr id="19" name="Obrázek 18" descr="https://opvvv.msmt.cz/media/msmt/uploads/OP_VVV/Pravidla_pro_publicitu/logolinky/JVS2_opraveny_aj/logolink_OP_VVV_hor_barva_eng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4702" y="5740600"/>
            <a:ext cx="4782638" cy="113169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29473407"/>
      </p:ext>
    </p:extLst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E52640E4-8FCB-EF42-B94D-0BB2603544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Accelerometer</a:t>
            </a:r>
            <a:r>
              <a:rPr lang="cs-CZ" dirty="0"/>
              <a:t> – </a:t>
            </a:r>
            <a:r>
              <a:rPr lang="cs-CZ" dirty="0" err="1"/>
              <a:t>accelerometry</a:t>
            </a:r>
            <a:r>
              <a:rPr lang="cs-CZ" dirty="0"/>
              <a:t> 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Segment acceleration detection - changes in 3 mutually perpendicular axes</a:t>
            </a:r>
            <a:endParaRPr lang="cs-CZ" dirty="0"/>
          </a:p>
          <a:p>
            <a:r>
              <a:rPr lang="en-US" dirty="0"/>
              <a:t>Relatively low price, easy handling</a:t>
            </a:r>
            <a:endParaRPr lang="cs-CZ" dirty="0"/>
          </a:p>
          <a:p>
            <a:r>
              <a:rPr lang="cs-CZ" dirty="0"/>
              <a:t>C</a:t>
            </a:r>
            <a:r>
              <a:rPr lang="en-US" dirty="0" err="1"/>
              <a:t>linically</a:t>
            </a:r>
            <a:r>
              <a:rPr lang="en-US" dirty="0"/>
              <a:t> relevant for the assessment of segment acceleration / deceleration damping.</a:t>
            </a:r>
            <a:endParaRPr lang="cs-CZ" dirty="0"/>
          </a:p>
          <a:p>
            <a:r>
              <a:rPr lang="en-US" dirty="0"/>
              <a:t>Unavailable information on the joint position!</a:t>
            </a:r>
            <a:endParaRPr lang="cs-CZ" dirty="0"/>
          </a:p>
          <a:p>
            <a:r>
              <a:rPr lang="en-US" dirty="0"/>
              <a:t>Possibility to use signal / data on smartphones</a:t>
            </a:r>
            <a:endParaRPr lang="cs-CZ" dirty="0"/>
          </a:p>
          <a:p>
            <a:r>
              <a:rPr lang="en-US" dirty="0"/>
              <a:t>ACC is most often used to evaluate the vertical acceleration of the distal segment of </a:t>
            </a:r>
            <a:r>
              <a:rPr lang="cs-CZ" dirty="0" err="1"/>
              <a:t>lower</a:t>
            </a:r>
            <a:r>
              <a:rPr lang="cs-CZ" dirty="0"/>
              <a:t> </a:t>
            </a:r>
            <a:r>
              <a:rPr lang="cs-CZ" dirty="0" err="1"/>
              <a:t>extremities</a:t>
            </a:r>
            <a:r>
              <a:rPr lang="en-US" dirty="0"/>
              <a:t> when walking - </a:t>
            </a:r>
            <a:r>
              <a:rPr lang="en-US" dirty="0" err="1"/>
              <a:t>ie</a:t>
            </a:r>
            <a:r>
              <a:rPr lang="en-US" dirty="0"/>
              <a:t> pinned to the tibia and shows </a:t>
            </a:r>
            <a:r>
              <a:rPr lang="en-US" dirty="0" err="1"/>
              <a:t>heelstrike</a:t>
            </a:r>
            <a:r>
              <a:rPr lang="cs-CZ" dirty="0"/>
              <a:t> </a:t>
            </a:r>
          </a:p>
          <a:p>
            <a:r>
              <a:rPr lang="en-US" dirty="0"/>
              <a:t>Use to evaluate paretic </a:t>
            </a:r>
            <a:r>
              <a:rPr lang="cs-CZ" dirty="0" err="1"/>
              <a:t>upper</a:t>
            </a:r>
            <a:r>
              <a:rPr lang="cs-CZ" dirty="0"/>
              <a:t> extremity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645355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xmlns="" id="{C4434995-9C45-0442-B3C4-A00E3066E2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7002" y="0"/>
            <a:ext cx="897799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74194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Akcelerometr – </a:t>
            </a:r>
            <a:r>
              <a:rPr lang="cs-CZ" dirty="0" err="1"/>
              <a:t>akcelerometrie</a:t>
            </a:r>
            <a:r>
              <a:rPr lang="cs-CZ" dirty="0"/>
              <a:t> </a:t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/>
              <a:t>Condsidering</a:t>
            </a:r>
            <a:r>
              <a:rPr lang="cs-CZ" dirty="0"/>
              <a:t> a</a:t>
            </a:r>
            <a:r>
              <a:rPr lang="en-US" dirty="0" err="1"/>
              <a:t>utomatic</a:t>
            </a:r>
            <a:r>
              <a:rPr lang="en-US" dirty="0"/>
              <a:t> postural reactions, it is possible to evaluate their speed - for example, when underlining the </a:t>
            </a:r>
            <a:r>
              <a:rPr lang="cs-CZ" dirty="0" err="1"/>
              <a:t>pavement</a:t>
            </a:r>
            <a:r>
              <a:rPr lang="en-US" dirty="0"/>
              <a:t>, we evaluate the movement of</a:t>
            </a:r>
            <a:r>
              <a:rPr lang="cs-CZ" dirty="0"/>
              <a:t> </a:t>
            </a:r>
            <a:r>
              <a:rPr lang="cs-CZ" dirty="0" err="1"/>
              <a:t>upper</a:t>
            </a:r>
            <a:r>
              <a:rPr lang="cs-CZ" dirty="0"/>
              <a:t> </a:t>
            </a:r>
            <a:r>
              <a:rPr lang="cs-CZ" dirty="0" err="1"/>
              <a:t>extremities</a:t>
            </a:r>
            <a:r>
              <a:rPr lang="en-US" dirty="0"/>
              <a:t> </a:t>
            </a:r>
            <a:endParaRPr lang="cs-CZ" dirty="0"/>
          </a:p>
          <a:p>
            <a:r>
              <a:rPr lang="en-US" dirty="0"/>
              <a:t>Based on this, it is possible to determine the extent to which the patient stabilizes by "unnecessary" movement</a:t>
            </a:r>
            <a:endParaRPr lang="cs-CZ" dirty="0"/>
          </a:p>
          <a:p>
            <a:r>
              <a:rPr lang="cs-CZ" dirty="0"/>
              <a:t>E</a:t>
            </a:r>
            <a:r>
              <a:rPr lang="en-US" dirty="0" err="1"/>
              <a:t>xample</a:t>
            </a:r>
            <a:r>
              <a:rPr lang="en-US" dirty="0"/>
              <a:t>: A patient after TT amputation and a healthy individual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56928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xmlns="" id="{1A3089CE-295E-3443-A1D0-56A5DF1085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32210"/>
            <a:ext cx="12192000" cy="539358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1993370" y="2477066"/>
            <a:ext cx="82052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cap="all" dirty="0" err="1">
                <a:solidFill>
                  <a:srgbClr val="FF0000"/>
                </a:solidFill>
              </a:rPr>
              <a:t>Healthy</a:t>
            </a:r>
            <a:r>
              <a:rPr lang="cs-CZ" cap="all" dirty="0">
                <a:solidFill>
                  <a:srgbClr val="FF0000"/>
                </a:solidFill>
              </a:rPr>
              <a:t> </a:t>
            </a:r>
            <a:r>
              <a:rPr lang="cs-CZ" cap="all" dirty="0" err="1">
                <a:solidFill>
                  <a:srgbClr val="FF0000"/>
                </a:solidFill>
              </a:rPr>
              <a:t>one</a:t>
            </a:r>
            <a:r>
              <a:rPr lang="cs-CZ" cap="all" dirty="0">
                <a:solidFill>
                  <a:srgbClr val="FF0000"/>
                </a:solidFill>
              </a:rPr>
              <a:t> 						TT </a:t>
            </a:r>
            <a:r>
              <a:rPr lang="cs-CZ" cap="all" dirty="0" err="1">
                <a:solidFill>
                  <a:srgbClr val="FF0000"/>
                </a:solidFill>
              </a:rPr>
              <a:t>amputation</a:t>
            </a:r>
            <a:endParaRPr lang="cs-CZ" cap="all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87255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Akcelerometr – </a:t>
            </a:r>
            <a:r>
              <a:rPr lang="cs-CZ" dirty="0" err="1"/>
              <a:t>akcelerometrie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Use to evaluate walking.</a:t>
            </a:r>
            <a:r>
              <a:rPr lang="cs-CZ" dirty="0"/>
              <a:t> </a:t>
            </a:r>
            <a:r>
              <a:rPr lang="en-US" dirty="0"/>
              <a:t>Simple analysis of walking - </a:t>
            </a:r>
            <a:r>
              <a:rPr lang="en-US" dirty="0" err="1"/>
              <a:t>eg</a:t>
            </a:r>
            <a:r>
              <a:rPr lang="en-US" dirty="0"/>
              <a:t> number of steps in time, fluency, we evaluate cyclically recurring activity – regularity</a:t>
            </a:r>
            <a:endParaRPr lang="cs-CZ" dirty="0"/>
          </a:p>
          <a:p>
            <a:r>
              <a:rPr lang="en-US" dirty="0"/>
              <a:t>Better </a:t>
            </a:r>
            <a:r>
              <a:rPr lang="en-US" dirty="0" err="1"/>
              <a:t>multiaxis</a:t>
            </a:r>
            <a:r>
              <a:rPr lang="en-US" dirty="0"/>
              <a:t> gyroscope for more accurate </a:t>
            </a:r>
            <a:r>
              <a:rPr lang="en-US" dirty="0" err="1"/>
              <a:t>analys</a:t>
            </a:r>
            <a:r>
              <a:rPr lang="cs-CZ" dirty="0" err="1"/>
              <a:t>is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994377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Akcelerometr – </a:t>
            </a:r>
            <a:r>
              <a:rPr lang="cs-CZ" dirty="0" err="1"/>
              <a:t>akcelerometrie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Evaluation of the </a:t>
            </a:r>
            <a:r>
              <a:rPr lang="cs-CZ" dirty="0" err="1"/>
              <a:t>physiotherapy</a:t>
            </a:r>
            <a:r>
              <a:rPr lang="en-US" dirty="0"/>
              <a:t> effect in the ACC image</a:t>
            </a:r>
            <a:endParaRPr lang="cs-CZ" dirty="0"/>
          </a:p>
          <a:p>
            <a:r>
              <a:rPr lang="en-US" dirty="0"/>
              <a:t>The higher fluidity recorded by the ACC during drinking with water from the glass corresponds to a functional improvement. </a:t>
            </a:r>
            <a:r>
              <a:rPr lang="cs-CZ" dirty="0" err="1"/>
              <a:t>Is</a:t>
            </a:r>
            <a:r>
              <a:rPr lang="cs-CZ" dirty="0"/>
              <a:t> </a:t>
            </a:r>
            <a:r>
              <a:rPr lang="cs-CZ" dirty="0" err="1"/>
              <a:t>it</a:t>
            </a:r>
            <a:r>
              <a:rPr lang="cs-CZ" dirty="0"/>
              <a:t> </a:t>
            </a:r>
            <a:r>
              <a:rPr lang="cs-CZ" dirty="0" err="1"/>
              <a:t>gonna</a:t>
            </a:r>
            <a:r>
              <a:rPr lang="cs-CZ" dirty="0"/>
              <a:t> </a:t>
            </a:r>
            <a:r>
              <a:rPr lang="cs-CZ" dirty="0" err="1"/>
              <a:t>be</a:t>
            </a:r>
            <a:r>
              <a:rPr lang="cs-CZ" dirty="0"/>
              <a:t> </a:t>
            </a:r>
            <a:r>
              <a:rPr lang="cs-CZ" dirty="0" err="1"/>
              <a:t>different</a:t>
            </a:r>
            <a:r>
              <a:rPr lang="cs-CZ" dirty="0"/>
              <a:t> </a:t>
            </a:r>
            <a:r>
              <a:rPr lang="cs-CZ" dirty="0" err="1"/>
              <a:t>with</a:t>
            </a:r>
            <a:r>
              <a:rPr lang="cs-CZ" dirty="0"/>
              <a:t> </a:t>
            </a:r>
            <a:r>
              <a:rPr lang="cs-CZ" dirty="0" err="1"/>
              <a:t>beer</a:t>
            </a:r>
            <a:r>
              <a:rPr lang="cs-CZ" dirty="0"/>
              <a:t>? </a:t>
            </a:r>
          </a:p>
        </p:txBody>
      </p:sp>
    </p:spTree>
    <p:extLst>
      <p:ext uri="{BB962C8B-B14F-4D97-AF65-F5344CB8AC3E}">
        <p14:creationId xmlns:p14="http://schemas.microsoft.com/office/powerpoint/2010/main" val="38055826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xmlns="" id="{D57AADFF-28D1-974E-89AE-D9638CBBA2B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2453" b="-2"/>
          <a:stretch/>
        </p:blipFill>
        <p:spPr>
          <a:xfrm>
            <a:off x="838200" y="74337"/>
            <a:ext cx="8949307" cy="6857990"/>
          </a:xfrm>
          <a:custGeom>
            <a:avLst/>
            <a:gdLst/>
            <a:ahLst/>
            <a:cxnLst/>
            <a:rect l="l" t="t" r="r" b="b"/>
            <a:pathLst>
              <a:path w="8949307" h="6858000">
                <a:moveTo>
                  <a:pt x="0" y="0"/>
                </a:moveTo>
                <a:lnTo>
                  <a:pt x="8949307" y="0"/>
                </a:lnTo>
                <a:lnTo>
                  <a:pt x="8949307" y="6858000"/>
                </a:lnTo>
                <a:lnTo>
                  <a:pt x="0" y="6858000"/>
                </a:lnTo>
                <a:lnTo>
                  <a:pt x="62983" y="6788730"/>
                </a:lnTo>
                <a:cubicBezTo>
                  <a:pt x="773509" y="5928900"/>
                  <a:pt x="1212979" y="4741056"/>
                  <a:pt x="1212979" y="3429000"/>
                </a:cubicBezTo>
                <a:cubicBezTo>
                  <a:pt x="1212979" y="2116944"/>
                  <a:pt x="773509" y="929100"/>
                  <a:pt x="62983" y="69271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46969177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242</Words>
  <Application>Microsoft Office PowerPoint</Application>
  <PresentationFormat>Širokoúhlá obrazovka</PresentationFormat>
  <Paragraphs>22</Paragraphs>
  <Slides>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Motiv Office</vt:lpstr>
      <vt:lpstr>Prezentace aplikace PowerPoint</vt:lpstr>
      <vt:lpstr>Accelerometer – accelerometry </vt:lpstr>
      <vt:lpstr>Prezentace aplikace PowerPoint</vt:lpstr>
      <vt:lpstr>Akcelerometr – akcelerometrie  </vt:lpstr>
      <vt:lpstr>Prezentace aplikace PowerPoint</vt:lpstr>
      <vt:lpstr>Akcelerometr – akcelerometrie</vt:lpstr>
      <vt:lpstr>Akcelerometr – akcelerometrie</vt:lpstr>
      <vt:lpstr>Prezentace aplikace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PDT Přístroje v diagnostice a terapii   úvod</dc:title>
  <dc:creator>Votik Tomas</dc:creator>
  <cp:lastModifiedBy>martin.buk@tiscali.cz</cp:lastModifiedBy>
  <cp:revision>8</cp:revision>
  <dcterms:created xsi:type="dcterms:W3CDTF">2020-09-21T06:09:27Z</dcterms:created>
  <dcterms:modified xsi:type="dcterms:W3CDTF">2023-02-26T16:33:21Z</dcterms:modified>
</cp:coreProperties>
</file>