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sldIdLst>
    <p:sldId id="267" r:id="rId2"/>
    <p:sldId id="256" r:id="rId3"/>
    <p:sldId id="257" r:id="rId4"/>
    <p:sldId id="266" r:id="rId5"/>
    <p:sldId id="260" r:id="rId6"/>
    <p:sldId id="263" r:id="rId7"/>
    <p:sldId id="258" r:id="rId8"/>
    <p:sldId id="261" r:id="rId9"/>
    <p:sldId id="264" r:id="rId10"/>
    <p:sldId id="259" r:id="rId11"/>
    <p:sldId id="262" r:id="rId12"/>
    <p:sldId id="265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88" d="100"/>
          <a:sy n="88" d="100"/>
        </p:scale>
        <p:origin x="451" y="67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BE67E9-2F20-40EC-B4EE-5BA0D6C0806C}" type="datetimeFigureOut">
              <a:rPr lang="en-GB" smtClean="0"/>
              <a:t>24/02/2023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A789A3DB-AF8B-4062-ACAC-6189CA6DE5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98188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BE67E9-2F20-40EC-B4EE-5BA0D6C0806C}" type="datetimeFigureOut">
              <a:rPr lang="en-GB" smtClean="0"/>
              <a:t>24/02/2023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89A3DB-AF8B-4062-ACAC-6189CA6DE5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84844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BE67E9-2F20-40EC-B4EE-5BA0D6C0806C}" type="datetimeFigureOut">
              <a:rPr lang="en-GB" smtClean="0"/>
              <a:t>24/02/2023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A789A3DB-AF8B-4062-ACAC-6189CA6DE5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56208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BE67E9-2F20-40EC-B4EE-5BA0D6C0806C}" type="datetimeFigureOut">
              <a:rPr lang="en-GB" smtClean="0"/>
              <a:t>24/02/2023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A789A3DB-AF8B-4062-ACAC-6189CA6DE5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07706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BE67E9-2F20-40EC-B4EE-5BA0D6C0806C}" type="datetimeFigureOut">
              <a:rPr lang="en-GB" smtClean="0"/>
              <a:t>24/02/2023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A789A3DB-AF8B-4062-ACAC-6189CA6DE5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10503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BE67E9-2F20-40EC-B4EE-5BA0D6C0806C}" type="datetimeFigureOut">
              <a:rPr lang="en-GB" smtClean="0"/>
              <a:t>24/02/2023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89A3DB-AF8B-4062-ACAC-6189CA6DE5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21233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BE67E9-2F20-40EC-B4EE-5BA0D6C0806C}" type="datetimeFigureOut">
              <a:rPr lang="en-GB" smtClean="0"/>
              <a:t>24/02/2023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89A3DB-AF8B-4062-ACAC-6189CA6DE5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7139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BE67E9-2F20-40EC-B4EE-5BA0D6C0806C}" type="datetimeFigureOut">
              <a:rPr lang="en-GB" smtClean="0"/>
              <a:t>24/02/2023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89A3DB-AF8B-4062-ACAC-6189CA6DE5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61198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BE67E9-2F20-40EC-B4EE-5BA0D6C0806C}" type="datetimeFigureOut">
              <a:rPr lang="en-GB" smtClean="0"/>
              <a:t>24/02/2023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A789A3DB-AF8B-4062-ACAC-6189CA6DE5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90198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ázev a popis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BE67E9-2F20-40EC-B4EE-5BA0D6C0806C}" type="datetimeFigureOut">
              <a:rPr lang="en-GB" smtClean="0"/>
              <a:t>24/02/2023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A789A3DB-AF8B-4062-ACAC-6189CA6DE5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22494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ce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BE67E9-2F20-40EC-B4EE-5BA0D6C0806C}" type="datetimeFigureOut">
              <a:rPr lang="en-GB" smtClean="0"/>
              <a:t>24/02/2023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A789A3DB-AF8B-4062-ACAC-6189CA6DE5C8}" type="slidenum">
              <a:rPr lang="en-GB" smtClean="0"/>
              <a:t>‹#›</a:t>
            </a:fld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46994288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cs-CZ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BE67E9-2F20-40EC-B4EE-5BA0D6C0806C}" type="datetimeFigureOut">
              <a:rPr lang="en-GB" smtClean="0"/>
              <a:t>24/02/2023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A789A3DB-AF8B-4062-ACAC-6189CA6DE5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894489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 s citac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cs-CZ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BE67E9-2F20-40EC-B4EE-5BA0D6C0806C}" type="datetimeFigureOut">
              <a:rPr lang="en-GB" smtClean="0"/>
              <a:t>24/02/2023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A789A3DB-AF8B-4062-ACAC-6189CA6DE5C8}" type="slidenum">
              <a:rPr lang="en-GB" smtClean="0"/>
              <a:t>‹#›</a:t>
            </a:fld>
            <a:endParaRPr lang="en-GB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88174158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ravda nebo neprav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cs-CZ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BE67E9-2F20-40EC-B4EE-5BA0D6C0806C}" type="datetimeFigureOut">
              <a:rPr lang="en-GB" smtClean="0"/>
              <a:t>24/02/2023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A789A3DB-AF8B-4062-ACAC-6189CA6DE5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061234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BE67E9-2F20-40EC-B4EE-5BA0D6C0806C}" type="datetimeFigureOut">
              <a:rPr lang="en-GB" smtClean="0"/>
              <a:t>24/02/2023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89A3DB-AF8B-4062-ACAC-6189CA6DE5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742367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BE67E9-2F20-40EC-B4EE-5BA0D6C0806C}" type="datetimeFigureOut">
              <a:rPr lang="en-GB" smtClean="0"/>
              <a:t>24/02/2023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89A3DB-AF8B-4062-ACAC-6189CA6DE5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632721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246671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157"/>
            <a:ext cx="2356674" cy="6853096"/>
            <a:chOff x="6627813" y="195610"/>
            <a:chExt cx="1952625" cy="5678141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5610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BE67E9-2F20-40EC-B4EE-5BA0D6C0806C}" type="datetimeFigureOut">
              <a:rPr lang="en-GB" smtClean="0"/>
              <a:t>24/02/2023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A789A3DB-AF8B-4062-ACAC-6189CA6DE5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71799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  <p:sldLayoutId id="2147483689" r:id="rId12"/>
    <p:sldLayoutId id="2147483690" r:id="rId13"/>
    <p:sldLayoutId id="2147483691" r:id="rId14"/>
    <p:sldLayoutId id="2147483692" r:id="rId15"/>
    <p:sldLayoutId id="2147483693" r:id="rId16"/>
    <p:sldLayoutId id="2147483694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2">
              <a:lumMod val="7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247607" y="0"/>
            <a:ext cx="9695518" cy="587606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3" name="object 3"/>
          <p:cNvSpPr/>
          <p:nvPr/>
        </p:nvSpPr>
        <p:spPr>
          <a:xfrm>
            <a:off x="7308749" y="6120915"/>
            <a:ext cx="1013255" cy="48967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4" name="object 4"/>
          <p:cNvSpPr/>
          <p:nvPr/>
        </p:nvSpPr>
        <p:spPr>
          <a:xfrm>
            <a:off x="4680806" y="6192160"/>
            <a:ext cx="1884941" cy="350009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5" name="object 5"/>
          <p:cNvSpPr/>
          <p:nvPr/>
        </p:nvSpPr>
        <p:spPr>
          <a:xfrm>
            <a:off x="3868733" y="6120918"/>
            <a:ext cx="734745" cy="490022"/>
          </a:xfrm>
          <a:custGeom>
            <a:avLst/>
            <a:gdLst/>
            <a:ahLst/>
            <a:cxnLst/>
            <a:rect l="l" t="t" r="r" b="b"/>
            <a:pathLst>
              <a:path w="810260" h="540384">
                <a:moveTo>
                  <a:pt x="0" y="0"/>
                </a:moveTo>
                <a:lnTo>
                  <a:pt x="810006" y="0"/>
                </a:lnTo>
                <a:lnTo>
                  <a:pt x="810006" y="540004"/>
                </a:lnTo>
                <a:lnTo>
                  <a:pt x="0" y="540004"/>
                </a:lnTo>
                <a:lnTo>
                  <a:pt x="0" y="0"/>
                </a:lnTo>
                <a:close/>
              </a:path>
            </a:pathLst>
          </a:custGeom>
          <a:solidFill>
            <a:srgbClr val="164194"/>
          </a:solid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6" name="object 6"/>
          <p:cNvSpPr/>
          <p:nvPr/>
        </p:nvSpPr>
        <p:spPr>
          <a:xfrm>
            <a:off x="4210107" y="6175325"/>
            <a:ext cx="51824" cy="4952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26"/>
                </a:moveTo>
                <a:lnTo>
                  <a:pt x="0" y="20726"/>
                </a:lnTo>
                <a:lnTo>
                  <a:pt x="17640" y="33540"/>
                </a:lnTo>
                <a:lnTo>
                  <a:pt x="10909" y="54267"/>
                </a:lnTo>
                <a:lnTo>
                  <a:pt x="28536" y="41452"/>
                </a:lnTo>
                <a:lnTo>
                  <a:pt x="42002" y="41452"/>
                </a:lnTo>
                <a:lnTo>
                  <a:pt x="39433" y="33540"/>
                </a:lnTo>
                <a:lnTo>
                  <a:pt x="57073" y="20726"/>
                </a:lnTo>
                <a:close/>
              </a:path>
              <a:path w="57150" h="54609">
                <a:moveTo>
                  <a:pt x="42002" y="41452"/>
                </a:moveTo>
                <a:lnTo>
                  <a:pt x="28536" y="41452"/>
                </a:lnTo>
                <a:lnTo>
                  <a:pt x="46164" y="54267"/>
                </a:lnTo>
                <a:lnTo>
                  <a:pt x="42002" y="41452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26"/>
                </a:lnTo>
                <a:lnTo>
                  <a:pt x="35267" y="20726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7" name="object 7"/>
          <p:cNvSpPr/>
          <p:nvPr/>
        </p:nvSpPr>
        <p:spPr>
          <a:xfrm>
            <a:off x="4128495" y="6197193"/>
            <a:ext cx="51824" cy="4952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26"/>
                </a:moveTo>
                <a:lnTo>
                  <a:pt x="0" y="20726"/>
                </a:lnTo>
                <a:lnTo>
                  <a:pt x="17640" y="33528"/>
                </a:lnTo>
                <a:lnTo>
                  <a:pt x="10909" y="54267"/>
                </a:lnTo>
                <a:lnTo>
                  <a:pt x="28536" y="41452"/>
                </a:lnTo>
                <a:lnTo>
                  <a:pt x="42005" y="41452"/>
                </a:lnTo>
                <a:lnTo>
                  <a:pt x="39433" y="33528"/>
                </a:lnTo>
                <a:lnTo>
                  <a:pt x="57073" y="20726"/>
                </a:lnTo>
                <a:close/>
              </a:path>
              <a:path w="57150" h="54609">
                <a:moveTo>
                  <a:pt x="42005" y="41452"/>
                </a:moveTo>
                <a:lnTo>
                  <a:pt x="28536" y="41452"/>
                </a:lnTo>
                <a:lnTo>
                  <a:pt x="46164" y="54267"/>
                </a:lnTo>
                <a:lnTo>
                  <a:pt x="42005" y="41452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26"/>
                </a:lnTo>
                <a:lnTo>
                  <a:pt x="35267" y="20726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8" name="object 8"/>
          <p:cNvSpPr/>
          <p:nvPr/>
        </p:nvSpPr>
        <p:spPr>
          <a:xfrm>
            <a:off x="4068750" y="6256925"/>
            <a:ext cx="51824" cy="4952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39"/>
                </a:moveTo>
                <a:lnTo>
                  <a:pt x="0" y="20739"/>
                </a:lnTo>
                <a:lnTo>
                  <a:pt x="17640" y="33553"/>
                </a:lnTo>
                <a:lnTo>
                  <a:pt x="10896" y="54279"/>
                </a:lnTo>
                <a:lnTo>
                  <a:pt x="28536" y="41465"/>
                </a:lnTo>
                <a:lnTo>
                  <a:pt x="42002" y="41465"/>
                </a:lnTo>
                <a:lnTo>
                  <a:pt x="39433" y="33553"/>
                </a:lnTo>
                <a:lnTo>
                  <a:pt x="57073" y="20739"/>
                </a:lnTo>
                <a:close/>
              </a:path>
              <a:path w="57150" h="54609">
                <a:moveTo>
                  <a:pt x="42002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2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9" name="object 9"/>
          <p:cNvSpPr/>
          <p:nvPr/>
        </p:nvSpPr>
        <p:spPr>
          <a:xfrm>
            <a:off x="4046883" y="6338550"/>
            <a:ext cx="51824" cy="4952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61" y="20726"/>
                </a:moveTo>
                <a:lnTo>
                  <a:pt x="0" y="20726"/>
                </a:lnTo>
                <a:lnTo>
                  <a:pt x="17640" y="33528"/>
                </a:lnTo>
                <a:lnTo>
                  <a:pt x="10896" y="54267"/>
                </a:lnTo>
                <a:lnTo>
                  <a:pt x="28536" y="41452"/>
                </a:lnTo>
                <a:lnTo>
                  <a:pt x="42005" y="41452"/>
                </a:lnTo>
                <a:lnTo>
                  <a:pt x="39433" y="33528"/>
                </a:lnTo>
                <a:lnTo>
                  <a:pt x="57061" y="20726"/>
                </a:lnTo>
                <a:close/>
              </a:path>
              <a:path w="57150" h="54609">
                <a:moveTo>
                  <a:pt x="42005" y="41452"/>
                </a:moveTo>
                <a:lnTo>
                  <a:pt x="28536" y="41452"/>
                </a:lnTo>
                <a:lnTo>
                  <a:pt x="46164" y="54267"/>
                </a:lnTo>
                <a:lnTo>
                  <a:pt x="42005" y="41452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26"/>
                </a:lnTo>
                <a:lnTo>
                  <a:pt x="35267" y="20726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10" name="object 10"/>
          <p:cNvSpPr/>
          <p:nvPr/>
        </p:nvSpPr>
        <p:spPr>
          <a:xfrm>
            <a:off x="4373331" y="6338550"/>
            <a:ext cx="51824" cy="4952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26"/>
                </a:moveTo>
                <a:lnTo>
                  <a:pt x="0" y="20726"/>
                </a:lnTo>
                <a:lnTo>
                  <a:pt x="17640" y="33528"/>
                </a:lnTo>
                <a:lnTo>
                  <a:pt x="10896" y="54267"/>
                </a:lnTo>
                <a:lnTo>
                  <a:pt x="28536" y="41452"/>
                </a:lnTo>
                <a:lnTo>
                  <a:pt x="42005" y="41452"/>
                </a:lnTo>
                <a:lnTo>
                  <a:pt x="39433" y="33528"/>
                </a:lnTo>
                <a:lnTo>
                  <a:pt x="57073" y="20726"/>
                </a:lnTo>
                <a:close/>
              </a:path>
              <a:path w="57150" h="54609">
                <a:moveTo>
                  <a:pt x="42005" y="41452"/>
                </a:moveTo>
                <a:lnTo>
                  <a:pt x="28536" y="41452"/>
                </a:lnTo>
                <a:lnTo>
                  <a:pt x="46164" y="54267"/>
                </a:lnTo>
                <a:lnTo>
                  <a:pt x="42005" y="41452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26"/>
                </a:lnTo>
                <a:lnTo>
                  <a:pt x="35267" y="20726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11" name="object 11"/>
          <p:cNvSpPr/>
          <p:nvPr/>
        </p:nvSpPr>
        <p:spPr>
          <a:xfrm>
            <a:off x="4351463" y="6256925"/>
            <a:ext cx="51824" cy="4952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61" y="20739"/>
                </a:moveTo>
                <a:lnTo>
                  <a:pt x="0" y="20739"/>
                </a:lnTo>
                <a:lnTo>
                  <a:pt x="17640" y="33553"/>
                </a:lnTo>
                <a:lnTo>
                  <a:pt x="10896" y="54279"/>
                </a:lnTo>
                <a:lnTo>
                  <a:pt x="28536" y="41465"/>
                </a:lnTo>
                <a:lnTo>
                  <a:pt x="42002" y="41465"/>
                </a:lnTo>
                <a:lnTo>
                  <a:pt x="39433" y="33553"/>
                </a:lnTo>
                <a:lnTo>
                  <a:pt x="57061" y="20739"/>
                </a:lnTo>
                <a:close/>
              </a:path>
              <a:path w="57150" h="54609">
                <a:moveTo>
                  <a:pt x="42002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2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12" name="object 12"/>
          <p:cNvSpPr/>
          <p:nvPr/>
        </p:nvSpPr>
        <p:spPr>
          <a:xfrm>
            <a:off x="4291719" y="6197193"/>
            <a:ext cx="51824" cy="4952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26"/>
                </a:moveTo>
                <a:lnTo>
                  <a:pt x="0" y="20726"/>
                </a:lnTo>
                <a:lnTo>
                  <a:pt x="17640" y="33528"/>
                </a:lnTo>
                <a:lnTo>
                  <a:pt x="10896" y="54267"/>
                </a:lnTo>
                <a:lnTo>
                  <a:pt x="28536" y="41452"/>
                </a:lnTo>
                <a:lnTo>
                  <a:pt x="42005" y="41452"/>
                </a:lnTo>
                <a:lnTo>
                  <a:pt x="39433" y="33528"/>
                </a:lnTo>
                <a:lnTo>
                  <a:pt x="57073" y="20726"/>
                </a:lnTo>
                <a:close/>
              </a:path>
              <a:path w="57150" h="54609">
                <a:moveTo>
                  <a:pt x="42005" y="41452"/>
                </a:moveTo>
                <a:lnTo>
                  <a:pt x="28536" y="41452"/>
                </a:lnTo>
                <a:lnTo>
                  <a:pt x="46164" y="54267"/>
                </a:lnTo>
                <a:lnTo>
                  <a:pt x="42005" y="41452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26"/>
                </a:lnTo>
                <a:lnTo>
                  <a:pt x="35267" y="20726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13" name="object 13"/>
          <p:cNvSpPr/>
          <p:nvPr/>
        </p:nvSpPr>
        <p:spPr>
          <a:xfrm>
            <a:off x="4351463" y="6420152"/>
            <a:ext cx="51824" cy="4952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61" y="20739"/>
                </a:moveTo>
                <a:lnTo>
                  <a:pt x="0" y="20739"/>
                </a:lnTo>
                <a:lnTo>
                  <a:pt x="17640" y="33540"/>
                </a:lnTo>
                <a:lnTo>
                  <a:pt x="10896" y="54279"/>
                </a:lnTo>
                <a:lnTo>
                  <a:pt x="28536" y="41465"/>
                </a:lnTo>
                <a:lnTo>
                  <a:pt x="42005" y="41465"/>
                </a:lnTo>
                <a:lnTo>
                  <a:pt x="39433" y="33540"/>
                </a:lnTo>
                <a:lnTo>
                  <a:pt x="57061" y="20739"/>
                </a:lnTo>
                <a:close/>
              </a:path>
              <a:path w="57150" h="54609">
                <a:moveTo>
                  <a:pt x="42005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5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14" name="object 14"/>
          <p:cNvSpPr/>
          <p:nvPr/>
        </p:nvSpPr>
        <p:spPr>
          <a:xfrm>
            <a:off x="4291719" y="6479894"/>
            <a:ext cx="51824" cy="4952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39"/>
                </a:moveTo>
                <a:lnTo>
                  <a:pt x="0" y="20739"/>
                </a:lnTo>
                <a:lnTo>
                  <a:pt x="17640" y="33553"/>
                </a:lnTo>
                <a:lnTo>
                  <a:pt x="10896" y="54279"/>
                </a:lnTo>
                <a:lnTo>
                  <a:pt x="28536" y="41465"/>
                </a:lnTo>
                <a:lnTo>
                  <a:pt x="42002" y="41465"/>
                </a:lnTo>
                <a:lnTo>
                  <a:pt x="39433" y="33553"/>
                </a:lnTo>
                <a:lnTo>
                  <a:pt x="57073" y="20739"/>
                </a:lnTo>
                <a:close/>
              </a:path>
              <a:path w="57150" h="54609">
                <a:moveTo>
                  <a:pt x="42002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2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15" name="object 15"/>
          <p:cNvSpPr/>
          <p:nvPr/>
        </p:nvSpPr>
        <p:spPr>
          <a:xfrm>
            <a:off x="4210107" y="6501763"/>
            <a:ext cx="51824" cy="4952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39"/>
                </a:moveTo>
                <a:lnTo>
                  <a:pt x="0" y="20739"/>
                </a:lnTo>
                <a:lnTo>
                  <a:pt x="17640" y="33540"/>
                </a:lnTo>
                <a:lnTo>
                  <a:pt x="10909" y="54279"/>
                </a:lnTo>
                <a:lnTo>
                  <a:pt x="28536" y="41465"/>
                </a:lnTo>
                <a:lnTo>
                  <a:pt x="42005" y="41465"/>
                </a:lnTo>
                <a:lnTo>
                  <a:pt x="39433" y="33540"/>
                </a:lnTo>
                <a:lnTo>
                  <a:pt x="57073" y="20739"/>
                </a:lnTo>
                <a:close/>
              </a:path>
              <a:path w="57150" h="54609">
                <a:moveTo>
                  <a:pt x="42005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5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16" name="object 16"/>
          <p:cNvSpPr/>
          <p:nvPr/>
        </p:nvSpPr>
        <p:spPr>
          <a:xfrm>
            <a:off x="4128495" y="6479894"/>
            <a:ext cx="51824" cy="4952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39"/>
                </a:moveTo>
                <a:lnTo>
                  <a:pt x="0" y="20739"/>
                </a:lnTo>
                <a:lnTo>
                  <a:pt x="17640" y="33553"/>
                </a:lnTo>
                <a:lnTo>
                  <a:pt x="10909" y="54279"/>
                </a:lnTo>
                <a:lnTo>
                  <a:pt x="28536" y="41465"/>
                </a:lnTo>
                <a:lnTo>
                  <a:pt x="42002" y="41465"/>
                </a:lnTo>
                <a:lnTo>
                  <a:pt x="39433" y="33553"/>
                </a:lnTo>
                <a:lnTo>
                  <a:pt x="57073" y="20739"/>
                </a:lnTo>
                <a:close/>
              </a:path>
              <a:path w="57150" h="54609">
                <a:moveTo>
                  <a:pt x="42002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2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17" name="object 17"/>
          <p:cNvSpPr/>
          <p:nvPr/>
        </p:nvSpPr>
        <p:spPr>
          <a:xfrm>
            <a:off x="4068750" y="6420152"/>
            <a:ext cx="51824" cy="4952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39"/>
                </a:moveTo>
                <a:lnTo>
                  <a:pt x="0" y="20739"/>
                </a:lnTo>
                <a:lnTo>
                  <a:pt x="17640" y="33540"/>
                </a:lnTo>
                <a:lnTo>
                  <a:pt x="10896" y="54279"/>
                </a:lnTo>
                <a:lnTo>
                  <a:pt x="28536" y="41465"/>
                </a:lnTo>
                <a:lnTo>
                  <a:pt x="42005" y="41465"/>
                </a:lnTo>
                <a:lnTo>
                  <a:pt x="39433" y="33540"/>
                </a:lnTo>
                <a:lnTo>
                  <a:pt x="57073" y="20739"/>
                </a:lnTo>
                <a:close/>
              </a:path>
              <a:path w="57150" h="54609">
                <a:moveTo>
                  <a:pt x="42005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5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18" name="object 18"/>
          <p:cNvSpPr txBox="1"/>
          <p:nvPr/>
        </p:nvSpPr>
        <p:spPr>
          <a:xfrm>
            <a:off x="2059687" y="2103102"/>
            <a:ext cx="8072402" cy="1102866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algn="ctr">
              <a:lnSpc>
                <a:spcPts val="4262"/>
              </a:lnSpc>
            </a:pPr>
            <a:r>
              <a:rPr lang="cs-CZ" sz="2902" b="1" spc="-18" dirty="0">
                <a:solidFill>
                  <a:srgbClr val="428F9B"/>
                </a:solidFill>
                <a:cs typeface="Calibri"/>
              </a:rPr>
              <a:t>ESF II projekt Západočeské univerzity v Plzni</a:t>
            </a:r>
          </a:p>
          <a:p>
            <a:pPr algn="ctr">
              <a:lnSpc>
                <a:spcPts val="4262"/>
              </a:lnSpc>
            </a:pPr>
            <a:r>
              <a:rPr lang="cs-CZ" sz="1814" b="1" spc="-18" dirty="0" err="1">
                <a:solidFill>
                  <a:srgbClr val="428F9B"/>
                </a:solidFill>
                <a:cs typeface="Calibri"/>
              </a:rPr>
              <a:t>reg</a:t>
            </a:r>
            <a:r>
              <a:rPr lang="cs-CZ" sz="1814" b="1" spc="-18" dirty="0">
                <a:solidFill>
                  <a:srgbClr val="428F9B"/>
                </a:solidFill>
                <a:cs typeface="Calibri"/>
              </a:rPr>
              <a:t>. č. CZ.02.2.69/0.0/0.0/18_056/0013239</a:t>
            </a:r>
            <a:endParaRPr sz="3627" dirty="0">
              <a:latin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725460758"/>
      </p:ext>
    </p:extLst>
  </p:cSld>
  <p:clrMapOvr>
    <a:masterClrMapping/>
  </p:clrMapOvr>
  <p:transition>
    <p:push dir="r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177321" y="609599"/>
            <a:ext cx="8915399" cy="3269858"/>
          </a:xfrm>
        </p:spPr>
        <p:txBody>
          <a:bodyPr>
            <a:normAutofit fontScale="90000"/>
          </a:bodyPr>
          <a:lstStyle/>
          <a:p>
            <a:pPr algn="ctr"/>
            <a:r>
              <a:rPr lang="cs-CZ" b="1" cap="all" dirty="0"/>
              <a:t>Vědecké přístupy určující perspektivu výzkumníka II. </a:t>
            </a:r>
            <a:r>
              <a:rPr lang="en-GB" dirty="0" err="1"/>
              <a:t>Racionalismus</a:t>
            </a:r>
            <a:r>
              <a:rPr lang="en-GB" dirty="0"/>
              <a:t>, </a:t>
            </a:r>
            <a:r>
              <a:rPr lang="en-GB" dirty="0" err="1"/>
              <a:t>konstruktivismus</a:t>
            </a:r>
            <a:r>
              <a:rPr lang="en-GB" dirty="0"/>
              <a:t>, </a:t>
            </a:r>
            <a:r>
              <a:rPr lang="en-GB" dirty="0" err="1"/>
              <a:t>feminismus</a:t>
            </a:r>
            <a:endParaRPr lang="en-GB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 algn="r"/>
            <a:r>
              <a:rPr lang="cs-CZ" dirty="0"/>
              <a:t>SADP</a:t>
            </a:r>
          </a:p>
          <a:p>
            <a:pPr algn="r"/>
            <a:r>
              <a:rPr lang="cs-CZ" dirty="0"/>
              <a:t>* necitovat, neparafrázovat, nezveřejňovat bez vědomí autora – nejedná se o akademický text</a:t>
            </a:r>
          </a:p>
          <a:p>
            <a:pPr algn="r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092046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9812" y="171179"/>
            <a:ext cx="8911687" cy="1280890"/>
          </a:xfrm>
        </p:spPr>
        <p:txBody>
          <a:bodyPr/>
          <a:lstStyle/>
          <a:p>
            <a:pPr algn="ctr"/>
            <a:r>
              <a:rPr lang="cs-CZ" dirty="0"/>
              <a:t>Racionalismus - úvod</a:t>
            </a:r>
            <a:endParaRPr lang="en-GB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514781" y="1219351"/>
            <a:ext cx="9481750" cy="5313406"/>
          </a:xfrm>
        </p:spPr>
        <p:txBody>
          <a:bodyPr>
            <a:normAutofit fontScale="92500" lnSpcReduction="20000"/>
          </a:bodyPr>
          <a:lstStyle/>
          <a:p>
            <a:pPr algn="just"/>
            <a:r>
              <a:rPr lang="cs-CZ" dirty="0"/>
              <a:t>Snaha aplikovat ekonomické přístupy na výzkum politiky a MV</a:t>
            </a:r>
          </a:p>
          <a:p>
            <a:pPr algn="just"/>
            <a:r>
              <a:rPr lang="cs-CZ" dirty="0"/>
              <a:t>Značný </a:t>
            </a:r>
            <a:r>
              <a:rPr lang="cs-CZ" b="1" dirty="0"/>
              <a:t>přesah do </a:t>
            </a:r>
            <a:r>
              <a:rPr lang="cs-CZ" b="1" dirty="0" err="1"/>
              <a:t>behavioralismu</a:t>
            </a:r>
            <a:r>
              <a:rPr lang="cs-CZ" b="1" dirty="0"/>
              <a:t> </a:t>
            </a:r>
            <a:r>
              <a:rPr lang="cs-CZ" dirty="0"/>
              <a:t>– nicméně větší důraz na motivy (primární ohled) než na konsekvence jednání (tj. až druhotné)</a:t>
            </a:r>
          </a:p>
          <a:p>
            <a:pPr algn="just"/>
            <a:r>
              <a:rPr lang="cs-CZ" dirty="0"/>
              <a:t>Snaha užívat ekvivalenci a matematický převod hodnot</a:t>
            </a:r>
          </a:p>
          <a:p>
            <a:pPr algn="just"/>
            <a:r>
              <a:rPr lang="cs-CZ" b="1" dirty="0"/>
              <a:t>Dva hlavní komponenty</a:t>
            </a:r>
            <a:r>
              <a:rPr lang="cs-CZ" dirty="0"/>
              <a:t>:</a:t>
            </a:r>
          </a:p>
          <a:p>
            <a:pPr lvl="1" algn="just"/>
            <a:r>
              <a:rPr lang="cs-CZ" dirty="0"/>
              <a:t>1. </a:t>
            </a:r>
            <a:r>
              <a:rPr lang="cs-CZ" dirty="0" err="1"/>
              <a:t>racio</a:t>
            </a:r>
            <a:r>
              <a:rPr lang="cs-CZ" dirty="0"/>
              <a:t> (jako esence člověka)</a:t>
            </a:r>
          </a:p>
          <a:p>
            <a:pPr lvl="1" algn="just"/>
            <a:r>
              <a:rPr lang="cs-CZ" dirty="0"/>
              <a:t>2. formulovaný zájem aktéra (priority)</a:t>
            </a:r>
          </a:p>
          <a:p>
            <a:pPr algn="just"/>
            <a:r>
              <a:rPr lang="cs-CZ" b="1" dirty="0"/>
              <a:t>Základní otázky</a:t>
            </a:r>
            <a:r>
              <a:rPr lang="cs-CZ" dirty="0"/>
              <a:t>: </a:t>
            </a:r>
            <a:r>
              <a:rPr lang="cs-CZ" i="1" u="sng" dirty="0"/>
              <a:t>podle jakých priorit aktér jedná a jakou jim přisuzuje hodnotu v situaci XY? </a:t>
            </a:r>
            <a:r>
              <a:rPr lang="cs-CZ" i="1" u="sng" dirty="0">
                <a:solidFill>
                  <a:srgbClr val="FF0000"/>
                </a:solidFill>
              </a:rPr>
              <a:t>Jaké priority mají aktéři ZŽ společné</a:t>
            </a:r>
            <a:r>
              <a:rPr lang="cs-CZ" i="1" dirty="0">
                <a:solidFill>
                  <a:srgbClr val="FF0000"/>
                </a:solidFill>
              </a:rPr>
              <a:t>? </a:t>
            </a:r>
            <a:r>
              <a:rPr lang="cs-CZ" dirty="0">
                <a:solidFill>
                  <a:srgbClr val="FF0000"/>
                </a:solidFill>
              </a:rPr>
              <a:t>(důležitější)</a:t>
            </a:r>
          </a:p>
          <a:p>
            <a:pPr algn="just"/>
            <a:r>
              <a:rPr lang="cs-CZ" u="sng" dirty="0"/>
              <a:t>Dva hlavní proudy</a:t>
            </a:r>
            <a:r>
              <a:rPr lang="cs-CZ" dirty="0"/>
              <a:t>:</a:t>
            </a:r>
          </a:p>
          <a:p>
            <a:pPr lvl="1" algn="just"/>
            <a:r>
              <a:rPr lang="cs-CZ" sz="1800" b="1" dirty="0" err="1"/>
              <a:t>Downsonův</a:t>
            </a:r>
            <a:r>
              <a:rPr lang="cs-CZ" sz="1800" b="1" dirty="0"/>
              <a:t> </a:t>
            </a:r>
            <a:r>
              <a:rPr lang="cs-CZ" sz="1800" dirty="0"/>
              <a:t>(jeden ze zakladatelů přístupu)</a:t>
            </a:r>
          </a:p>
          <a:p>
            <a:pPr lvl="2" algn="just"/>
            <a:r>
              <a:rPr lang="cs-CZ" dirty="0"/>
              <a:t>Předpokládá </a:t>
            </a:r>
            <a:r>
              <a:rPr lang="cs-CZ" b="1" dirty="0"/>
              <a:t>modelové sociální racionální jednání </a:t>
            </a:r>
            <a:r>
              <a:rPr lang="cs-CZ" dirty="0"/>
              <a:t>– např. politici chtějí vykonávat úřad a podle toho budou formulovat svůj politický program (tj. centrální předpoklad; </a:t>
            </a:r>
            <a:r>
              <a:rPr lang="cs-CZ" i="1" u="sng" dirty="0"/>
              <a:t>viz obr. č. 1</a:t>
            </a:r>
            <a:r>
              <a:rPr lang="cs-CZ" dirty="0"/>
              <a:t>)</a:t>
            </a:r>
          </a:p>
          <a:p>
            <a:pPr lvl="2" algn="just"/>
            <a:r>
              <a:rPr lang="cs-CZ" b="1" dirty="0"/>
              <a:t>ALE</a:t>
            </a:r>
            <a:r>
              <a:rPr lang="cs-CZ" dirty="0"/>
              <a:t>: přílišné zjednodušení reality a podceňování norem</a:t>
            </a:r>
          </a:p>
          <a:p>
            <a:pPr lvl="1" algn="just"/>
            <a:r>
              <a:rPr lang="cs-CZ" sz="1800" b="1" dirty="0"/>
              <a:t>Post-</a:t>
            </a:r>
            <a:r>
              <a:rPr lang="cs-CZ" sz="1800" b="1" dirty="0" err="1"/>
              <a:t>Downsonovský</a:t>
            </a:r>
            <a:r>
              <a:rPr lang="cs-CZ" sz="1800" b="1" dirty="0"/>
              <a:t> proud</a:t>
            </a:r>
          </a:p>
          <a:p>
            <a:pPr lvl="2"/>
            <a:r>
              <a:rPr lang="cs-CZ" dirty="0"/>
              <a:t>Musíme myslet na více priorit a porovnávání (vážení) předpokladů a </a:t>
            </a:r>
            <a:r>
              <a:rPr lang="cs-CZ" dirty="0" err="1"/>
              <a:t>policies</a:t>
            </a:r>
            <a:r>
              <a:rPr lang="cs-CZ" dirty="0"/>
              <a:t> v jednom okamžiku</a:t>
            </a:r>
          </a:p>
          <a:p>
            <a:pPr lvl="2"/>
            <a:r>
              <a:rPr lang="cs-CZ" dirty="0"/>
              <a:t>Ohled i na nastolování agendy, tj. jak se vytvářejí pravidla ve kterých aktéři jednají (polity), příp. specifika sektoru politiky</a:t>
            </a:r>
          </a:p>
        </p:txBody>
      </p:sp>
    </p:spTree>
    <p:extLst>
      <p:ext uri="{BB962C8B-B14F-4D97-AF65-F5344CB8AC3E}">
        <p14:creationId xmlns:p14="http://schemas.microsoft.com/office/powerpoint/2010/main" val="9055634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Obr. č. 1 – </a:t>
            </a:r>
            <a:r>
              <a:rPr lang="cs-CZ" dirty="0" err="1"/>
              <a:t>Downsonova</a:t>
            </a:r>
            <a:r>
              <a:rPr lang="cs-CZ" dirty="0"/>
              <a:t> představa sociálního jednání</a:t>
            </a:r>
            <a:endParaRPr lang="en-GB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731741" y="2338707"/>
            <a:ext cx="4375708" cy="40179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364471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461120" y="245170"/>
            <a:ext cx="8911687" cy="1280890"/>
          </a:xfrm>
        </p:spPr>
        <p:txBody>
          <a:bodyPr/>
          <a:lstStyle/>
          <a:p>
            <a:pPr algn="ctr"/>
            <a:r>
              <a:rPr lang="cs-CZ" dirty="0"/>
              <a:t>Racionalismus - vznik, vývoj a vztah k teorii</a:t>
            </a:r>
            <a:endParaRPr lang="en-GB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359243" y="1820562"/>
            <a:ext cx="10338487" cy="4950940"/>
          </a:xfrm>
        </p:spPr>
        <p:txBody>
          <a:bodyPr>
            <a:normAutofit fontScale="92500"/>
          </a:bodyPr>
          <a:lstStyle/>
          <a:p>
            <a:pPr algn="just"/>
            <a:r>
              <a:rPr lang="cs-CZ" dirty="0"/>
              <a:t>První z racionalistů byl již </a:t>
            </a:r>
            <a:r>
              <a:rPr lang="cs-CZ" b="1" i="1" dirty="0" err="1"/>
              <a:t>Thúkidés</a:t>
            </a:r>
            <a:r>
              <a:rPr lang="cs-CZ" dirty="0"/>
              <a:t> – státy se chovají předvídatelně, protože svou sílu projevují pro sledování podobných zájmů</a:t>
            </a:r>
          </a:p>
          <a:p>
            <a:pPr algn="just"/>
            <a:r>
              <a:rPr lang="cs-CZ" dirty="0"/>
              <a:t>Moderní počátky </a:t>
            </a:r>
            <a:r>
              <a:rPr lang="cs-CZ" b="1" dirty="0"/>
              <a:t>v 60. letech </a:t>
            </a:r>
            <a:r>
              <a:rPr lang="cs-CZ" dirty="0"/>
              <a:t>na univerzitách v USA (</a:t>
            </a:r>
            <a:r>
              <a:rPr lang="cs-CZ" dirty="0" err="1"/>
              <a:t>Downs</a:t>
            </a:r>
            <a:r>
              <a:rPr lang="cs-CZ" dirty="0"/>
              <a:t> – ekonomická teorie demokracie z roku 1957) – </a:t>
            </a:r>
            <a:r>
              <a:rPr lang="cs-CZ" dirty="0" err="1"/>
              <a:t>mainstream</a:t>
            </a:r>
            <a:r>
              <a:rPr lang="cs-CZ" dirty="0"/>
              <a:t> až </a:t>
            </a:r>
            <a:r>
              <a:rPr lang="cs-CZ" b="1" dirty="0"/>
              <a:t>v 80. letech </a:t>
            </a:r>
            <a:r>
              <a:rPr lang="cs-CZ" dirty="0"/>
              <a:t>(40 % všech článků z politologie v USA)</a:t>
            </a:r>
          </a:p>
          <a:p>
            <a:pPr algn="just"/>
            <a:r>
              <a:rPr lang="cs-CZ" b="1" dirty="0"/>
              <a:t>Dnes</a:t>
            </a:r>
            <a:r>
              <a:rPr lang="cs-CZ" dirty="0"/>
              <a:t> je to </a:t>
            </a:r>
            <a:r>
              <a:rPr lang="cs-CZ" b="1" dirty="0"/>
              <a:t>minoritní přístup </a:t>
            </a:r>
            <a:r>
              <a:rPr lang="cs-CZ" dirty="0"/>
              <a:t>v POL i MV celosvětově</a:t>
            </a:r>
          </a:p>
          <a:p>
            <a:pPr algn="just"/>
            <a:r>
              <a:rPr lang="cs-CZ" b="1" u="sng" dirty="0"/>
              <a:t>Výchozí body racionalismu</a:t>
            </a:r>
            <a:r>
              <a:rPr lang="cs-CZ" dirty="0"/>
              <a:t>:</a:t>
            </a:r>
          </a:p>
          <a:p>
            <a:pPr lvl="1" algn="just"/>
            <a:r>
              <a:rPr lang="cs-CZ" dirty="0"/>
              <a:t>aktér je racionální;</a:t>
            </a:r>
          </a:p>
          <a:p>
            <a:pPr lvl="1" algn="just"/>
            <a:r>
              <a:rPr lang="cs-CZ" dirty="0"/>
              <a:t>dokáže formulovat své preference a dávat jim prioritu;</a:t>
            </a:r>
          </a:p>
          <a:p>
            <a:pPr lvl="1" algn="just"/>
            <a:r>
              <a:rPr lang="cs-CZ" dirty="0"/>
              <a:t>a protože chce být zároveň efektivní, jeho jednání lze pomocí </a:t>
            </a:r>
            <a:r>
              <a:rPr lang="cs-CZ" dirty="0" err="1"/>
              <a:t>racia</a:t>
            </a:r>
            <a:r>
              <a:rPr lang="cs-CZ" dirty="0"/>
              <a:t> vysvětlit a dokonce i předvídat;</a:t>
            </a:r>
          </a:p>
          <a:p>
            <a:pPr lvl="2" algn="just"/>
            <a:r>
              <a:rPr lang="cs-CZ" dirty="0"/>
              <a:t>díky tomu lze odhalit logiku sociálních vztahů (cílem není jednání aktéra – to je jen prostředkem k porozumění – zde je </a:t>
            </a:r>
            <a:r>
              <a:rPr lang="cs-CZ" u="sng" dirty="0"/>
              <a:t>rozdíl oproti </a:t>
            </a:r>
            <a:r>
              <a:rPr lang="cs-CZ" u="sng" dirty="0" err="1"/>
              <a:t>behavioralismu</a:t>
            </a:r>
            <a:r>
              <a:rPr lang="cs-CZ" dirty="0"/>
              <a:t>)</a:t>
            </a:r>
          </a:p>
          <a:p>
            <a:pPr algn="just"/>
            <a:r>
              <a:rPr lang="cs-CZ" b="1" dirty="0"/>
              <a:t>Teorie</a:t>
            </a:r>
            <a:endParaRPr lang="cs-CZ" dirty="0"/>
          </a:p>
          <a:p>
            <a:pPr lvl="1" algn="just"/>
            <a:r>
              <a:rPr lang="cs-CZ" dirty="0"/>
              <a:t>Může být objektivní a prediktivní</a:t>
            </a:r>
          </a:p>
          <a:p>
            <a:pPr lvl="1" algn="just"/>
            <a:r>
              <a:rPr lang="cs-CZ" dirty="0"/>
              <a:t>Její platnost závisí na přesnosti informací a množství proměnných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4393113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579671" y="272417"/>
            <a:ext cx="8911687" cy="1280890"/>
          </a:xfrm>
        </p:spPr>
        <p:txBody>
          <a:bodyPr/>
          <a:lstStyle/>
          <a:p>
            <a:pPr algn="ctr"/>
            <a:r>
              <a:rPr lang="cs-CZ" dirty="0"/>
              <a:t>Racionalismus – příklad</a:t>
            </a:r>
            <a:endParaRPr lang="en-GB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318054" y="1713471"/>
            <a:ext cx="10008973" cy="4926226"/>
          </a:xfrm>
        </p:spPr>
        <p:txBody>
          <a:bodyPr>
            <a:normAutofit fontScale="92500" lnSpcReduction="10000"/>
          </a:bodyPr>
          <a:lstStyle/>
          <a:p>
            <a:pPr algn="just"/>
            <a:r>
              <a:rPr lang="cs-CZ" b="1" u="sng" dirty="0"/>
              <a:t>Teze (dle </a:t>
            </a:r>
            <a:r>
              <a:rPr lang="cs-CZ" b="1" u="sng" dirty="0" err="1"/>
              <a:t>Downsova</a:t>
            </a:r>
            <a:r>
              <a:rPr lang="cs-CZ" b="1" u="sng" dirty="0"/>
              <a:t> přístupu)</a:t>
            </a:r>
            <a:r>
              <a:rPr lang="cs-CZ" dirty="0"/>
              <a:t>: Protože představitelé </a:t>
            </a:r>
            <a:r>
              <a:rPr lang="cs-CZ" b="1" dirty="0"/>
              <a:t>států jednají </a:t>
            </a:r>
            <a:r>
              <a:rPr lang="cs-CZ" dirty="0"/>
              <a:t>(závislá proměnná) na základě logiky výhodnosti, formulují zahraniční politiku v souladu s </a:t>
            </a:r>
            <a:r>
              <a:rPr lang="cs-CZ" b="1" dirty="0"/>
              <a:t>přáním občanů</a:t>
            </a:r>
            <a:r>
              <a:rPr lang="cs-CZ" dirty="0"/>
              <a:t> (nezávislá proměnná)</a:t>
            </a:r>
          </a:p>
          <a:p>
            <a:pPr algn="just"/>
            <a:r>
              <a:rPr lang="cs-CZ" b="1" u="sng" dirty="0"/>
              <a:t>Problém č. 1</a:t>
            </a:r>
            <a:r>
              <a:rPr lang="cs-CZ" dirty="0"/>
              <a:t>: je třeba potvrdit logiku výhodnosti – </a:t>
            </a:r>
            <a:r>
              <a:rPr lang="cs-CZ" u="sng" dirty="0"/>
              <a:t>co je měřítkem?</a:t>
            </a:r>
          </a:p>
          <a:p>
            <a:pPr lvl="1" algn="just"/>
            <a:r>
              <a:rPr lang="cs-CZ" dirty="0"/>
              <a:t>obhájit mandáty tím, že budu dělat to, co lidé chtějí</a:t>
            </a:r>
          </a:p>
          <a:p>
            <a:pPr algn="just"/>
            <a:r>
              <a:rPr lang="cs-CZ" b="1" u="sng" dirty="0"/>
              <a:t>Problém č. 2</a:t>
            </a:r>
            <a:r>
              <a:rPr lang="cs-CZ" dirty="0"/>
              <a:t>: je třeba odhalit </a:t>
            </a:r>
            <a:r>
              <a:rPr lang="cs-CZ" u="sng" dirty="0"/>
              <a:t>obsah zahraniční politiky</a:t>
            </a:r>
          </a:p>
          <a:p>
            <a:pPr lvl="1" algn="just"/>
            <a:r>
              <a:rPr lang="cs-CZ" dirty="0"/>
              <a:t>Preference většiny občanů – ale jak je zjistit? Nejsou příliš obecné?</a:t>
            </a:r>
          </a:p>
          <a:p>
            <a:pPr algn="just"/>
            <a:r>
              <a:rPr lang="cs-CZ" b="1" u="sng" dirty="0"/>
              <a:t>Problém č. 3</a:t>
            </a:r>
            <a:r>
              <a:rPr lang="cs-CZ" dirty="0"/>
              <a:t>: </a:t>
            </a:r>
            <a:r>
              <a:rPr lang="cs-CZ" u="sng" dirty="0"/>
              <a:t>existuje závislost </a:t>
            </a:r>
            <a:r>
              <a:rPr lang="cs-CZ" dirty="0"/>
              <a:t>mezi takto formulovanými proměnnými?</a:t>
            </a:r>
          </a:p>
          <a:p>
            <a:pPr lvl="1" algn="just"/>
            <a:r>
              <a:rPr lang="cs-CZ" dirty="0"/>
              <a:t>Ano, ale je snadno </a:t>
            </a:r>
            <a:r>
              <a:rPr lang="cs-CZ" dirty="0" err="1"/>
              <a:t>falsifikovatelná</a:t>
            </a:r>
            <a:r>
              <a:rPr lang="cs-CZ" dirty="0"/>
              <a:t> a/nebo;</a:t>
            </a:r>
          </a:p>
          <a:p>
            <a:pPr lvl="2" algn="just"/>
            <a:r>
              <a:rPr lang="cs-CZ" dirty="0"/>
              <a:t>proměnných je nutné najít více – je třeba tezi formulovat přesněji (</a:t>
            </a:r>
            <a:r>
              <a:rPr lang="cs-CZ" b="1" dirty="0"/>
              <a:t>post-</a:t>
            </a:r>
            <a:r>
              <a:rPr lang="cs-CZ" b="1" dirty="0" err="1"/>
              <a:t>Downsonovský</a:t>
            </a:r>
            <a:r>
              <a:rPr lang="cs-CZ" b="1" dirty="0"/>
              <a:t> proud)</a:t>
            </a:r>
          </a:p>
          <a:p>
            <a:pPr algn="just"/>
            <a:r>
              <a:rPr lang="cs-CZ" b="1" u="sng" dirty="0"/>
              <a:t>Tedy je nutné odlišit </a:t>
            </a:r>
            <a:r>
              <a:rPr lang="cs-CZ" dirty="0"/>
              <a:t>(</a:t>
            </a:r>
            <a:r>
              <a:rPr lang="cs-CZ" i="1" dirty="0"/>
              <a:t>v pořadí od nejdůležitějšího</a:t>
            </a:r>
            <a:r>
              <a:rPr lang="cs-CZ" dirty="0"/>
              <a:t>): (1) měřítko; (2) vytvořený obsah; (3) množství proměnných a přesnost formulace teze</a:t>
            </a:r>
          </a:p>
          <a:p>
            <a:pPr algn="just"/>
            <a:r>
              <a:rPr lang="cs-CZ" b="1" u="sng" dirty="0"/>
              <a:t>Obrana racionalismu</a:t>
            </a:r>
            <a:r>
              <a:rPr lang="cs-CZ" dirty="0"/>
              <a:t>: čím jasnější sociální role, tím jasnější logika výhodnosti </a:t>
            </a:r>
            <a:r>
              <a:rPr lang="cs-CZ" sz="1200" i="1" dirty="0"/>
              <a:t>(př. studentské práce; příp. rybář a síť)</a:t>
            </a:r>
          </a:p>
          <a:p>
            <a:pPr algn="just"/>
            <a:r>
              <a:rPr lang="cs-CZ" b="1" u="sng" dirty="0"/>
              <a:t>Závěr</a:t>
            </a:r>
            <a:r>
              <a:rPr lang="cs-CZ" dirty="0"/>
              <a:t>: racionální logika je závislá na víře v možnost standardizovaného jednání sociálních aktérů a na možnosti určit priority kolektivních aktérů</a:t>
            </a: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7090440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40156" y="378122"/>
            <a:ext cx="8911687" cy="1280890"/>
          </a:xfrm>
        </p:spPr>
        <p:txBody>
          <a:bodyPr/>
          <a:lstStyle/>
          <a:p>
            <a:pPr algn="ctr"/>
            <a:r>
              <a:rPr lang="cs-CZ" dirty="0"/>
              <a:t>Konstruktivismus - úvod</a:t>
            </a:r>
            <a:endParaRPr lang="en-GB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265301" y="1913388"/>
            <a:ext cx="10206682" cy="4792363"/>
          </a:xfrm>
        </p:spPr>
        <p:txBody>
          <a:bodyPr>
            <a:normAutofit/>
          </a:bodyPr>
          <a:lstStyle/>
          <a:p>
            <a:pPr algn="just"/>
            <a:r>
              <a:rPr lang="cs-CZ" dirty="0"/>
              <a:t>Popisuje a interpretuje „</a:t>
            </a:r>
            <a:r>
              <a:rPr lang="cs-CZ" b="1" dirty="0"/>
              <a:t>vidění světa</a:t>
            </a:r>
            <a:r>
              <a:rPr lang="cs-CZ" dirty="0"/>
              <a:t>“ nějaké sociální skupiny, včetně toho, jak svět strukturuje, jaké mu dává významy (díky pojmům), na základě jakých vztahů významy vznikají apod.</a:t>
            </a:r>
          </a:p>
          <a:p>
            <a:pPr algn="just"/>
            <a:r>
              <a:rPr lang="cs-CZ" dirty="0"/>
              <a:t>Je to přístup, který reflektuje všechny jiné přístupy – a ty z konstruktivismu čerpají ve svých </a:t>
            </a:r>
            <a:r>
              <a:rPr lang="cs-CZ" dirty="0" err="1"/>
              <a:t>neo</a:t>
            </a:r>
            <a:r>
              <a:rPr lang="cs-CZ" dirty="0"/>
              <a:t>-formách – především díky tomu, že konstruktivismus je </a:t>
            </a:r>
            <a:r>
              <a:rPr lang="cs-CZ" b="1" dirty="0"/>
              <a:t>součástí postmodernismu</a:t>
            </a:r>
            <a:r>
              <a:rPr lang="cs-CZ" dirty="0"/>
              <a:t> (</a:t>
            </a:r>
            <a:r>
              <a:rPr lang="cs-CZ" i="1" dirty="0"/>
              <a:t>paradigma</a:t>
            </a:r>
            <a:r>
              <a:rPr lang="cs-CZ" dirty="0"/>
              <a:t>), který je opakem pozitivismu (</a:t>
            </a:r>
            <a:r>
              <a:rPr lang="cs-CZ" i="1" dirty="0"/>
              <a:t>paradigma</a:t>
            </a:r>
            <a:r>
              <a:rPr lang="cs-CZ" dirty="0"/>
              <a:t>)</a:t>
            </a:r>
          </a:p>
          <a:p>
            <a:pPr algn="just"/>
            <a:r>
              <a:rPr lang="cs-CZ" dirty="0"/>
              <a:t>Velmi </a:t>
            </a:r>
            <a:r>
              <a:rPr lang="cs-CZ" b="1" dirty="0"/>
              <a:t>nejednotný přístup </a:t>
            </a:r>
            <a:r>
              <a:rPr lang="cs-CZ" dirty="0"/>
              <a:t>– nutnost srovnat s „normativním přístupem“</a:t>
            </a:r>
          </a:p>
          <a:p>
            <a:pPr algn="just"/>
            <a:r>
              <a:rPr lang="cs-CZ" u="sng" dirty="0"/>
              <a:t>Základní otázka</a:t>
            </a:r>
            <a:r>
              <a:rPr lang="cs-CZ" dirty="0"/>
              <a:t>: </a:t>
            </a:r>
            <a:r>
              <a:rPr lang="cs-CZ" i="1" dirty="0"/>
              <a:t>jak aktér rozumí sociální situaci a jak o ní vypovídá?</a:t>
            </a:r>
          </a:p>
          <a:p>
            <a:pPr algn="just"/>
            <a:r>
              <a:rPr lang="cs-CZ" u="sng" dirty="0"/>
              <a:t>Dva komponenty závislé na sociálním kontextu, které konstruktivismus obsahuje:</a:t>
            </a:r>
          </a:p>
          <a:p>
            <a:pPr lvl="1" algn="just"/>
            <a:r>
              <a:rPr lang="cs-CZ" dirty="0"/>
              <a:t>1. Vysvětlení – popis</a:t>
            </a:r>
          </a:p>
          <a:p>
            <a:pPr lvl="1" algn="just"/>
            <a:r>
              <a:rPr lang="cs-CZ" dirty="0"/>
              <a:t>2. Rozumění prostřednictvím interpretace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0515382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959957" y="278725"/>
            <a:ext cx="8911687" cy="1280890"/>
          </a:xfrm>
        </p:spPr>
        <p:txBody>
          <a:bodyPr/>
          <a:lstStyle/>
          <a:p>
            <a:pPr algn="ctr"/>
            <a:r>
              <a:rPr lang="cs-CZ" dirty="0"/>
              <a:t>Konstruktivismus - vznik, vývoj a vztah k teorii</a:t>
            </a:r>
            <a:endParaRPr lang="en-GB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310647" y="1836433"/>
            <a:ext cx="9943071" cy="4621427"/>
          </a:xfrm>
        </p:spPr>
        <p:txBody>
          <a:bodyPr>
            <a:normAutofit/>
          </a:bodyPr>
          <a:lstStyle/>
          <a:p>
            <a:pPr algn="just"/>
            <a:r>
              <a:rPr lang="cs-CZ" sz="2000" dirty="0"/>
              <a:t>První náznaky konstruktivismu se objevují už u </a:t>
            </a:r>
            <a:r>
              <a:rPr lang="cs-CZ" sz="2000" b="1" dirty="0" err="1"/>
              <a:t>Durkheima</a:t>
            </a:r>
            <a:r>
              <a:rPr lang="cs-CZ" sz="2000" dirty="0"/>
              <a:t> na konci 19. stol. – </a:t>
            </a:r>
            <a:r>
              <a:rPr lang="cs-CZ" sz="2000" u="sng" dirty="0"/>
              <a:t>sociální fakty </a:t>
            </a:r>
            <a:r>
              <a:rPr lang="cs-CZ" sz="2000" dirty="0"/>
              <a:t>jsou vytvářeny a reprodukovány sociálními praktikami</a:t>
            </a:r>
          </a:p>
          <a:p>
            <a:pPr algn="just"/>
            <a:r>
              <a:rPr lang="cs-CZ" sz="2000" dirty="0"/>
              <a:t>Max </a:t>
            </a:r>
            <a:r>
              <a:rPr lang="cs-CZ" sz="2000" b="1" dirty="0"/>
              <a:t>Weber</a:t>
            </a:r>
            <a:r>
              <a:rPr lang="cs-CZ" sz="2000" dirty="0"/>
              <a:t> ve 20. letech ideu faktů rozpracovává na prioritě zájmů jednotlivce, který je ale určen normami tvořenými společností (</a:t>
            </a:r>
            <a:r>
              <a:rPr lang="cs-CZ" sz="2000" i="1" u="sng" dirty="0"/>
              <a:t>je </a:t>
            </a:r>
            <a:r>
              <a:rPr lang="cs-CZ" sz="2000" i="1" u="sng" dirty="0" err="1"/>
              <a:t>racio</a:t>
            </a:r>
            <a:r>
              <a:rPr lang="cs-CZ" sz="2000" i="1" u="sng" dirty="0"/>
              <a:t> norma?</a:t>
            </a:r>
            <a:r>
              <a:rPr lang="cs-CZ" sz="2000" dirty="0"/>
              <a:t>) – návaznost na </a:t>
            </a:r>
            <a:r>
              <a:rPr lang="cs-CZ" sz="2000" b="1" dirty="0"/>
              <a:t>Marxe</a:t>
            </a:r>
            <a:r>
              <a:rPr lang="cs-CZ" sz="2000" dirty="0"/>
              <a:t>, ale i jeho kritika</a:t>
            </a:r>
          </a:p>
          <a:p>
            <a:pPr algn="just"/>
            <a:r>
              <a:rPr lang="cs-CZ" sz="2000" u="sng" dirty="0"/>
              <a:t>Dále</a:t>
            </a:r>
            <a:r>
              <a:rPr lang="cs-CZ" sz="2000" dirty="0"/>
              <a:t>: </a:t>
            </a:r>
            <a:r>
              <a:rPr lang="cs-CZ" sz="2000" b="1" dirty="0" err="1"/>
              <a:t>Almond</a:t>
            </a:r>
            <a:r>
              <a:rPr lang="cs-CZ" sz="2000" dirty="0"/>
              <a:t> a </a:t>
            </a:r>
            <a:r>
              <a:rPr lang="cs-CZ" sz="2000" b="1" dirty="0"/>
              <a:t>Verba</a:t>
            </a:r>
            <a:r>
              <a:rPr lang="cs-CZ" sz="2000" dirty="0"/>
              <a:t> – </a:t>
            </a:r>
            <a:r>
              <a:rPr lang="cs-CZ" sz="2000" i="1" dirty="0" err="1"/>
              <a:t>The</a:t>
            </a:r>
            <a:r>
              <a:rPr lang="cs-CZ" sz="2000" i="1" dirty="0"/>
              <a:t> </a:t>
            </a:r>
            <a:r>
              <a:rPr lang="cs-CZ" sz="2000" i="1" dirty="0" err="1"/>
              <a:t>Civic</a:t>
            </a:r>
            <a:r>
              <a:rPr lang="cs-CZ" sz="2000" i="1" dirty="0"/>
              <a:t> </a:t>
            </a:r>
            <a:r>
              <a:rPr lang="cs-CZ" sz="2000" i="1" dirty="0" err="1"/>
              <a:t>Culture</a:t>
            </a:r>
            <a:r>
              <a:rPr lang="cs-CZ" sz="2000" i="1" dirty="0"/>
              <a:t> </a:t>
            </a:r>
            <a:r>
              <a:rPr lang="cs-CZ" sz="2000" dirty="0"/>
              <a:t>(1963); boom v 80. letech a následná „emancipace“ směru i v důsledku nedostatečnosti teorií, které měly vysvětlit procesy/fenomény studené války (</a:t>
            </a:r>
            <a:r>
              <a:rPr lang="cs-CZ" sz="2000" b="1" dirty="0" err="1"/>
              <a:t>Wendt</a:t>
            </a:r>
            <a:r>
              <a:rPr lang="cs-CZ" sz="2000" dirty="0"/>
              <a:t>); fenomény hegemonie (</a:t>
            </a:r>
            <a:r>
              <a:rPr lang="cs-CZ" sz="2000" b="1" dirty="0" err="1"/>
              <a:t>Gramsci</a:t>
            </a:r>
            <a:r>
              <a:rPr lang="cs-CZ" sz="2000" dirty="0"/>
              <a:t>), státu a moci (</a:t>
            </a:r>
            <a:r>
              <a:rPr lang="cs-CZ" sz="2000" b="1" dirty="0" err="1"/>
              <a:t>Foucault</a:t>
            </a:r>
            <a:r>
              <a:rPr lang="cs-CZ" sz="2000" dirty="0"/>
              <a:t>) aj.</a:t>
            </a:r>
          </a:p>
          <a:p>
            <a:pPr algn="just"/>
            <a:r>
              <a:rPr lang="cs-CZ" sz="2000" b="1" u="sng" dirty="0"/>
              <a:t>Výchozí bod konstruktivismu</a:t>
            </a:r>
            <a:r>
              <a:rPr lang="cs-CZ" sz="2000" dirty="0"/>
              <a:t>: lidé dělají nějaké věci a jiné nedělají, a to vzhledem k představě (idea, ideologie, přesvědčení, norma, identita apod.), kterou sami v situaci XY chápou jako určující</a:t>
            </a:r>
          </a:p>
        </p:txBody>
      </p:sp>
    </p:spTree>
    <p:extLst>
      <p:ext uri="{BB962C8B-B14F-4D97-AF65-F5344CB8AC3E}">
        <p14:creationId xmlns:p14="http://schemas.microsoft.com/office/powerpoint/2010/main" val="251785825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971866" y="442878"/>
            <a:ext cx="8911687" cy="1280890"/>
          </a:xfrm>
        </p:spPr>
        <p:txBody>
          <a:bodyPr/>
          <a:lstStyle/>
          <a:p>
            <a:r>
              <a:rPr lang="cs-CZ" dirty="0"/>
              <a:t>Konstruktivismus – příklad</a:t>
            </a:r>
            <a:endParaRPr lang="en-GB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441622" y="1614615"/>
            <a:ext cx="10231394" cy="4942703"/>
          </a:xfrm>
        </p:spPr>
        <p:txBody>
          <a:bodyPr>
            <a:normAutofit/>
          </a:bodyPr>
          <a:lstStyle/>
          <a:p>
            <a:pPr algn="just"/>
            <a:r>
              <a:rPr lang="cs-CZ" b="1" u="sng" dirty="0"/>
              <a:t>Teze</a:t>
            </a:r>
            <a:r>
              <a:rPr lang="cs-CZ" dirty="0"/>
              <a:t>: USA mají větší obavu z nukleárního potenciálu KLDR než VB</a:t>
            </a:r>
          </a:p>
          <a:p>
            <a:pPr algn="just"/>
            <a:r>
              <a:rPr lang="cs-CZ" b="1" u="sng" dirty="0"/>
              <a:t>Problém</a:t>
            </a:r>
            <a:r>
              <a:rPr lang="cs-CZ" dirty="0"/>
              <a:t>: Jak je to možné, když VB má větší nukleární potenciál (více nukleárních zbraní) než KLDR? Nedává to smysl, pokud použijeme konvenční vysvětlovací prostředky…</a:t>
            </a:r>
          </a:p>
          <a:p>
            <a:pPr algn="just"/>
            <a:r>
              <a:rPr lang="cs-CZ" b="1" u="sng" dirty="0"/>
              <a:t>Co s tím?</a:t>
            </a:r>
            <a:endParaRPr lang="cs-CZ" b="1" dirty="0"/>
          </a:p>
          <a:p>
            <a:pPr lvl="1" algn="just"/>
            <a:r>
              <a:rPr lang="cs-CZ" dirty="0"/>
              <a:t>Musíme </a:t>
            </a:r>
            <a:r>
              <a:rPr lang="cs-CZ" b="1" dirty="0"/>
              <a:t>identifikovat</a:t>
            </a:r>
            <a:r>
              <a:rPr lang="cs-CZ" dirty="0"/>
              <a:t> normy a představy, které vedou k výkladu „</a:t>
            </a:r>
            <a:r>
              <a:rPr lang="cs-CZ" b="1" i="1" dirty="0"/>
              <a:t>obavy</a:t>
            </a:r>
            <a:r>
              <a:rPr lang="cs-CZ" dirty="0"/>
              <a:t>“ a „</a:t>
            </a:r>
            <a:r>
              <a:rPr lang="cs-CZ" b="1" i="1" dirty="0"/>
              <a:t>potenciálu</a:t>
            </a:r>
            <a:r>
              <a:rPr lang="cs-CZ" dirty="0"/>
              <a:t>“ – tj. popsat je a následně interpretovat v souvislostech</a:t>
            </a:r>
          </a:p>
          <a:p>
            <a:pPr algn="just"/>
            <a:r>
              <a:rPr lang="cs-CZ" b="1" u="sng" dirty="0"/>
              <a:t>Tedy je nutné odlišit (popsat):</a:t>
            </a:r>
          </a:p>
          <a:p>
            <a:pPr lvl="1" algn="just"/>
            <a:r>
              <a:rPr lang="cs-CZ" dirty="0"/>
              <a:t>1. Kvalitativní a kvantitativní stránku „</a:t>
            </a:r>
            <a:r>
              <a:rPr lang="cs-CZ" b="1" i="1" dirty="0"/>
              <a:t>potenciálu</a:t>
            </a:r>
            <a:r>
              <a:rPr lang="cs-CZ" dirty="0"/>
              <a:t>“ – </a:t>
            </a:r>
            <a:r>
              <a:rPr lang="cs-CZ" u="sng" dirty="0"/>
              <a:t>kvantita</a:t>
            </a:r>
            <a:r>
              <a:rPr lang="cs-CZ" dirty="0"/>
              <a:t> nám neřekne nic, protože USA na ni v případ VB nereagují; kvalita ale určuje odlišný vztah tří zmíněných aktérů</a:t>
            </a:r>
          </a:p>
          <a:p>
            <a:pPr lvl="1" algn="just"/>
            <a:r>
              <a:rPr lang="cs-CZ" dirty="0"/>
              <a:t>2. </a:t>
            </a:r>
            <a:r>
              <a:rPr lang="cs-CZ" u="sng" dirty="0"/>
              <a:t>Kvalita</a:t>
            </a:r>
            <a:r>
              <a:rPr lang="cs-CZ" dirty="0"/>
              <a:t> je určena „</a:t>
            </a:r>
            <a:r>
              <a:rPr lang="cs-CZ" b="1" i="1" dirty="0"/>
              <a:t>obavou</a:t>
            </a:r>
            <a:r>
              <a:rPr lang="cs-CZ" dirty="0"/>
              <a:t>“ – z VB USA nemají strach, protože mají specifický – přátelský – vztah; vztah KLDR a USA je opačný (</a:t>
            </a:r>
            <a:r>
              <a:rPr lang="cs-CZ" i="1" u="sng" dirty="0"/>
              <a:t>určitě?</a:t>
            </a:r>
            <a:r>
              <a:rPr lang="cs-CZ" dirty="0"/>
              <a:t>)</a:t>
            </a:r>
          </a:p>
          <a:p>
            <a:pPr algn="just"/>
            <a:r>
              <a:rPr lang="cs-CZ" b="1" u="sng" dirty="0"/>
              <a:t>Výsledek (interpretace)</a:t>
            </a:r>
            <a:r>
              <a:rPr lang="cs-CZ" dirty="0"/>
              <a:t>: jednání USA je </a:t>
            </a:r>
            <a:r>
              <a:rPr lang="cs-CZ" b="1" dirty="0"/>
              <a:t>určeno </a:t>
            </a:r>
            <a:r>
              <a:rPr lang="cs-CZ" b="1" dirty="0">
                <a:solidFill>
                  <a:srgbClr val="FF0000"/>
                </a:solidFill>
              </a:rPr>
              <a:t>představou</a:t>
            </a:r>
            <a:r>
              <a:rPr lang="cs-CZ" b="1" dirty="0"/>
              <a:t> </a:t>
            </a:r>
            <a:r>
              <a:rPr lang="cs-CZ" dirty="0"/>
              <a:t>o přátelství/nepřátelství – výše potenciálu (množství nukleárních zbraní) je až druhotná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1137144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35223" y="428091"/>
            <a:ext cx="8911687" cy="1280890"/>
          </a:xfrm>
        </p:spPr>
        <p:txBody>
          <a:bodyPr/>
          <a:lstStyle/>
          <a:p>
            <a:pPr algn="ctr"/>
            <a:r>
              <a:rPr lang="cs-CZ" dirty="0"/>
              <a:t>Feminismus - úvod</a:t>
            </a:r>
            <a:endParaRPr lang="en-GB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194487" y="1655805"/>
            <a:ext cx="10536194" cy="4959179"/>
          </a:xfrm>
        </p:spPr>
        <p:txBody>
          <a:bodyPr>
            <a:normAutofit/>
          </a:bodyPr>
          <a:lstStyle/>
          <a:p>
            <a:pPr algn="just"/>
            <a:r>
              <a:rPr lang="cs-CZ" dirty="0"/>
              <a:t>Vyzdvihuje a problematizuje základní vztah mezi sociálními kategoriemi </a:t>
            </a:r>
            <a:r>
              <a:rPr lang="cs-CZ" b="1" u="sng" dirty="0"/>
              <a:t>genderu a moci</a:t>
            </a:r>
          </a:p>
          <a:p>
            <a:pPr algn="just"/>
            <a:r>
              <a:rPr lang="cs-CZ" b="1" u="sng" dirty="0"/>
              <a:t>Specifikum</a:t>
            </a:r>
            <a:r>
              <a:rPr lang="cs-CZ" dirty="0"/>
              <a:t>: nevznikl původně jako přístup ve vývoji vědy, ale byl inkorporován z OS</a:t>
            </a:r>
          </a:p>
          <a:p>
            <a:pPr algn="just"/>
            <a:r>
              <a:rPr lang="cs-CZ" b="1" u="sng" dirty="0"/>
              <a:t>Základní otázky</a:t>
            </a:r>
            <a:r>
              <a:rPr lang="cs-CZ" dirty="0"/>
              <a:t>: </a:t>
            </a:r>
            <a:r>
              <a:rPr lang="cs-CZ" i="1" dirty="0"/>
              <a:t>jak genderové/pohlavní kategorie ovlivňují u aktérů vnímání jejich vlastní sociální pozice? Jak je tato percepce ovlivňuje v jejich sociálním jednání?</a:t>
            </a:r>
            <a:endParaRPr lang="cs-CZ" i="1" u="sng" dirty="0"/>
          </a:p>
          <a:p>
            <a:pPr algn="just"/>
            <a:r>
              <a:rPr lang="cs-CZ" u="sng" dirty="0"/>
              <a:t>Dva proudy</a:t>
            </a:r>
            <a:r>
              <a:rPr lang="cs-CZ" dirty="0"/>
              <a:t> (s ohledem na feministickou epistemologii):</a:t>
            </a:r>
          </a:p>
          <a:p>
            <a:pPr lvl="1" algn="just"/>
            <a:r>
              <a:rPr lang="cs-CZ" sz="1800" dirty="0"/>
              <a:t>1. </a:t>
            </a:r>
            <a:r>
              <a:rPr lang="cs-CZ" sz="1800" b="1" dirty="0"/>
              <a:t>Dualismus ve společnosti </a:t>
            </a:r>
            <a:r>
              <a:rPr lang="cs-CZ" sz="1800" dirty="0"/>
              <a:t>– především ve dvojici protikladů </a:t>
            </a:r>
            <a:r>
              <a:rPr lang="cs-CZ" sz="1800" b="1" dirty="0"/>
              <a:t>muž/žena</a:t>
            </a:r>
            <a:r>
              <a:rPr lang="cs-CZ" sz="1800" dirty="0"/>
              <a:t> (až pozitivistický esencialismus)</a:t>
            </a:r>
          </a:p>
          <a:p>
            <a:pPr lvl="2" algn="just"/>
            <a:r>
              <a:rPr lang="cs-CZ" sz="1800" dirty="0"/>
              <a:t>Racionalita a metoda jsou typicky mužské konstrukty a činí vědu rigidní – věda by měla být více uměním</a:t>
            </a:r>
          </a:p>
          <a:p>
            <a:pPr lvl="1" algn="just"/>
            <a:r>
              <a:rPr lang="cs-CZ" sz="1800" dirty="0"/>
              <a:t>2. </a:t>
            </a:r>
            <a:r>
              <a:rPr lang="cs-CZ" sz="1800" b="1" dirty="0"/>
              <a:t>Pluralismus</a:t>
            </a:r>
            <a:r>
              <a:rPr lang="cs-CZ" sz="1800" dirty="0"/>
              <a:t>, ale </a:t>
            </a:r>
            <a:r>
              <a:rPr lang="cs-CZ" sz="1800" b="1" dirty="0"/>
              <a:t>originální témata </a:t>
            </a:r>
            <a:r>
              <a:rPr lang="cs-CZ" sz="1800" dirty="0"/>
              <a:t>a s tím i přístup k nim – př. černý feminismus</a:t>
            </a:r>
          </a:p>
          <a:p>
            <a:pPr lvl="2" algn="just"/>
            <a:r>
              <a:rPr lang="cs-CZ" sz="1800" dirty="0"/>
              <a:t>Není </a:t>
            </a:r>
            <a:r>
              <a:rPr lang="cs-CZ" sz="1800" dirty="0" err="1"/>
              <a:t>esencialistický</a:t>
            </a:r>
            <a:r>
              <a:rPr lang="cs-CZ" sz="1800" dirty="0"/>
              <a:t>, ale připouští „specifické zkušenosti žen“ (přesto znatelný konstruktivismus)</a:t>
            </a:r>
          </a:p>
          <a:p>
            <a:pPr lvl="2" algn="just"/>
            <a:r>
              <a:rPr lang="cs-CZ" sz="1800" dirty="0"/>
              <a:t>Neexistuje feministická metodologie, ale specifický přístup feministek k metodám (snaha kombinovat inkluzivní metody z širší entometodologie apod.).</a:t>
            </a:r>
          </a:p>
        </p:txBody>
      </p:sp>
    </p:spTree>
    <p:extLst>
      <p:ext uri="{BB962C8B-B14F-4D97-AF65-F5344CB8AC3E}">
        <p14:creationId xmlns:p14="http://schemas.microsoft.com/office/powerpoint/2010/main" val="279034084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337552" y="467592"/>
            <a:ext cx="8911687" cy="1280890"/>
          </a:xfrm>
        </p:spPr>
        <p:txBody>
          <a:bodyPr/>
          <a:lstStyle/>
          <a:p>
            <a:pPr algn="ctr"/>
            <a:r>
              <a:rPr lang="cs-CZ" dirty="0"/>
              <a:t>Feminismus - vznik, vývoj a vztah k teorii</a:t>
            </a:r>
            <a:endParaRPr lang="en-GB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548713" y="2001795"/>
            <a:ext cx="9967783" cy="4357816"/>
          </a:xfrm>
        </p:spPr>
        <p:txBody>
          <a:bodyPr>
            <a:normAutofit/>
          </a:bodyPr>
          <a:lstStyle/>
          <a:p>
            <a:pPr algn="just"/>
            <a:r>
              <a:rPr lang="cs-CZ" dirty="0"/>
              <a:t>Jako sociální hnutí se objevuje již v 19. století – následně až tři další „vlny“</a:t>
            </a:r>
          </a:p>
          <a:p>
            <a:pPr algn="just"/>
            <a:r>
              <a:rPr lang="cs-CZ" dirty="0"/>
              <a:t>V 70. letech 20. století se začíná objevovat v USA – hlavní body kritiky vědy:</a:t>
            </a:r>
          </a:p>
          <a:p>
            <a:pPr lvl="1" algn="just"/>
            <a:r>
              <a:rPr lang="cs-CZ" dirty="0"/>
              <a:t>1. </a:t>
            </a:r>
            <a:r>
              <a:rPr lang="cs-CZ" b="1" dirty="0"/>
              <a:t>Vylučuje ženy z politiky </a:t>
            </a:r>
            <a:r>
              <a:rPr lang="cs-CZ" dirty="0"/>
              <a:t>– věda je jen mužskou záležitostí a muži nastolují „mužský pohled“ už v politické filozofii</a:t>
            </a:r>
          </a:p>
          <a:p>
            <a:pPr lvl="1" algn="just"/>
            <a:r>
              <a:rPr lang="cs-CZ" dirty="0"/>
              <a:t>2. </a:t>
            </a:r>
            <a:r>
              <a:rPr lang="cs-CZ" b="1" dirty="0"/>
              <a:t>Vědecké otázky by měly být inkluzivní, ne exkluzivní </a:t>
            </a:r>
            <a:r>
              <a:rPr lang="cs-CZ" dirty="0"/>
              <a:t>– např. v </a:t>
            </a:r>
            <a:r>
              <a:rPr lang="cs-CZ" dirty="0" err="1"/>
              <a:t>tranzitologii</a:t>
            </a:r>
            <a:r>
              <a:rPr lang="cs-CZ" dirty="0"/>
              <a:t> u příkladů režimů v LA byly přehlíženy ženské iniciativy a jejich specifická participace, které vedly k částečné proměně zkoumaného procesu </a:t>
            </a:r>
            <a:r>
              <a:rPr lang="cs-CZ" dirty="0" err="1"/>
              <a:t>tranzice</a:t>
            </a:r>
            <a:endParaRPr lang="cs-CZ" dirty="0"/>
          </a:p>
          <a:p>
            <a:pPr lvl="1" algn="just"/>
            <a:r>
              <a:rPr lang="cs-CZ" dirty="0"/>
              <a:t>3. </a:t>
            </a:r>
            <a:r>
              <a:rPr lang="cs-CZ" b="1" dirty="0"/>
              <a:t>Genderový charakter institucí a procesů je opomíjen </a:t>
            </a:r>
            <a:r>
              <a:rPr lang="cs-CZ" dirty="0"/>
              <a:t>– „ženská otázka“ je v politice frekventovaná a měli bychom zkoumat její specifika – jde i o to, jak sám sebe vnímá vědec</a:t>
            </a:r>
          </a:p>
          <a:p>
            <a:pPr algn="just"/>
            <a:r>
              <a:rPr lang="cs-CZ" b="1" u="sng" dirty="0"/>
              <a:t>Výchozí bod feminismu</a:t>
            </a:r>
            <a:r>
              <a:rPr lang="cs-CZ" dirty="0"/>
              <a:t>: gender (a dokonce i pohlaví) je politická kategorie a jako taková si zaslouží nejen vlastní výzkum, ale specifický přístup (a </a:t>
            </a:r>
            <a:r>
              <a:rPr lang="cs-CZ" b="1" dirty="0"/>
              <a:t>vědecký jazyk</a:t>
            </a:r>
            <a:r>
              <a:rPr lang="cs-CZ" dirty="0"/>
              <a:t>) oproštěný od maskulinních kategorií obsahující mocenské pozice </a:t>
            </a:r>
            <a:r>
              <a:rPr lang="cs-CZ" i="1" u="sng" dirty="0"/>
              <a:t>(= metodologie není neutrální</a:t>
            </a:r>
            <a:r>
              <a:rPr lang="cs-CZ" dirty="0"/>
              <a:t>)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7222420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866696" y="599397"/>
            <a:ext cx="8911687" cy="1280890"/>
          </a:xfrm>
        </p:spPr>
        <p:txBody>
          <a:bodyPr/>
          <a:lstStyle/>
          <a:p>
            <a:pPr algn="ctr"/>
            <a:r>
              <a:rPr lang="cs-CZ" dirty="0"/>
              <a:t>Feminismus – příklad</a:t>
            </a:r>
            <a:endParaRPr lang="en-GB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499286" y="2042984"/>
            <a:ext cx="10074876" cy="4061254"/>
          </a:xfrm>
        </p:spPr>
        <p:txBody>
          <a:bodyPr>
            <a:normAutofit/>
          </a:bodyPr>
          <a:lstStyle/>
          <a:p>
            <a:pPr algn="just"/>
            <a:r>
              <a:rPr lang="cs-CZ" b="1" u="sng" dirty="0"/>
              <a:t>Výzkum-metoda (ne teze)</a:t>
            </a:r>
            <a:r>
              <a:rPr lang="cs-CZ" dirty="0"/>
              <a:t>: hloubkové rozhovory s participanty (metoda sběru dat) na téma náboženství a jeho vlivu na osobní život</a:t>
            </a:r>
          </a:p>
          <a:p>
            <a:pPr algn="just"/>
            <a:r>
              <a:rPr lang="cs-CZ" b="1" u="sng" dirty="0"/>
              <a:t>Problém</a:t>
            </a:r>
            <a:r>
              <a:rPr lang="cs-CZ" dirty="0"/>
              <a:t>: </a:t>
            </a:r>
            <a:r>
              <a:rPr lang="cs-CZ" i="1" dirty="0"/>
              <a:t>jak formulovat otázky – jaké kategorie použít tak, aby bylo respektováno jiné sociální postavení kategorií, které se vážou na základní dualismus muž-žena?</a:t>
            </a:r>
          </a:p>
          <a:p>
            <a:pPr lvl="1" algn="just"/>
            <a:r>
              <a:rPr lang="cs-CZ" dirty="0"/>
              <a:t>Např. výzkum sociální pozice v rámci náboženství (křesťanství vs. islám) – oba druhy víry s sebou nesou jiný kulturní odkaz (stereotypy)</a:t>
            </a:r>
          </a:p>
          <a:p>
            <a:pPr algn="just"/>
            <a:r>
              <a:rPr lang="cs-CZ" b="1" u="sng" dirty="0"/>
              <a:t>Co s tím?</a:t>
            </a:r>
            <a:endParaRPr lang="cs-CZ" b="1" dirty="0"/>
          </a:p>
          <a:p>
            <a:pPr lvl="1" algn="just"/>
            <a:r>
              <a:rPr lang="cs-CZ" dirty="0"/>
              <a:t>Silná kritická sebereflexe analytika</a:t>
            </a:r>
          </a:p>
          <a:p>
            <a:pPr lvl="1" algn="just"/>
            <a:r>
              <a:rPr lang="cs-CZ"/>
              <a:t>Posuzování </a:t>
            </a:r>
            <a:r>
              <a:rPr lang="cs-CZ" dirty="0"/>
              <a:t>dvou druhů dat a jejich vzájemná komparace</a:t>
            </a:r>
          </a:p>
          <a:p>
            <a:pPr algn="just"/>
            <a:r>
              <a:rPr lang="cs-CZ" b="1" u="sng" dirty="0"/>
              <a:t>Tedy je nutné odlišit</a:t>
            </a:r>
            <a:r>
              <a:rPr lang="cs-CZ" b="1" dirty="0"/>
              <a:t>: gender</a:t>
            </a:r>
            <a:r>
              <a:rPr lang="cs-CZ" dirty="0"/>
              <a:t>, </a:t>
            </a:r>
            <a:r>
              <a:rPr lang="cs-CZ" b="1" dirty="0"/>
              <a:t>pohlaví</a:t>
            </a:r>
            <a:r>
              <a:rPr lang="cs-CZ" dirty="0"/>
              <a:t>, </a:t>
            </a:r>
            <a:r>
              <a:rPr lang="cs-CZ" b="1" dirty="0"/>
              <a:t>předsudky</a:t>
            </a:r>
            <a:r>
              <a:rPr lang="cs-CZ" dirty="0"/>
              <a:t> a genderovou </a:t>
            </a:r>
            <a:r>
              <a:rPr lang="cs-CZ" b="1" dirty="0"/>
              <a:t>pozici</a:t>
            </a:r>
            <a:r>
              <a:rPr lang="cs-CZ" dirty="0"/>
              <a:t> analytika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29108486"/>
      </p:ext>
    </p:extLst>
  </p:cSld>
  <p:clrMapOvr>
    <a:masterClrMapping/>
  </p:clrMapOvr>
</p:sld>
</file>

<file path=ppt/theme/theme1.xml><?xml version="1.0" encoding="utf-8"?>
<a:theme xmlns:a="http://schemas.openxmlformats.org/drawingml/2006/main" name="Stébla">
  <a:themeElements>
    <a:clrScheme name="Stébla">
      <a:dk1>
        <a:sysClr val="windowText" lastClr="000000"/>
      </a:dk1>
      <a:lt1>
        <a:sysClr val="window" lastClr="FFFFFF"/>
      </a:lt1>
      <a:dk2>
        <a:srgbClr val="2E5369"/>
      </a:dk2>
      <a:lt2>
        <a:srgbClr val="CFE2E7"/>
      </a:lt2>
      <a:accent1>
        <a:srgbClr val="353535"/>
      </a:accent1>
      <a:accent2>
        <a:srgbClr val="31B4E6"/>
      </a:accent2>
      <a:accent3>
        <a:srgbClr val="265991"/>
      </a:accent3>
      <a:accent4>
        <a:srgbClr val="7E40CC"/>
      </a:accent4>
      <a:accent5>
        <a:srgbClr val="B927E9"/>
      </a:accent5>
      <a:accent6>
        <a:srgbClr val="E833BF"/>
      </a:accent6>
      <a:hlink>
        <a:srgbClr val="2DA0F1"/>
      </a:hlink>
      <a:folHlink>
        <a:srgbClr val="7ED1E6"/>
      </a:folHlink>
    </a:clrScheme>
    <a:fontScheme name="Stébla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tébla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4F34B87B-9C7A-41AE-A6CB-48536223DFF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552</TotalTime>
  <Words>1472</Words>
  <Application>Microsoft Office PowerPoint</Application>
  <PresentationFormat>Širokoúhlá obrazovka</PresentationFormat>
  <Paragraphs>92</Paragraphs>
  <Slides>12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7" baseType="lpstr">
      <vt:lpstr>Arial</vt:lpstr>
      <vt:lpstr>Calibri</vt:lpstr>
      <vt:lpstr>Century Gothic</vt:lpstr>
      <vt:lpstr>Wingdings 3</vt:lpstr>
      <vt:lpstr>Stébla</vt:lpstr>
      <vt:lpstr>Prezentace aplikace PowerPoint</vt:lpstr>
      <vt:lpstr>Vědecké přístupy určující perspektivu výzkumníka II. Racionalismus, konstruktivismus, feminismus</vt:lpstr>
      <vt:lpstr>Racionalismus - úvod</vt:lpstr>
      <vt:lpstr>Obr. č. 1 – Downsonova představa sociálního jednání</vt:lpstr>
      <vt:lpstr>Racionalismus - vznik, vývoj a vztah k teorii</vt:lpstr>
      <vt:lpstr>Racionalismus – příklad</vt:lpstr>
      <vt:lpstr>Konstruktivismus - úvod</vt:lpstr>
      <vt:lpstr>Konstruktivismus - vznik, vývoj a vztah k teorii</vt:lpstr>
      <vt:lpstr>Konstruktivismus – příklad</vt:lpstr>
      <vt:lpstr>Feminismus - úvod</vt:lpstr>
      <vt:lpstr>Feminismus - vznik, vývoj a vztah k teorii</vt:lpstr>
      <vt:lpstr>Feminismus – příklad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Vědecké přístupy určující perspektivu výzkumníka II. Racionalismus, konstruktivismus, feminismus</dc:title>
  <dc:creator>Stulík Ondřej</dc:creator>
  <cp:lastModifiedBy>martin.buk@tiscali.cz</cp:lastModifiedBy>
  <cp:revision>155</cp:revision>
  <dcterms:created xsi:type="dcterms:W3CDTF">2018-10-31T15:25:20Z</dcterms:created>
  <dcterms:modified xsi:type="dcterms:W3CDTF">2023-02-24T12:56:19Z</dcterms:modified>
</cp:coreProperties>
</file>