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4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p:cNvSpPr>
            <a:spLocks noGrp="1"/>
          </p:cNvSpPr>
          <p:nvPr>
            <p:ph type="dt" sz="half" idx="10"/>
          </p:nvPr>
        </p:nvSpPr>
        <p:spPr/>
        <p:txBody>
          <a:bodyPr/>
          <a:lstStyle/>
          <a:p>
            <a:fld id="{A7797E76-53EF-463E-B26D-DACF53A42EA7}" type="datetimeFigureOut">
              <a:rPr lang="cs-CZ" smtClean="0"/>
              <a:t>26.02.2023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757A02C-6568-44D0-9E7E-16FC43445B4F}" type="slidenum">
              <a:rPr lang="cs-CZ" smtClean="0"/>
              <a:t>‹#›</a:t>
            </a:fld>
            <a:endParaRPr lang="cs-CZ"/>
          </a:p>
        </p:txBody>
      </p:sp>
    </p:spTree>
    <p:extLst>
      <p:ext uri="{BB962C8B-B14F-4D97-AF65-F5344CB8AC3E}">
        <p14:creationId xmlns:p14="http://schemas.microsoft.com/office/powerpoint/2010/main" val="4127545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7797E76-53EF-463E-B26D-DACF53A42EA7}" type="datetimeFigureOut">
              <a:rPr lang="cs-CZ" smtClean="0"/>
              <a:t>26.02.2023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757A02C-6568-44D0-9E7E-16FC43445B4F}" type="slidenum">
              <a:rPr lang="cs-CZ" smtClean="0"/>
              <a:t>‹#›</a:t>
            </a:fld>
            <a:endParaRPr lang="cs-CZ"/>
          </a:p>
        </p:txBody>
      </p:sp>
    </p:spTree>
    <p:extLst>
      <p:ext uri="{BB962C8B-B14F-4D97-AF65-F5344CB8AC3E}">
        <p14:creationId xmlns:p14="http://schemas.microsoft.com/office/powerpoint/2010/main" val="36347062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
        <p:nvSpPr>
          <p:cNvPr id="4" name="Zástupný symbol pro datum 3"/>
          <p:cNvSpPr>
            <a:spLocks noGrp="1"/>
          </p:cNvSpPr>
          <p:nvPr>
            <p:ph type="dt" sz="half" idx="10"/>
          </p:nvPr>
        </p:nvSpPr>
        <p:spPr/>
        <p:txBody>
          <a:bodyPr/>
          <a:lstStyle/>
          <a:p>
            <a:fld id="{A7797E76-53EF-463E-B26D-DACF53A42EA7}" type="datetimeFigureOut">
              <a:rPr lang="cs-CZ" smtClean="0"/>
              <a:t>26.02.2023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757A02C-6568-44D0-9E7E-16FC43445B4F}" type="slidenum">
              <a:rPr lang="cs-CZ" smtClean="0"/>
              <a:t>‹#›</a:t>
            </a:fld>
            <a:endParaRPr lang="cs-CZ"/>
          </a:p>
        </p:txBody>
      </p:sp>
    </p:spTree>
    <p:extLst>
      <p:ext uri="{BB962C8B-B14F-4D97-AF65-F5344CB8AC3E}">
        <p14:creationId xmlns:p14="http://schemas.microsoft.com/office/powerpoint/2010/main" val="22880812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A7797E76-53EF-463E-B26D-DACF53A42EA7}" type="datetimeFigureOut">
              <a:rPr lang="cs-CZ" smtClean="0"/>
              <a:t>26.02.2023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757A02C-6568-44D0-9E7E-16FC43445B4F}" type="slidenum">
              <a:rPr lang="cs-CZ" smtClean="0"/>
              <a:t>‹#›</a:t>
            </a:fld>
            <a:endParaRPr lang="cs-CZ"/>
          </a:p>
        </p:txBody>
      </p:sp>
    </p:spTree>
    <p:extLst>
      <p:ext uri="{BB962C8B-B14F-4D97-AF65-F5344CB8AC3E}">
        <p14:creationId xmlns:p14="http://schemas.microsoft.com/office/powerpoint/2010/main" val="3324512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A7797E76-53EF-463E-B26D-DACF53A42EA7}" type="datetimeFigureOut">
              <a:rPr lang="cs-CZ" smtClean="0"/>
              <a:t>26.02.2023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D757A02C-6568-44D0-9E7E-16FC43445B4F}" type="slidenum">
              <a:rPr lang="cs-CZ" smtClean="0"/>
              <a:t>‹#›</a:t>
            </a:fld>
            <a:endParaRPr lang="cs-CZ"/>
          </a:p>
        </p:txBody>
      </p:sp>
    </p:spTree>
    <p:extLst>
      <p:ext uri="{BB962C8B-B14F-4D97-AF65-F5344CB8AC3E}">
        <p14:creationId xmlns:p14="http://schemas.microsoft.com/office/powerpoint/2010/main" val="1033847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A7797E76-53EF-463E-B26D-DACF53A42EA7}" type="datetimeFigureOut">
              <a:rPr lang="cs-CZ" smtClean="0"/>
              <a:t>26.02.2023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D757A02C-6568-44D0-9E7E-16FC43445B4F}" type="slidenum">
              <a:rPr lang="cs-CZ" smtClean="0"/>
              <a:t>‹#›</a:t>
            </a:fld>
            <a:endParaRPr lang="cs-CZ"/>
          </a:p>
        </p:txBody>
      </p:sp>
    </p:spTree>
    <p:extLst>
      <p:ext uri="{BB962C8B-B14F-4D97-AF65-F5344CB8AC3E}">
        <p14:creationId xmlns:p14="http://schemas.microsoft.com/office/powerpoint/2010/main" val="1296755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7797E76-53EF-463E-B26D-DACF53A42EA7}" type="datetimeFigureOut">
              <a:rPr lang="cs-CZ" smtClean="0"/>
              <a:t>26.02.2023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D757A02C-6568-44D0-9E7E-16FC43445B4F}" type="slidenum">
              <a:rPr lang="cs-CZ" smtClean="0"/>
              <a:t>‹#›</a:t>
            </a:fld>
            <a:endParaRPr lang="cs-CZ"/>
          </a:p>
        </p:txBody>
      </p:sp>
    </p:spTree>
    <p:extLst>
      <p:ext uri="{BB962C8B-B14F-4D97-AF65-F5344CB8AC3E}">
        <p14:creationId xmlns:p14="http://schemas.microsoft.com/office/powerpoint/2010/main" val="3038871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A7797E76-53EF-463E-B26D-DACF53A42EA7}" type="datetimeFigureOut">
              <a:rPr lang="cs-CZ" smtClean="0"/>
              <a:t>26.02.2023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757A02C-6568-44D0-9E7E-16FC43445B4F}" type="slidenum">
              <a:rPr lang="cs-CZ" smtClean="0"/>
              <a:t>‹#›</a:t>
            </a:fld>
            <a:endParaRPr lang="cs-CZ"/>
          </a:p>
        </p:txBody>
      </p:sp>
    </p:spTree>
    <p:extLst>
      <p:ext uri="{BB962C8B-B14F-4D97-AF65-F5344CB8AC3E}">
        <p14:creationId xmlns:p14="http://schemas.microsoft.com/office/powerpoint/2010/main" val="2940729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p:cNvSpPr>
            <a:spLocks noGrp="1"/>
          </p:cNvSpPr>
          <p:nvPr>
            <p:ph type="dt" sz="half" idx="10"/>
          </p:nvPr>
        </p:nvSpPr>
        <p:spPr/>
        <p:txBody>
          <a:bodyPr/>
          <a:lstStyle/>
          <a:p>
            <a:fld id="{A7797E76-53EF-463E-B26D-DACF53A42EA7}" type="datetimeFigureOut">
              <a:rPr lang="cs-CZ" smtClean="0"/>
              <a:t>26.02.2023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757A02C-6568-44D0-9E7E-16FC43445B4F}" type="slidenum">
              <a:rPr lang="cs-CZ" smtClean="0"/>
              <a:t>‹#›</a:t>
            </a:fld>
            <a:endParaRPr lang="cs-CZ"/>
          </a:p>
        </p:txBody>
      </p:sp>
    </p:spTree>
    <p:extLst>
      <p:ext uri="{BB962C8B-B14F-4D97-AF65-F5344CB8AC3E}">
        <p14:creationId xmlns:p14="http://schemas.microsoft.com/office/powerpoint/2010/main" val="16077995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7797E76-53EF-463E-B26D-DACF53A42EA7}" type="datetimeFigureOut">
              <a:rPr lang="cs-CZ" smtClean="0"/>
              <a:t>26.02.2023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757A02C-6568-44D0-9E7E-16FC43445B4F}" type="slidenum">
              <a:rPr lang="cs-CZ" smtClean="0"/>
              <a:t>‹#›</a:t>
            </a:fld>
            <a:endParaRPr lang="cs-CZ"/>
          </a:p>
        </p:txBody>
      </p:sp>
    </p:spTree>
    <p:extLst>
      <p:ext uri="{BB962C8B-B14F-4D97-AF65-F5344CB8AC3E}">
        <p14:creationId xmlns:p14="http://schemas.microsoft.com/office/powerpoint/2010/main" val="2667936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7797E76-53EF-463E-B26D-DACF53A42EA7}" type="datetimeFigureOut">
              <a:rPr lang="cs-CZ" smtClean="0"/>
              <a:t>26.02.2023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757A02C-6568-44D0-9E7E-16FC43445B4F}" type="slidenum">
              <a:rPr lang="cs-CZ" smtClean="0"/>
              <a:t>‹#›</a:t>
            </a:fld>
            <a:endParaRPr lang="cs-CZ"/>
          </a:p>
        </p:txBody>
      </p:sp>
    </p:spTree>
    <p:extLst>
      <p:ext uri="{BB962C8B-B14F-4D97-AF65-F5344CB8AC3E}">
        <p14:creationId xmlns:p14="http://schemas.microsoft.com/office/powerpoint/2010/main" val="34125607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7797E76-53EF-463E-B26D-DACF53A42EA7}" type="datetimeFigureOut">
              <a:rPr lang="cs-CZ" smtClean="0"/>
              <a:t>26.02.2023</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57A02C-6568-44D0-9E7E-16FC43445B4F}" type="slidenum">
              <a:rPr lang="cs-CZ" smtClean="0"/>
              <a:t>‹#›</a:t>
            </a:fld>
            <a:endParaRPr lang="cs-CZ"/>
          </a:p>
        </p:txBody>
      </p:sp>
    </p:spTree>
    <p:extLst>
      <p:ext uri="{BB962C8B-B14F-4D97-AF65-F5344CB8AC3E}">
        <p14:creationId xmlns:p14="http://schemas.microsoft.com/office/powerpoint/2010/main" val="19972288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scholar.google.co.uk/" TargetMode="External"/><Relationship Id="rId2" Type="http://schemas.openxmlformats.org/officeDocument/2006/relationships/hyperlink" Target="https://pubmed.ncbi.nlm.nih.gov/" TargetMode="External"/><Relationship Id="rId1" Type="http://schemas.openxmlformats.org/officeDocument/2006/relationships/slideLayout" Target="../slideLayouts/slideLayout2.xml"/><Relationship Id="rId4" Type="http://schemas.openxmlformats.org/officeDocument/2006/relationships/hyperlink" Target="https://www.researchgate.net/"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F03B494A-B5E8-7A45-A6D4-083417DC8B57}"/>
              </a:ext>
            </a:extLst>
          </p:cNvPr>
          <p:cNvSpPr>
            <a:spLocks noGrp="1"/>
          </p:cNvSpPr>
          <p:nvPr>
            <p:ph type="title"/>
          </p:nvPr>
        </p:nvSpPr>
        <p:spPr/>
        <p:txBody>
          <a:bodyPr/>
          <a:lstStyle/>
          <a:p>
            <a:r>
              <a:rPr lang="cs-CZ" dirty="0" err="1"/>
              <a:t>How</a:t>
            </a:r>
            <a:r>
              <a:rPr lang="cs-CZ" dirty="0"/>
              <a:t> to </a:t>
            </a:r>
            <a:r>
              <a:rPr lang="cs-CZ" dirty="0" err="1"/>
              <a:t>choose</a:t>
            </a:r>
            <a:r>
              <a:rPr lang="cs-CZ" dirty="0"/>
              <a:t> </a:t>
            </a:r>
            <a:r>
              <a:rPr lang="cs-CZ" dirty="0" err="1"/>
              <a:t>examination</a:t>
            </a:r>
            <a:r>
              <a:rPr lang="cs-CZ" dirty="0"/>
              <a:t> </a:t>
            </a:r>
            <a:r>
              <a:rPr lang="cs-CZ" dirty="0" err="1"/>
              <a:t>methods</a:t>
            </a:r>
            <a:r>
              <a:rPr lang="cs-CZ" dirty="0"/>
              <a:t> in </a:t>
            </a:r>
            <a:r>
              <a:rPr lang="cs-CZ" dirty="0" err="1"/>
              <a:t>physiotherapy</a:t>
            </a:r>
            <a:r>
              <a:rPr lang="cs-CZ" dirty="0"/>
              <a:t> </a:t>
            </a:r>
          </a:p>
        </p:txBody>
      </p:sp>
      <p:sp>
        <p:nvSpPr>
          <p:cNvPr id="3" name="Zástupný obsah 2">
            <a:extLst>
              <a:ext uri="{FF2B5EF4-FFF2-40B4-BE49-F238E27FC236}">
                <a16:creationId xmlns:a16="http://schemas.microsoft.com/office/drawing/2014/main" xmlns="" id="{A66C4799-7C63-9345-AA2E-16B212413D45}"/>
              </a:ext>
            </a:extLst>
          </p:cNvPr>
          <p:cNvSpPr>
            <a:spLocks noGrp="1"/>
          </p:cNvSpPr>
          <p:nvPr>
            <p:ph idx="1"/>
          </p:nvPr>
        </p:nvSpPr>
        <p:spPr>
          <a:xfrm>
            <a:off x="9175377" y="5832848"/>
            <a:ext cx="10515600" cy="4351338"/>
          </a:xfrm>
        </p:spPr>
        <p:txBody>
          <a:bodyPr>
            <a:normAutofit/>
          </a:bodyPr>
          <a:lstStyle/>
          <a:p>
            <a:pPr marL="0" indent="0">
              <a:buNone/>
            </a:pPr>
            <a:r>
              <a:rPr lang="cs-CZ" sz="2400" dirty="0"/>
              <a:t>Mgr. </a:t>
            </a:r>
            <a:r>
              <a:rPr lang="cs-CZ" sz="2400" dirty="0" err="1"/>
              <a:t>Votík</a:t>
            </a:r>
            <a:endParaRPr lang="cs-CZ" sz="2400" dirty="0"/>
          </a:p>
        </p:txBody>
      </p:sp>
      <p:pic>
        <p:nvPicPr>
          <p:cNvPr id="5" name="Obrázek 4" descr="https://opvvv.msmt.cz/media/msmt/uploads/OP_VVV/Pravidla_pro_publicitu/logolinky/JVS2_opraveny_aj/logolink_OP_VVV_hor_barva_eng.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5946" y="5613504"/>
            <a:ext cx="3840480" cy="853440"/>
          </a:xfrm>
          <a:prstGeom prst="rect">
            <a:avLst/>
          </a:prstGeom>
          <a:noFill/>
          <a:ln>
            <a:noFill/>
          </a:ln>
        </p:spPr>
      </p:pic>
      <p:sp>
        <p:nvSpPr>
          <p:cNvPr id="4" name="Obdélník 3"/>
          <p:cNvSpPr/>
          <p:nvPr/>
        </p:nvSpPr>
        <p:spPr>
          <a:xfrm>
            <a:off x="3048000" y="2759586"/>
            <a:ext cx="6096000" cy="616515"/>
          </a:xfrm>
          <a:prstGeom prst="rect">
            <a:avLst/>
          </a:prstGeom>
        </p:spPr>
        <p:txBody>
          <a:bodyPr>
            <a:spAutoFit/>
          </a:bodyPr>
          <a:lstStyle/>
          <a:p>
            <a:pPr algn="ctr">
              <a:lnSpc>
                <a:spcPct val="150000"/>
              </a:lnSpc>
              <a:spcAft>
                <a:spcPts val="0"/>
              </a:spcAft>
            </a:pPr>
            <a:r>
              <a:rPr lang="cs-CZ" sz="12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ESF II </a:t>
            </a:r>
            <a:r>
              <a:rPr lang="cs-CZ" sz="1200" b="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project</a:t>
            </a:r>
            <a:r>
              <a:rPr lang="cs-CZ" sz="12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cs-CZ" sz="1200" b="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of</a:t>
            </a:r>
            <a:r>
              <a:rPr lang="cs-CZ" sz="12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cs-CZ" sz="1200" b="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the</a:t>
            </a:r>
            <a:r>
              <a:rPr lang="cs-CZ" sz="12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 University </a:t>
            </a:r>
            <a:r>
              <a:rPr lang="cs-CZ" sz="1200" b="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of</a:t>
            </a:r>
            <a:r>
              <a:rPr lang="cs-CZ" sz="12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cs-CZ" sz="1200" b="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West</a:t>
            </a:r>
            <a:r>
              <a:rPr lang="cs-CZ" sz="12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 Bohemia in </a:t>
            </a:r>
            <a:r>
              <a:rPr lang="cs-CZ" sz="1200" b="1"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Pilsen</a:t>
            </a:r>
            <a:endParaRPr lang="cs-CZ" sz="12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0"/>
              </a:spcAft>
            </a:pPr>
            <a:r>
              <a:rPr lang="cs-CZ" sz="1200" b="1"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cs-CZ" sz="1200"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reg</a:t>
            </a:r>
            <a:r>
              <a:rPr lang="cs-CZ"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 </a:t>
            </a:r>
            <a:r>
              <a:rPr lang="cs-CZ" sz="1200" dirty="0" err="1">
                <a:solidFill>
                  <a:srgbClr val="000000"/>
                </a:solidFill>
                <a:latin typeface="Arial" panose="020B0604020202020204" pitchFamily="34" charset="0"/>
                <a:ea typeface="Calibri" panose="020F0502020204030204" pitchFamily="34" charset="0"/>
                <a:cs typeface="Times New Roman" panose="02020603050405020304" pitchFamily="18" charset="0"/>
              </a:rPr>
              <a:t>number</a:t>
            </a:r>
            <a:r>
              <a:rPr lang="cs-CZ"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 CZ.02.2.69/0.0/0.0/18_056/0013239</a:t>
            </a:r>
            <a:endParaRPr lang="cs-CZ"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659700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1079099A-5792-9446-8DBD-606616CCC40E}"/>
              </a:ext>
            </a:extLst>
          </p:cNvPr>
          <p:cNvSpPr>
            <a:spLocks noGrp="1"/>
          </p:cNvSpPr>
          <p:nvPr>
            <p:ph type="title"/>
          </p:nvPr>
        </p:nvSpPr>
        <p:spPr/>
        <p:txBody>
          <a:bodyPr/>
          <a:lstStyle/>
          <a:p>
            <a:r>
              <a:rPr lang="cs-CZ" dirty="0" err="1"/>
              <a:t>Examination</a:t>
            </a:r>
            <a:r>
              <a:rPr lang="cs-CZ" dirty="0"/>
              <a:t>  </a:t>
            </a:r>
          </a:p>
        </p:txBody>
      </p:sp>
      <p:sp>
        <p:nvSpPr>
          <p:cNvPr id="3" name="Zástupný obsah 2">
            <a:extLst>
              <a:ext uri="{FF2B5EF4-FFF2-40B4-BE49-F238E27FC236}">
                <a16:creationId xmlns:a16="http://schemas.microsoft.com/office/drawing/2014/main" xmlns="" id="{B351CBEB-4842-AB4C-8C10-CFA75AA454FA}"/>
              </a:ext>
            </a:extLst>
          </p:cNvPr>
          <p:cNvSpPr>
            <a:spLocks noGrp="1"/>
          </p:cNvSpPr>
          <p:nvPr>
            <p:ph idx="1"/>
          </p:nvPr>
        </p:nvSpPr>
        <p:spPr/>
        <p:txBody>
          <a:bodyPr/>
          <a:lstStyle/>
          <a:p>
            <a:r>
              <a:rPr lang="cs-CZ" dirty="0" err="1"/>
              <a:t>Need</a:t>
            </a:r>
            <a:r>
              <a:rPr lang="cs-CZ" dirty="0"/>
              <a:t> to set a </a:t>
            </a:r>
            <a:r>
              <a:rPr lang="cs-CZ" dirty="0" err="1"/>
              <a:t>therapeutic</a:t>
            </a:r>
            <a:r>
              <a:rPr lang="cs-CZ" dirty="0"/>
              <a:t> </a:t>
            </a:r>
            <a:r>
              <a:rPr lang="cs-CZ" dirty="0" err="1"/>
              <a:t>statements</a:t>
            </a:r>
            <a:r>
              <a:rPr lang="cs-CZ" dirty="0"/>
              <a:t> in line </a:t>
            </a:r>
            <a:r>
              <a:rPr lang="cs-CZ" dirty="0" err="1"/>
              <a:t>with</a:t>
            </a:r>
            <a:r>
              <a:rPr lang="cs-CZ" dirty="0"/>
              <a:t> </a:t>
            </a:r>
            <a:r>
              <a:rPr lang="cs-CZ" dirty="0" err="1"/>
              <a:t>examination</a:t>
            </a:r>
            <a:r>
              <a:rPr lang="cs-CZ" dirty="0"/>
              <a:t> </a:t>
            </a:r>
          </a:p>
          <a:p>
            <a:pPr lvl="1"/>
            <a:r>
              <a:rPr lang="cs-CZ" dirty="0" err="1"/>
              <a:t>impairment</a:t>
            </a:r>
            <a:endParaRPr lang="cs-CZ" dirty="0"/>
          </a:p>
          <a:p>
            <a:pPr lvl="1"/>
            <a:r>
              <a:rPr lang="cs-CZ" dirty="0"/>
              <a:t>Disability – </a:t>
            </a:r>
            <a:r>
              <a:rPr lang="cs-CZ" dirty="0" err="1"/>
              <a:t>specific</a:t>
            </a:r>
            <a:r>
              <a:rPr lang="cs-CZ" dirty="0"/>
              <a:t> </a:t>
            </a:r>
            <a:r>
              <a:rPr lang="cs-CZ" dirty="0" err="1"/>
              <a:t>for</a:t>
            </a:r>
            <a:r>
              <a:rPr lang="cs-CZ" dirty="0"/>
              <a:t> </a:t>
            </a:r>
            <a:r>
              <a:rPr lang="cs-CZ" dirty="0" err="1"/>
              <a:t>particular</a:t>
            </a:r>
            <a:r>
              <a:rPr lang="cs-CZ" dirty="0"/>
              <a:t> </a:t>
            </a:r>
            <a:r>
              <a:rPr lang="cs-CZ" dirty="0" err="1"/>
              <a:t>patient</a:t>
            </a:r>
            <a:r>
              <a:rPr lang="cs-CZ" dirty="0"/>
              <a:t>  </a:t>
            </a:r>
          </a:p>
          <a:p>
            <a:pPr lvl="1"/>
            <a:r>
              <a:rPr lang="cs-CZ" dirty="0" err="1"/>
              <a:t>Character</a:t>
            </a:r>
            <a:r>
              <a:rPr lang="cs-CZ" dirty="0"/>
              <a:t> </a:t>
            </a:r>
            <a:r>
              <a:rPr lang="cs-CZ" dirty="0" err="1"/>
              <a:t>of</a:t>
            </a:r>
            <a:r>
              <a:rPr lang="cs-CZ" dirty="0"/>
              <a:t> </a:t>
            </a:r>
            <a:r>
              <a:rPr lang="cs-CZ" dirty="0" err="1"/>
              <a:t>disease</a:t>
            </a:r>
            <a:r>
              <a:rPr lang="cs-CZ" dirty="0"/>
              <a:t> </a:t>
            </a:r>
          </a:p>
          <a:p>
            <a:endParaRPr lang="cs-CZ" dirty="0">
              <a:effectLst/>
            </a:endParaRPr>
          </a:p>
          <a:p>
            <a:r>
              <a:rPr lang="cs-CZ" dirty="0" err="1"/>
              <a:t>According</a:t>
            </a:r>
            <a:r>
              <a:rPr lang="cs-CZ" dirty="0"/>
              <a:t> to </a:t>
            </a:r>
            <a:r>
              <a:rPr lang="cs-CZ" dirty="0" err="1"/>
              <a:t>examination</a:t>
            </a:r>
            <a:r>
              <a:rPr lang="cs-CZ" dirty="0"/>
              <a:t> </a:t>
            </a:r>
            <a:r>
              <a:rPr lang="cs-CZ" dirty="0" err="1"/>
              <a:t>we</a:t>
            </a:r>
            <a:r>
              <a:rPr lang="cs-CZ" dirty="0"/>
              <a:t> </a:t>
            </a:r>
            <a:r>
              <a:rPr lang="cs-CZ" dirty="0" err="1"/>
              <a:t>can</a:t>
            </a:r>
            <a:r>
              <a:rPr lang="cs-CZ" dirty="0"/>
              <a:t> </a:t>
            </a:r>
            <a:r>
              <a:rPr lang="cs-CZ" dirty="0" err="1"/>
              <a:t>estimate</a:t>
            </a:r>
            <a:r>
              <a:rPr lang="cs-CZ" dirty="0"/>
              <a:t> </a:t>
            </a:r>
            <a:r>
              <a:rPr lang="cs-CZ" dirty="0" err="1"/>
              <a:t>the</a:t>
            </a:r>
            <a:r>
              <a:rPr lang="cs-CZ" dirty="0"/>
              <a:t> influence </a:t>
            </a:r>
            <a:r>
              <a:rPr lang="cs-CZ" dirty="0" err="1"/>
              <a:t>of</a:t>
            </a:r>
            <a:r>
              <a:rPr lang="cs-CZ" dirty="0"/>
              <a:t> </a:t>
            </a:r>
            <a:r>
              <a:rPr lang="cs-CZ" dirty="0" err="1"/>
              <a:t>specific</a:t>
            </a:r>
            <a:r>
              <a:rPr lang="cs-CZ" dirty="0"/>
              <a:t> </a:t>
            </a:r>
            <a:r>
              <a:rPr lang="cs-CZ" dirty="0" err="1"/>
              <a:t>intervention</a:t>
            </a:r>
            <a:r>
              <a:rPr lang="cs-CZ" dirty="0"/>
              <a:t> and </a:t>
            </a:r>
            <a:r>
              <a:rPr lang="cs-CZ" dirty="0" err="1"/>
              <a:t>we</a:t>
            </a:r>
            <a:r>
              <a:rPr lang="cs-CZ" dirty="0"/>
              <a:t> </a:t>
            </a:r>
            <a:r>
              <a:rPr lang="cs-CZ" dirty="0" err="1"/>
              <a:t>can</a:t>
            </a:r>
            <a:r>
              <a:rPr lang="cs-CZ" dirty="0"/>
              <a:t> </a:t>
            </a:r>
            <a:r>
              <a:rPr lang="cs-CZ" dirty="0" err="1"/>
              <a:t>select</a:t>
            </a:r>
            <a:r>
              <a:rPr lang="cs-CZ" dirty="0"/>
              <a:t> and set </a:t>
            </a:r>
            <a:r>
              <a:rPr lang="cs-CZ" dirty="0" err="1"/>
              <a:t>adequate</a:t>
            </a:r>
            <a:r>
              <a:rPr lang="cs-CZ" dirty="0"/>
              <a:t> </a:t>
            </a:r>
            <a:r>
              <a:rPr lang="cs-CZ" dirty="0" err="1"/>
              <a:t>intervention</a:t>
            </a:r>
            <a:r>
              <a:rPr lang="cs-CZ" dirty="0"/>
              <a:t> (</a:t>
            </a:r>
            <a:r>
              <a:rPr lang="cs-CZ" dirty="0" err="1"/>
              <a:t>efectivity</a:t>
            </a:r>
            <a:r>
              <a:rPr lang="cs-CZ" dirty="0"/>
              <a:t>) </a:t>
            </a:r>
            <a:endParaRPr lang="cs-CZ" dirty="0">
              <a:effectLst/>
            </a:endParaRPr>
          </a:p>
          <a:p>
            <a:endParaRPr lang="cs-CZ" dirty="0"/>
          </a:p>
        </p:txBody>
      </p:sp>
    </p:spTree>
    <p:extLst>
      <p:ext uri="{BB962C8B-B14F-4D97-AF65-F5344CB8AC3E}">
        <p14:creationId xmlns:p14="http://schemas.microsoft.com/office/powerpoint/2010/main" val="30927536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88410008-DD52-3543-9A7F-74022812FF66}"/>
              </a:ext>
            </a:extLst>
          </p:cNvPr>
          <p:cNvSpPr>
            <a:spLocks noGrp="1"/>
          </p:cNvSpPr>
          <p:nvPr>
            <p:ph type="title"/>
          </p:nvPr>
        </p:nvSpPr>
        <p:spPr/>
        <p:txBody>
          <a:bodyPr/>
          <a:lstStyle/>
          <a:p>
            <a:r>
              <a:rPr lang="cs-CZ" dirty="0" err="1"/>
              <a:t>Choose</a:t>
            </a:r>
            <a:r>
              <a:rPr lang="cs-CZ" dirty="0"/>
              <a:t> </a:t>
            </a:r>
            <a:r>
              <a:rPr lang="cs-CZ" dirty="0" err="1"/>
              <a:t>of</a:t>
            </a:r>
            <a:r>
              <a:rPr lang="cs-CZ" dirty="0"/>
              <a:t> </a:t>
            </a:r>
            <a:r>
              <a:rPr lang="cs-CZ" dirty="0" err="1"/>
              <a:t>examination</a:t>
            </a:r>
            <a:r>
              <a:rPr lang="cs-CZ" dirty="0"/>
              <a:t> </a:t>
            </a:r>
            <a:r>
              <a:rPr lang="cs-CZ" dirty="0" err="1"/>
              <a:t>method</a:t>
            </a:r>
            <a:endParaRPr lang="cs-CZ" dirty="0"/>
          </a:p>
        </p:txBody>
      </p:sp>
      <p:sp>
        <p:nvSpPr>
          <p:cNvPr id="3" name="Zástupný obsah 2">
            <a:extLst>
              <a:ext uri="{FF2B5EF4-FFF2-40B4-BE49-F238E27FC236}">
                <a16:creationId xmlns:a16="http://schemas.microsoft.com/office/drawing/2014/main" xmlns="" id="{7DA268CE-8D5C-C04A-A1EB-558C61C4C1AC}"/>
              </a:ext>
            </a:extLst>
          </p:cNvPr>
          <p:cNvSpPr>
            <a:spLocks noGrp="1"/>
          </p:cNvSpPr>
          <p:nvPr>
            <p:ph idx="1"/>
          </p:nvPr>
        </p:nvSpPr>
        <p:spPr/>
        <p:txBody>
          <a:bodyPr>
            <a:normAutofit lnSpcReduction="10000"/>
          </a:bodyPr>
          <a:lstStyle/>
          <a:p>
            <a:r>
              <a:rPr lang="cs-CZ" dirty="0" err="1"/>
              <a:t>Neccessery</a:t>
            </a:r>
            <a:r>
              <a:rPr lang="cs-CZ" dirty="0"/>
              <a:t> to </a:t>
            </a:r>
            <a:r>
              <a:rPr lang="cs-CZ" dirty="0" err="1"/>
              <a:t>ask</a:t>
            </a:r>
            <a:r>
              <a:rPr lang="cs-CZ" dirty="0"/>
              <a:t> </a:t>
            </a:r>
            <a:r>
              <a:rPr lang="cs-CZ" dirty="0" err="1"/>
              <a:t>yourself</a:t>
            </a:r>
            <a:r>
              <a:rPr lang="cs-CZ" dirty="0"/>
              <a:t> </a:t>
            </a:r>
            <a:r>
              <a:rPr lang="cs-CZ" dirty="0" err="1"/>
              <a:t>following</a:t>
            </a:r>
            <a:r>
              <a:rPr lang="cs-CZ" dirty="0"/>
              <a:t> </a:t>
            </a:r>
            <a:r>
              <a:rPr lang="cs-CZ" dirty="0" err="1"/>
              <a:t>questions</a:t>
            </a:r>
            <a:r>
              <a:rPr lang="cs-CZ" dirty="0"/>
              <a:t>:</a:t>
            </a:r>
          </a:p>
          <a:p>
            <a:endParaRPr lang="cs-CZ" dirty="0"/>
          </a:p>
          <a:p>
            <a:r>
              <a:rPr lang="en-US" dirty="0"/>
              <a:t>Which method / examination is best used to objectify the issue?</a:t>
            </a:r>
            <a:endParaRPr lang="cs-CZ" dirty="0"/>
          </a:p>
          <a:p>
            <a:r>
              <a:rPr lang="en-US" dirty="0"/>
              <a:t>What physical task best reveals the observed deficit? </a:t>
            </a:r>
            <a:endParaRPr lang="cs-CZ" dirty="0"/>
          </a:p>
          <a:p>
            <a:endParaRPr lang="cs-CZ" dirty="0"/>
          </a:p>
          <a:p>
            <a:endParaRPr lang="cs-CZ" dirty="0"/>
          </a:p>
          <a:p>
            <a:endParaRPr lang="cs-CZ" dirty="0"/>
          </a:p>
          <a:p>
            <a:r>
              <a:rPr lang="en-US" dirty="0"/>
              <a:t>According to the answer to the questions, I choose the method of examination</a:t>
            </a:r>
            <a:r>
              <a:rPr lang="cs-CZ" dirty="0"/>
              <a:t>:</a:t>
            </a:r>
          </a:p>
          <a:p>
            <a:endParaRPr lang="cs-CZ" dirty="0"/>
          </a:p>
        </p:txBody>
      </p:sp>
    </p:spTree>
    <p:extLst>
      <p:ext uri="{BB962C8B-B14F-4D97-AF65-F5344CB8AC3E}">
        <p14:creationId xmlns:p14="http://schemas.microsoft.com/office/powerpoint/2010/main" val="2390150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55E8DFB8-287D-2546-B886-CCED010EFA47}"/>
              </a:ext>
            </a:extLst>
          </p:cNvPr>
          <p:cNvSpPr>
            <a:spLocks noGrp="1"/>
          </p:cNvSpPr>
          <p:nvPr>
            <p:ph type="title"/>
          </p:nvPr>
        </p:nvSpPr>
        <p:spPr>
          <a:xfrm>
            <a:off x="723900" y="2551113"/>
            <a:ext cx="10515600" cy="1325563"/>
          </a:xfrm>
        </p:spPr>
        <p:txBody>
          <a:bodyPr>
            <a:noAutofit/>
          </a:bodyPr>
          <a:lstStyle/>
          <a:p>
            <a:r>
              <a:rPr lang="cs-CZ" sz="3500" dirty="0" err="1"/>
              <a:t>Patients´history</a:t>
            </a:r>
            <a:r>
              <a:rPr lang="cs-CZ" sz="3500" dirty="0"/>
              <a:t> 			-&gt;			Empirie</a:t>
            </a:r>
            <a:br>
              <a:rPr lang="cs-CZ" sz="3500" dirty="0"/>
            </a:br>
            <a:r>
              <a:rPr lang="cs-CZ" sz="3500" dirty="0" err="1"/>
              <a:t>Aspection</a:t>
            </a:r>
            <a:r>
              <a:rPr lang="cs-CZ" sz="3500" dirty="0"/>
              <a:t>					-&gt; 	           </a:t>
            </a:r>
            <a:r>
              <a:rPr lang="cs-CZ" sz="3500" dirty="0" err="1"/>
              <a:t>Subjectivity</a:t>
            </a:r>
            <a:r>
              <a:rPr lang="cs-CZ" sz="3500" dirty="0"/>
              <a:t/>
            </a:r>
            <a:br>
              <a:rPr lang="cs-CZ" sz="3500" dirty="0"/>
            </a:br>
            <a:r>
              <a:rPr lang="cs-CZ" sz="3500" dirty="0" err="1"/>
              <a:t>Palpation</a:t>
            </a:r>
            <a:r>
              <a:rPr lang="cs-CZ" sz="3500" dirty="0"/>
              <a:t/>
            </a:r>
            <a:br>
              <a:rPr lang="cs-CZ" sz="3500" dirty="0"/>
            </a:br>
            <a:r>
              <a:rPr lang="cs-CZ" sz="3500" dirty="0"/>
              <a:t/>
            </a:r>
            <a:br>
              <a:rPr lang="cs-CZ" sz="3500" dirty="0"/>
            </a:br>
            <a:r>
              <a:rPr lang="cs-CZ" sz="3500" dirty="0" err="1"/>
              <a:t>Tests</a:t>
            </a:r>
            <a:r>
              <a:rPr lang="cs-CZ" sz="3500" dirty="0"/>
              <a:t>, </a:t>
            </a:r>
            <a:r>
              <a:rPr lang="cs-CZ" sz="3500" dirty="0" err="1"/>
              <a:t>questionares</a:t>
            </a:r>
            <a:r>
              <a:rPr lang="cs-CZ" sz="3500" dirty="0"/>
              <a:t>,    	        -&gt; </a:t>
            </a:r>
            <a:r>
              <a:rPr lang="cs-CZ" sz="3600" dirty="0"/>
              <a:t>EBM </a:t>
            </a:r>
            <a:r>
              <a:rPr lang="cs-CZ" sz="3600" dirty="0" err="1"/>
              <a:t>principles</a:t>
            </a:r>
            <a:r>
              <a:rPr lang="cs-CZ" sz="3600" dirty="0"/>
              <a:t/>
            </a:r>
            <a:br>
              <a:rPr lang="cs-CZ" sz="3600" dirty="0"/>
            </a:br>
            <a:r>
              <a:rPr lang="cs-CZ" sz="3500" dirty="0" err="1"/>
              <a:t>scales</a:t>
            </a:r>
            <a:r>
              <a:rPr lang="cs-CZ" sz="3500" dirty="0"/>
              <a:t/>
            </a:r>
            <a:br>
              <a:rPr lang="cs-CZ" sz="3500" dirty="0"/>
            </a:br>
            <a:r>
              <a:rPr lang="cs-CZ" sz="3500" dirty="0"/>
              <a:t/>
            </a:r>
            <a:br>
              <a:rPr lang="cs-CZ" sz="3500" dirty="0"/>
            </a:br>
            <a:r>
              <a:rPr lang="cs-CZ" sz="3500" dirty="0"/>
              <a:t>								</a:t>
            </a:r>
            <a:r>
              <a:rPr lang="cs-CZ" sz="3500" dirty="0" err="1"/>
              <a:t>Kinematic</a:t>
            </a:r>
            <a:r>
              <a:rPr lang="cs-CZ" sz="3500" dirty="0"/>
              <a:t>, </a:t>
            </a:r>
            <a:br>
              <a:rPr lang="cs-CZ" sz="3500" dirty="0"/>
            </a:br>
            <a:r>
              <a:rPr lang="cs-CZ" sz="3500" dirty="0"/>
              <a:t>							</a:t>
            </a:r>
            <a:r>
              <a:rPr lang="cs-CZ" sz="3500" dirty="0" err="1"/>
              <a:t>Neurophysiological</a:t>
            </a:r>
            <a:r>
              <a:rPr lang="cs-CZ" sz="3500" dirty="0"/>
              <a:t/>
            </a:r>
            <a:br>
              <a:rPr lang="cs-CZ" sz="3500" dirty="0"/>
            </a:br>
            <a:r>
              <a:rPr lang="cs-CZ" sz="3500" dirty="0"/>
              <a:t>							   </a:t>
            </a:r>
            <a:r>
              <a:rPr lang="cs-CZ" sz="3500" dirty="0" err="1"/>
              <a:t>Kinetic</a:t>
            </a:r>
            <a:r>
              <a:rPr lang="cs-CZ" sz="3500" dirty="0"/>
              <a:t> </a:t>
            </a:r>
            <a:r>
              <a:rPr lang="cs-CZ" sz="3500" dirty="0" err="1"/>
              <a:t>Analysis</a:t>
            </a:r>
            <a:endParaRPr lang="cs-CZ" sz="3500" dirty="0"/>
          </a:p>
        </p:txBody>
      </p:sp>
      <p:sp>
        <p:nvSpPr>
          <p:cNvPr id="4" name="Šipka dolů 3"/>
          <p:cNvSpPr/>
          <p:nvPr/>
        </p:nvSpPr>
        <p:spPr>
          <a:xfrm rot="19777784">
            <a:off x="5058503" y="189169"/>
            <a:ext cx="1179113" cy="684007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8" name="Přímá spojnice 7"/>
          <p:cNvCxnSpPr/>
          <p:nvPr/>
        </p:nvCxnSpPr>
        <p:spPr>
          <a:xfrm>
            <a:off x="524435" y="470647"/>
            <a:ext cx="13447" cy="575534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Přímá spojnice 9"/>
          <p:cNvCxnSpPr/>
          <p:nvPr/>
        </p:nvCxnSpPr>
        <p:spPr>
          <a:xfrm>
            <a:off x="255494" y="6078071"/>
            <a:ext cx="11497235" cy="13447"/>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ovéPole 10"/>
          <p:cNvSpPr txBox="1"/>
          <p:nvPr/>
        </p:nvSpPr>
        <p:spPr>
          <a:xfrm>
            <a:off x="69493" y="524435"/>
            <a:ext cx="461665" cy="978794"/>
          </a:xfrm>
          <a:prstGeom prst="rect">
            <a:avLst/>
          </a:prstGeom>
          <a:noFill/>
        </p:spPr>
        <p:txBody>
          <a:bodyPr vert="vert" wrap="none" rtlCol="0">
            <a:spAutoFit/>
          </a:bodyPr>
          <a:lstStyle/>
          <a:p>
            <a:r>
              <a:rPr lang="cs-CZ" dirty="0" err="1"/>
              <a:t>simplicity</a:t>
            </a:r>
            <a:endParaRPr lang="cs-CZ" dirty="0"/>
          </a:p>
        </p:txBody>
      </p:sp>
      <p:sp>
        <p:nvSpPr>
          <p:cNvPr id="12" name="TextovéPole 11"/>
          <p:cNvSpPr txBox="1"/>
          <p:nvPr/>
        </p:nvSpPr>
        <p:spPr>
          <a:xfrm>
            <a:off x="10288496" y="6323715"/>
            <a:ext cx="1579278" cy="369332"/>
          </a:xfrm>
          <a:prstGeom prst="rect">
            <a:avLst/>
          </a:prstGeom>
          <a:noFill/>
        </p:spPr>
        <p:txBody>
          <a:bodyPr wrap="none" rtlCol="0">
            <a:spAutoFit/>
          </a:bodyPr>
          <a:lstStyle/>
          <a:p>
            <a:r>
              <a:rPr lang="cs-CZ" dirty="0"/>
              <a:t>EBM </a:t>
            </a:r>
            <a:r>
              <a:rPr lang="cs-CZ" dirty="0" err="1"/>
              <a:t>principles</a:t>
            </a:r>
            <a:endParaRPr lang="cs-CZ" dirty="0"/>
          </a:p>
        </p:txBody>
      </p:sp>
      <p:sp>
        <p:nvSpPr>
          <p:cNvPr id="13" name="TextovéPole 12"/>
          <p:cNvSpPr txBox="1"/>
          <p:nvPr/>
        </p:nvSpPr>
        <p:spPr>
          <a:xfrm rot="8371496">
            <a:off x="8100314" y="2294711"/>
            <a:ext cx="861774" cy="1878709"/>
          </a:xfrm>
          <a:prstGeom prst="rect">
            <a:avLst/>
          </a:prstGeom>
          <a:noFill/>
        </p:spPr>
        <p:txBody>
          <a:bodyPr vert="vert" wrap="square" rtlCol="0">
            <a:spAutoFit/>
          </a:bodyPr>
          <a:lstStyle/>
          <a:p>
            <a:r>
              <a:rPr lang="cs-CZ" sz="4400" dirty="0"/>
              <a:t>-&gt;</a:t>
            </a:r>
          </a:p>
        </p:txBody>
      </p:sp>
    </p:spTree>
    <p:extLst>
      <p:ext uri="{BB962C8B-B14F-4D97-AF65-F5344CB8AC3E}">
        <p14:creationId xmlns:p14="http://schemas.microsoft.com/office/powerpoint/2010/main" val="26292610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A8CD613D-8E99-E846-A906-88026B4DF3BD}"/>
              </a:ext>
            </a:extLst>
          </p:cNvPr>
          <p:cNvSpPr>
            <a:spLocks noGrp="1"/>
          </p:cNvSpPr>
          <p:nvPr>
            <p:ph type="title"/>
          </p:nvPr>
        </p:nvSpPr>
        <p:spPr/>
        <p:txBody>
          <a:bodyPr/>
          <a:lstStyle/>
          <a:p>
            <a:r>
              <a:rPr lang="cs-CZ" dirty="0"/>
              <a:t>EBM – Evidence </a:t>
            </a:r>
            <a:r>
              <a:rPr lang="cs-CZ" dirty="0" err="1"/>
              <a:t>Based</a:t>
            </a:r>
            <a:r>
              <a:rPr lang="cs-CZ" dirty="0"/>
              <a:t> </a:t>
            </a:r>
            <a:r>
              <a:rPr lang="cs-CZ" dirty="0" err="1"/>
              <a:t>Medicine</a:t>
            </a:r>
            <a:r>
              <a:rPr lang="cs-CZ" dirty="0"/>
              <a:t> </a:t>
            </a:r>
          </a:p>
        </p:txBody>
      </p:sp>
      <p:sp>
        <p:nvSpPr>
          <p:cNvPr id="3" name="Zástupný obsah 2">
            <a:extLst>
              <a:ext uri="{FF2B5EF4-FFF2-40B4-BE49-F238E27FC236}">
                <a16:creationId xmlns:a16="http://schemas.microsoft.com/office/drawing/2014/main" xmlns="" id="{2B1C33FF-E31A-F24D-9D78-44BD9D872A03}"/>
              </a:ext>
            </a:extLst>
          </p:cNvPr>
          <p:cNvSpPr>
            <a:spLocks noGrp="1"/>
          </p:cNvSpPr>
          <p:nvPr>
            <p:ph idx="1"/>
          </p:nvPr>
        </p:nvSpPr>
        <p:spPr/>
        <p:txBody>
          <a:bodyPr>
            <a:normAutofit/>
          </a:bodyPr>
          <a:lstStyle/>
          <a:p>
            <a:r>
              <a:rPr lang="en-US" dirty="0"/>
              <a:t>Evidence-based medicine is looking for the best possible approach for the individual patient</a:t>
            </a:r>
            <a:r>
              <a:rPr lang="cs-CZ" dirty="0"/>
              <a:t> </a:t>
            </a:r>
          </a:p>
          <a:p>
            <a:pPr lvl="1"/>
            <a:r>
              <a:rPr lang="en-US" dirty="0"/>
              <a:t>In diagnostics</a:t>
            </a:r>
            <a:endParaRPr lang="cs-CZ" dirty="0"/>
          </a:p>
          <a:p>
            <a:pPr lvl="1"/>
            <a:r>
              <a:rPr lang="en-US" dirty="0"/>
              <a:t>In therapy</a:t>
            </a:r>
            <a:endParaRPr lang="cs-CZ" dirty="0"/>
          </a:p>
          <a:p>
            <a:pPr lvl="1"/>
            <a:r>
              <a:rPr lang="en-US" dirty="0"/>
              <a:t>It has its pitfalls</a:t>
            </a:r>
            <a:endParaRPr lang="cs-CZ" dirty="0"/>
          </a:p>
          <a:p>
            <a:pPr lvl="2"/>
            <a:r>
              <a:rPr lang="en-US" dirty="0"/>
              <a:t>Atomization - analytically and not very synthetically</a:t>
            </a:r>
            <a:endParaRPr lang="cs-CZ" dirty="0"/>
          </a:p>
          <a:p>
            <a:pPr lvl="2"/>
            <a:r>
              <a:rPr lang="cs-CZ" dirty="0" err="1"/>
              <a:t>We</a:t>
            </a:r>
            <a:r>
              <a:rPr lang="cs-CZ" dirty="0"/>
              <a:t> </a:t>
            </a:r>
            <a:r>
              <a:rPr lang="cs-CZ" dirty="0" err="1"/>
              <a:t>can</a:t>
            </a:r>
            <a:r>
              <a:rPr lang="cs-CZ" dirty="0"/>
              <a:t> </a:t>
            </a:r>
            <a:r>
              <a:rPr lang="cs-CZ" dirty="0" err="1"/>
              <a:t>see</a:t>
            </a:r>
            <a:r>
              <a:rPr lang="cs-CZ" dirty="0"/>
              <a:t> </a:t>
            </a:r>
            <a:r>
              <a:rPr lang="cs-CZ" dirty="0" err="1"/>
              <a:t>individual</a:t>
            </a:r>
            <a:r>
              <a:rPr lang="cs-CZ" dirty="0"/>
              <a:t> </a:t>
            </a:r>
            <a:r>
              <a:rPr lang="cs-CZ" dirty="0" err="1"/>
              <a:t>puzzles</a:t>
            </a:r>
            <a:r>
              <a:rPr lang="cs-CZ" dirty="0"/>
              <a:t> but not </a:t>
            </a:r>
            <a:r>
              <a:rPr lang="cs-CZ" dirty="0" err="1"/>
              <a:t>the</a:t>
            </a:r>
            <a:r>
              <a:rPr lang="cs-CZ" dirty="0"/>
              <a:t> </a:t>
            </a:r>
            <a:r>
              <a:rPr lang="cs-CZ" dirty="0" err="1"/>
              <a:t>complete</a:t>
            </a:r>
            <a:r>
              <a:rPr lang="cs-CZ" dirty="0"/>
              <a:t> </a:t>
            </a:r>
            <a:r>
              <a:rPr lang="cs-CZ" dirty="0" err="1"/>
              <a:t>picture</a:t>
            </a:r>
            <a:r>
              <a:rPr lang="cs-CZ" dirty="0"/>
              <a:t> </a:t>
            </a:r>
            <a:r>
              <a:rPr lang="cs-CZ" dirty="0" err="1"/>
              <a:t>of</a:t>
            </a:r>
            <a:r>
              <a:rPr lang="cs-CZ" dirty="0"/>
              <a:t> </a:t>
            </a:r>
            <a:r>
              <a:rPr lang="cs-CZ" dirty="0" err="1"/>
              <a:t>it</a:t>
            </a:r>
            <a:endParaRPr lang="cs-CZ" dirty="0"/>
          </a:p>
          <a:p>
            <a:pPr lvl="2"/>
            <a:endParaRPr lang="cs-CZ" dirty="0"/>
          </a:p>
          <a:p>
            <a:pPr marL="914400" lvl="2" indent="0">
              <a:buNone/>
            </a:pPr>
            <a:endParaRPr lang="cs-CZ" dirty="0"/>
          </a:p>
        </p:txBody>
      </p:sp>
      <p:pic>
        <p:nvPicPr>
          <p:cNvPr id="10" name="Obrázek 9"/>
          <p:cNvPicPr>
            <a:picLocks noChangeAspect="1"/>
          </p:cNvPicPr>
          <p:nvPr/>
        </p:nvPicPr>
        <p:blipFill>
          <a:blip r:embed="rId2"/>
          <a:stretch>
            <a:fillRect/>
          </a:stretch>
        </p:blipFill>
        <p:spPr>
          <a:xfrm>
            <a:off x="7089962" y="4464050"/>
            <a:ext cx="2476500" cy="1847850"/>
          </a:xfrm>
          <a:prstGeom prst="rect">
            <a:avLst/>
          </a:prstGeom>
        </p:spPr>
      </p:pic>
    </p:spTree>
    <p:extLst>
      <p:ext uri="{BB962C8B-B14F-4D97-AF65-F5344CB8AC3E}">
        <p14:creationId xmlns:p14="http://schemas.microsoft.com/office/powerpoint/2010/main" val="12490862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7B6AB99C-ED93-D445-B28D-37FE7C770696}"/>
              </a:ext>
            </a:extLst>
          </p:cNvPr>
          <p:cNvSpPr>
            <a:spLocks noGrp="1"/>
          </p:cNvSpPr>
          <p:nvPr>
            <p:ph type="title"/>
          </p:nvPr>
        </p:nvSpPr>
        <p:spPr/>
        <p:txBody>
          <a:bodyPr/>
          <a:lstStyle/>
          <a:p>
            <a:r>
              <a:rPr lang="cs-CZ" dirty="0"/>
              <a:t>EBM</a:t>
            </a:r>
          </a:p>
        </p:txBody>
      </p:sp>
      <p:sp>
        <p:nvSpPr>
          <p:cNvPr id="3" name="Zástupný obsah 2">
            <a:extLst>
              <a:ext uri="{FF2B5EF4-FFF2-40B4-BE49-F238E27FC236}">
                <a16:creationId xmlns:a16="http://schemas.microsoft.com/office/drawing/2014/main" xmlns="" id="{B7963B98-8E86-7D43-9C6B-7B68F73304E1}"/>
              </a:ext>
            </a:extLst>
          </p:cNvPr>
          <p:cNvSpPr>
            <a:spLocks noGrp="1"/>
          </p:cNvSpPr>
          <p:nvPr>
            <p:ph idx="1"/>
          </p:nvPr>
        </p:nvSpPr>
        <p:spPr>
          <a:xfrm>
            <a:off x="838200" y="1897063"/>
            <a:ext cx="10515600" cy="4351338"/>
          </a:xfrm>
        </p:spPr>
        <p:txBody>
          <a:bodyPr>
            <a:normAutofit/>
          </a:bodyPr>
          <a:lstStyle/>
          <a:p>
            <a:r>
              <a:rPr lang="en-US" dirty="0"/>
              <a:t>It is essential to be aware of the existence of significant interpersonal and intrapersonal variability</a:t>
            </a:r>
            <a:endParaRPr lang="cs-CZ" dirty="0"/>
          </a:p>
          <a:p>
            <a:r>
              <a:rPr lang="en-US" dirty="0"/>
              <a:t>This variability is mainly a reflection of the uniqueness of each individual and the myriad influences that currently affect the CNS, so it will never be possible to fully objectify an individual matter, such as movement.</a:t>
            </a:r>
            <a:endParaRPr lang="cs-CZ" dirty="0"/>
          </a:p>
          <a:p>
            <a:r>
              <a:rPr lang="en-US" i="1" dirty="0"/>
              <a:t>"The result of the work underlines the fact of modern medicine, where objective instrumental measurements without palpation and clinical examination provide limited limiting information."</a:t>
            </a:r>
            <a:endParaRPr lang="cs-CZ" i="1" dirty="0"/>
          </a:p>
          <a:p>
            <a:endParaRPr lang="cs-CZ" dirty="0"/>
          </a:p>
        </p:txBody>
      </p:sp>
    </p:spTree>
    <p:extLst>
      <p:ext uri="{BB962C8B-B14F-4D97-AF65-F5344CB8AC3E}">
        <p14:creationId xmlns:p14="http://schemas.microsoft.com/office/powerpoint/2010/main" val="2494575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5C7A7068-4309-9F4D-A8DC-0ABEF8E0AFD8}"/>
              </a:ext>
            </a:extLst>
          </p:cNvPr>
          <p:cNvSpPr>
            <a:spLocks noGrp="1"/>
          </p:cNvSpPr>
          <p:nvPr>
            <p:ph type="title"/>
          </p:nvPr>
        </p:nvSpPr>
        <p:spPr/>
        <p:txBody>
          <a:bodyPr/>
          <a:lstStyle/>
          <a:p>
            <a:endParaRPr lang="cs-CZ"/>
          </a:p>
        </p:txBody>
      </p:sp>
      <p:pic>
        <p:nvPicPr>
          <p:cNvPr id="6" name="Zástupný obsah 5" descr="Obsah obrázku text&#10;&#10;Popis byl vytvořen automaticky">
            <a:extLst>
              <a:ext uri="{FF2B5EF4-FFF2-40B4-BE49-F238E27FC236}">
                <a16:creationId xmlns:a16="http://schemas.microsoft.com/office/drawing/2014/main" xmlns="" id="{204FA750-1255-294A-A4CE-AE624A7EF256}"/>
              </a:ext>
            </a:extLst>
          </p:cNvPr>
          <p:cNvPicPr>
            <a:picLocks noGrp="1" noChangeAspect="1"/>
          </p:cNvPicPr>
          <p:nvPr>
            <p:ph idx="1"/>
          </p:nvPr>
        </p:nvPicPr>
        <p:blipFill>
          <a:blip r:embed="rId2"/>
          <a:stretch>
            <a:fillRect/>
          </a:stretch>
        </p:blipFill>
        <p:spPr>
          <a:xfrm>
            <a:off x="2235854" y="725352"/>
            <a:ext cx="7922558" cy="5767523"/>
          </a:xfrm>
        </p:spPr>
      </p:pic>
    </p:spTree>
    <p:extLst>
      <p:ext uri="{BB962C8B-B14F-4D97-AF65-F5344CB8AC3E}">
        <p14:creationId xmlns:p14="http://schemas.microsoft.com/office/powerpoint/2010/main" val="2971588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53E05EBA-4941-9546-9D0B-58B9897BD0B1}"/>
              </a:ext>
            </a:extLst>
          </p:cNvPr>
          <p:cNvSpPr>
            <a:spLocks noGrp="1"/>
          </p:cNvSpPr>
          <p:nvPr>
            <p:ph type="title"/>
          </p:nvPr>
        </p:nvSpPr>
        <p:spPr/>
        <p:txBody>
          <a:bodyPr/>
          <a:lstStyle/>
          <a:p>
            <a:r>
              <a:rPr lang="en-US" dirty="0"/>
              <a:t>What criteria must it meet in order for it to be EBM?</a:t>
            </a:r>
            <a:endParaRPr lang="cs-CZ" dirty="0"/>
          </a:p>
        </p:txBody>
      </p:sp>
      <p:sp>
        <p:nvSpPr>
          <p:cNvPr id="3" name="Zástupný obsah 2">
            <a:extLst>
              <a:ext uri="{FF2B5EF4-FFF2-40B4-BE49-F238E27FC236}">
                <a16:creationId xmlns:a16="http://schemas.microsoft.com/office/drawing/2014/main" xmlns="" id="{00648477-5B16-554C-9BBB-58F74EE5A947}"/>
              </a:ext>
            </a:extLst>
          </p:cNvPr>
          <p:cNvSpPr>
            <a:spLocks noGrp="1"/>
          </p:cNvSpPr>
          <p:nvPr>
            <p:ph idx="1"/>
          </p:nvPr>
        </p:nvSpPr>
        <p:spPr/>
        <p:txBody>
          <a:bodyPr>
            <a:normAutofit/>
          </a:bodyPr>
          <a:lstStyle/>
          <a:p>
            <a:r>
              <a:rPr lang="en-US" dirty="0"/>
              <a:t>Objectivity</a:t>
            </a:r>
            <a:endParaRPr lang="cs-CZ" dirty="0"/>
          </a:p>
          <a:p>
            <a:r>
              <a:rPr lang="en-US" dirty="0"/>
              <a:t>Validity</a:t>
            </a:r>
            <a:endParaRPr lang="cs-CZ" dirty="0"/>
          </a:p>
          <a:p>
            <a:pPr lvl="1"/>
            <a:r>
              <a:rPr lang="en-US" dirty="0"/>
              <a:t>Test accuracy</a:t>
            </a:r>
            <a:endParaRPr lang="cs-CZ" dirty="0"/>
          </a:p>
          <a:p>
            <a:pPr lvl="1"/>
            <a:r>
              <a:rPr lang="en-US" dirty="0"/>
              <a:t>Does the test really measure the measured property?</a:t>
            </a:r>
            <a:endParaRPr lang="cs-CZ" dirty="0"/>
          </a:p>
          <a:p>
            <a:r>
              <a:rPr lang="en-US" dirty="0"/>
              <a:t>Reliability</a:t>
            </a:r>
            <a:endParaRPr lang="cs-CZ" dirty="0"/>
          </a:p>
          <a:p>
            <a:pPr lvl="1"/>
            <a:r>
              <a:rPr lang="en-US" dirty="0"/>
              <a:t>Test reliability</a:t>
            </a:r>
            <a:endParaRPr lang="cs-CZ" dirty="0"/>
          </a:p>
          <a:p>
            <a:pPr lvl="1"/>
            <a:r>
              <a:rPr lang="en-US" dirty="0"/>
              <a:t>How well the method measures</a:t>
            </a:r>
            <a:endParaRPr lang="cs-CZ" dirty="0"/>
          </a:p>
          <a:p>
            <a:pPr lvl="1"/>
            <a:endParaRPr lang="cs-CZ" dirty="0"/>
          </a:p>
          <a:p>
            <a:pPr lvl="1"/>
            <a:endParaRPr lang="cs-CZ" dirty="0"/>
          </a:p>
          <a:p>
            <a:pPr lvl="1"/>
            <a:r>
              <a:rPr lang="cs-CZ" sz="2000" dirty="0"/>
              <a:t>(</a:t>
            </a:r>
            <a:r>
              <a:rPr lang="cs-CZ" sz="2000" dirty="0" err="1"/>
              <a:t>for</a:t>
            </a:r>
            <a:r>
              <a:rPr lang="cs-CZ" sz="2000" dirty="0"/>
              <a:t> more </a:t>
            </a:r>
            <a:r>
              <a:rPr lang="cs-CZ" sz="2000" dirty="0" err="1"/>
              <a:t>see</a:t>
            </a:r>
            <a:r>
              <a:rPr lang="cs-CZ" sz="2000" dirty="0"/>
              <a:t> </a:t>
            </a:r>
            <a:r>
              <a:rPr lang="cs-CZ" sz="2000" dirty="0" err="1"/>
              <a:t>another</a:t>
            </a:r>
            <a:r>
              <a:rPr lang="cs-CZ" sz="2000" dirty="0"/>
              <a:t> </a:t>
            </a:r>
            <a:r>
              <a:rPr lang="cs-CZ" sz="2000" dirty="0" err="1"/>
              <a:t>ppt</a:t>
            </a:r>
            <a:r>
              <a:rPr lang="cs-CZ" sz="2000" dirty="0"/>
              <a:t> </a:t>
            </a:r>
            <a:r>
              <a:rPr lang="cs-CZ" sz="2000" dirty="0" err="1"/>
              <a:t>about</a:t>
            </a:r>
            <a:r>
              <a:rPr lang="cs-CZ" sz="2000" dirty="0"/>
              <a:t> </a:t>
            </a:r>
            <a:r>
              <a:rPr lang="cs-CZ" sz="2000" dirty="0" err="1"/>
              <a:t>statistical</a:t>
            </a:r>
            <a:r>
              <a:rPr lang="cs-CZ" sz="2000" dirty="0"/>
              <a:t> </a:t>
            </a:r>
            <a:r>
              <a:rPr lang="cs-CZ" sz="2000" dirty="0" err="1"/>
              <a:t>analysis</a:t>
            </a:r>
            <a:r>
              <a:rPr lang="cs-CZ" sz="2000" dirty="0"/>
              <a:t> </a:t>
            </a:r>
            <a:r>
              <a:rPr lang="cs-CZ" sz="2000" dirty="0" err="1"/>
              <a:t>of</a:t>
            </a:r>
            <a:r>
              <a:rPr lang="cs-CZ" sz="2000" dirty="0"/>
              <a:t> data sample </a:t>
            </a:r>
            <a:r>
              <a:rPr lang="cs-CZ" sz="2000" dirty="0" err="1"/>
              <a:t>from</a:t>
            </a:r>
            <a:r>
              <a:rPr lang="cs-CZ" sz="2000" dirty="0"/>
              <a:t> prof. </a:t>
            </a:r>
            <a:r>
              <a:rPr lang="cs-CZ" sz="2000" dirty="0" err="1"/>
              <a:t>Richards</a:t>
            </a:r>
            <a:r>
              <a:rPr lang="cs-CZ" sz="2000" dirty="0"/>
              <a:t>) </a:t>
            </a:r>
          </a:p>
        </p:txBody>
      </p:sp>
    </p:spTree>
    <p:extLst>
      <p:ext uri="{BB962C8B-B14F-4D97-AF65-F5344CB8AC3E}">
        <p14:creationId xmlns:p14="http://schemas.microsoft.com/office/powerpoint/2010/main" val="18136378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obsah 2">
            <a:extLst>
              <a:ext uri="{FF2B5EF4-FFF2-40B4-BE49-F238E27FC236}">
                <a16:creationId xmlns:a16="http://schemas.microsoft.com/office/drawing/2014/main" xmlns="" id="{FA9D5E43-E096-AB48-BFC4-A894F896064F}"/>
              </a:ext>
            </a:extLst>
          </p:cNvPr>
          <p:cNvSpPr>
            <a:spLocks noGrp="1"/>
          </p:cNvSpPr>
          <p:nvPr>
            <p:ph idx="1"/>
          </p:nvPr>
        </p:nvSpPr>
        <p:spPr>
          <a:xfrm>
            <a:off x="838200" y="554038"/>
            <a:ext cx="10515600" cy="4351338"/>
          </a:xfrm>
        </p:spPr>
        <p:txBody>
          <a:bodyPr/>
          <a:lstStyle/>
          <a:p>
            <a:r>
              <a:rPr lang="en-US" dirty="0"/>
              <a:t>Sensitivity</a:t>
            </a:r>
            <a:r>
              <a:rPr lang="cs-CZ" dirty="0"/>
              <a:t>  </a:t>
            </a:r>
          </a:p>
          <a:p>
            <a:pPr lvl="1"/>
            <a:r>
              <a:rPr lang="en-US" dirty="0"/>
              <a:t>The probability that the test will be positive in patients</a:t>
            </a:r>
            <a:endParaRPr lang="cs-CZ" dirty="0"/>
          </a:p>
          <a:p>
            <a:r>
              <a:rPr lang="en-US" dirty="0"/>
              <a:t>Specificity</a:t>
            </a:r>
            <a:r>
              <a:rPr lang="cs-CZ" dirty="0"/>
              <a:t> </a:t>
            </a:r>
          </a:p>
          <a:p>
            <a:pPr lvl="1"/>
            <a:r>
              <a:rPr lang="en-US" dirty="0"/>
              <a:t>The probability that the test is negative in people without the disease</a:t>
            </a:r>
            <a:endParaRPr lang="cs-CZ" dirty="0"/>
          </a:p>
        </p:txBody>
      </p:sp>
    </p:spTree>
    <p:extLst>
      <p:ext uri="{BB962C8B-B14F-4D97-AF65-F5344CB8AC3E}">
        <p14:creationId xmlns:p14="http://schemas.microsoft.com/office/powerpoint/2010/main" val="3881540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44D3F39A-C9E9-EE4D-B619-4D4D81515619}"/>
              </a:ext>
            </a:extLst>
          </p:cNvPr>
          <p:cNvSpPr>
            <a:spLocks noGrp="1"/>
          </p:cNvSpPr>
          <p:nvPr>
            <p:ph type="title"/>
          </p:nvPr>
        </p:nvSpPr>
        <p:spPr/>
        <p:txBody>
          <a:bodyPr/>
          <a:lstStyle/>
          <a:p>
            <a:r>
              <a:rPr lang="cs-CZ" dirty="0" err="1">
                <a:solidFill>
                  <a:srgbClr val="FF0000"/>
                </a:solidFill>
              </a:rPr>
              <a:t>Where</a:t>
            </a:r>
            <a:r>
              <a:rPr lang="cs-CZ" dirty="0">
                <a:solidFill>
                  <a:srgbClr val="FF0000"/>
                </a:solidFill>
              </a:rPr>
              <a:t> to </a:t>
            </a:r>
            <a:r>
              <a:rPr lang="cs-CZ" dirty="0" err="1">
                <a:solidFill>
                  <a:srgbClr val="FF0000"/>
                </a:solidFill>
              </a:rPr>
              <a:t>find</a:t>
            </a:r>
            <a:r>
              <a:rPr lang="cs-CZ" dirty="0">
                <a:solidFill>
                  <a:srgbClr val="FF0000"/>
                </a:solidFill>
              </a:rPr>
              <a:t> EBM </a:t>
            </a:r>
          </a:p>
        </p:txBody>
      </p:sp>
      <p:sp>
        <p:nvSpPr>
          <p:cNvPr id="3" name="Zástupný obsah 2">
            <a:extLst>
              <a:ext uri="{FF2B5EF4-FFF2-40B4-BE49-F238E27FC236}">
                <a16:creationId xmlns:a16="http://schemas.microsoft.com/office/drawing/2014/main" xmlns="" id="{20E4F433-C11F-7945-95F0-EA1061B460D6}"/>
              </a:ext>
            </a:extLst>
          </p:cNvPr>
          <p:cNvSpPr>
            <a:spLocks noGrp="1"/>
          </p:cNvSpPr>
          <p:nvPr>
            <p:ph idx="1"/>
          </p:nvPr>
        </p:nvSpPr>
        <p:spPr>
          <a:xfrm>
            <a:off x="838200" y="1485900"/>
            <a:ext cx="10515600" cy="4900613"/>
          </a:xfrm>
        </p:spPr>
        <p:txBody>
          <a:bodyPr>
            <a:normAutofit/>
          </a:bodyPr>
          <a:lstStyle/>
          <a:p>
            <a:pPr marL="0" indent="0">
              <a:buNone/>
            </a:pPr>
            <a:r>
              <a:rPr lang="cs-CZ" u="sng" dirty="0" err="1">
                <a:solidFill>
                  <a:schemeClr val="bg1"/>
                </a:solidFill>
                <a:hlinkClick r:id="rId2">
                  <a:extLst>
                    <a:ext uri="{A12FA001-AC4F-418D-AE19-62706E023703}">
                      <ahyp:hlinkClr xmlns:ahyp="http://schemas.microsoft.com/office/drawing/2018/hyperlinkcolor" xmlns="" val="tx"/>
                    </a:ext>
                  </a:extLst>
                </a:hlinkClick>
              </a:rPr>
              <a:t>Databases</a:t>
            </a:r>
            <a:r>
              <a:rPr lang="cs-CZ" u="sng" dirty="0">
                <a:solidFill>
                  <a:schemeClr val="bg1"/>
                </a:solidFill>
                <a:hlinkClick r:id="rId2">
                  <a:extLst>
                    <a:ext uri="{A12FA001-AC4F-418D-AE19-62706E023703}">
                      <ahyp:hlinkClr xmlns:ahyp="http://schemas.microsoft.com/office/drawing/2018/hyperlinkcolor" xmlns="" val="tx"/>
                    </a:ext>
                  </a:extLst>
                </a:hlinkClick>
              </a:rPr>
              <a:t>:</a:t>
            </a:r>
          </a:p>
          <a:p>
            <a:pPr marL="0" indent="0">
              <a:buNone/>
            </a:pPr>
            <a:r>
              <a:rPr lang="cs-CZ" dirty="0">
                <a:solidFill>
                  <a:srgbClr val="0563C1"/>
                </a:solidFill>
                <a:hlinkClick r:id="rId2">
                  <a:extLst>
                    <a:ext uri="{A12FA001-AC4F-418D-AE19-62706E023703}">
                      <ahyp:hlinkClr xmlns:ahyp="http://schemas.microsoft.com/office/drawing/2018/hyperlinkcolor" xmlns="" val="tx"/>
                    </a:ext>
                  </a:extLst>
                </a:hlinkClick>
              </a:rPr>
              <a:t>https://pubmed.ncbi.nlm.nih.gov</a:t>
            </a:r>
            <a:endParaRPr lang="cs-CZ" dirty="0"/>
          </a:p>
          <a:p>
            <a:pPr marL="0" indent="0">
              <a:buNone/>
            </a:pPr>
            <a:endParaRPr lang="cs-CZ" dirty="0"/>
          </a:p>
          <a:p>
            <a:pPr marL="0" indent="0">
              <a:buNone/>
            </a:pPr>
            <a:r>
              <a:rPr lang="cs-CZ" dirty="0">
                <a:hlinkClick r:id="rId3"/>
              </a:rPr>
              <a:t>https://scholar.google.co.uk</a:t>
            </a:r>
            <a:endParaRPr lang="cs-CZ" dirty="0"/>
          </a:p>
          <a:p>
            <a:pPr marL="0" indent="0">
              <a:buNone/>
            </a:pPr>
            <a:endParaRPr lang="cs-CZ" dirty="0"/>
          </a:p>
          <a:p>
            <a:pPr marL="0" indent="0">
              <a:buNone/>
            </a:pPr>
            <a:r>
              <a:rPr lang="cs-CZ" dirty="0">
                <a:hlinkClick r:id="rId4"/>
              </a:rPr>
              <a:t>https://www.researchgate.net</a:t>
            </a:r>
            <a:endParaRPr lang="cs-CZ" dirty="0"/>
          </a:p>
          <a:p>
            <a:pPr marL="0" indent="0">
              <a:buNone/>
            </a:pPr>
            <a:endParaRPr lang="cs-CZ" dirty="0"/>
          </a:p>
          <a:p>
            <a:pPr marL="0" indent="0">
              <a:buNone/>
            </a:pPr>
            <a:endParaRPr lang="cs-CZ" dirty="0"/>
          </a:p>
        </p:txBody>
      </p:sp>
    </p:spTree>
    <p:extLst>
      <p:ext uri="{BB962C8B-B14F-4D97-AF65-F5344CB8AC3E}">
        <p14:creationId xmlns:p14="http://schemas.microsoft.com/office/powerpoint/2010/main" val="3549330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xmlns="" id="{54D21D4A-CDBF-7D4D-B0DB-6FB74C3D888B}"/>
              </a:ext>
            </a:extLst>
          </p:cNvPr>
          <p:cNvSpPr/>
          <p:nvPr/>
        </p:nvSpPr>
        <p:spPr>
          <a:xfrm>
            <a:off x="781049" y="843677"/>
            <a:ext cx="8863013" cy="5632311"/>
          </a:xfrm>
          <a:prstGeom prst="rect">
            <a:avLst/>
          </a:prstGeom>
        </p:spPr>
        <p:txBody>
          <a:bodyPr wrap="square">
            <a:spAutoFit/>
          </a:bodyPr>
          <a:lstStyle/>
          <a:p>
            <a:r>
              <a:rPr lang="en-US" sz="3000" dirty="0"/>
              <a:t>But beware!</a:t>
            </a:r>
            <a:endParaRPr lang="cs-CZ" sz="3000" dirty="0"/>
          </a:p>
          <a:p>
            <a:r>
              <a:rPr lang="en-US" sz="3000" dirty="0"/>
              <a:t>You will find a study on each opinion, which will confirm it to you!</a:t>
            </a:r>
            <a:endParaRPr lang="cs-CZ" sz="3000" dirty="0"/>
          </a:p>
          <a:p>
            <a:r>
              <a:rPr lang="en-US" sz="3000" dirty="0"/>
              <a:t>The need to always put in context and in the context of </a:t>
            </a:r>
            <a:r>
              <a:rPr lang="en-US" sz="3000" dirty="0" err="1"/>
              <a:t>kinesiological</a:t>
            </a:r>
            <a:r>
              <a:rPr lang="en-US" sz="3000" dirty="0"/>
              <a:t> principles.</a:t>
            </a:r>
            <a:endParaRPr lang="cs-CZ" sz="3000" dirty="0"/>
          </a:p>
          <a:p>
            <a:endParaRPr lang="cs-CZ" sz="3000" dirty="0"/>
          </a:p>
          <a:p>
            <a:r>
              <a:rPr lang="en-US" sz="3000" dirty="0"/>
              <a:t>The number of articles read is not a guarantee of quality and knowledge.</a:t>
            </a:r>
            <a:endParaRPr lang="cs-CZ" sz="3000" dirty="0"/>
          </a:p>
          <a:p>
            <a:endParaRPr lang="cs-CZ" sz="3000" dirty="0"/>
          </a:p>
          <a:p>
            <a:r>
              <a:rPr lang="cs-CZ" sz="3000" dirty="0" err="1"/>
              <a:t>S</a:t>
            </a:r>
            <a:r>
              <a:rPr lang="en-US" sz="3000" dirty="0" err="1"/>
              <a:t>ponsor</a:t>
            </a:r>
            <a:r>
              <a:rPr lang="en-US" sz="3000" dirty="0"/>
              <a:t>?</a:t>
            </a:r>
            <a:endParaRPr lang="cs-CZ" sz="3000" dirty="0"/>
          </a:p>
          <a:p>
            <a:endParaRPr lang="cs-CZ" sz="3000" dirty="0"/>
          </a:p>
          <a:p>
            <a:r>
              <a:rPr lang="cs-CZ" sz="3000" dirty="0" err="1"/>
              <a:t>Quality</a:t>
            </a:r>
            <a:r>
              <a:rPr lang="cs-CZ" sz="3000" dirty="0"/>
              <a:t> </a:t>
            </a:r>
            <a:r>
              <a:rPr lang="cs-CZ" sz="3000" dirty="0" err="1"/>
              <a:t>of</a:t>
            </a:r>
            <a:r>
              <a:rPr lang="cs-CZ" sz="3000" dirty="0"/>
              <a:t> </a:t>
            </a:r>
            <a:r>
              <a:rPr lang="cs-CZ" sz="3000" dirty="0" err="1"/>
              <a:t>stat</a:t>
            </a:r>
            <a:r>
              <a:rPr lang="cs-CZ" sz="3000" dirty="0"/>
              <a:t> </a:t>
            </a:r>
            <a:r>
              <a:rPr lang="cs-CZ" sz="3000" dirty="0" err="1"/>
              <a:t>analysis</a:t>
            </a:r>
            <a:r>
              <a:rPr lang="en-US" sz="3000" dirty="0"/>
              <a:t>? </a:t>
            </a:r>
            <a:endParaRPr lang="cs-CZ" sz="3000" dirty="0"/>
          </a:p>
        </p:txBody>
      </p:sp>
    </p:spTree>
    <p:extLst>
      <p:ext uri="{BB962C8B-B14F-4D97-AF65-F5344CB8AC3E}">
        <p14:creationId xmlns:p14="http://schemas.microsoft.com/office/powerpoint/2010/main" val="39182902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A2CC6A0F-E2F9-3D4C-99C6-AF05F0B9A945}"/>
              </a:ext>
            </a:extLst>
          </p:cNvPr>
          <p:cNvSpPr>
            <a:spLocks noGrp="1"/>
          </p:cNvSpPr>
          <p:nvPr>
            <p:ph type="title"/>
          </p:nvPr>
        </p:nvSpPr>
        <p:spPr/>
        <p:txBody>
          <a:bodyPr>
            <a:normAutofit/>
          </a:bodyPr>
          <a:lstStyle/>
          <a:p>
            <a:r>
              <a:rPr lang="cs-CZ" dirty="0" err="1"/>
              <a:t>Occurrence</a:t>
            </a:r>
            <a:r>
              <a:rPr lang="cs-CZ" dirty="0"/>
              <a:t> </a:t>
            </a:r>
            <a:r>
              <a:rPr lang="cs-CZ" dirty="0" err="1"/>
              <a:t>of</a:t>
            </a:r>
            <a:r>
              <a:rPr lang="cs-CZ" dirty="0"/>
              <a:t> EBM in </a:t>
            </a:r>
            <a:r>
              <a:rPr lang="cs-CZ" dirty="0" err="1"/>
              <a:t>physiotherapy</a:t>
            </a:r>
            <a:r>
              <a:rPr lang="cs-CZ" dirty="0"/>
              <a:t/>
            </a:r>
            <a:br>
              <a:rPr lang="cs-CZ" dirty="0"/>
            </a:br>
            <a:endParaRPr lang="cs-CZ" dirty="0">
              <a:effectLst/>
            </a:endParaRPr>
          </a:p>
        </p:txBody>
      </p:sp>
      <p:sp>
        <p:nvSpPr>
          <p:cNvPr id="3" name="Zástupný obsah 2">
            <a:extLst>
              <a:ext uri="{FF2B5EF4-FFF2-40B4-BE49-F238E27FC236}">
                <a16:creationId xmlns:a16="http://schemas.microsoft.com/office/drawing/2014/main" xmlns="" id="{24BC37A2-BB0F-FD4F-8442-9D9095A996B2}"/>
              </a:ext>
            </a:extLst>
          </p:cNvPr>
          <p:cNvSpPr>
            <a:spLocks noGrp="1"/>
          </p:cNvSpPr>
          <p:nvPr>
            <p:ph idx="1"/>
          </p:nvPr>
        </p:nvSpPr>
        <p:spPr/>
        <p:txBody>
          <a:bodyPr>
            <a:normAutofit/>
          </a:bodyPr>
          <a:lstStyle/>
          <a:p>
            <a:r>
              <a:rPr lang="cs-CZ" dirty="0" err="1"/>
              <a:t>Clinical</a:t>
            </a:r>
            <a:r>
              <a:rPr lang="cs-CZ" dirty="0"/>
              <a:t> </a:t>
            </a:r>
            <a:r>
              <a:rPr lang="cs-CZ" dirty="0" err="1"/>
              <a:t>examination</a:t>
            </a:r>
            <a:r>
              <a:rPr lang="cs-CZ" dirty="0"/>
              <a:t> </a:t>
            </a:r>
            <a:r>
              <a:rPr lang="cs-CZ" dirty="0" err="1"/>
              <a:t>methods</a:t>
            </a:r>
            <a:r>
              <a:rPr lang="cs-CZ" dirty="0"/>
              <a:t> </a:t>
            </a:r>
          </a:p>
          <a:p>
            <a:r>
              <a:rPr lang="cs-CZ" dirty="0" err="1"/>
              <a:t>Testing</a:t>
            </a:r>
            <a:r>
              <a:rPr lang="cs-CZ" dirty="0"/>
              <a:t> </a:t>
            </a:r>
            <a:r>
              <a:rPr lang="cs-CZ" dirty="0" err="1"/>
              <a:t>Scales</a:t>
            </a:r>
            <a:endParaRPr lang="cs-CZ" dirty="0"/>
          </a:p>
          <a:p>
            <a:r>
              <a:rPr lang="cs-CZ" dirty="0" err="1"/>
              <a:t>Questionnaires</a:t>
            </a:r>
            <a:endParaRPr lang="cs-CZ" dirty="0"/>
          </a:p>
          <a:p>
            <a:endParaRPr lang="cs-CZ" dirty="0"/>
          </a:p>
          <a:p>
            <a:endParaRPr lang="cs-CZ" dirty="0"/>
          </a:p>
          <a:p>
            <a:endParaRPr lang="cs-CZ" dirty="0"/>
          </a:p>
          <a:p>
            <a:r>
              <a:rPr lang="cs-CZ" dirty="0" err="1"/>
              <a:t>Movement</a:t>
            </a:r>
            <a:r>
              <a:rPr lang="cs-CZ" dirty="0"/>
              <a:t> </a:t>
            </a:r>
            <a:r>
              <a:rPr lang="cs-CZ" dirty="0" err="1"/>
              <a:t>analysis</a:t>
            </a:r>
            <a:r>
              <a:rPr lang="cs-CZ" dirty="0"/>
              <a:t> </a:t>
            </a:r>
            <a:r>
              <a:rPr lang="cs-CZ" dirty="0" err="1"/>
              <a:t>methods</a:t>
            </a:r>
            <a:endParaRPr lang="cs-CZ" dirty="0"/>
          </a:p>
          <a:p>
            <a:endParaRPr lang="cs-CZ" dirty="0"/>
          </a:p>
        </p:txBody>
      </p:sp>
    </p:spTree>
    <p:extLst>
      <p:ext uri="{BB962C8B-B14F-4D97-AF65-F5344CB8AC3E}">
        <p14:creationId xmlns:p14="http://schemas.microsoft.com/office/powerpoint/2010/main" val="21875503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87E3B16F-F177-5F42-A031-C03D66B9BB6D}"/>
              </a:ext>
            </a:extLst>
          </p:cNvPr>
          <p:cNvSpPr>
            <a:spLocks noGrp="1"/>
          </p:cNvSpPr>
          <p:nvPr>
            <p:ph type="title"/>
          </p:nvPr>
        </p:nvSpPr>
        <p:spPr/>
        <p:txBody>
          <a:bodyPr/>
          <a:lstStyle/>
          <a:p>
            <a:r>
              <a:rPr lang="cs-CZ" dirty="0" err="1"/>
              <a:t>Movement</a:t>
            </a:r>
            <a:r>
              <a:rPr lang="cs-CZ" dirty="0"/>
              <a:t> </a:t>
            </a:r>
            <a:r>
              <a:rPr lang="cs-CZ" dirty="0" err="1"/>
              <a:t>analysis</a:t>
            </a:r>
            <a:r>
              <a:rPr lang="cs-CZ" dirty="0"/>
              <a:t> in </a:t>
            </a:r>
            <a:r>
              <a:rPr lang="cs-CZ" dirty="0" err="1"/>
              <a:t>experimet</a:t>
            </a:r>
            <a:r>
              <a:rPr lang="cs-CZ" dirty="0"/>
              <a:t/>
            </a:r>
            <a:br>
              <a:rPr lang="cs-CZ" dirty="0"/>
            </a:br>
            <a:endParaRPr lang="cs-CZ" dirty="0"/>
          </a:p>
        </p:txBody>
      </p:sp>
      <p:sp>
        <p:nvSpPr>
          <p:cNvPr id="3" name="Zástupný obsah 2">
            <a:extLst>
              <a:ext uri="{FF2B5EF4-FFF2-40B4-BE49-F238E27FC236}">
                <a16:creationId xmlns:a16="http://schemas.microsoft.com/office/drawing/2014/main" xmlns="" id="{BDC22E53-D636-F645-AA9C-AEEC0FEBC259}"/>
              </a:ext>
            </a:extLst>
          </p:cNvPr>
          <p:cNvSpPr>
            <a:spLocks noGrp="1"/>
          </p:cNvSpPr>
          <p:nvPr>
            <p:ph idx="1"/>
          </p:nvPr>
        </p:nvSpPr>
        <p:spPr/>
        <p:txBody>
          <a:bodyPr/>
          <a:lstStyle/>
          <a:p>
            <a:r>
              <a:rPr lang="cs-CZ" dirty="0" err="1"/>
              <a:t>Pilost</a:t>
            </a:r>
            <a:r>
              <a:rPr lang="cs-CZ" dirty="0"/>
              <a:t> </a:t>
            </a:r>
            <a:r>
              <a:rPr lang="cs-CZ" dirty="0" err="1"/>
              <a:t>measurment</a:t>
            </a:r>
            <a:r>
              <a:rPr lang="cs-CZ" dirty="0"/>
              <a:t>!</a:t>
            </a:r>
          </a:p>
          <a:p>
            <a:r>
              <a:rPr lang="cs-CZ" dirty="0" err="1"/>
              <a:t>Still</a:t>
            </a:r>
            <a:r>
              <a:rPr lang="cs-CZ" dirty="0"/>
              <a:t> </a:t>
            </a:r>
            <a:r>
              <a:rPr lang="cs-CZ" dirty="0" err="1"/>
              <a:t>condition</a:t>
            </a:r>
            <a:r>
              <a:rPr lang="cs-CZ" dirty="0"/>
              <a:t> </a:t>
            </a:r>
            <a:r>
              <a:rPr lang="cs-CZ" dirty="0" err="1"/>
              <a:t>withou</a:t>
            </a:r>
            <a:r>
              <a:rPr lang="cs-CZ" dirty="0"/>
              <a:t> </a:t>
            </a:r>
            <a:r>
              <a:rPr lang="cs-CZ" dirty="0" err="1"/>
              <a:t>changes</a:t>
            </a:r>
            <a:r>
              <a:rPr lang="cs-CZ" dirty="0"/>
              <a:t> in PRE/POST</a:t>
            </a:r>
          </a:p>
          <a:p>
            <a:r>
              <a:rPr lang="cs-CZ" dirty="0" err="1"/>
              <a:t>See</a:t>
            </a:r>
            <a:r>
              <a:rPr lang="cs-CZ" dirty="0"/>
              <a:t> more on  </a:t>
            </a:r>
            <a:r>
              <a:rPr lang="cs-CZ" dirty="0" err="1"/>
              <a:t>slide</a:t>
            </a:r>
            <a:r>
              <a:rPr lang="cs-CZ" dirty="0"/>
              <a:t> </a:t>
            </a:r>
            <a:r>
              <a:rPr lang="cs-CZ" dirty="0" err="1"/>
              <a:t>about</a:t>
            </a:r>
            <a:r>
              <a:rPr lang="cs-CZ" dirty="0"/>
              <a:t> EBM </a:t>
            </a:r>
            <a:r>
              <a:rPr lang="cs-CZ" dirty="0" err="1"/>
              <a:t>criteria</a:t>
            </a:r>
            <a:r>
              <a:rPr lang="cs-CZ" dirty="0"/>
              <a:t> </a:t>
            </a:r>
          </a:p>
        </p:txBody>
      </p:sp>
    </p:spTree>
    <p:extLst>
      <p:ext uri="{BB962C8B-B14F-4D97-AF65-F5344CB8AC3E}">
        <p14:creationId xmlns:p14="http://schemas.microsoft.com/office/powerpoint/2010/main" val="2364968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7BBE489E-7182-B845-8D77-2F02D93BE6B9}"/>
              </a:ext>
            </a:extLst>
          </p:cNvPr>
          <p:cNvSpPr>
            <a:spLocks noGrp="1"/>
          </p:cNvSpPr>
          <p:nvPr>
            <p:ph type="title"/>
          </p:nvPr>
        </p:nvSpPr>
        <p:spPr/>
        <p:txBody>
          <a:bodyPr/>
          <a:lstStyle/>
          <a:p>
            <a:r>
              <a:rPr lang="cs-CZ" dirty="0" err="1"/>
              <a:t>Options</a:t>
            </a:r>
            <a:r>
              <a:rPr lang="cs-CZ" dirty="0"/>
              <a:t> </a:t>
            </a:r>
            <a:r>
              <a:rPr lang="cs-CZ" dirty="0" err="1"/>
              <a:t>of</a:t>
            </a:r>
            <a:r>
              <a:rPr lang="cs-CZ" dirty="0"/>
              <a:t> </a:t>
            </a:r>
            <a:r>
              <a:rPr lang="cs-CZ" dirty="0" err="1"/>
              <a:t>movement</a:t>
            </a:r>
            <a:r>
              <a:rPr lang="cs-CZ" dirty="0"/>
              <a:t> </a:t>
            </a:r>
            <a:r>
              <a:rPr lang="cs-CZ" dirty="0" err="1"/>
              <a:t>analysis</a:t>
            </a:r>
            <a:r>
              <a:rPr lang="cs-CZ" dirty="0"/>
              <a:t> </a:t>
            </a:r>
          </a:p>
        </p:txBody>
      </p:sp>
      <p:sp>
        <p:nvSpPr>
          <p:cNvPr id="3" name="Zástupný obsah 2">
            <a:extLst>
              <a:ext uri="{FF2B5EF4-FFF2-40B4-BE49-F238E27FC236}">
                <a16:creationId xmlns:a16="http://schemas.microsoft.com/office/drawing/2014/main" xmlns="" id="{5292D903-8752-F34A-9340-A7321BAA260D}"/>
              </a:ext>
            </a:extLst>
          </p:cNvPr>
          <p:cNvSpPr>
            <a:spLocks noGrp="1"/>
          </p:cNvSpPr>
          <p:nvPr>
            <p:ph idx="1"/>
          </p:nvPr>
        </p:nvSpPr>
        <p:spPr/>
        <p:txBody>
          <a:bodyPr>
            <a:normAutofit/>
          </a:bodyPr>
          <a:lstStyle/>
          <a:p>
            <a:r>
              <a:rPr lang="en-US" dirty="0"/>
              <a:t>Examination of the course of movement - biomechanical methods </a:t>
            </a:r>
            <a:endParaRPr lang="cs-CZ" dirty="0"/>
          </a:p>
          <a:p>
            <a:pPr lvl="1"/>
            <a:r>
              <a:rPr lang="en-US" dirty="0"/>
              <a:t>Kinetic methods </a:t>
            </a:r>
            <a:r>
              <a:rPr lang="cs-CZ" dirty="0"/>
              <a:t>– </a:t>
            </a:r>
            <a:r>
              <a:rPr lang="cs-CZ" dirty="0" err="1"/>
              <a:t>dynamic</a:t>
            </a:r>
            <a:r>
              <a:rPr lang="cs-CZ" dirty="0"/>
              <a:t> </a:t>
            </a:r>
            <a:r>
              <a:rPr lang="cs-CZ" dirty="0" err="1"/>
              <a:t>analysis</a:t>
            </a:r>
            <a:r>
              <a:rPr lang="cs-CZ"/>
              <a:t> </a:t>
            </a:r>
            <a:endParaRPr lang="cs-CZ" dirty="0"/>
          </a:p>
          <a:p>
            <a:pPr lvl="1"/>
            <a:r>
              <a:rPr lang="en-US" dirty="0"/>
              <a:t>Kinematic methods - kinematic analysis (regardless of the cause of movement)</a:t>
            </a:r>
            <a:endParaRPr lang="cs-CZ" dirty="0"/>
          </a:p>
          <a:p>
            <a:pPr lvl="1"/>
            <a:endParaRPr lang="cs-CZ" dirty="0"/>
          </a:p>
          <a:p>
            <a:r>
              <a:rPr lang="en-US" dirty="0"/>
              <a:t>Examination in terms of neural mechanisms of </a:t>
            </a:r>
            <a:r>
              <a:rPr lang="cs-CZ" dirty="0"/>
              <a:t>motor</a:t>
            </a:r>
            <a:r>
              <a:rPr lang="en-US" dirty="0"/>
              <a:t> control - neurophysiological methods</a:t>
            </a:r>
            <a:endParaRPr lang="cs-CZ" dirty="0"/>
          </a:p>
          <a:p>
            <a:pPr lvl="1"/>
            <a:r>
              <a:rPr lang="cs-CZ" dirty="0" err="1"/>
              <a:t>Electromyography</a:t>
            </a:r>
            <a:r>
              <a:rPr lang="cs-CZ" dirty="0"/>
              <a:t> (EMG)</a:t>
            </a:r>
          </a:p>
          <a:p>
            <a:pPr marL="457200" lvl="1" indent="0">
              <a:buNone/>
            </a:pPr>
            <a:endParaRPr lang="cs-CZ" dirty="0"/>
          </a:p>
        </p:txBody>
      </p:sp>
    </p:spTree>
    <p:extLst>
      <p:ext uri="{BB962C8B-B14F-4D97-AF65-F5344CB8AC3E}">
        <p14:creationId xmlns:p14="http://schemas.microsoft.com/office/powerpoint/2010/main" val="34111247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6E34E40F-5E2F-9E45-AFB9-BC78B900AB1A}"/>
              </a:ext>
            </a:extLst>
          </p:cNvPr>
          <p:cNvSpPr>
            <a:spLocks noGrp="1"/>
          </p:cNvSpPr>
          <p:nvPr>
            <p:ph type="title"/>
          </p:nvPr>
        </p:nvSpPr>
        <p:spPr/>
        <p:txBody>
          <a:bodyPr/>
          <a:lstStyle/>
          <a:p>
            <a:r>
              <a:rPr lang="en-US" dirty="0"/>
              <a:t>What does that tell us?</a:t>
            </a:r>
            <a:endParaRPr lang="cs-CZ" dirty="0"/>
          </a:p>
        </p:txBody>
      </p:sp>
      <p:sp>
        <p:nvSpPr>
          <p:cNvPr id="3" name="Zástupný obsah 2">
            <a:extLst>
              <a:ext uri="{FF2B5EF4-FFF2-40B4-BE49-F238E27FC236}">
                <a16:creationId xmlns:a16="http://schemas.microsoft.com/office/drawing/2014/main" xmlns="" id="{05A73D8B-924E-7D43-A83E-66844477D70C}"/>
              </a:ext>
            </a:extLst>
          </p:cNvPr>
          <p:cNvSpPr>
            <a:spLocks noGrp="1"/>
          </p:cNvSpPr>
          <p:nvPr>
            <p:ph idx="1"/>
          </p:nvPr>
        </p:nvSpPr>
        <p:spPr/>
        <p:txBody>
          <a:bodyPr>
            <a:normAutofit fontScale="92500" lnSpcReduction="20000"/>
          </a:bodyPr>
          <a:lstStyle/>
          <a:p>
            <a:r>
              <a:rPr lang="en-US" dirty="0"/>
              <a:t>According to aspects (</a:t>
            </a:r>
            <a:r>
              <a:rPr lang="cs-CZ" dirty="0" err="1"/>
              <a:t>kinematics</a:t>
            </a:r>
            <a:r>
              <a:rPr lang="en-US" dirty="0"/>
              <a:t>,</a:t>
            </a:r>
            <a:r>
              <a:rPr lang="cs-CZ" dirty="0"/>
              <a:t> </a:t>
            </a:r>
            <a:r>
              <a:rPr lang="cs-CZ" dirty="0" err="1"/>
              <a:t>kinettics</a:t>
            </a:r>
            <a:r>
              <a:rPr lang="cs-CZ" dirty="0"/>
              <a:t>, </a:t>
            </a:r>
            <a:r>
              <a:rPr lang="cs-CZ" dirty="0" err="1"/>
              <a:t>neurophysologics</a:t>
            </a:r>
            <a:r>
              <a:rPr lang="en-US" dirty="0"/>
              <a:t>) it is possible to describe partial qualities of movement and specifically to approach an objectively determined pathology </a:t>
            </a:r>
            <a:endParaRPr lang="cs-CZ" dirty="0"/>
          </a:p>
          <a:p>
            <a:r>
              <a:rPr lang="en-US" dirty="0"/>
              <a:t>The possibility of creating a rational basis for rehabilitation practice based on experimental studies - as in other clinical disciplines</a:t>
            </a:r>
            <a:endParaRPr lang="cs-CZ" dirty="0"/>
          </a:p>
          <a:p>
            <a:r>
              <a:rPr lang="en-US" dirty="0"/>
              <a:t>According to aspects (</a:t>
            </a:r>
            <a:r>
              <a:rPr lang="cs-CZ" dirty="0" err="1"/>
              <a:t>kinematics</a:t>
            </a:r>
            <a:r>
              <a:rPr lang="en-US" dirty="0"/>
              <a:t>, </a:t>
            </a:r>
            <a:r>
              <a:rPr lang="cs-CZ" dirty="0"/>
              <a:t> </a:t>
            </a:r>
            <a:r>
              <a:rPr lang="cs-CZ" dirty="0" err="1"/>
              <a:t>dynamics</a:t>
            </a:r>
            <a:r>
              <a:rPr lang="en-US" dirty="0"/>
              <a:t>, </a:t>
            </a:r>
            <a:r>
              <a:rPr lang="en-US" dirty="0" err="1"/>
              <a:t>neurophys</a:t>
            </a:r>
            <a:r>
              <a:rPr lang="cs-CZ" dirty="0" err="1"/>
              <a:t>ol</a:t>
            </a:r>
            <a:r>
              <a:rPr lang="cs-CZ" dirty="0"/>
              <a:t>.</a:t>
            </a:r>
            <a:r>
              <a:rPr lang="en-US" dirty="0"/>
              <a:t>) it is possible to describe the partial quality of movement and specifically to approach the pathology objectively</a:t>
            </a:r>
            <a:endParaRPr lang="cs-CZ"/>
          </a:p>
          <a:p>
            <a:r>
              <a:rPr lang="en-US"/>
              <a:t>Most </a:t>
            </a:r>
            <a:r>
              <a:rPr lang="en-US" dirty="0"/>
              <a:t>motion analysis technologies also offer therapy modules </a:t>
            </a:r>
            <a:endParaRPr lang="cs-CZ" dirty="0"/>
          </a:p>
          <a:p>
            <a:r>
              <a:rPr lang="en-US" dirty="0"/>
              <a:t>Repetitive movement - repetition without repetition, safe, degree of assistance, often on the principle of </a:t>
            </a:r>
            <a:r>
              <a:rPr lang="cs-CZ" dirty="0"/>
              <a:t>game</a:t>
            </a:r>
          </a:p>
          <a:p>
            <a:r>
              <a:rPr lang="en-US" b="1" dirty="0"/>
              <a:t>Use also in therapy</a:t>
            </a:r>
            <a:endParaRPr lang="cs-CZ" b="1" dirty="0"/>
          </a:p>
        </p:txBody>
      </p:sp>
    </p:spTree>
    <p:extLst>
      <p:ext uri="{BB962C8B-B14F-4D97-AF65-F5344CB8AC3E}">
        <p14:creationId xmlns:p14="http://schemas.microsoft.com/office/powerpoint/2010/main" val="15766772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304BA02F-B490-3648-A732-A23E02DF1E61}"/>
              </a:ext>
            </a:extLst>
          </p:cNvPr>
          <p:cNvSpPr>
            <a:spLocks noGrp="1"/>
          </p:cNvSpPr>
          <p:nvPr>
            <p:ph type="title"/>
          </p:nvPr>
        </p:nvSpPr>
        <p:spPr/>
        <p:txBody>
          <a:bodyPr>
            <a:normAutofit/>
          </a:bodyPr>
          <a:lstStyle/>
          <a:p>
            <a:r>
              <a:rPr lang="it-IT" dirty="0"/>
              <a:t>In conclusion</a:t>
            </a:r>
            <a:br>
              <a:rPr lang="it-IT" dirty="0"/>
            </a:br>
            <a:endParaRPr lang="it-IT" dirty="0">
              <a:effectLst/>
            </a:endParaRPr>
          </a:p>
        </p:txBody>
      </p:sp>
      <p:sp>
        <p:nvSpPr>
          <p:cNvPr id="3" name="Zástupný obsah 2">
            <a:extLst>
              <a:ext uri="{FF2B5EF4-FFF2-40B4-BE49-F238E27FC236}">
                <a16:creationId xmlns:a16="http://schemas.microsoft.com/office/drawing/2014/main" xmlns="" id="{123A1BB2-DD35-774C-AAC8-EF0FFCC72E59}"/>
              </a:ext>
            </a:extLst>
          </p:cNvPr>
          <p:cNvSpPr>
            <a:spLocks noGrp="1"/>
          </p:cNvSpPr>
          <p:nvPr>
            <p:ph idx="1"/>
          </p:nvPr>
        </p:nvSpPr>
        <p:spPr/>
        <p:txBody>
          <a:bodyPr/>
          <a:lstStyle/>
          <a:p>
            <a:r>
              <a:rPr lang="cs-CZ" dirty="0" err="1"/>
              <a:t>We</a:t>
            </a:r>
            <a:r>
              <a:rPr lang="en-US" dirty="0"/>
              <a:t> need to realize that the devices in the </a:t>
            </a:r>
            <a:r>
              <a:rPr lang="cs-CZ" dirty="0" err="1"/>
              <a:t>physiotherapy</a:t>
            </a:r>
            <a:r>
              <a:rPr lang="en-US" dirty="0"/>
              <a:t> give us a wider range of more rational results of functional movement examination. </a:t>
            </a:r>
            <a:endParaRPr lang="cs-CZ" dirty="0"/>
          </a:p>
          <a:p>
            <a:r>
              <a:rPr lang="en-US" dirty="0"/>
              <a:t>They provide us with their further processing with simultaneous repeatability and a great possibility of entering the process of neuroplasticity.</a:t>
            </a:r>
            <a:endParaRPr lang="cs-CZ" dirty="0"/>
          </a:p>
          <a:p>
            <a:r>
              <a:rPr lang="en-US" dirty="0"/>
              <a:t> It cannot replace human-personal and professional communication between therapist and patient</a:t>
            </a:r>
            <a:endParaRPr lang="cs-CZ" dirty="0"/>
          </a:p>
          <a:p>
            <a:r>
              <a:rPr lang="en-US" dirty="0"/>
              <a:t> It is ideal to combine</a:t>
            </a:r>
            <a:endParaRPr lang="cs-CZ" dirty="0"/>
          </a:p>
        </p:txBody>
      </p:sp>
    </p:spTree>
    <p:extLst>
      <p:ext uri="{BB962C8B-B14F-4D97-AF65-F5344CB8AC3E}">
        <p14:creationId xmlns:p14="http://schemas.microsoft.com/office/powerpoint/2010/main" val="3217732864"/>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654</Words>
  <Application>Microsoft Office PowerPoint</Application>
  <PresentationFormat>Širokoúhlá obrazovka</PresentationFormat>
  <Paragraphs>97</Paragraphs>
  <Slides>16</Slides>
  <Notes>0</Notes>
  <HiddenSlides>0</HiddenSlides>
  <MMClips>0</MMClips>
  <ScaleCrop>false</ScaleCrop>
  <HeadingPairs>
    <vt:vector size="6" baseType="variant">
      <vt:variant>
        <vt:lpstr>Použitá písma</vt:lpstr>
      </vt:variant>
      <vt:variant>
        <vt:i4>4</vt:i4>
      </vt:variant>
      <vt:variant>
        <vt:lpstr>Motiv</vt:lpstr>
      </vt:variant>
      <vt:variant>
        <vt:i4>1</vt:i4>
      </vt:variant>
      <vt:variant>
        <vt:lpstr>Nadpisy snímků</vt:lpstr>
      </vt:variant>
      <vt:variant>
        <vt:i4>16</vt:i4>
      </vt:variant>
    </vt:vector>
  </HeadingPairs>
  <TitlesOfParts>
    <vt:vector size="21" baseType="lpstr">
      <vt:lpstr>Arial</vt:lpstr>
      <vt:lpstr>Calibri</vt:lpstr>
      <vt:lpstr>Calibri Light</vt:lpstr>
      <vt:lpstr>Times New Roman</vt:lpstr>
      <vt:lpstr>Motiv Office</vt:lpstr>
      <vt:lpstr>How to choose examination methods in physiotherapy </vt:lpstr>
      <vt:lpstr>Examination  </vt:lpstr>
      <vt:lpstr>Choose of examination method</vt:lpstr>
      <vt:lpstr>Patients´history    -&gt;   Empirie Aspection     -&gt;             Subjectivity Palpation  Tests, questionares,             -&gt; EBM principles scales          Kinematic,         Neurophysiological           Kinetic Analysis</vt:lpstr>
      <vt:lpstr>EBM – Evidence Based Medicine </vt:lpstr>
      <vt:lpstr>EBM</vt:lpstr>
      <vt:lpstr>Prezentace aplikace PowerPoint</vt:lpstr>
      <vt:lpstr>What criteria must it meet in order for it to be EBM?</vt:lpstr>
      <vt:lpstr>Prezentace aplikace PowerPoint</vt:lpstr>
      <vt:lpstr>Where to find EBM </vt:lpstr>
      <vt:lpstr>Prezentace aplikace PowerPoint</vt:lpstr>
      <vt:lpstr>Occurrence of EBM in physiotherapy </vt:lpstr>
      <vt:lpstr>Movement analysis in experimet </vt:lpstr>
      <vt:lpstr>Options of movement analysis </vt:lpstr>
      <vt:lpstr>What does that tell us?</vt:lpstr>
      <vt:lpstr>In conclusion </vt:lpstr>
    </vt:vector>
  </TitlesOfParts>
  <Company>Západočeská Univerzita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choose examination methods in physiotherapy</dc:title>
  <dc:creator>votikt</dc:creator>
  <cp:lastModifiedBy>martin.buk@tiscali.cz</cp:lastModifiedBy>
  <cp:revision>5</cp:revision>
  <dcterms:created xsi:type="dcterms:W3CDTF">2021-01-18T14:19:46Z</dcterms:created>
  <dcterms:modified xsi:type="dcterms:W3CDTF">2023-02-26T16:30:27Z</dcterms:modified>
</cp:coreProperties>
</file>