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316" r:id="rId3"/>
    <p:sldId id="298" r:id="rId4"/>
    <p:sldId id="312" r:id="rId5"/>
    <p:sldId id="305" r:id="rId6"/>
    <p:sldId id="314" r:id="rId7"/>
    <p:sldId id="310" r:id="rId8"/>
    <p:sldId id="311" r:id="rId9"/>
    <p:sldId id="313" r:id="rId10"/>
    <p:sldId id="306" r:id="rId11"/>
    <p:sldId id="307" r:id="rId12"/>
    <p:sldId id="299" r:id="rId13"/>
    <p:sldId id="300" r:id="rId14"/>
    <p:sldId id="302" r:id="rId15"/>
    <p:sldId id="303" r:id="rId16"/>
    <p:sldId id="304" r:id="rId17"/>
    <p:sldId id="308" r:id="rId18"/>
    <p:sldId id="315" r:id="rId19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14" y="-15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3361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277304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604010" y="3109172"/>
            <a:ext cx="7485380" cy="1932728"/>
          </a:xfrm>
        </p:spPr>
        <p:txBody>
          <a:bodyPr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 marL="521574" indent="0" algn="ctr">
              <a:buNone/>
            </a:lvl2pPr>
            <a:lvl3pPr marL="1043148" indent="0" algn="ctr">
              <a:buNone/>
            </a:lvl3pPr>
            <a:lvl4pPr marL="1564721" indent="0" algn="ctr">
              <a:buNone/>
            </a:lvl4pPr>
            <a:lvl5pPr marL="2086295" indent="0" algn="ctr">
              <a:buNone/>
            </a:lvl5pPr>
            <a:lvl6pPr marL="2607869" indent="0" algn="ctr">
              <a:buNone/>
            </a:lvl6pPr>
            <a:lvl7pPr marL="3129443" indent="0" algn="ctr">
              <a:buNone/>
            </a:lvl7pPr>
            <a:lvl8pPr marL="3651016" indent="0" algn="ctr">
              <a:buNone/>
            </a:lvl8pPr>
            <a:lvl9pPr marL="417259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81788" y="2668846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802005" y="420159"/>
            <a:ext cx="9089390" cy="1932728"/>
          </a:xfrm>
        </p:spPr>
        <p:txBody>
          <a:bodyPr anchor="b"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100752" y="113186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52882" y="1683995"/>
            <a:ext cx="9944862" cy="50419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21008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78224" y="2520950"/>
            <a:ext cx="10329824" cy="336127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81788" y="156983"/>
            <a:ext cx="10329824" cy="235960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98" y="3025141"/>
            <a:ext cx="7578203" cy="1845195"/>
          </a:xfrm>
        </p:spPr>
        <p:txBody>
          <a:bodyPr anchor="t"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78224" y="2689013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705" y="588222"/>
            <a:ext cx="9089390" cy="1680633"/>
          </a:xfrm>
        </p:spPr>
        <p:txBody>
          <a:bodyPr anchor="b"/>
          <a:lstStyle>
            <a:lvl1pPr algn="ctr">
              <a:buNone/>
              <a:defRPr sz="48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72487" y="706874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5336269" y="1737595"/>
            <a:ext cx="10433" cy="531490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52882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5614035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5346700" y="2426415"/>
            <a:ext cx="0" cy="461838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10693400" cy="159660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78224" y="1512570"/>
            <a:ext cx="10329824" cy="100838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0649" y="7048576"/>
            <a:ext cx="10329824" cy="34284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4724775" cy="808307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500" b="1" dirty="0" smtClean="0">
                <a:solidFill>
                  <a:srgbClr val="FFFFFF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603195" y="1680633"/>
            <a:ext cx="4726631" cy="80670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500" b="1"/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56447" y="7068744"/>
            <a:ext cx="4188248" cy="403352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78224" y="141173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52882" y="2725386"/>
            <a:ext cx="4726483" cy="421085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5614035" y="2725386"/>
            <a:ext cx="4722918" cy="421502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5079365" y="1149554"/>
            <a:ext cx="534670" cy="486683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5079365" y="114250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78224" y="174786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990254" y="6974628"/>
            <a:ext cx="712893" cy="48668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78224" y="168063"/>
            <a:ext cx="10329824" cy="336127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3108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558" y="1008380"/>
            <a:ext cx="2762462" cy="1092412"/>
          </a:xfrm>
        </p:spPr>
        <p:txBody>
          <a:bodyPr anchor="b">
            <a:noAutofit/>
          </a:bodyPr>
          <a:lstStyle>
            <a:lvl1pPr algn="l">
              <a:buNone/>
              <a:defRPr sz="25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5558" y="2184824"/>
            <a:ext cx="2762462" cy="4570973"/>
          </a:xfrm>
        </p:spPr>
        <p:txBody>
          <a:bodyPr/>
          <a:lstStyle>
            <a:lvl1pPr marL="0" indent="0">
              <a:spcAft>
                <a:spcPts val="1141"/>
              </a:spcAft>
              <a:buNone/>
              <a:defRPr sz="1800">
                <a:solidFill>
                  <a:srgbClr val="FFFFFF"/>
                </a:solidFill>
              </a:defRPr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653579" y="756285"/>
            <a:ext cx="6594263" cy="59662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3956558" cy="403352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78224" y="168064"/>
            <a:ext cx="10329824" cy="33276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08772" y="5546090"/>
            <a:ext cx="6861598" cy="1344507"/>
          </a:xfrm>
        </p:spPr>
        <p:txBody>
          <a:bodyPr anchor="t">
            <a:noAutofit/>
          </a:bodyPr>
          <a:lstStyle>
            <a:lvl1pPr algn="l">
              <a:buNone/>
              <a:defRPr sz="27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508772" y="672254"/>
            <a:ext cx="6861598" cy="4705773"/>
          </a:xfrm>
        </p:spPr>
        <p:txBody>
          <a:bodyPr/>
          <a:lstStyle>
            <a:lvl1pPr marL="0" indent="0">
              <a:buNone/>
              <a:defRPr sz="37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5558" y="1092412"/>
            <a:ext cx="2851573" cy="5798185"/>
          </a:xfrm>
        </p:spPr>
        <p:txBody>
          <a:bodyPr/>
          <a:lstStyle>
            <a:lvl1pPr marL="0" indent="0">
              <a:spcAft>
                <a:spcPts val="1141"/>
              </a:spcAft>
              <a:buFontTx/>
              <a:buNone/>
              <a:defRPr sz="18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68922" y="706327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4191813" cy="40335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8198273" y="0"/>
            <a:ext cx="2495127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911492" y="3615042"/>
            <a:ext cx="688723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7998663" y="3226467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8109162" y="3330666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87775" y="3319253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6447" y="336127"/>
            <a:ext cx="7663603" cy="641967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43832" y="336128"/>
            <a:ext cx="1693122" cy="6452932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53657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772487" y="7063274"/>
            <a:ext cx="3560902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r" eaLnBrk="1" latinLnBrk="0" hangingPunct="1">
              <a:defRPr kumimoji="0" sz="16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56447" y="7069741"/>
            <a:ext cx="4188248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l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78224" y="1407964"/>
            <a:ext cx="1032982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5079365" y="1147082"/>
            <a:ext cx="534670" cy="486683"/>
          </a:xfrm>
          <a:prstGeom prst="rect">
            <a:avLst/>
          </a:prstGeom>
        </p:spPr>
        <p:txBody>
          <a:bodyPr vert="horz" lIns="52157" tIns="52157" rIns="52157" bIns="52157" anchor="ctr">
            <a:normAutofit/>
          </a:bodyPr>
          <a:lstStyle>
            <a:lvl1pPr algn="ctr" eaLnBrk="1" latinLnBrk="0" hangingPunct="1">
              <a:defRPr kumimoji="0" sz="18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  <a:prstGeom prst="rect">
            <a:avLst/>
          </a:prstGeom>
        </p:spPr>
        <p:txBody>
          <a:bodyPr vert="horz" lIns="104315" tIns="52157" rIns="104315" bIns="52157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9980507" cy="5072151"/>
          </a:xfrm>
          <a:prstGeom prst="rect">
            <a:avLst/>
          </a:prstGeom>
        </p:spPr>
        <p:txBody>
          <a:bodyPr vert="horz" lIns="104315" tIns="52157" rIns="104315" bIns="52157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rtl="0" eaLnBrk="1" latinLnBrk="0" hangingPunct="1">
        <a:spcBef>
          <a:spcPct val="0"/>
        </a:spcBef>
        <a:buNone/>
        <a:defRPr kumimoji="0" sz="38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312944" indent="-312944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625889" indent="-312944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500" kern="1200">
          <a:solidFill>
            <a:schemeClr val="tx2"/>
          </a:solidFill>
          <a:latin typeface="+mn-lt"/>
          <a:ea typeface="+mn-ea"/>
          <a:cs typeface="+mn-cs"/>
        </a:defRPr>
      </a:lvl2pPr>
      <a:lvl3pPr marL="938833" indent="-260787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51777" indent="-260787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4pPr>
      <a:lvl5pPr marL="1564721" indent="-260787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666" indent="-20863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90610" indent="-20863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99239" indent="-20863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12184" indent="-20863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6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31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647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862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078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294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51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725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pojisteni.cz/fulltext/?query=%C5%BEivotn%C3%AD+poji%C5%A1t%C4%9Bn%C3%AD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Documents and Settings\Jarda\Plocha\prasatko_mince_kalkulacka_tvorba_rezerv-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399" cy="756285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7489840" y="2709855"/>
            <a:ext cx="278153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Tahoma" pitchFamily="34" charset="0"/>
              </a:rPr>
              <a:t>POJ 4</a:t>
            </a:r>
          </a:p>
          <a:p>
            <a:pPr algn="ctr"/>
            <a:r>
              <a:rPr lang="cs-CZ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Tahoma" pitchFamily="34" charset="0"/>
              </a:rPr>
              <a:t>Jana </a:t>
            </a:r>
            <a:r>
              <a:rPr lang="cs-CZ" sz="2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Tahoma" pitchFamily="34" charset="0"/>
              </a:rPr>
              <a:t>šturcová</a:t>
            </a:r>
            <a:endParaRPr lang="cs-CZ" sz="2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TECHNICKÉ REZERVY POJIŠŤOVEN</a:t>
            </a:r>
            <a:endParaRPr lang="cs-CZ" sz="44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Ducháčková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E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va: </a:t>
            </a:r>
            <a:r>
              <a:rPr lang="cs-CZ" sz="3200" i="1" dirty="0" smtClean="0">
                <a:latin typeface="Tahoma" pitchFamily="34" charset="0"/>
                <a:cs typeface="Tahoma" pitchFamily="34" charset="0"/>
              </a:rPr>
              <a:t>Pojištění a pojišťovnictví.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1. vydání.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2015. ISBN 978-80-87865-25-5.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č. 277/2009 Sb., o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pojišťovnictví v aktuálním 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znění</a:t>
            </a:r>
          </a:p>
          <a:p>
            <a:pPr>
              <a:buNone/>
            </a:pPr>
            <a:endParaRPr lang="cs-CZ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č. 593/1992 Sb., o rezervách pro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zjištění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základu daně z příjmů v aktuálním znění</a:t>
            </a:r>
          </a:p>
          <a:p>
            <a:pPr>
              <a:buNone/>
            </a:pPr>
            <a:endParaRPr lang="cs-CZ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 (TR)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Tuzemská pojišťovna vytváří k plnění závazků z jí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provozované pojišťovací nebo zajišťovací činnosti,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které jsou pravděpodobné nebo jisté, ale nejistá je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jejich výše nebo okamžik, ke kterému vzniknou,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technické rezervy. 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Tato povinnost se vztahuje na veškerou provozovanou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pojišťovací nebo zajišťovací činnost.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Pojistně technické rezervy představují jeden ze základních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nástrojů v rámci hospodaření pojišťoven.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Bez využití TR by nemohla pojišťovna efektivně fungovat.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TR = peněžní prostředky, které budou pojišťovny potřebovat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        v následujících obdobích na výplatu pojistného plnění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Tvoří se na pokrytí budoucích závazků vyplývajících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 pojistných smluv.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Tvoří se ve výši budoucích známých nebo pravděpodobných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závazků.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Tvoří se z přijatého pojistného a používají se tehdy, pokud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pojišťovna nemůže využít běžné příjmy na výplaty pojistných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plnění v běžném období.</a:t>
            </a:r>
          </a:p>
          <a:p>
            <a:pPr>
              <a:buNone/>
            </a:pP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U </a:t>
            </a:r>
            <a:r>
              <a:rPr lang="cs-CZ" sz="2800" dirty="0" err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rezervotvorných</a:t>
            </a: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pojištění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se vytváří TR z celého přijatého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pojistného a v TR se akumuluje pojistné pro nashromáždění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potřebné částky na výplatu sjednané velikosti pojistného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plnění, zpravidla po delší časové období.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U rizikových pojištění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plyne do TR přiměřená část přijatého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pojistného a TR vyrovnávají časové, místní a věcné výkyvy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ve výplatách pojistného plnění.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U TR rizikových pojištění je třeba, aby byly v případě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potřeby v krátké době  likvidní.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Pro TR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rezervotvorných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pojištění je charakteristický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dlouhodobý charakter.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Je-li provozována pojišťovací činnost podle jednoho nebo více pojistných odvětví </a:t>
            </a:r>
          </a:p>
          <a:p>
            <a:pPr>
              <a:buNone/>
            </a:pPr>
            <a:r>
              <a:rPr lang="cs-CZ" sz="20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životních pojištění, </a:t>
            </a:r>
            <a:r>
              <a:rPr lang="cs-CZ" sz="2000" dirty="0" smtClean="0">
                <a:latin typeface="Tahoma" pitchFamily="34" charset="0"/>
                <a:cs typeface="Tahoma" pitchFamily="34" charset="0"/>
              </a:rPr>
              <a:t>vytváří pojišťovna tyto technické rezervy: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na nezasloužené pojistné,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na pojistná plnění,       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pojistného </a:t>
            </a:r>
            <a:r>
              <a:rPr lang="cs-CZ" sz="20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  <a:hlinkClick r:id="rId2"/>
              </a:rPr>
              <a:t>životních pojištění</a:t>
            </a:r>
            <a:r>
              <a:rPr lang="cs-CZ" sz="20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na prémie a slevy,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životních pojištění, je-li nositelem investičního rizika pojistník,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na splnění závazků z použité technické úrokové míry a ostatních početních parametrů,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pojistného neživotních pojištění,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jinou rezervu.</a:t>
            </a:r>
          </a:p>
          <a:p>
            <a:pPr>
              <a:buFontTx/>
              <a:buChar char="-"/>
            </a:pPr>
            <a:endParaRPr lang="cs-CZ" sz="20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Viz zákon o pojišťovnictví.</a:t>
            </a:r>
          </a:p>
          <a:p>
            <a:pPr>
              <a:buFontTx/>
              <a:buChar char="-"/>
            </a:pPr>
            <a:endParaRPr lang="cs-CZ" sz="20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endParaRPr lang="cs-CZ" sz="20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0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Je-li provozována pojišťovací činnost podle jednoho nebo více pojistných odvětví </a:t>
            </a:r>
          </a:p>
          <a:p>
            <a:pPr>
              <a:buNone/>
            </a:pPr>
            <a:r>
              <a:rPr lang="cs-CZ" sz="20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neživotních pojištění, </a:t>
            </a:r>
            <a:r>
              <a:rPr lang="cs-CZ" sz="2000" dirty="0" smtClean="0">
                <a:latin typeface="Tahoma" pitchFamily="34" charset="0"/>
                <a:cs typeface="Tahoma" pitchFamily="34" charset="0"/>
              </a:rPr>
              <a:t>vytváří tuzemská pojišťovna tyto technické rezervy: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na nezasloužené pojistné,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na pojistná plnění,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na prémie a slevy,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vyrovnávací rezervu,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pojistného neživotních pojištění,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rezervu na splnění závazků z ručení za závazky České kanceláře pojistitelů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- jinou rezervu.</a:t>
            </a:r>
          </a:p>
          <a:p>
            <a:pPr>
              <a:buNone/>
            </a:pPr>
            <a:endParaRPr lang="cs-CZ" sz="20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 - zdanění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pPr>
              <a:buNone/>
            </a:pPr>
            <a:r>
              <a:rPr lang="cs-CZ" sz="3200" b="1" dirty="0" smtClean="0">
                <a:latin typeface="Tahoma" pitchFamily="34" charset="0"/>
                <a:cs typeface="Tahoma" pitchFamily="34" charset="0"/>
              </a:rPr>
              <a:t>Technické rezervy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v pojišťovnictví byly daňově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uznatelné jen do výše stanovené evropskou směrnicí </a:t>
            </a:r>
          </a:p>
          <a:p>
            <a:pPr>
              <a:buNone/>
            </a:pP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Solvency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II.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Rozdíl mezi dosavadní výší a novou výší má být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předmětem </a:t>
            </a:r>
            <a:r>
              <a:rPr lang="cs-CZ" sz="3200" b="1" dirty="0" smtClean="0">
                <a:latin typeface="Tahoma" pitchFamily="34" charset="0"/>
                <a:cs typeface="Tahoma" pitchFamily="34" charset="0"/>
              </a:rPr>
              <a:t>zdanění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cs-CZ" sz="3200" b="1" dirty="0" smtClean="0">
                <a:latin typeface="Tahoma" pitchFamily="34" charset="0"/>
                <a:cs typeface="Tahoma" pitchFamily="34" charset="0"/>
              </a:rPr>
              <a:t>Pojišťovny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mají doplatit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během dvou let asi 10,5 miliardy korun. 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 - zdanění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Na začátku léta 2020 vláda schválila návrh změny metody pro tvorbu a daňovou </a:t>
            </a:r>
          </a:p>
          <a:p>
            <a:pPr>
              <a:buNone/>
            </a:pPr>
            <a:r>
              <a:rPr lang="cs-CZ" sz="2000" dirty="0" err="1" smtClean="0">
                <a:latin typeface="Tahoma" pitchFamily="34" charset="0"/>
                <a:cs typeface="Tahoma" pitchFamily="34" charset="0"/>
              </a:rPr>
              <a:t>uznatelnost</a:t>
            </a:r>
            <a:r>
              <a:rPr lang="cs-CZ" sz="2000" dirty="0" smtClean="0">
                <a:latin typeface="Tahoma" pitchFamily="34" charset="0"/>
                <a:cs typeface="Tahoma" pitchFamily="34" charset="0"/>
              </a:rPr>
              <a:t> technických rezerv komerčních pojišťoven. Tyto rezervy musí pojišťovny 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ze zákona ukládat v účetnictví stranou na výplatu budoucích škod způsobených 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klientům. Pojišťovny je investují na finančních trzích a přispívají tak k ekonomickému 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růstu.</a:t>
            </a:r>
          </a:p>
          <a:p>
            <a:pPr>
              <a:buNone/>
            </a:pPr>
            <a:endParaRPr lang="cs-CZ" sz="20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Dosud byly daňově uznatelné účetní technické rezervy, které pojišťovny 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vytvářely podle zákona o účetnictví. Podle nového návrhu se pro zdanění budou brát 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v úvahu rezervy vypočtené podle evropských pravidel </a:t>
            </a:r>
            <a:r>
              <a:rPr lang="cs-CZ" sz="2000" dirty="0" err="1" smtClean="0">
                <a:latin typeface="Tahoma" pitchFamily="34" charset="0"/>
                <a:cs typeface="Tahoma" pitchFamily="34" charset="0"/>
              </a:rPr>
              <a:t>Solvency</a:t>
            </a:r>
            <a:r>
              <a:rPr lang="cs-CZ" sz="2000" dirty="0" smtClean="0">
                <a:latin typeface="Tahoma" pitchFamily="34" charset="0"/>
                <a:cs typeface="Tahoma" pitchFamily="34" charset="0"/>
              </a:rPr>
              <a:t> II.</a:t>
            </a:r>
          </a:p>
          <a:p>
            <a:pPr>
              <a:buNone/>
            </a:pPr>
            <a:endParaRPr lang="cs-CZ" sz="20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Pravidla byla nastavena pro stanovení minimální a optimální bezpečné výše kapitálu, </a:t>
            </a:r>
          </a:p>
          <a:p>
            <a:pPr>
              <a:buNone/>
            </a:pPr>
            <a:r>
              <a:rPr lang="cs-CZ" sz="2000" dirty="0" smtClean="0">
                <a:latin typeface="Tahoma" pitchFamily="34" charset="0"/>
                <a:cs typeface="Tahoma" pitchFamily="34" charset="0"/>
              </a:rPr>
              <a:t>který nezbytně potřebuje pojišťovna pro své podnikání.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 - zdanění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latin typeface="Tahoma" pitchFamily="34" charset="0"/>
                <a:cs typeface="Tahoma" pitchFamily="34" charset="0"/>
              </a:rPr>
              <a:t>Co znamená technické zdanění pojišťoven</a:t>
            </a:r>
          </a:p>
          <a:p>
            <a:pPr>
              <a:buNone/>
            </a:pPr>
            <a:endParaRPr lang="cs-CZ" sz="2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Jedná se o peníze, které si pojišťovny ukládají na výplatu budoucích plnění.</a:t>
            </a: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Nově mají být technické rezervy v pojišťovnictví daňově uznatelné jen do výše stanovené evropskou směrnicí 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Solvency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II.</a:t>
            </a: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Odborníci však upozorňují, že evropská pravidla hovoří spíše o minimální výši rezerv, nikoliv o optimální.</a:t>
            </a: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Pojišťovny mají doplatit během dvou let asi 10,5 miliardy korun.</a:t>
            </a: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Česká asociace pojišťoven odhadla, že klient s průměrnou smlouvou životního pojištění přijde kvůli zdanění rezerv o 3 400 korun.</a:t>
            </a:r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rezervy - zdanění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Zdanění rezerv dle nové metodiky se poprvé projeví v daňovém přiznání za rok 2020, jehož termín na podání je 30. 6. 2021. </a:t>
            </a:r>
          </a:p>
          <a:p>
            <a:pPr>
              <a:buNone/>
            </a:pPr>
            <a:endParaRPr lang="cs-CZ" sz="2400" dirty="0" smtClean="0">
              <a:latin typeface="Tahoma" pitchFamily="34" charset="0"/>
              <a:cs typeface="Tahoma" pitchFamily="34" charset="0"/>
            </a:endParaRP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V účetnictví ale musí zvýšenou daň zaúčtovat už v průběhu roku 2020, nejdříve se tedy zřejmě objeví ve výsledcích pojišťoven za první čtvrtletí roku 2020 a to onou polovinou celého rozdílu vypočteného dle stavu k 31. 12. 2019.</a:t>
            </a:r>
          </a:p>
          <a:p>
            <a:pPr>
              <a:buNone/>
            </a:pPr>
            <a:endParaRPr lang="cs-CZ" sz="2400" dirty="0" smtClean="0">
              <a:latin typeface="Tahoma" pitchFamily="34" charset="0"/>
              <a:cs typeface="Tahoma" pitchFamily="34" charset="0"/>
            </a:endParaRP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Platnost od 1. 1. 2020.</a:t>
            </a:r>
          </a:p>
          <a:p>
            <a:pPr>
              <a:buNone/>
            </a:pPr>
            <a:endParaRPr lang="cs-CZ" sz="24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Právní úprava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č. 593/1992 Sb., o rezervách pro zjištění </a:t>
            </a:r>
          </a:p>
          <a:p>
            <a:pPr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základu daně z příjmů, ve znění pozdějších předpisů </a:t>
            </a:r>
          </a:p>
          <a:p>
            <a:pPr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(dále jen „zákon o rezervách“);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Investování TR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TR – rozhodující položka v pasivech bilance pojišťovny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TR investují pojišťovny na finančním trhu.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 ČR jsou způsoby investování TR upraveny v zákoně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 pojišťovnictví. V něm vymezeno, do čeho mohou pojišťovny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investovat – např. do dluhopisů, HZL, směnek, do předmětů a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děl kulturní hodnoty apod.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Zásady investování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 algn="ctr"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 marL="514350" indent="-514350">
              <a:buNone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1. Zásada bezpečnosti</a:t>
            </a:r>
          </a:p>
          <a:p>
            <a:pPr marL="514350" indent="-514350">
              <a:buNone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2. Zásada rentability</a:t>
            </a:r>
          </a:p>
          <a:p>
            <a:pPr marL="514350" indent="-514350">
              <a:buNone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3. Zásada likvidity</a:t>
            </a:r>
          </a:p>
          <a:p>
            <a:pPr marL="514350" indent="-514350">
              <a:buNone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4. Zásada přiměřeného rozložení</a:t>
            </a:r>
          </a:p>
          <a:p>
            <a:pPr marL="514350" indent="-514350">
              <a:buNone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5. Zásada diverzifikace</a:t>
            </a:r>
            <a:endParaRPr lang="cs-CZ" sz="36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573</Words>
  <Application>Microsoft Office PowerPoint</Application>
  <PresentationFormat>Vlastní</PresentationFormat>
  <Paragraphs>143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Administrativní</vt:lpstr>
      <vt:lpstr>Snímek 1</vt:lpstr>
      <vt:lpstr>Snímek 2</vt:lpstr>
      <vt:lpstr>Snímek 3</vt:lpstr>
      <vt:lpstr>Literatura</vt:lpstr>
      <vt:lpstr>Technické rezervy (TR)</vt:lpstr>
      <vt:lpstr>Technické rezervy</vt:lpstr>
      <vt:lpstr>Technické rezervy</vt:lpstr>
      <vt:lpstr>Technické rezervy</vt:lpstr>
      <vt:lpstr>Technické rezervy</vt:lpstr>
      <vt:lpstr>Technické rezervy</vt:lpstr>
      <vt:lpstr>Technické rezervy</vt:lpstr>
      <vt:lpstr>Technické rezervy - zdanění</vt:lpstr>
      <vt:lpstr>Technické rezervy - zdanění</vt:lpstr>
      <vt:lpstr>Technické rezervy - zdanění</vt:lpstr>
      <vt:lpstr>Technické rezervy - zdanění</vt:lpstr>
      <vt:lpstr>Právní úprava</vt:lpstr>
      <vt:lpstr>Investování TR</vt:lpstr>
      <vt:lpstr>Zásady investování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Jaroslav Šturc</cp:lastModifiedBy>
  <cp:revision>22</cp:revision>
  <dcterms:created xsi:type="dcterms:W3CDTF">2017-03-15T11:07:40Z</dcterms:created>
  <dcterms:modified xsi:type="dcterms:W3CDTF">2020-04-28T09:57:28Z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