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66" r:id="rId5"/>
    <p:sldId id="259" r:id="rId6"/>
    <p:sldId id="260" r:id="rId7"/>
    <p:sldId id="265" r:id="rId8"/>
    <p:sldId id="267" r:id="rId9"/>
    <p:sldId id="268" r:id="rId10"/>
    <p:sldId id="269" r:id="rId11"/>
    <p:sldId id="270" r:id="rId12"/>
    <p:sldId id="271" r:id="rId13"/>
    <p:sldId id="272" r:id="rId14"/>
    <p:sldId id="273" r:id="rId15"/>
    <p:sldId id="274" r:id="rId16"/>
    <p:sldId id="275" r:id="rId17"/>
    <p:sldId id="276" r:id="rId18"/>
    <p:sldId id="277" r:id="rId19"/>
    <p:sldId id="264" r:id="rId20"/>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8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6660D6-D60B-491D-BA02-CC5BF6EE5EA2}" type="datetimeFigureOut">
              <a:rPr lang="en-GB" smtClean="0"/>
              <a:t>26/02/2023</a:t>
            </a:fld>
            <a:endParaRPr lang="en-GB"/>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C66157-4840-45A7-9D4B-66487FB0090C}" type="slidenum">
              <a:rPr lang="en-GB" smtClean="0"/>
              <a:t>‹#›</a:t>
            </a:fld>
            <a:endParaRPr lang="en-GB"/>
          </a:p>
        </p:txBody>
      </p:sp>
    </p:spTree>
    <p:extLst>
      <p:ext uri="{BB962C8B-B14F-4D97-AF65-F5344CB8AC3E}">
        <p14:creationId xmlns:p14="http://schemas.microsoft.com/office/powerpoint/2010/main" val="2453293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xfrm>
            <a:off x="90488" y="744538"/>
            <a:ext cx="6616700" cy="3722687"/>
          </a:xfrm>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pPr fontAlgn="auto">
              <a:spcAft>
                <a:spcPts val="0"/>
              </a:spcAft>
              <a:buNone/>
              <a:defRPr/>
            </a:pPr>
            <a:r>
              <a:rPr lang="en-GB" sz="1100" dirty="0"/>
              <a:t>The</a:t>
            </a:r>
            <a:r>
              <a:rPr lang="en-GB" sz="1100" baseline="0" dirty="0"/>
              <a:t> S Q 3R method is a common approach to take: First we work out why we want to read the text before setting goals for reading – the question you wish to find out. Of course, don’t limit yourself to these goals, but it is important to make sure your reading is targeted – and ensure your goals are critical</a:t>
            </a:r>
          </a:p>
          <a:p>
            <a:pPr fontAlgn="auto">
              <a:spcAft>
                <a:spcPts val="0"/>
              </a:spcAft>
              <a:buNone/>
              <a:defRPr/>
            </a:pPr>
            <a:endParaRPr lang="en-GB" sz="1100" baseline="0" dirty="0"/>
          </a:p>
          <a:p>
            <a:pPr fontAlgn="auto">
              <a:spcAft>
                <a:spcPts val="0"/>
              </a:spcAft>
              <a:buNone/>
              <a:defRPr/>
            </a:pPr>
            <a:r>
              <a:rPr lang="en-GB" sz="1100" baseline="0" dirty="0"/>
              <a:t>Then, through quickly reading through and finding out where the information is held, you are able to read through to take notes and answer your questions – its like reading the book before watching the movie.</a:t>
            </a:r>
          </a:p>
          <a:p>
            <a:pPr fontAlgn="auto">
              <a:spcAft>
                <a:spcPts val="0"/>
              </a:spcAft>
              <a:buNone/>
              <a:defRPr/>
            </a:pPr>
            <a:endParaRPr lang="en-GB" sz="1100" baseline="0" dirty="0"/>
          </a:p>
          <a:p>
            <a:pPr fontAlgn="auto">
              <a:spcAft>
                <a:spcPts val="0"/>
              </a:spcAft>
              <a:buNone/>
              <a:defRPr/>
            </a:pPr>
            <a:r>
              <a:rPr lang="en-GB" sz="1100" baseline="0" dirty="0"/>
              <a:t>British library example.</a:t>
            </a:r>
            <a:endParaRPr lang="en-GB" sz="1100" dirty="0"/>
          </a:p>
          <a:p>
            <a:pPr fontAlgn="auto">
              <a:spcAft>
                <a:spcPts val="0"/>
              </a:spcAft>
              <a:buNone/>
              <a:defRPr/>
            </a:pPr>
            <a:endParaRPr lang="en-GB" sz="1100" dirty="0"/>
          </a:p>
          <a:p>
            <a:pPr fontAlgn="auto">
              <a:spcAft>
                <a:spcPts val="0"/>
              </a:spcAft>
              <a:buNone/>
              <a:defRPr/>
            </a:pPr>
            <a:endParaRPr lang="en-GB" sz="1100" dirty="0"/>
          </a:p>
          <a:p>
            <a:pPr>
              <a:spcBef>
                <a:spcPct val="0"/>
              </a:spcBef>
            </a:pPr>
            <a:r>
              <a:rPr lang="en-GB" dirty="0"/>
              <a:t>Working</a:t>
            </a:r>
            <a:r>
              <a:rPr lang="en-GB" baseline="0" dirty="0"/>
              <a:t> out why you are reading is the most important aspect – set yourself goals for the process, once you know what the text is likely to offer</a:t>
            </a:r>
            <a:endParaRPr lang="en-GB" dirty="0"/>
          </a:p>
        </p:txBody>
      </p:sp>
      <p:sp>
        <p:nvSpPr>
          <p:cNvPr id="184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40865C2-C821-4201-B7EE-946379392469}" type="slidenum">
              <a:rPr lang="en-GB"/>
              <a:pPr fontAlgn="base">
                <a:spcBef>
                  <a:spcPct val="0"/>
                </a:spcBef>
                <a:spcAft>
                  <a:spcPct val="0"/>
                </a:spcAft>
              </a:pPr>
              <a:t>4</a:t>
            </a:fld>
            <a:endParaRPr lang="en-GB"/>
          </a:p>
        </p:txBody>
      </p:sp>
    </p:spTree>
    <p:extLst>
      <p:ext uri="{BB962C8B-B14F-4D97-AF65-F5344CB8AC3E}">
        <p14:creationId xmlns:p14="http://schemas.microsoft.com/office/powerpoint/2010/main" val="33030076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Update</a:t>
            </a:r>
          </a:p>
        </p:txBody>
      </p:sp>
      <p:sp>
        <p:nvSpPr>
          <p:cNvPr id="4" name="Slide Number Placeholder 3"/>
          <p:cNvSpPr>
            <a:spLocks noGrp="1"/>
          </p:cNvSpPr>
          <p:nvPr>
            <p:ph type="sldNum" sz="quarter" idx="10"/>
          </p:nvPr>
        </p:nvSpPr>
        <p:spPr/>
        <p:txBody>
          <a:bodyPr/>
          <a:lstStyle/>
          <a:p>
            <a:fld id="{669E25B2-E86A-45F3-B1A5-42677F7997AC}"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3762483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endParaRPr lang="en-GB"/>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en-GB"/>
          </a:p>
        </p:txBody>
      </p:sp>
      <p:sp>
        <p:nvSpPr>
          <p:cNvPr id="4" name="Zástupný symbol pro datum 3"/>
          <p:cNvSpPr>
            <a:spLocks noGrp="1"/>
          </p:cNvSpPr>
          <p:nvPr>
            <p:ph type="dt" sz="half" idx="10"/>
          </p:nvPr>
        </p:nvSpPr>
        <p:spPr/>
        <p:txBody>
          <a:body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165007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310133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endParaRPr lang="en-GB"/>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67234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fld id="{3C96EAAD-2FB0-452A-9309-288FB0AA2C06}" type="datetimeFigureOut">
              <a:rPr lang="en-GB" smtClean="0"/>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2230659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fld id="{3C96EAAD-2FB0-452A-9309-288FB0AA2C06}" type="datetimeFigureOut">
              <a:rPr lang="en-GB" smtClean="0"/>
              <a:t>26/02/2023</a:t>
            </a:fld>
            <a:endParaRPr lang="en-GB"/>
          </a:p>
        </p:txBody>
      </p:sp>
      <p:sp>
        <p:nvSpPr>
          <p:cNvPr id="8" name="Zástupný symbol pro zápatí 7"/>
          <p:cNvSpPr>
            <a:spLocks noGrp="1"/>
          </p:cNvSpPr>
          <p:nvPr>
            <p:ph type="ftr" sz="quarter" idx="11"/>
          </p:nvPr>
        </p:nvSpPr>
        <p:spPr/>
        <p:txBody>
          <a:bodyPr/>
          <a:lstStyle/>
          <a:p>
            <a:endParaRPr lang="en-GB"/>
          </a:p>
        </p:txBody>
      </p:sp>
      <p:sp>
        <p:nvSpPr>
          <p:cNvPr id="9" name="Zástupný symbol pro číslo snímku 8"/>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1509692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fld id="{3C96EAAD-2FB0-452A-9309-288FB0AA2C06}" type="datetimeFigureOut">
              <a:rPr lang="en-GB" smtClean="0"/>
              <a:t>26/02/2023</a:t>
            </a:fld>
            <a:endParaRPr lang="en-GB"/>
          </a:p>
        </p:txBody>
      </p:sp>
      <p:sp>
        <p:nvSpPr>
          <p:cNvPr id="4" name="Zástupný symbol pro zápatí 3"/>
          <p:cNvSpPr>
            <a:spLocks noGrp="1"/>
          </p:cNvSpPr>
          <p:nvPr>
            <p:ph type="ftr" sz="quarter" idx="11"/>
          </p:nvPr>
        </p:nvSpPr>
        <p:spPr/>
        <p:txBody>
          <a:bodyPr/>
          <a:lstStyle/>
          <a:p>
            <a:endParaRPr lang="en-GB"/>
          </a:p>
        </p:txBody>
      </p:sp>
      <p:sp>
        <p:nvSpPr>
          <p:cNvPr id="5" name="Zástupný symbol pro číslo snímku 4"/>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2805759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C96EAAD-2FB0-452A-9309-288FB0AA2C06}" type="datetimeFigureOut">
              <a:rPr lang="en-GB" smtClean="0"/>
              <a:t>26/02/2023</a:t>
            </a:fld>
            <a:endParaRPr lang="en-GB"/>
          </a:p>
        </p:txBody>
      </p:sp>
      <p:sp>
        <p:nvSpPr>
          <p:cNvPr id="3" name="Zástupný symbol pro zápatí 2"/>
          <p:cNvSpPr>
            <a:spLocks noGrp="1"/>
          </p:cNvSpPr>
          <p:nvPr>
            <p:ph type="ftr" sz="quarter" idx="11"/>
          </p:nvPr>
        </p:nvSpPr>
        <p:spPr/>
        <p:txBody>
          <a:bodyPr/>
          <a:lstStyle/>
          <a:p>
            <a:endParaRPr lang="en-GB"/>
          </a:p>
        </p:txBody>
      </p:sp>
      <p:sp>
        <p:nvSpPr>
          <p:cNvPr id="4" name="Zástupný symbol pro číslo snímku 3"/>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1033601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endParaRPr lang="en-GB"/>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3C96EAAD-2FB0-452A-9309-288FB0AA2C06}" type="datetimeFigureOut">
              <a:rPr lang="en-GB" smtClean="0"/>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325705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endParaRPr lang="en-GB"/>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3C96EAAD-2FB0-452A-9309-288FB0AA2C06}" type="datetimeFigureOut">
              <a:rPr lang="en-GB" smtClean="0"/>
              <a:t>26/02/2023</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143295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1624106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4D93994B-B305-4B94-9726-3C53C7899D16}" type="slidenum">
              <a:rPr lang="en-GB" smtClean="0"/>
              <a:t>‹#›</a:t>
            </a:fld>
            <a:endParaRPr lang="en-GB"/>
          </a:p>
        </p:txBody>
      </p:sp>
    </p:spTree>
    <p:extLst>
      <p:ext uri="{BB962C8B-B14F-4D97-AF65-F5344CB8AC3E}">
        <p14:creationId xmlns:p14="http://schemas.microsoft.com/office/powerpoint/2010/main" val="200293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900691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6EAAD-2FB0-452A-9309-288FB0AA2C06}" type="datetimeFigureOut">
              <a:rPr lang="en-GB" smtClean="0"/>
              <a:t>26/02/2023</a:t>
            </a:fld>
            <a:endParaRPr lang="en-GB"/>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93994B-B305-4B94-9726-3C53C7899D16}" type="slidenum">
              <a:rPr lang="en-GB" smtClean="0"/>
              <a:t>‹#›</a:t>
            </a:fld>
            <a:endParaRPr lang="en-GB"/>
          </a:p>
        </p:txBody>
      </p:sp>
    </p:spTree>
    <p:extLst>
      <p:ext uri="{BB962C8B-B14F-4D97-AF65-F5344CB8AC3E}">
        <p14:creationId xmlns:p14="http://schemas.microsoft.com/office/powerpoint/2010/main" val="1034909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emaze.com/@AOOOLQWI/Critical-Thinking"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0ahUKEwjy8-bQgajOAhXRERQKHQCbBfAQjRwIBw&amp;url=http://bigthink.com/in-their-own-words/debunking-straw-vulcan-rationality&amp;bvm=bv.128617741,d.ZGg&amp;psig=AFQjCNGZWKo-ddE9KCqN3X8k780JNKyOCg&amp;ust=1470408756625394" TargetMode="External"/><Relationship Id="rId3" Type="http://schemas.openxmlformats.org/officeDocument/2006/relationships/image" Target="../media/image5.png"/><Relationship Id="rId7" Type="http://schemas.openxmlformats.org/officeDocument/2006/relationships/image" Target="../media/image7.jpeg"/><Relationship Id="rId2" Type="http://schemas.openxmlformats.org/officeDocument/2006/relationships/hyperlink" Target="https://www.google.co.uk/url?sa=i&amp;rct=j&amp;q=&amp;esrc=s&amp;source=images&amp;cd=&amp;cad=rja&amp;uact=8&amp;ved=0ahUKEwionfO5gajOAhUOrRQKHVU1DfYQjRwIBw&amp;url=https://www.stlmag.com/dining/Journalism-and-Ethics-Part-2-Criticism-and-Objectivity/&amp;bvm=bv.128617741,d.ZGg&amp;psig=AFQjCNE5h1PGE6mYDeGhwPi8yz2kYn9nLw&amp;ust=1470408680750777" TargetMode="External"/><Relationship Id="rId1" Type="http://schemas.openxmlformats.org/officeDocument/2006/relationships/slideLayout" Target="../slideLayouts/slideLayout6.xml"/><Relationship Id="rId6" Type="http://schemas.openxmlformats.org/officeDocument/2006/relationships/hyperlink" Target="http://www.google.co.uk/url?sa=i&amp;rct=j&amp;q=&amp;esrc=s&amp;source=images&amp;cd=&amp;cad=rja&amp;uact=8&amp;ved=0ahUKEwjWwcv2gKjOAhULWRQKHZ_ADhIQjRwIBw&amp;url=http://bonestructure.ca/en/&amp;bvm=bv.128617741,d.ZGg&amp;psig=AFQjCNFLuflHui84kfVq2EpF8rmvKV8oow&amp;ust=1470408460295638" TargetMode="External"/><Relationship Id="rId5" Type="http://schemas.openxmlformats.org/officeDocument/2006/relationships/image" Target="../media/image6.jpeg"/><Relationship Id="rId4" Type="http://schemas.openxmlformats.org/officeDocument/2006/relationships/hyperlink" Target="http://www.google.co.uk/url?sa=i&amp;rct=j&amp;q=&amp;esrc=s&amp;source=images&amp;cd=&amp;cad=rja&amp;uact=8&amp;ved=0ahUKEwj_7vekgKjOAhWEWxQKHVftD84QjRwIBw&amp;url=http://howtobeconcise.blogspot.com/&amp;bvm=bv.128617741,d.ZGg&amp;psig=AFQjCNGgUmS1gLUBlVmkdJAhKs3FxSwISA&amp;ust=1470408381703267" TargetMode="External"/><Relationship Id="rId9"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uk/url?sa=i&amp;rct=j&amp;q=&amp;esrc=s&amp;source=images&amp;cd=&amp;cad=rja&amp;uact=8&amp;ved=0ahUKEwi1vI2thLLOAhXLbhQKHeO9ADkQjRwIBw&amp;url=http://www.webdesignerdepot.com/2013/05/design-emotions-usability/&amp;bvm=bv.129391328,d.ZGg&amp;psig=AFQjCNGngyRHDuPyC298Rsqvawg83KySsg&amp;ust=1470753040382721" TargetMode="Externa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evidencebasedteaching.org.au/crash-course-evidence-based-teaching/how-to-give-effective-feedback-to-your-students/"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p:cNvSpPr>
            <a:spLocks noGrp="1"/>
          </p:cNvSpPr>
          <p:nvPr>
            <p:ph type="ctrTitle"/>
          </p:nvPr>
        </p:nvSpPr>
        <p:spPr/>
        <p:txBody>
          <a:bodyPr/>
          <a:lstStyle/>
          <a:p>
            <a:r>
              <a:rPr lang="cs-CZ" dirty="0" err="1"/>
              <a:t>Writing</a:t>
            </a:r>
            <a:r>
              <a:rPr lang="cs-CZ" dirty="0"/>
              <a:t> </a:t>
            </a:r>
            <a:r>
              <a:rPr lang="cs-CZ" dirty="0" err="1"/>
              <a:t>an</a:t>
            </a:r>
            <a:r>
              <a:rPr lang="cs-CZ" dirty="0"/>
              <a:t> argument</a:t>
            </a:r>
            <a:endParaRPr lang="en-GB" dirty="0"/>
          </a:p>
        </p:txBody>
      </p:sp>
      <p:sp>
        <p:nvSpPr>
          <p:cNvPr id="7" name="Podnadpis 6"/>
          <p:cNvSpPr>
            <a:spLocks noGrp="1"/>
          </p:cNvSpPr>
          <p:nvPr>
            <p:ph type="subTitle" idx="1"/>
          </p:nvPr>
        </p:nvSpPr>
        <p:spPr/>
        <p:txBody>
          <a:bodyPr/>
          <a:lstStyle/>
          <a:p>
            <a:r>
              <a:rPr lang="cs-CZ" dirty="0"/>
              <a:t>Bc. Veronika </a:t>
            </a:r>
            <a:r>
              <a:rPr lang="cs-CZ" dirty="0" err="1"/>
              <a:t>Vrbská</a:t>
            </a:r>
            <a:r>
              <a:rPr lang="cs-CZ" dirty="0"/>
              <a:t>, </a:t>
            </a:r>
            <a:r>
              <a:rPr lang="cs-CZ" dirty="0" err="1"/>
              <a:t>MS.c</a:t>
            </a:r>
            <a:endParaRPr lang="en-GB" dirty="0"/>
          </a:p>
        </p:txBody>
      </p:sp>
      <p:pic>
        <p:nvPicPr>
          <p:cNvPr id="1026" name="Obrázek 4" descr="https://opvvv.msmt.cz/media/msmt/uploads/OP_VVV/Pravidla_pro_publicitu/logolinky/JVS2_opraveny_aj/logolink_OP_VVV_hor_barva_e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5016" y="5794225"/>
            <a:ext cx="4040777" cy="854075"/>
          </a:xfrm>
          <a:prstGeom prst="rect">
            <a:avLst/>
          </a:prstGeom>
          <a:noFill/>
          <a:extLst>
            <a:ext uri="{909E8E84-426E-40DD-AFC4-6F175D3DCCD1}">
              <a14:hiddenFill xmlns:a14="http://schemas.microsoft.com/office/drawing/2010/main">
                <a:solidFill>
                  <a:srgbClr val="FFFFFF"/>
                </a:solidFill>
              </a14:hiddenFill>
            </a:ext>
          </a:extLst>
        </p:spPr>
      </p:pic>
      <p:sp>
        <p:nvSpPr>
          <p:cNvPr id="8" name="Obdélník 7" descr="https://phix.zcu.cz/moodle/draftfile.php/201366/user/draft/775871716/image.png"/>
          <p:cNvSpPr>
            <a:spLocks noChangeAspect="1" noChangeArrowheads="1"/>
          </p:cNvSpPr>
          <p:nvPr/>
        </p:nvSpPr>
        <p:spPr bwMode="auto">
          <a:xfrm>
            <a:off x="191587" y="5233851"/>
            <a:ext cx="32072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cs-CZ"/>
          </a:p>
        </p:txBody>
      </p:sp>
      <p:sp>
        <p:nvSpPr>
          <p:cNvPr id="2" name="Rectangle 3"/>
          <p:cNvSpPr>
            <a:spLocks noChangeArrowheads="1"/>
          </p:cNvSpPr>
          <p:nvPr/>
        </p:nvSpPr>
        <p:spPr bwMode="auto">
          <a:xfrm>
            <a:off x="191588" y="4994006"/>
            <a:ext cx="10816046" cy="80021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ESF II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project</a:t>
            </a: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the</a:t>
            </a: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University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West</a:t>
            </a: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Bohemia in </a:t>
            </a:r>
            <a:r>
              <a:rPr kumimoji="0" lang="cs-CZ" altLang="cs-CZ" sz="14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Pilsen</a:t>
            </a:r>
            <a:endParaRPr kumimoji="0" lang="cs-CZ" altLang="cs-CZ" sz="8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4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reg</a:t>
            </a:r>
            <a:r>
              <a:rPr kumimoji="0" lang="cs-CZ" altLang="cs-CZ" sz="14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4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number</a:t>
            </a:r>
            <a:r>
              <a:rPr kumimoji="0" lang="cs-CZ" altLang="cs-CZ" sz="14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CZ.02.2.69/0.0/0.0/18_056/0013239</a:t>
            </a:r>
            <a:endParaRPr kumimoji="0" lang="cs-CZ" altLang="cs-CZ"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4"/>
          <p:cNvSpPr>
            <a:spLocks noChangeArrowheads="1"/>
          </p:cNvSpPr>
          <p:nvPr/>
        </p:nvSpPr>
        <p:spPr bwMode="auto">
          <a:xfrm>
            <a:off x="191588" y="6992801"/>
            <a:ext cx="1282892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3177492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Aims</a:t>
            </a:r>
            <a:r>
              <a:rPr lang="cs-CZ" dirty="0"/>
              <a:t>:</a:t>
            </a:r>
            <a:endParaRPr lang="en-GB" dirty="0"/>
          </a:p>
        </p:txBody>
      </p:sp>
      <p:sp>
        <p:nvSpPr>
          <p:cNvPr id="3" name="Zástupný symbol pro obsah 2"/>
          <p:cNvSpPr>
            <a:spLocks noGrp="1"/>
          </p:cNvSpPr>
          <p:nvPr>
            <p:ph idx="1"/>
          </p:nvPr>
        </p:nvSpPr>
        <p:spPr/>
        <p:txBody>
          <a:bodyPr/>
          <a:lstStyle/>
          <a:p>
            <a:pPr marL="285750" indent="-285750"/>
            <a:r>
              <a:rPr lang="en-GB" dirty="0"/>
              <a:t>Discuss how to think critically</a:t>
            </a:r>
          </a:p>
          <a:p>
            <a:endParaRPr lang="en-GB" dirty="0"/>
          </a:p>
          <a:p>
            <a:pPr marL="285750" indent="-285750"/>
            <a:endParaRPr lang="en-GB" dirty="0"/>
          </a:p>
          <a:p>
            <a:pPr marL="285750" indent="-285750"/>
            <a:r>
              <a:rPr lang="en-GB" dirty="0"/>
              <a:t>Explore critical reading </a:t>
            </a:r>
          </a:p>
          <a:p>
            <a:pPr marL="285750" indent="-285750"/>
            <a:endParaRPr lang="en-GB" dirty="0"/>
          </a:p>
          <a:p>
            <a:pPr marL="285750" indent="-285750"/>
            <a:endParaRPr lang="en-GB" dirty="0"/>
          </a:p>
          <a:p>
            <a:pPr marL="285750" indent="-285750"/>
            <a:r>
              <a:rPr lang="en-GB" dirty="0"/>
              <a:t>Examine how to write in an academic way</a:t>
            </a:r>
          </a:p>
          <a:p>
            <a:endParaRPr lang="en-GB" dirty="0"/>
          </a:p>
        </p:txBody>
      </p:sp>
    </p:spTree>
    <p:extLst>
      <p:ext uri="{BB962C8B-B14F-4D97-AF65-F5344CB8AC3E}">
        <p14:creationId xmlns:p14="http://schemas.microsoft.com/office/powerpoint/2010/main" val="3574238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Critical</a:t>
            </a:r>
            <a:r>
              <a:rPr lang="cs-CZ" dirty="0"/>
              <a:t> </a:t>
            </a:r>
            <a:r>
              <a:rPr lang="cs-CZ" dirty="0" err="1"/>
              <a:t>thinking</a:t>
            </a:r>
            <a:r>
              <a:rPr lang="cs-CZ" dirty="0"/>
              <a:t> and </a:t>
            </a:r>
            <a:r>
              <a:rPr lang="cs-CZ" dirty="0" err="1"/>
              <a:t>reading</a:t>
            </a:r>
            <a:endParaRPr lang="en-GB" dirty="0"/>
          </a:p>
        </p:txBody>
      </p:sp>
      <p:sp>
        <p:nvSpPr>
          <p:cNvPr id="3" name="Zástupný symbol pro obsah 2"/>
          <p:cNvSpPr>
            <a:spLocks noGrp="1"/>
          </p:cNvSpPr>
          <p:nvPr>
            <p:ph idx="1"/>
          </p:nvPr>
        </p:nvSpPr>
        <p:spPr/>
        <p:txBody>
          <a:bodyPr/>
          <a:lstStyle/>
          <a:p>
            <a:r>
              <a:rPr lang="en-GB" dirty="0"/>
              <a:t>It’s important we </a:t>
            </a:r>
            <a:r>
              <a:rPr lang="en-GB" i="1" dirty="0"/>
              <a:t>engage</a:t>
            </a:r>
            <a:r>
              <a:rPr lang="en-GB" dirty="0"/>
              <a:t> with the research we read and ask questions – this is our </a:t>
            </a:r>
            <a:r>
              <a:rPr lang="en-GB" i="1" dirty="0">
                <a:solidFill>
                  <a:srgbClr val="0070C0"/>
                </a:solidFill>
              </a:rPr>
              <a:t>responsibility</a:t>
            </a:r>
            <a:r>
              <a:rPr lang="en-GB" i="1" dirty="0"/>
              <a:t> </a:t>
            </a:r>
            <a:r>
              <a:rPr lang="en-GB" dirty="0"/>
              <a:t>as academics (but it also helps us ensure we </a:t>
            </a:r>
            <a:r>
              <a:rPr lang="en-GB" i="1" dirty="0">
                <a:solidFill>
                  <a:srgbClr val="0070C0"/>
                </a:solidFill>
              </a:rPr>
              <a:t>process</a:t>
            </a:r>
            <a:r>
              <a:rPr lang="en-GB" dirty="0">
                <a:solidFill>
                  <a:srgbClr val="0070C0"/>
                </a:solidFill>
              </a:rPr>
              <a:t> </a:t>
            </a:r>
            <a:r>
              <a:rPr lang="en-GB" dirty="0"/>
              <a:t>the information)</a:t>
            </a:r>
          </a:p>
          <a:p>
            <a:pPr>
              <a:buNone/>
            </a:pPr>
            <a:endParaRPr lang="en-GB" dirty="0"/>
          </a:p>
          <a:p>
            <a:r>
              <a:rPr lang="en-GB" dirty="0"/>
              <a:t>Critical thinking and reading is about asking questions; so what do we ask? What makes ‘good’ research?  </a:t>
            </a:r>
          </a:p>
          <a:p>
            <a:endParaRPr lang="en-GB" dirty="0"/>
          </a:p>
        </p:txBody>
      </p:sp>
    </p:spTree>
    <p:extLst>
      <p:ext uri="{BB962C8B-B14F-4D97-AF65-F5344CB8AC3E}">
        <p14:creationId xmlns:p14="http://schemas.microsoft.com/office/powerpoint/2010/main" val="169566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919536" y="188641"/>
            <a:ext cx="8496944" cy="908720"/>
          </a:xfrm>
        </p:spPr>
        <p:txBody>
          <a:bodyPr>
            <a:normAutofit fontScale="90000"/>
          </a:bodyPr>
          <a:lstStyle/>
          <a:p>
            <a:pPr algn="l"/>
            <a:r>
              <a:rPr lang="en-GB" dirty="0"/>
              <a:t>Interrogating a text: the SQ3R process</a:t>
            </a:r>
          </a:p>
        </p:txBody>
      </p:sp>
      <p:grpSp>
        <p:nvGrpSpPr>
          <p:cNvPr id="2" name="Group 1"/>
          <p:cNvGrpSpPr/>
          <p:nvPr/>
        </p:nvGrpSpPr>
        <p:grpSpPr>
          <a:xfrm>
            <a:off x="1847528" y="1306902"/>
            <a:ext cx="8280920" cy="4282339"/>
            <a:chOff x="539552" y="1916832"/>
            <a:chExt cx="8280920" cy="4282339"/>
          </a:xfrm>
        </p:grpSpPr>
        <p:sp>
          <p:nvSpPr>
            <p:cNvPr id="6" name="Round Diagonal Corner Rectangle 5"/>
            <p:cNvSpPr/>
            <p:nvPr/>
          </p:nvSpPr>
          <p:spPr>
            <a:xfrm>
              <a:off x="539552" y="2238731"/>
              <a:ext cx="2376264" cy="3816424"/>
            </a:xfrm>
            <a:prstGeom prst="round2DiagRect">
              <a:avLst/>
            </a:prstGeom>
            <a:solidFill>
              <a:schemeClr val="accent3">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600"/>
                </a:spcAft>
              </a:pPr>
              <a:r>
                <a:rPr lang="en-GB" sz="3600" dirty="0">
                  <a:solidFill>
                    <a:srgbClr val="FF0000"/>
                  </a:solidFill>
                </a:rPr>
                <a:t>S</a:t>
              </a:r>
              <a:r>
                <a:rPr lang="en-GB" sz="3600" dirty="0">
                  <a:solidFill>
                    <a:schemeClr val="tx1"/>
                  </a:solidFill>
                </a:rPr>
                <a:t>urvey</a:t>
              </a:r>
            </a:p>
            <a:p>
              <a:pPr>
                <a:spcAft>
                  <a:spcPts val="600"/>
                </a:spcAft>
              </a:pPr>
              <a:r>
                <a:rPr lang="en-GB" sz="3600" dirty="0">
                  <a:solidFill>
                    <a:srgbClr val="FF0000"/>
                  </a:solidFill>
                </a:rPr>
                <a:t>Q</a:t>
              </a:r>
              <a:r>
                <a:rPr lang="en-GB" sz="3600" dirty="0">
                  <a:solidFill>
                    <a:schemeClr val="tx1"/>
                  </a:solidFill>
                </a:rPr>
                <a:t>uestion</a:t>
              </a:r>
            </a:p>
            <a:p>
              <a:pPr>
                <a:spcAft>
                  <a:spcPts val="600"/>
                </a:spcAft>
              </a:pPr>
              <a:r>
                <a:rPr lang="en-GB" sz="3600" dirty="0">
                  <a:solidFill>
                    <a:srgbClr val="FF0000"/>
                  </a:solidFill>
                </a:rPr>
                <a:t>R</a:t>
              </a:r>
              <a:r>
                <a:rPr lang="en-GB" sz="3600" dirty="0">
                  <a:solidFill>
                    <a:schemeClr val="tx1"/>
                  </a:solidFill>
                </a:rPr>
                <a:t>ead</a:t>
              </a:r>
            </a:p>
            <a:p>
              <a:pPr>
                <a:spcAft>
                  <a:spcPts val="600"/>
                </a:spcAft>
              </a:pPr>
              <a:r>
                <a:rPr lang="en-GB" sz="3600" dirty="0">
                  <a:solidFill>
                    <a:srgbClr val="FF0000"/>
                  </a:solidFill>
                </a:rPr>
                <a:t>R</a:t>
              </a:r>
              <a:r>
                <a:rPr lang="en-GB" sz="3600" dirty="0">
                  <a:solidFill>
                    <a:schemeClr val="tx1"/>
                  </a:solidFill>
                </a:rPr>
                <a:t>epeat</a:t>
              </a:r>
            </a:p>
            <a:p>
              <a:pPr>
                <a:spcAft>
                  <a:spcPts val="600"/>
                </a:spcAft>
              </a:pPr>
              <a:r>
                <a:rPr lang="en-GB" sz="3600" dirty="0">
                  <a:solidFill>
                    <a:srgbClr val="FF0000"/>
                  </a:solidFill>
                </a:rPr>
                <a:t>R</a:t>
              </a:r>
              <a:r>
                <a:rPr lang="en-GB" sz="3600" dirty="0">
                  <a:solidFill>
                    <a:schemeClr val="tx1"/>
                  </a:solidFill>
                </a:rPr>
                <a:t>eview</a:t>
              </a:r>
            </a:p>
          </p:txBody>
        </p:sp>
        <p:sp>
          <p:nvSpPr>
            <p:cNvPr id="8" name="Line 12"/>
            <p:cNvSpPr>
              <a:spLocks noChangeShapeType="1"/>
            </p:cNvSpPr>
            <p:nvPr/>
          </p:nvSpPr>
          <p:spPr bwMode="auto">
            <a:xfrm flipV="1">
              <a:off x="2987824" y="2310739"/>
              <a:ext cx="1152128" cy="432792"/>
            </a:xfrm>
            <a:prstGeom prst="line">
              <a:avLst/>
            </a:prstGeom>
            <a:noFill/>
            <a:ln w="28575">
              <a:solidFill>
                <a:schemeClr val="tx1"/>
              </a:solidFill>
              <a:round/>
              <a:headEnd/>
              <a:tailEnd type="triangle" w="med" len="med"/>
            </a:ln>
          </p:spPr>
          <p:txBody>
            <a:bodyPr/>
            <a:lstStyle/>
            <a:p>
              <a:endParaRPr lang="en-GB"/>
            </a:p>
          </p:txBody>
        </p:sp>
        <p:sp>
          <p:nvSpPr>
            <p:cNvPr id="10" name="Rounded Rectangle 9"/>
            <p:cNvSpPr/>
            <p:nvPr/>
          </p:nvSpPr>
          <p:spPr>
            <a:xfrm>
              <a:off x="4211960" y="1916832"/>
              <a:ext cx="4536504" cy="648072"/>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Why</a:t>
              </a:r>
              <a:r>
                <a:rPr lang="en-GB" sz="2400" dirty="0">
                  <a:solidFill>
                    <a:schemeClr val="tx1"/>
                  </a:solidFill>
                </a:rPr>
                <a:t> are you reading?</a:t>
              </a:r>
            </a:p>
          </p:txBody>
        </p:sp>
        <p:sp>
          <p:nvSpPr>
            <p:cNvPr id="13" name="Line 12"/>
            <p:cNvSpPr>
              <a:spLocks noChangeShapeType="1"/>
            </p:cNvSpPr>
            <p:nvPr/>
          </p:nvSpPr>
          <p:spPr bwMode="auto">
            <a:xfrm flipV="1">
              <a:off x="2987824" y="3102827"/>
              <a:ext cx="1152128" cy="216768"/>
            </a:xfrm>
            <a:prstGeom prst="line">
              <a:avLst/>
            </a:prstGeom>
            <a:noFill/>
            <a:ln w="28575">
              <a:solidFill>
                <a:schemeClr val="tx1"/>
              </a:solidFill>
              <a:round/>
              <a:headEnd/>
              <a:tailEnd type="triangle" w="med" len="med"/>
            </a:ln>
          </p:spPr>
          <p:txBody>
            <a:bodyPr/>
            <a:lstStyle/>
            <a:p>
              <a:endParaRPr lang="en-GB"/>
            </a:p>
          </p:txBody>
        </p:sp>
        <p:sp>
          <p:nvSpPr>
            <p:cNvPr id="14" name="Rounded Rectangle 13"/>
            <p:cNvSpPr/>
            <p:nvPr/>
          </p:nvSpPr>
          <p:spPr>
            <a:xfrm>
              <a:off x="4211960" y="2814795"/>
              <a:ext cx="4536504" cy="648072"/>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Set goals for your reading</a:t>
              </a:r>
            </a:p>
          </p:txBody>
        </p:sp>
        <p:sp>
          <p:nvSpPr>
            <p:cNvPr id="15" name="Line 12"/>
            <p:cNvSpPr>
              <a:spLocks noChangeShapeType="1"/>
            </p:cNvSpPr>
            <p:nvPr/>
          </p:nvSpPr>
          <p:spPr bwMode="auto">
            <a:xfrm flipV="1">
              <a:off x="2987824" y="4038931"/>
              <a:ext cx="1152128" cy="72008"/>
            </a:xfrm>
            <a:prstGeom prst="line">
              <a:avLst/>
            </a:prstGeom>
            <a:noFill/>
            <a:ln w="28575">
              <a:solidFill>
                <a:schemeClr val="tx1"/>
              </a:solidFill>
              <a:round/>
              <a:headEnd/>
              <a:tailEnd type="triangle" w="med" len="med"/>
            </a:ln>
          </p:spPr>
          <p:txBody>
            <a:bodyPr/>
            <a:lstStyle/>
            <a:p>
              <a:endParaRPr lang="en-GB"/>
            </a:p>
          </p:txBody>
        </p:sp>
        <p:sp>
          <p:nvSpPr>
            <p:cNvPr id="16" name="Rounded Rectangle 15"/>
            <p:cNvSpPr/>
            <p:nvPr/>
          </p:nvSpPr>
          <p:spPr>
            <a:xfrm>
              <a:off x="4283968" y="3750899"/>
              <a:ext cx="4536504" cy="648072"/>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Read quickly: skim or scan</a:t>
              </a:r>
            </a:p>
          </p:txBody>
        </p:sp>
        <p:sp>
          <p:nvSpPr>
            <p:cNvPr id="17" name="Rounded Rectangle 16"/>
            <p:cNvSpPr/>
            <p:nvPr/>
          </p:nvSpPr>
          <p:spPr>
            <a:xfrm>
              <a:off x="4211960" y="4614995"/>
              <a:ext cx="4572000" cy="648072"/>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Read for comprehension, notes</a:t>
              </a:r>
            </a:p>
          </p:txBody>
        </p:sp>
        <p:sp>
          <p:nvSpPr>
            <p:cNvPr id="18" name="Rounded Rectangle 17"/>
            <p:cNvSpPr/>
            <p:nvPr/>
          </p:nvSpPr>
          <p:spPr>
            <a:xfrm>
              <a:off x="4211960" y="5551099"/>
              <a:ext cx="4572000" cy="648072"/>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Are your questions answered?</a:t>
              </a:r>
            </a:p>
          </p:txBody>
        </p:sp>
        <p:sp>
          <p:nvSpPr>
            <p:cNvPr id="19" name="Line 12"/>
            <p:cNvSpPr>
              <a:spLocks noChangeShapeType="1"/>
            </p:cNvSpPr>
            <p:nvPr/>
          </p:nvSpPr>
          <p:spPr bwMode="auto">
            <a:xfrm>
              <a:off x="2987824" y="4831020"/>
              <a:ext cx="1152128" cy="72008"/>
            </a:xfrm>
            <a:prstGeom prst="line">
              <a:avLst/>
            </a:prstGeom>
            <a:noFill/>
            <a:ln w="28575">
              <a:solidFill>
                <a:schemeClr val="tx1"/>
              </a:solidFill>
              <a:round/>
              <a:headEnd/>
              <a:tailEnd type="triangle" w="med" len="med"/>
            </a:ln>
          </p:spPr>
          <p:txBody>
            <a:bodyPr/>
            <a:lstStyle/>
            <a:p>
              <a:endParaRPr lang="en-GB"/>
            </a:p>
          </p:txBody>
        </p:sp>
        <p:sp>
          <p:nvSpPr>
            <p:cNvPr id="20" name="Line 12"/>
            <p:cNvSpPr>
              <a:spLocks noChangeShapeType="1"/>
            </p:cNvSpPr>
            <p:nvPr/>
          </p:nvSpPr>
          <p:spPr bwMode="auto">
            <a:xfrm>
              <a:off x="2987824" y="5551100"/>
              <a:ext cx="1152128" cy="288032"/>
            </a:xfrm>
            <a:prstGeom prst="line">
              <a:avLst/>
            </a:prstGeom>
            <a:noFill/>
            <a:ln w="28575">
              <a:solidFill>
                <a:schemeClr val="tx1"/>
              </a:solidFill>
              <a:round/>
              <a:headEnd/>
              <a:tailEnd type="triangle" w="med" len="med"/>
            </a:ln>
          </p:spPr>
          <p:txBody>
            <a:bodyPr/>
            <a:lstStyle/>
            <a:p>
              <a:endParaRPr lang="en-GB"/>
            </a:p>
          </p:txBody>
        </p:sp>
      </p:grpSp>
      <p:sp>
        <p:nvSpPr>
          <p:cNvPr id="3" name="TextBox 2"/>
          <p:cNvSpPr txBox="1"/>
          <p:nvPr/>
        </p:nvSpPr>
        <p:spPr>
          <a:xfrm>
            <a:off x="8427697" y="5949280"/>
            <a:ext cx="1718804" cy="369332"/>
          </a:xfrm>
          <a:prstGeom prst="rect">
            <a:avLst/>
          </a:prstGeom>
          <a:noFill/>
        </p:spPr>
        <p:txBody>
          <a:bodyPr wrap="none" rtlCol="0">
            <a:spAutoFit/>
          </a:bodyPr>
          <a:lstStyle/>
          <a:p>
            <a:pPr algn="r"/>
            <a:r>
              <a:rPr lang="en-GB" dirty="0"/>
              <a:t>Robinson (1946)</a:t>
            </a:r>
          </a:p>
        </p:txBody>
      </p:sp>
    </p:spTree>
    <p:extLst>
      <p:ext uri="{BB962C8B-B14F-4D97-AF65-F5344CB8AC3E}">
        <p14:creationId xmlns:p14="http://schemas.microsoft.com/office/powerpoint/2010/main" val="270424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Critically</a:t>
            </a:r>
            <a:r>
              <a:rPr lang="cs-CZ" dirty="0"/>
              <a:t> </a:t>
            </a:r>
            <a:r>
              <a:rPr lang="cs-CZ" dirty="0" err="1"/>
              <a:t>evaluating</a:t>
            </a:r>
            <a:r>
              <a:rPr lang="cs-CZ" dirty="0"/>
              <a:t> </a:t>
            </a:r>
            <a:r>
              <a:rPr lang="cs-CZ" dirty="0" err="1"/>
              <a:t>research</a:t>
            </a:r>
            <a:endParaRPr lang="en-GB" dirty="0"/>
          </a:p>
        </p:txBody>
      </p:sp>
      <p:sp>
        <p:nvSpPr>
          <p:cNvPr id="3" name="Zástupný symbol pro obsah 2"/>
          <p:cNvSpPr>
            <a:spLocks noGrp="1"/>
          </p:cNvSpPr>
          <p:nvPr>
            <p:ph idx="1"/>
          </p:nvPr>
        </p:nvSpPr>
        <p:spPr/>
        <p:txBody>
          <a:bodyPr>
            <a:normAutofit lnSpcReduction="10000"/>
          </a:bodyPr>
          <a:lstStyle/>
          <a:p>
            <a:r>
              <a:rPr lang="en-GB" dirty="0">
                <a:latin typeface="Calibri" pitchFamily="34" charset="0"/>
              </a:rPr>
              <a:t>What is the main argument?</a:t>
            </a:r>
          </a:p>
          <a:p>
            <a:pPr>
              <a:spcAft>
                <a:spcPts val="600"/>
              </a:spcAft>
            </a:pPr>
            <a:endParaRPr lang="en-GB" sz="1400" dirty="0">
              <a:solidFill>
                <a:schemeClr val="tx1"/>
              </a:solidFill>
              <a:latin typeface="Calibri" pitchFamily="34" charset="0"/>
            </a:endParaRPr>
          </a:p>
          <a:p>
            <a:pPr>
              <a:spcAft>
                <a:spcPts val="600"/>
              </a:spcAft>
            </a:pPr>
            <a:endParaRPr lang="en-GB" sz="1400" dirty="0">
              <a:solidFill>
                <a:schemeClr val="tx1"/>
              </a:solidFill>
              <a:latin typeface="Calibri" pitchFamily="34" charset="0"/>
            </a:endParaRPr>
          </a:p>
          <a:p>
            <a:r>
              <a:rPr lang="en-GB" dirty="0">
                <a:latin typeface="Calibri" pitchFamily="34" charset="0"/>
              </a:rPr>
              <a:t>What are the main supporting reasons?</a:t>
            </a:r>
          </a:p>
          <a:p>
            <a:pPr>
              <a:spcAft>
                <a:spcPts val="600"/>
              </a:spcAft>
            </a:pPr>
            <a:endParaRPr lang="en-GB" sz="1400" dirty="0">
              <a:solidFill>
                <a:schemeClr val="tx1"/>
              </a:solidFill>
              <a:latin typeface="Calibri" pitchFamily="34" charset="0"/>
            </a:endParaRPr>
          </a:p>
          <a:p>
            <a:pPr>
              <a:spcAft>
                <a:spcPts val="600"/>
              </a:spcAft>
            </a:pPr>
            <a:endParaRPr lang="en-GB" sz="1400" dirty="0">
              <a:solidFill>
                <a:schemeClr val="tx1"/>
              </a:solidFill>
              <a:latin typeface="Calibri" pitchFamily="34" charset="0"/>
            </a:endParaRPr>
          </a:p>
          <a:p>
            <a:r>
              <a:rPr lang="en-GB" dirty="0">
                <a:latin typeface="Calibri" pitchFamily="34" charset="0"/>
              </a:rPr>
              <a:t>Evaluate sources and methods</a:t>
            </a:r>
            <a:endParaRPr lang="en-GB" sz="1400" dirty="0">
              <a:solidFill>
                <a:schemeClr val="tx1"/>
              </a:solidFill>
              <a:latin typeface="Calibri" pitchFamily="34" charset="0"/>
            </a:endParaRPr>
          </a:p>
          <a:p>
            <a:pPr>
              <a:spcAft>
                <a:spcPts val="600"/>
              </a:spcAft>
            </a:pPr>
            <a:endParaRPr lang="en-GB" sz="1400" dirty="0">
              <a:solidFill>
                <a:schemeClr val="tx1"/>
              </a:solidFill>
              <a:latin typeface="Calibri" pitchFamily="34" charset="0"/>
            </a:endParaRPr>
          </a:p>
          <a:p>
            <a:r>
              <a:rPr lang="en-GB" dirty="0">
                <a:latin typeface="Calibri" pitchFamily="34" charset="0"/>
              </a:rPr>
              <a:t>Consider the assumptions that have been made – is there a possibility of bias?</a:t>
            </a:r>
          </a:p>
          <a:p>
            <a:endParaRPr lang="en-GB" dirty="0"/>
          </a:p>
        </p:txBody>
      </p:sp>
    </p:spTree>
    <p:extLst>
      <p:ext uri="{BB962C8B-B14F-4D97-AF65-F5344CB8AC3E}">
        <p14:creationId xmlns:p14="http://schemas.microsoft.com/office/powerpoint/2010/main" val="964358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Critical</a:t>
            </a:r>
            <a:r>
              <a:rPr lang="cs-CZ" dirty="0"/>
              <a:t> </a:t>
            </a:r>
            <a:r>
              <a:rPr lang="cs-CZ" dirty="0" err="1"/>
              <a:t>reading</a:t>
            </a:r>
            <a:r>
              <a:rPr lang="cs-CZ" dirty="0"/>
              <a:t>…</a:t>
            </a:r>
            <a:br>
              <a:rPr lang="cs-CZ" dirty="0"/>
            </a:br>
            <a:endParaRPr lang="en-GB" dirty="0"/>
          </a:p>
        </p:txBody>
      </p:sp>
      <p:sp>
        <p:nvSpPr>
          <p:cNvPr id="3" name="Zástupný symbol pro obsah 2"/>
          <p:cNvSpPr>
            <a:spLocks noGrp="1"/>
          </p:cNvSpPr>
          <p:nvPr>
            <p:ph idx="1"/>
          </p:nvPr>
        </p:nvSpPr>
        <p:spPr/>
        <p:txBody>
          <a:bodyPr/>
          <a:lstStyle/>
          <a:p>
            <a:endParaRPr lang="en-GB"/>
          </a:p>
        </p:txBody>
      </p:sp>
      <p:pic>
        <p:nvPicPr>
          <p:cNvPr id="4" name="Picture 2" descr="http://noubelle.files.wordpress.com/2012/01/critical-thinkin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3679" y="1765291"/>
            <a:ext cx="4125094" cy="5092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509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223792" y="2492896"/>
            <a:ext cx="3744416" cy="1512168"/>
          </a:xfrm>
          <a:prstGeom prst="ellipse">
            <a:avLst/>
          </a:prstGeom>
          <a:ln w="76200"/>
        </p:spPr>
        <p:style>
          <a:lnRef idx="2">
            <a:schemeClr val="accent1"/>
          </a:lnRef>
          <a:fillRef idx="1">
            <a:schemeClr val="lt1"/>
          </a:fillRef>
          <a:effectRef idx="0">
            <a:schemeClr val="accent1"/>
          </a:effectRef>
          <a:fontRef idx="minor">
            <a:schemeClr val="dk1"/>
          </a:fontRef>
        </p:style>
        <p:txBody>
          <a:bodyPr rtlCol="0" anchor="ctr"/>
          <a:lstStyle/>
          <a:p>
            <a:pPr algn="ctr"/>
            <a:endParaRPr lang="en-GB">
              <a:solidFill>
                <a:prstClr val="white"/>
              </a:solidFill>
            </a:endParaRPr>
          </a:p>
        </p:txBody>
      </p:sp>
      <p:sp>
        <p:nvSpPr>
          <p:cNvPr id="3" name="Title 2"/>
          <p:cNvSpPr>
            <a:spLocks noGrp="1"/>
          </p:cNvSpPr>
          <p:nvPr>
            <p:ph type="title" idx="4294967295"/>
          </p:nvPr>
        </p:nvSpPr>
        <p:spPr>
          <a:xfrm>
            <a:off x="1524000" y="2924176"/>
            <a:ext cx="3384550" cy="620713"/>
          </a:xfrm>
        </p:spPr>
        <p:txBody>
          <a:bodyPr>
            <a:normAutofit fontScale="90000"/>
          </a:bodyPr>
          <a:lstStyle/>
          <a:p>
            <a:pPr algn="ctr"/>
            <a:r>
              <a:rPr lang="en-GB" dirty="0"/>
              <a:t>SO WHAT?!</a:t>
            </a:r>
          </a:p>
        </p:txBody>
      </p:sp>
      <p:sp>
        <p:nvSpPr>
          <p:cNvPr id="4" name="TextBox 3"/>
          <p:cNvSpPr txBox="1"/>
          <p:nvPr/>
        </p:nvSpPr>
        <p:spPr>
          <a:xfrm>
            <a:off x="4799856" y="5013177"/>
            <a:ext cx="2520280" cy="1200329"/>
          </a:xfrm>
          <a:prstGeom prst="rect">
            <a:avLst/>
          </a:prstGeom>
          <a:noFill/>
        </p:spPr>
        <p:txBody>
          <a:bodyPr wrap="square" rtlCol="0">
            <a:spAutoFit/>
          </a:bodyPr>
          <a:lstStyle/>
          <a:p>
            <a:r>
              <a:rPr lang="en-GB" sz="2400" b="1" dirty="0">
                <a:solidFill>
                  <a:prstClr val="black"/>
                </a:solidFill>
              </a:rPr>
              <a:t>So, what are the consequences for the field?</a:t>
            </a:r>
          </a:p>
        </p:txBody>
      </p:sp>
      <p:sp>
        <p:nvSpPr>
          <p:cNvPr id="5" name="TextBox 4"/>
          <p:cNvSpPr txBox="1"/>
          <p:nvPr/>
        </p:nvSpPr>
        <p:spPr>
          <a:xfrm>
            <a:off x="5015880" y="188640"/>
            <a:ext cx="2376264" cy="1200328"/>
          </a:xfrm>
          <a:prstGeom prst="rect">
            <a:avLst/>
          </a:prstGeom>
          <a:noFill/>
        </p:spPr>
        <p:txBody>
          <a:bodyPr wrap="square" rtlCol="0">
            <a:spAutoFit/>
          </a:bodyPr>
          <a:lstStyle/>
          <a:p>
            <a:r>
              <a:rPr lang="en-GB" sz="2400" b="1" dirty="0">
                <a:solidFill>
                  <a:prstClr val="black"/>
                </a:solidFill>
              </a:rPr>
              <a:t>So, what does this evidence suggest?</a:t>
            </a:r>
          </a:p>
        </p:txBody>
      </p:sp>
      <p:sp>
        <p:nvSpPr>
          <p:cNvPr id="6" name="TextBox 5"/>
          <p:cNvSpPr txBox="1"/>
          <p:nvPr/>
        </p:nvSpPr>
        <p:spPr>
          <a:xfrm>
            <a:off x="7824192" y="4581128"/>
            <a:ext cx="2448272" cy="1569660"/>
          </a:xfrm>
          <a:prstGeom prst="rect">
            <a:avLst/>
          </a:prstGeom>
          <a:noFill/>
        </p:spPr>
        <p:txBody>
          <a:bodyPr wrap="square" rtlCol="0">
            <a:spAutoFit/>
          </a:bodyPr>
          <a:lstStyle/>
          <a:p>
            <a:r>
              <a:rPr lang="en-GB" sz="2400" b="1" dirty="0">
                <a:solidFill>
                  <a:prstClr val="black"/>
                </a:solidFill>
              </a:rPr>
              <a:t>So, what does this mean for the issue being discussed</a:t>
            </a:r>
          </a:p>
        </p:txBody>
      </p:sp>
      <p:sp>
        <p:nvSpPr>
          <p:cNvPr id="7" name="TextBox 6"/>
          <p:cNvSpPr txBox="1"/>
          <p:nvPr/>
        </p:nvSpPr>
        <p:spPr>
          <a:xfrm>
            <a:off x="7968208" y="836713"/>
            <a:ext cx="2736304" cy="1200329"/>
          </a:xfrm>
          <a:prstGeom prst="rect">
            <a:avLst/>
          </a:prstGeom>
          <a:noFill/>
        </p:spPr>
        <p:txBody>
          <a:bodyPr wrap="square" rtlCol="0">
            <a:spAutoFit/>
          </a:bodyPr>
          <a:lstStyle/>
          <a:p>
            <a:r>
              <a:rPr lang="en-GB" sz="2400" b="1" dirty="0">
                <a:solidFill>
                  <a:prstClr val="black"/>
                </a:solidFill>
              </a:rPr>
              <a:t>So, what might have caused these results?</a:t>
            </a:r>
          </a:p>
        </p:txBody>
      </p:sp>
      <p:sp>
        <p:nvSpPr>
          <p:cNvPr id="9" name="TextBox 8"/>
          <p:cNvSpPr txBox="1"/>
          <p:nvPr/>
        </p:nvSpPr>
        <p:spPr>
          <a:xfrm>
            <a:off x="2207568" y="4365105"/>
            <a:ext cx="1872208" cy="1200329"/>
          </a:xfrm>
          <a:prstGeom prst="rect">
            <a:avLst/>
          </a:prstGeom>
          <a:noFill/>
        </p:spPr>
        <p:txBody>
          <a:bodyPr wrap="square" rtlCol="0">
            <a:spAutoFit/>
          </a:bodyPr>
          <a:lstStyle/>
          <a:p>
            <a:r>
              <a:rPr lang="en-GB" sz="2400" b="1" dirty="0">
                <a:solidFill>
                  <a:prstClr val="black"/>
                </a:solidFill>
              </a:rPr>
              <a:t>So, (why) should we care?</a:t>
            </a:r>
          </a:p>
        </p:txBody>
      </p:sp>
      <p:sp>
        <p:nvSpPr>
          <p:cNvPr id="12" name="Down Arrow 11"/>
          <p:cNvSpPr/>
          <p:nvPr/>
        </p:nvSpPr>
        <p:spPr>
          <a:xfrm rot="8669079">
            <a:off x="3782129" y="1850966"/>
            <a:ext cx="864096" cy="806768"/>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Down Arrow 12"/>
          <p:cNvSpPr/>
          <p:nvPr/>
        </p:nvSpPr>
        <p:spPr>
          <a:xfrm rot="13008422">
            <a:off x="7426224" y="2010608"/>
            <a:ext cx="864096" cy="648072"/>
          </a:xfrm>
          <a:prstGeom prst="downArrow">
            <a:avLst/>
          </a:prstGeom>
          <a:solidFill>
            <a:srgbClr val="FFFF0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Down Arrow 13"/>
          <p:cNvSpPr/>
          <p:nvPr/>
        </p:nvSpPr>
        <p:spPr>
          <a:xfrm rot="19190032">
            <a:off x="7333623" y="3918636"/>
            <a:ext cx="864096" cy="648072"/>
          </a:xfrm>
          <a:prstGeom prst="downArrow">
            <a:avLst/>
          </a:prstGeom>
          <a:solidFill>
            <a:srgbClr val="00800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5" name="Down Arrow 14"/>
          <p:cNvSpPr/>
          <p:nvPr/>
        </p:nvSpPr>
        <p:spPr>
          <a:xfrm rot="2511409">
            <a:off x="3631107" y="3667714"/>
            <a:ext cx="864096" cy="802986"/>
          </a:xfrm>
          <a:prstGeom prst="downArrow">
            <a:avLst/>
          </a:prstGeom>
          <a:solidFill>
            <a:srgbClr val="66006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6" name="Down Arrow 15"/>
          <p:cNvSpPr/>
          <p:nvPr/>
        </p:nvSpPr>
        <p:spPr>
          <a:xfrm rot="10800000">
            <a:off x="5663952" y="1556792"/>
            <a:ext cx="864096" cy="792088"/>
          </a:xfrm>
          <a:prstGeom prst="downArrow">
            <a:avLst/>
          </a:prstGeom>
          <a:solidFill>
            <a:srgbClr val="FF6600"/>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7" name="Down Arrow 16"/>
          <p:cNvSpPr/>
          <p:nvPr/>
        </p:nvSpPr>
        <p:spPr>
          <a:xfrm>
            <a:off x="5591944" y="4149081"/>
            <a:ext cx="864096" cy="769565"/>
          </a:xfrm>
          <a:prstGeom prst="downArrow">
            <a:avLst/>
          </a:prstGeom>
          <a:solidFill>
            <a:srgbClr val="3366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8" name="TextBox 17"/>
          <p:cNvSpPr txBox="1"/>
          <p:nvPr/>
        </p:nvSpPr>
        <p:spPr>
          <a:xfrm>
            <a:off x="1668016" y="692697"/>
            <a:ext cx="2736304" cy="1200329"/>
          </a:xfrm>
          <a:prstGeom prst="rect">
            <a:avLst/>
          </a:prstGeom>
          <a:noFill/>
        </p:spPr>
        <p:txBody>
          <a:bodyPr wrap="square" rtlCol="0">
            <a:spAutoFit/>
          </a:bodyPr>
          <a:lstStyle/>
          <a:p>
            <a:r>
              <a:rPr lang="en-GB" sz="2400" b="1" dirty="0">
                <a:solidFill>
                  <a:prstClr val="black"/>
                </a:solidFill>
              </a:rPr>
              <a:t>So, what are the implications of this observation?</a:t>
            </a:r>
          </a:p>
        </p:txBody>
      </p:sp>
    </p:spTree>
    <p:extLst>
      <p:ext uri="{BB962C8B-B14F-4D97-AF65-F5344CB8AC3E}">
        <p14:creationId xmlns:p14="http://schemas.microsoft.com/office/powerpoint/2010/main" val="159796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2" grpId="0" animBg="1"/>
      <p:bldP spid="13" grpId="0" animBg="1"/>
      <p:bldP spid="14" grpId="0" animBg="1"/>
      <p:bldP spid="15" grpId="0" animBg="1"/>
      <p:bldP spid="16" grpId="0" animBg="1"/>
      <p:bldP spid="17" grpId="0" animBg="1"/>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Summary</a:t>
            </a:r>
          </a:p>
        </p:txBody>
      </p:sp>
      <p:sp>
        <p:nvSpPr>
          <p:cNvPr id="3" name="Content Placeholder 2"/>
          <p:cNvSpPr>
            <a:spLocks noGrp="1"/>
          </p:cNvSpPr>
          <p:nvPr>
            <p:ph idx="1"/>
          </p:nvPr>
        </p:nvSpPr>
        <p:spPr>
          <a:xfrm>
            <a:off x="1631504" y="1916832"/>
            <a:ext cx="6192688" cy="4495800"/>
          </a:xfrm>
        </p:spPr>
        <p:txBody>
          <a:bodyPr>
            <a:normAutofit/>
          </a:bodyPr>
          <a:lstStyle/>
          <a:p>
            <a:r>
              <a:rPr lang="en-GB" sz="2000" u="sng" dirty="0"/>
              <a:t>Read actively </a:t>
            </a:r>
            <a:r>
              <a:rPr lang="en-GB" sz="2000" dirty="0"/>
              <a:t>– do not dive straight in but consider what you want from the source and where you might find that information</a:t>
            </a:r>
          </a:p>
          <a:p>
            <a:endParaRPr lang="en-GB" sz="2000" dirty="0"/>
          </a:p>
          <a:p>
            <a:r>
              <a:rPr lang="en-GB" sz="2000" u="sng" dirty="0"/>
              <a:t>Ask the source questions </a:t>
            </a:r>
            <a:r>
              <a:rPr lang="en-GB" sz="2000" dirty="0"/>
              <a:t>to identify its conclusions and reasons</a:t>
            </a:r>
          </a:p>
          <a:p>
            <a:endParaRPr lang="en-GB" sz="2000" dirty="0"/>
          </a:p>
          <a:p>
            <a:r>
              <a:rPr lang="en-GB" sz="2000" dirty="0"/>
              <a:t>Detailed critique will involve </a:t>
            </a:r>
            <a:r>
              <a:rPr lang="en-GB" sz="2000" u="sng" dirty="0"/>
              <a:t>an awareness of wider debates</a:t>
            </a:r>
            <a:r>
              <a:rPr lang="en-GB" sz="2000" dirty="0"/>
              <a:t> so you can make comparisons and connections</a:t>
            </a:r>
          </a:p>
        </p:txBody>
      </p:sp>
      <p:pic>
        <p:nvPicPr>
          <p:cNvPr id="4098" name="Picture 2" descr="http://upload.wikimedia.org/wikipedia/en/thumb/9/99/Question_book-new.svg/2000px-Question_book-new.svg.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08169" y="2405504"/>
            <a:ext cx="2628271" cy="2046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2918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630" y="1268760"/>
            <a:ext cx="6696743" cy="1656184"/>
          </a:xfrm>
        </p:spPr>
        <p:txBody>
          <a:bodyPr>
            <a:normAutofit/>
          </a:bodyPr>
          <a:lstStyle/>
          <a:p>
            <a:pPr algn="ctr">
              <a:lnSpc>
                <a:spcPct val="150000"/>
              </a:lnSpc>
            </a:pPr>
            <a:r>
              <a:rPr lang="en-GB" sz="3200" dirty="0"/>
              <a:t>What is effective </a:t>
            </a:r>
            <a:br>
              <a:rPr lang="en-GB" sz="3200" dirty="0"/>
            </a:br>
            <a:r>
              <a:rPr lang="en-GB" sz="3200" dirty="0"/>
              <a:t>academic writing?</a:t>
            </a:r>
          </a:p>
        </p:txBody>
      </p:sp>
      <p:sp>
        <p:nvSpPr>
          <p:cNvPr id="5" name="Slide Number Placeholder 4"/>
          <p:cNvSpPr>
            <a:spLocks noGrp="1"/>
          </p:cNvSpPr>
          <p:nvPr>
            <p:ph type="sldNum" sz="quarter" idx="12"/>
          </p:nvPr>
        </p:nvSpPr>
        <p:spPr/>
        <p:txBody>
          <a:bodyPr/>
          <a:lstStyle/>
          <a:p>
            <a:fld id="{786194A1-5B28-41B4-A256-7AB656992733}" type="slidenum">
              <a:rPr lang="en-GB" smtClean="0"/>
              <a:t>9</a:t>
            </a:fld>
            <a:endParaRPr lang="en-GB"/>
          </a:p>
        </p:txBody>
      </p:sp>
      <p:pic>
        <p:nvPicPr>
          <p:cNvPr id="9218" name="Picture 2" descr="http://www.ithaca.edu/depts/i/boy_wearing_thinking_hat/44676_photo.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046" y="2780928"/>
            <a:ext cx="2591911" cy="3004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183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8" name="Picture 16" descr="https://www.stlmag.com/downloads/216158/download/scales_382.png?cb=27965ec46fc35b4f55ebeb3670805017">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3921" y="1568987"/>
            <a:ext cx="1316368" cy="120433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739842" y="269776"/>
            <a:ext cx="8604630" cy="1143000"/>
          </a:xfrm>
        </p:spPr>
        <p:txBody>
          <a:bodyPr>
            <a:normAutofit fontScale="90000"/>
          </a:bodyPr>
          <a:lstStyle/>
          <a:p>
            <a:r>
              <a:rPr lang="en-GB" dirty="0"/>
              <a:t>Academic writing should </a:t>
            </a:r>
            <a:r>
              <a:rPr lang="en-GB" dirty="0">
                <a:solidFill>
                  <a:srgbClr val="FF0000"/>
                </a:solidFill>
              </a:rPr>
              <a:t>FOCUS </a:t>
            </a:r>
            <a:r>
              <a:rPr lang="en-GB" dirty="0"/>
              <a:t>and should be…</a:t>
            </a:r>
          </a:p>
        </p:txBody>
      </p:sp>
      <p:sp>
        <p:nvSpPr>
          <p:cNvPr id="5" name="Slide Number Placeholder 4"/>
          <p:cNvSpPr>
            <a:spLocks noGrp="1"/>
          </p:cNvSpPr>
          <p:nvPr>
            <p:ph type="sldNum" sz="quarter" idx="12"/>
          </p:nvPr>
        </p:nvSpPr>
        <p:spPr/>
        <p:txBody>
          <a:bodyPr/>
          <a:lstStyle/>
          <a:p>
            <a:fld id="{786194A1-5B28-41B4-A256-7AB656992733}" type="slidenum">
              <a:rPr lang="en-GB" smtClean="0"/>
              <a:t>10</a:t>
            </a:fld>
            <a:endParaRPr lang="en-GB"/>
          </a:p>
        </p:txBody>
      </p:sp>
      <p:sp>
        <p:nvSpPr>
          <p:cNvPr id="6" name="Rectangle 5"/>
          <p:cNvSpPr/>
          <p:nvPr/>
        </p:nvSpPr>
        <p:spPr>
          <a:xfrm>
            <a:off x="1524000" y="1311528"/>
            <a:ext cx="7560840" cy="5624617"/>
          </a:xfrm>
          <a:prstGeom prst="rect">
            <a:avLst/>
          </a:prstGeom>
        </p:spPr>
        <p:txBody>
          <a:bodyPr wrap="square">
            <a:spAutoFit/>
          </a:bodyPr>
          <a:lstStyle/>
          <a:p>
            <a:pPr marL="68263" fontAlgn="base">
              <a:spcBef>
                <a:spcPts val="700"/>
              </a:spcBef>
              <a:spcAft>
                <a:spcPct val="0"/>
              </a:spcAft>
              <a:buClr>
                <a:schemeClr val="accent4">
                  <a:lumMod val="75000"/>
                </a:schemeClr>
              </a:buClr>
              <a:buSzPct val="95000"/>
              <a:defRPr/>
            </a:pPr>
            <a:endParaRPr lang="en-GB" sz="200"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r>
              <a:rPr lang="en-GB" b="1" dirty="0">
                <a:solidFill>
                  <a:srgbClr val="FF0000"/>
                </a:solidFill>
                <a:latin typeface="+mj-lt"/>
              </a:rPr>
              <a:t>F</a:t>
            </a:r>
            <a:r>
              <a:rPr lang="en-GB" b="1" dirty="0">
                <a:solidFill>
                  <a:sysClr val="windowText" lastClr="000000"/>
                </a:solidFill>
                <a:latin typeface="+mj-lt"/>
              </a:rPr>
              <a:t>ormal</a:t>
            </a: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r>
              <a:rPr lang="en-GB" b="1" dirty="0">
                <a:solidFill>
                  <a:srgbClr val="FF0000"/>
                </a:solidFill>
                <a:latin typeface="+mj-lt"/>
              </a:rPr>
              <a:t>O</a:t>
            </a:r>
            <a:r>
              <a:rPr lang="en-GB" b="1" dirty="0">
                <a:solidFill>
                  <a:sysClr val="windowText" lastClr="000000"/>
                </a:solidFill>
                <a:latin typeface="+mj-lt"/>
              </a:rPr>
              <a:t>bjective</a:t>
            </a: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r>
              <a:rPr lang="en-GB" b="1" dirty="0">
                <a:solidFill>
                  <a:srgbClr val="FF0000"/>
                </a:solidFill>
                <a:latin typeface="+mj-lt"/>
              </a:rPr>
              <a:t>C</a:t>
            </a:r>
            <a:r>
              <a:rPr lang="en-GB" b="1" dirty="0">
                <a:solidFill>
                  <a:sysClr val="windowText" lastClr="000000"/>
                </a:solidFill>
                <a:latin typeface="+mj-lt"/>
              </a:rPr>
              <a:t>oncise</a:t>
            </a: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r>
              <a:rPr lang="en-GB" b="1" dirty="0">
                <a:solidFill>
                  <a:srgbClr val="FF0000"/>
                </a:solidFill>
                <a:latin typeface="+mj-lt"/>
              </a:rPr>
              <a:t>U</a:t>
            </a:r>
            <a:r>
              <a:rPr lang="en-GB" b="1" dirty="0">
                <a:solidFill>
                  <a:sysClr val="windowText" lastClr="000000"/>
                </a:solidFill>
                <a:latin typeface="+mj-lt"/>
              </a:rPr>
              <a:t>nemotional</a:t>
            </a: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r>
              <a:rPr lang="en-GB" b="1" dirty="0">
                <a:solidFill>
                  <a:srgbClr val="FF0000"/>
                </a:solidFill>
                <a:latin typeface="+mj-lt"/>
              </a:rPr>
              <a:t>S</a:t>
            </a:r>
            <a:r>
              <a:rPr lang="en-GB" b="1" dirty="0">
                <a:solidFill>
                  <a:sysClr val="windowText" lastClr="000000"/>
                </a:solidFill>
                <a:latin typeface="+mj-lt"/>
              </a:rPr>
              <a:t>tructured</a:t>
            </a: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a:p>
            <a:pPr marL="811213" indent="-742950" fontAlgn="base">
              <a:spcBef>
                <a:spcPts val="700"/>
              </a:spcBef>
              <a:spcAft>
                <a:spcPct val="0"/>
              </a:spcAft>
              <a:buClr>
                <a:schemeClr val="accent4">
                  <a:lumMod val="75000"/>
                </a:schemeClr>
              </a:buClr>
              <a:buSzPct val="95000"/>
              <a:buFont typeface="+mj-lt"/>
              <a:buAutoNum type="arabicPeriod"/>
              <a:defRPr/>
            </a:pPr>
            <a:endParaRPr lang="en-GB" b="1" dirty="0">
              <a:solidFill>
                <a:sysClr val="windowText" lastClr="000000"/>
              </a:solidFill>
              <a:latin typeface="+mj-lt"/>
            </a:endParaRPr>
          </a:p>
        </p:txBody>
      </p:sp>
      <p:pic>
        <p:nvPicPr>
          <p:cNvPr id="13316" name="Picture 4" descr="http://3.bp.blogspot.com/-9d1OjSfULD0/T-v5eMXWroI/AAAAAAAAAAM/wkCzOCEDU1Y/s1600/Short-and-to-the-point.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57405" y="2807514"/>
            <a:ext cx="1649400" cy="1255153"/>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bonestructure.ca/wp-content/uploads/2016/03/structure-02-1-845x321.jpg">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932" r="31776"/>
          <a:stretch/>
        </p:blipFill>
        <p:spPr bwMode="auto">
          <a:xfrm>
            <a:off x="5884034" y="5328752"/>
            <a:ext cx="1796143" cy="109533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0" descr="Image result for objectivity"/>
          <p:cNvSpPr>
            <a:spLocks noChangeAspect="1" noChangeArrowheads="1"/>
          </p:cNvSpPr>
          <p:nvPr/>
        </p:nvSpPr>
        <p:spPr bwMode="auto">
          <a:xfrm>
            <a:off x="1524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12" descr="Image result for objectivity"/>
          <p:cNvSpPr>
            <a:spLocks noChangeAspect="1" noChangeArrowheads="1"/>
          </p:cNvSpPr>
          <p:nvPr/>
        </p:nvSpPr>
        <p:spPr bwMode="auto">
          <a:xfrm>
            <a:off x="1676400"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4" descr="Image result for objectivity"/>
          <p:cNvSpPr>
            <a:spLocks noChangeAspect="1" noChangeArrowheads="1"/>
          </p:cNvSpPr>
          <p:nvPr/>
        </p:nvSpPr>
        <p:spPr bwMode="auto">
          <a:xfrm>
            <a:off x="1828800"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30" name="Picture 18" descr="http://assets2.bigthink.com/system/idea_thumbnails/50279/primary/Spock-036-730.jpg?1366826237">
            <a:hlinkClick r:id="rId8"/>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8354" r="8043" b="9318"/>
          <a:stretch/>
        </p:blipFill>
        <p:spPr bwMode="auto">
          <a:xfrm>
            <a:off x="5884034" y="4133870"/>
            <a:ext cx="1796143" cy="109533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824193" y="4293096"/>
            <a:ext cx="2031069" cy="369332"/>
          </a:xfrm>
          <a:prstGeom prst="rect">
            <a:avLst/>
          </a:prstGeom>
          <a:noFill/>
        </p:spPr>
        <p:txBody>
          <a:bodyPr wrap="none" rtlCol="0">
            <a:spAutoFit/>
          </a:bodyPr>
          <a:lstStyle/>
          <a:p>
            <a:r>
              <a:rPr lang="en-GB" strike="sngStrike" dirty="0">
                <a:solidFill>
                  <a:srgbClr val="FF0000"/>
                </a:solidFill>
              </a:rPr>
              <a:t>The tragic case of… </a:t>
            </a:r>
          </a:p>
        </p:txBody>
      </p:sp>
      <p:sp>
        <p:nvSpPr>
          <p:cNvPr id="14" name="TextBox 13"/>
          <p:cNvSpPr txBox="1"/>
          <p:nvPr/>
        </p:nvSpPr>
        <p:spPr>
          <a:xfrm>
            <a:off x="7824193" y="4718975"/>
            <a:ext cx="891591" cy="369332"/>
          </a:xfrm>
          <a:prstGeom prst="rect">
            <a:avLst/>
          </a:prstGeom>
          <a:noFill/>
        </p:spPr>
        <p:txBody>
          <a:bodyPr wrap="none" rtlCol="0">
            <a:spAutoFit/>
          </a:bodyPr>
          <a:lstStyle/>
          <a:p>
            <a:r>
              <a:rPr lang="en-GB" strike="sngStrike" dirty="0">
                <a:solidFill>
                  <a:srgbClr val="FF0000"/>
                </a:solidFill>
              </a:rPr>
              <a:t>Sadly… </a:t>
            </a:r>
          </a:p>
        </p:txBody>
      </p:sp>
    </p:spTree>
    <p:extLst>
      <p:ext uri="{BB962C8B-B14F-4D97-AF65-F5344CB8AC3E}">
        <p14:creationId xmlns:p14="http://schemas.microsoft.com/office/powerpoint/2010/main" val="1877542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33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13" end="1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33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dirty="0">
                <a:solidFill>
                  <a:srgbClr val="FF0000"/>
                </a:solidFill>
              </a:rPr>
              <a:t>F</a:t>
            </a:r>
            <a:r>
              <a:rPr lang="en-GB" dirty="0"/>
              <a:t>ormal</a:t>
            </a:r>
          </a:p>
        </p:txBody>
      </p:sp>
      <p:sp>
        <p:nvSpPr>
          <p:cNvPr id="5" name="Slide Number Placeholder 4"/>
          <p:cNvSpPr>
            <a:spLocks noGrp="1"/>
          </p:cNvSpPr>
          <p:nvPr>
            <p:ph type="sldNum" sz="quarter" idx="12"/>
          </p:nvPr>
        </p:nvSpPr>
        <p:spPr/>
        <p:txBody>
          <a:bodyPr/>
          <a:lstStyle/>
          <a:p>
            <a:fld id="{786194A1-5B28-41B4-A256-7AB656992733}" type="slidenum">
              <a:rPr lang="en-GB" smtClean="0"/>
              <a:t>11</a:t>
            </a:fld>
            <a:endParaRPr lang="en-GB"/>
          </a:p>
        </p:txBody>
      </p:sp>
      <p:sp>
        <p:nvSpPr>
          <p:cNvPr id="6" name="Rectangle 5"/>
          <p:cNvSpPr/>
          <p:nvPr/>
        </p:nvSpPr>
        <p:spPr>
          <a:xfrm>
            <a:off x="1919536" y="1124744"/>
            <a:ext cx="7920880" cy="4339650"/>
          </a:xfrm>
          <a:prstGeom prst="rect">
            <a:avLst/>
          </a:prstGeom>
        </p:spPr>
        <p:txBody>
          <a:bodyPr wrap="square">
            <a:spAutoFit/>
          </a:bodyPr>
          <a:lstStyle/>
          <a:p>
            <a:r>
              <a:rPr lang="en-GB" b="1" u="sng" dirty="0">
                <a:solidFill>
                  <a:schemeClr val="accent1"/>
                </a:solidFill>
              </a:rPr>
              <a:t>What’s wrong with this sentence?</a:t>
            </a:r>
          </a:p>
          <a:p>
            <a:endParaRPr lang="en-GB" dirty="0"/>
          </a:p>
          <a:p>
            <a:r>
              <a:rPr lang="en-GB" sz="2000" dirty="0"/>
              <a:t>Given that the family was still in absolute chaos and all the social workers were in the same boat, as you can imagine, there weren’t many things they could do to help. What on earth could a social worker do in this situation?</a:t>
            </a:r>
            <a:endParaRPr lang="en-GB" dirty="0"/>
          </a:p>
          <a:p>
            <a:endParaRPr lang="en-GB" dirty="0"/>
          </a:p>
          <a:p>
            <a:pPr marL="285750" indent="-285750">
              <a:buFont typeface="Wingdings" panose="05000000000000000000" pitchFamily="2" charset="2"/>
              <a:buChar char="Ø"/>
            </a:pPr>
            <a:r>
              <a:rPr lang="en-GB" b="1" dirty="0">
                <a:solidFill>
                  <a:schemeClr val="accent2"/>
                </a:solidFill>
              </a:rPr>
              <a:t>Avoid emotive language</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b="1" dirty="0">
                <a:solidFill>
                  <a:srgbClr val="00B050"/>
                </a:solidFill>
              </a:rPr>
              <a:t>Avoid colloquial or informal language</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b="1" dirty="0">
                <a:solidFill>
                  <a:schemeClr val="accent1">
                    <a:lumMod val="50000"/>
                    <a:lumOff val="50000"/>
                  </a:schemeClr>
                </a:solidFill>
              </a:rPr>
              <a:t>Avoid the second-person (‘you’)</a:t>
            </a:r>
          </a:p>
          <a:p>
            <a:pPr marL="285750" indent="-285750">
              <a:buFont typeface="Wingdings" panose="05000000000000000000" pitchFamily="2" charset="2"/>
              <a:buChar char="Ø"/>
            </a:pPr>
            <a:endParaRPr lang="en-GB" dirty="0"/>
          </a:p>
          <a:p>
            <a:pPr marL="285750" indent="-285750">
              <a:buFont typeface="Wingdings" panose="05000000000000000000" pitchFamily="2" charset="2"/>
              <a:buChar char="Ø"/>
            </a:pPr>
            <a:r>
              <a:rPr lang="en-GB" b="1" dirty="0">
                <a:solidFill>
                  <a:srgbClr val="7030A0"/>
                </a:solidFill>
              </a:rPr>
              <a:t>Avoid superfluous adverbs</a:t>
            </a:r>
          </a:p>
          <a:p>
            <a:endParaRPr lang="en-GB" dirty="0"/>
          </a:p>
        </p:txBody>
      </p:sp>
      <p:sp>
        <p:nvSpPr>
          <p:cNvPr id="7" name="Rectangle 6"/>
          <p:cNvSpPr/>
          <p:nvPr/>
        </p:nvSpPr>
        <p:spPr>
          <a:xfrm>
            <a:off x="5591944" y="1628800"/>
            <a:ext cx="1800200" cy="363066"/>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230357" y="2053655"/>
            <a:ext cx="1368152" cy="29825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879976" y="1988841"/>
            <a:ext cx="1944216" cy="384077"/>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919536" y="2276872"/>
            <a:ext cx="1512168" cy="363066"/>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1685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 calcmode="lin" valueType="num">
                                      <p:cBhvr additive="base">
                                        <p:cTn id="2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 calcmode="lin" valueType="num">
                                      <p:cBhvr additive="base">
                                        <p:cTn id="3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6">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 calcmode="lin" valueType="num">
                                      <p:cBhvr additive="base">
                                        <p:cTn id="37"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6">
                                            <p:txEl>
                                              <p:pRg st="10" end="10"/>
                                            </p:txEl>
                                          </p:spTgt>
                                        </p:tgtEl>
                                        <p:attrNameLst>
                                          <p:attrName>style.visibility</p:attrName>
                                        </p:attrNameLst>
                                      </p:cBhvr>
                                      <p:to>
                                        <p:strVal val="visible"/>
                                      </p:to>
                                    </p:set>
                                    <p:anim calcmode="lin" valueType="num">
                                      <p:cBhvr additive="base">
                                        <p:cTn id="41"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dirty="0">
                <a:solidFill>
                  <a:srgbClr val="FF0000"/>
                </a:solidFill>
              </a:rPr>
              <a:t>F</a:t>
            </a:r>
            <a:r>
              <a:rPr lang="en-GB" dirty="0"/>
              <a:t>ormal</a:t>
            </a:r>
          </a:p>
        </p:txBody>
      </p:sp>
      <p:sp>
        <p:nvSpPr>
          <p:cNvPr id="5" name="Slide Number Placeholder 4"/>
          <p:cNvSpPr>
            <a:spLocks noGrp="1"/>
          </p:cNvSpPr>
          <p:nvPr>
            <p:ph type="sldNum" sz="quarter" idx="12"/>
          </p:nvPr>
        </p:nvSpPr>
        <p:spPr/>
        <p:txBody>
          <a:bodyPr/>
          <a:lstStyle/>
          <a:p>
            <a:fld id="{786194A1-5B28-41B4-A256-7AB656992733}" type="slidenum">
              <a:rPr lang="en-GB" smtClean="0"/>
              <a:t>12</a:t>
            </a:fld>
            <a:endParaRPr lang="en-GB"/>
          </a:p>
        </p:txBody>
      </p:sp>
      <p:sp>
        <p:nvSpPr>
          <p:cNvPr id="6" name="Rectangle 5"/>
          <p:cNvSpPr/>
          <p:nvPr/>
        </p:nvSpPr>
        <p:spPr>
          <a:xfrm>
            <a:off x="1919536" y="1124745"/>
            <a:ext cx="7920880" cy="4524315"/>
          </a:xfrm>
          <a:prstGeom prst="rect">
            <a:avLst/>
          </a:prstGeom>
        </p:spPr>
        <p:txBody>
          <a:bodyPr wrap="square">
            <a:spAutoFit/>
          </a:bodyPr>
          <a:lstStyle/>
          <a:p>
            <a:r>
              <a:rPr lang="en-GB" b="1" u="sng" dirty="0">
                <a:solidFill>
                  <a:schemeClr val="accent1"/>
                </a:solidFill>
              </a:rPr>
              <a:t>What’s wrong with this sentence?</a:t>
            </a:r>
          </a:p>
          <a:p>
            <a:endParaRPr lang="en-GB" dirty="0"/>
          </a:p>
          <a:p>
            <a:r>
              <a:rPr lang="en-GB" sz="2000" dirty="0"/>
              <a:t>Given that the family was still in absolute chaos and all the social workers were in the same boat, as you can imagine, there weren’t many things they could do to help. What on earth could a social worker do in this situation?</a:t>
            </a:r>
            <a:endParaRPr lang="en-GB" dirty="0"/>
          </a:p>
          <a:p>
            <a:endParaRPr lang="en-GB" dirty="0"/>
          </a:p>
          <a:p>
            <a:endParaRPr lang="en-GB" dirty="0"/>
          </a:p>
          <a:p>
            <a:endParaRPr lang="en-GB" dirty="0"/>
          </a:p>
          <a:p>
            <a:endParaRPr lang="en-GB" dirty="0"/>
          </a:p>
          <a:p>
            <a:r>
              <a:rPr lang="en-GB" sz="2000" dirty="0"/>
              <a:t>The case workers visiting Family X reported that many difficulties persisted in a number of areas. For example, the eldest child, Daniel, was frequently absent from school and the father, Rob, was rarely present in the home. Studies (Smith, 2012; Taylor, 2013) have suggested that improving parent-child guidance may help to improve this situation.</a:t>
            </a:r>
          </a:p>
        </p:txBody>
      </p:sp>
      <p:sp>
        <p:nvSpPr>
          <p:cNvPr id="7" name="Rectangle 6"/>
          <p:cNvSpPr/>
          <p:nvPr/>
        </p:nvSpPr>
        <p:spPr>
          <a:xfrm>
            <a:off x="5591944" y="1628800"/>
            <a:ext cx="1800200" cy="363066"/>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230357" y="2053655"/>
            <a:ext cx="1368152" cy="298251"/>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5879976" y="1988841"/>
            <a:ext cx="1944216" cy="384077"/>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1919536" y="2276872"/>
            <a:ext cx="1512168" cy="363066"/>
          </a:xfrm>
          <a:prstGeom prst="rect">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p:nvCxnSpPr>
        <p:spPr>
          <a:xfrm>
            <a:off x="7392144" y="4365104"/>
            <a:ext cx="2016224"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919536" y="4653136"/>
            <a:ext cx="1152128"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359696" y="4653136"/>
            <a:ext cx="3672408"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051884" y="5301208"/>
            <a:ext cx="4644516"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991544" y="5589240"/>
            <a:ext cx="1224136" cy="0"/>
          </a:xfrm>
          <a:prstGeom prst="lin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sp>
        <p:nvSpPr>
          <p:cNvPr id="19" name="Down Arrow 18"/>
          <p:cNvSpPr/>
          <p:nvPr/>
        </p:nvSpPr>
        <p:spPr>
          <a:xfrm>
            <a:off x="5807968" y="2956596"/>
            <a:ext cx="576064" cy="832445"/>
          </a:xfrm>
          <a:prstGeom prst="downArrow">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51265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left)">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left)">
                                      <p:cBhvr>
                                        <p:cTn id="48" dur="500"/>
                                        <p:tgtEl>
                                          <p:spTgt spid="1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a:t>
            </a:r>
            <a:r>
              <a:rPr lang="en-GB" dirty="0">
                <a:solidFill>
                  <a:srgbClr val="FF0000"/>
                </a:solidFill>
              </a:rPr>
              <a:t>O</a:t>
            </a:r>
            <a:r>
              <a:rPr lang="en-GB" dirty="0"/>
              <a:t>bjective</a:t>
            </a:r>
          </a:p>
        </p:txBody>
      </p:sp>
      <p:sp>
        <p:nvSpPr>
          <p:cNvPr id="5" name="Slide Number Placeholder 4"/>
          <p:cNvSpPr>
            <a:spLocks noGrp="1"/>
          </p:cNvSpPr>
          <p:nvPr>
            <p:ph type="sldNum" sz="quarter" idx="12"/>
          </p:nvPr>
        </p:nvSpPr>
        <p:spPr/>
        <p:txBody>
          <a:bodyPr/>
          <a:lstStyle/>
          <a:p>
            <a:fld id="{786194A1-5B28-41B4-A256-7AB656992733}" type="slidenum">
              <a:rPr lang="en-GB" smtClean="0"/>
              <a:t>13</a:t>
            </a:fld>
            <a:endParaRPr lang="en-GB"/>
          </a:p>
        </p:txBody>
      </p:sp>
      <p:sp>
        <p:nvSpPr>
          <p:cNvPr id="6" name="Rectangle 5"/>
          <p:cNvSpPr/>
          <p:nvPr/>
        </p:nvSpPr>
        <p:spPr>
          <a:xfrm>
            <a:off x="1897429" y="4211374"/>
            <a:ext cx="3543130" cy="646331"/>
          </a:xfrm>
          <a:prstGeom prst="rect">
            <a:avLst/>
          </a:prstGeom>
        </p:spPr>
        <p:txBody>
          <a:bodyPr wrap="square">
            <a:spAutoFit/>
          </a:bodyPr>
          <a:lstStyle/>
          <a:p>
            <a:r>
              <a:rPr lang="en-GB" dirty="0"/>
              <a:t>Advertising in social media is more important than print advertising.</a:t>
            </a:r>
          </a:p>
        </p:txBody>
      </p:sp>
      <p:sp>
        <p:nvSpPr>
          <p:cNvPr id="7" name="Oval 6"/>
          <p:cNvSpPr/>
          <p:nvPr/>
        </p:nvSpPr>
        <p:spPr>
          <a:xfrm>
            <a:off x="2160980" y="1364518"/>
            <a:ext cx="2951572" cy="768338"/>
          </a:xfrm>
          <a:prstGeom prst="ellipse">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Subjective</a:t>
            </a:r>
          </a:p>
        </p:txBody>
      </p:sp>
      <p:sp>
        <p:nvSpPr>
          <p:cNvPr id="8" name="Rounded Rectangle 7"/>
          <p:cNvSpPr/>
          <p:nvPr/>
        </p:nvSpPr>
        <p:spPr>
          <a:xfrm>
            <a:off x="2495600" y="2368763"/>
            <a:ext cx="2051472" cy="768338"/>
          </a:xfrm>
          <a:prstGeom prst="roundRect">
            <a:avLst/>
          </a:prstGeom>
          <a:solidFill>
            <a:schemeClr val="accent6">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Opinion</a:t>
            </a:r>
          </a:p>
        </p:txBody>
      </p:sp>
      <p:sp>
        <p:nvSpPr>
          <p:cNvPr id="9" name="Down Arrow 8"/>
          <p:cNvSpPr/>
          <p:nvPr/>
        </p:nvSpPr>
        <p:spPr>
          <a:xfrm>
            <a:off x="3308954" y="3429000"/>
            <a:ext cx="360040" cy="504056"/>
          </a:xfrm>
          <a:prstGeom prst="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672064" y="1364518"/>
            <a:ext cx="3203978" cy="984362"/>
          </a:xfrm>
          <a:prstGeom prst="ellipse">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Balanced evidence-based</a:t>
            </a:r>
          </a:p>
        </p:txBody>
      </p:sp>
      <p:sp>
        <p:nvSpPr>
          <p:cNvPr id="11" name="Rounded Rectangle 10"/>
          <p:cNvSpPr/>
          <p:nvPr/>
        </p:nvSpPr>
        <p:spPr>
          <a:xfrm>
            <a:off x="7206187" y="2636913"/>
            <a:ext cx="2135733" cy="671443"/>
          </a:xfrm>
          <a:prstGeom prst="roundRect">
            <a:avLst/>
          </a:prstGeom>
          <a:solidFill>
            <a:schemeClr val="accent6">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Academic argument</a:t>
            </a:r>
          </a:p>
        </p:txBody>
      </p:sp>
      <p:sp>
        <p:nvSpPr>
          <p:cNvPr id="12" name="TextBox 11"/>
          <p:cNvSpPr txBox="1"/>
          <p:nvPr/>
        </p:nvSpPr>
        <p:spPr>
          <a:xfrm>
            <a:off x="5711454" y="4224999"/>
            <a:ext cx="4464496" cy="1477328"/>
          </a:xfrm>
          <a:prstGeom prst="rect">
            <a:avLst/>
          </a:prstGeom>
          <a:noFill/>
        </p:spPr>
        <p:txBody>
          <a:bodyPr wrap="square" rtlCol="0">
            <a:spAutoFit/>
          </a:bodyPr>
          <a:lstStyle/>
          <a:p>
            <a:r>
              <a:rPr lang="en-GB" dirty="0"/>
              <a:t>While research by Singh (2005) suggests that print remains the most popular form of advertising, Cook (2011) argues that publicity through social media is more effective because…</a:t>
            </a:r>
            <a:endParaRPr lang="en-GB" dirty="0">
              <a:solidFill>
                <a:prstClr val="black"/>
              </a:solidFill>
            </a:endParaRPr>
          </a:p>
        </p:txBody>
      </p:sp>
      <p:sp>
        <p:nvSpPr>
          <p:cNvPr id="13" name="Down Arrow 12"/>
          <p:cNvSpPr/>
          <p:nvPr/>
        </p:nvSpPr>
        <p:spPr>
          <a:xfrm>
            <a:off x="8123722" y="3512690"/>
            <a:ext cx="360040" cy="504056"/>
          </a:xfrm>
          <a:prstGeom prst="down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28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a:t>
            </a:r>
            <a:r>
              <a:rPr lang="en-GB" dirty="0">
                <a:solidFill>
                  <a:srgbClr val="FF0000"/>
                </a:solidFill>
              </a:rPr>
              <a:t>C</a:t>
            </a:r>
            <a:r>
              <a:rPr lang="en-GB" dirty="0"/>
              <a:t>oncise (and clear)</a:t>
            </a:r>
            <a:br>
              <a:rPr lang="en-GB" dirty="0"/>
            </a:br>
            <a:endParaRPr lang="en-GB" dirty="0"/>
          </a:p>
        </p:txBody>
      </p:sp>
      <p:sp>
        <p:nvSpPr>
          <p:cNvPr id="5" name="Slide Number Placeholder 4"/>
          <p:cNvSpPr>
            <a:spLocks noGrp="1"/>
          </p:cNvSpPr>
          <p:nvPr>
            <p:ph type="sldNum" sz="quarter" idx="12"/>
          </p:nvPr>
        </p:nvSpPr>
        <p:spPr/>
        <p:txBody>
          <a:bodyPr/>
          <a:lstStyle/>
          <a:p>
            <a:fld id="{786194A1-5B28-41B4-A256-7AB656992733}" type="slidenum">
              <a:rPr lang="en-GB" smtClean="0"/>
              <a:t>14</a:t>
            </a:fld>
            <a:endParaRPr lang="en-GB"/>
          </a:p>
        </p:txBody>
      </p:sp>
      <p:sp>
        <p:nvSpPr>
          <p:cNvPr id="6" name="TextBox 5"/>
          <p:cNvSpPr txBox="1"/>
          <p:nvPr/>
        </p:nvSpPr>
        <p:spPr>
          <a:xfrm>
            <a:off x="1919536" y="1052736"/>
            <a:ext cx="7416824" cy="5355312"/>
          </a:xfrm>
          <a:prstGeom prst="rect">
            <a:avLst/>
          </a:prstGeom>
          <a:noFill/>
        </p:spPr>
        <p:txBody>
          <a:bodyPr wrap="square" rtlCol="0">
            <a:spAutoFit/>
          </a:bodyPr>
          <a:lstStyle/>
          <a:p>
            <a:pPr marL="285750" indent="-285750">
              <a:buFont typeface="Arial" panose="020B0604020202020204" pitchFamily="34" charset="0"/>
              <a:buChar char="•"/>
            </a:pPr>
            <a:r>
              <a:rPr lang="en-GB" dirty="0"/>
              <a:t>Think carefully about the words/phrases/terminology you are using</a:t>
            </a:r>
          </a:p>
          <a:p>
            <a:pPr marL="285750" indent="-285750">
              <a:buFontTx/>
              <a:buChar char="-"/>
            </a:pPr>
            <a:r>
              <a:rPr lang="en-GB" dirty="0"/>
              <a:t>Are you actually saying what you want to say?</a:t>
            </a:r>
          </a:p>
          <a:p>
            <a:pPr marL="285750" indent="-285750">
              <a:buFontTx/>
              <a:buChar char="-"/>
            </a:pPr>
            <a:endParaRPr lang="en-GB" dirty="0"/>
          </a:p>
          <a:p>
            <a:pPr marL="285750" indent="-285750">
              <a:buFontTx/>
              <a:buChar char="-"/>
            </a:pPr>
            <a:endParaRPr lang="en-GB" dirty="0"/>
          </a:p>
          <a:p>
            <a:pPr marL="285750" indent="-285750">
              <a:buFont typeface="Arial" panose="020B0604020202020204" pitchFamily="34" charset="0"/>
              <a:buChar char="•"/>
            </a:pPr>
            <a:r>
              <a:rPr lang="en-GB" dirty="0"/>
              <a:t>Remove redundancy</a:t>
            </a:r>
          </a:p>
          <a:p>
            <a:r>
              <a:rPr lang="en-GB" dirty="0"/>
              <a:t>E.g. The task was really difficult                   The task was difficult</a:t>
            </a:r>
          </a:p>
          <a:p>
            <a:endParaRPr lang="en-GB" dirty="0"/>
          </a:p>
          <a:p>
            <a:endParaRPr lang="en-GB" dirty="0"/>
          </a:p>
          <a:p>
            <a:pPr marL="285750" indent="-285750">
              <a:buFont typeface="Arial" panose="020B0604020202020204" pitchFamily="34" charset="0"/>
              <a:buChar char="•"/>
            </a:pPr>
            <a:r>
              <a:rPr lang="en-GB" dirty="0"/>
              <a:t>Avoid waffle – get straight to the point!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i="1" dirty="0"/>
              <a:t>Research shows that lots of people that study Social Work end up going on to work in local authorities in the future. </a:t>
            </a:r>
          </a:p>
          <a:p>
            <a:endParaRPr lang="en-GB" dirty="0"/>
          </a:p>
          <a:p>
            <a:r>
              <a:rPr lang="en-GB" dirty="0">
                <a:solidFill>
                  <a:srgbClr val="0070C0"/>
                </a:solidFill>
              </a:rPr>
              <a:t>Research by Simons (2013) notes that 68% of 2010 graduates from social work courses in London found employment in social worker roles within 12 months of graduating. This trend is further supported by Thomas (2012) who noted that…. From this it could be argued that…</a:t>
            </a:r>
          </a:p>
        </p:txBody>
      </p:sp>
      <p:pic>
        <p:nvPicPr>
          <p:cNvPr id="1026" name="Picture 2" descr="C:\Users\lbstddt\AppData\Local\Microsoft\Windows\Temporary Internet Files\Content.IE5\YAX3AV9E\7VpBI[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5921" y="2513118"/>
            <a:ext cx="971599" cy="26781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37540" y="1385134"/>
            <a:ext cx="1462916" cy="2115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125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xEl>
                                              <p:pRg st="12" end="12"/>
                                            </p:txEl>
                                          </p:spTgt>
                                        </p:tgtEl>
                                        <p:attrNameLst>
                                          <p:attrName>style.visibility</p:attrName>
                                        </p:attrNameLst>
                                      </p:cBhvr>
                                      <p:to>
                                        <p:strVal val="visible"/>
                                      </p:to>
                                    </p:set>
                                    <p:anim calcmode="lin" valueType="num">
                                      <p:cBhvr additive="base">
                                        <p:cTn id="11" dur="500" fill="hold"/>
                                        <p:tgtEl>
                                          <p:spTgt spid="6">
                                            <p:txEl>
                                              <p:pRg st="12" end="1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xEl>
                                              <p:pRg st="14" end="14"/>
                                            </p:txEl>
                                          </p:spTgt>
                                        </p:tgtEl>
                                        <p:attrNameLst>
                                          <p:attrName>style.visibility</p:attrName>
                                        </p:attrNameLst>
                                      </p:cBhvr>
                                      <p:to>
                                        <p:strVal val="visible"/>
                                      </p:to>
                                    </p:set>
                                    <p:anim calcmode="lin" valueType="num">
                                      <p:cBhvr additive="base">
                                        <p:cTn id="17" dur="500" fill="hold"/>
                                        <p:tgtEl>
                                          <p:spTgt spid="6">
                                            <p:txEl>
                                              <p:pRg st="14" end="1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a:t>
            </a:r>
            <a:r>
              <a:rPr lang="en-GB" dirty="0">
                <a:solidFill>
                  <a:srgbClr val="FF0000"/>
                </a:solidFill>
              </a:rPr>
              <a:t>U</a:t>
            </a:r>
            <a:r>
              <a:rPr lang="en-GB" dirty="0"/>
              <a:t>nemotional</a:t>
            </a:r>
          </a:p>
        </p:txBody>
      </p:sp>
      <p:sp>
        <p:nvSpPr>
          <p:cNvPr id="5" name="Slide Number Placeholder 4"/>
          <p:cNvSpPr>
            <a:spLocks noGrp="1"/>
          </p:cNvSpPr>
          <p:nvPr>
            <p:ph type="sldNum" sz="quarter" idx="12"/>
          </p:nvPr>
        </p:nvSpPr>
        <p:spPr/>
        <p:txBody>
          <a:bodyPr/>
          <a:lstStyle/>
          <a:p>
            <a:fld id="{786194A1-5B28-41B4-A256-7AB656992733}" type="slidenum">
              <a:rPr lang="en-GB" smtClean="0"/>
              <a:t>15</a:t>
            </a:fld>
            <a:endParaRPr lang="en-GB"/>
          </a:p>
        </p:txBody>
      </p:sp>
      <p:sp>
        <p:nvSpPr>
          <p:cNvPr id="4" name="TextBox 3"/>
          <p:cNvSpPr txBox="1"/>
          <p:nvPr/>
        </p:nvSpPr>
        <p:spPr>
          <a:xfrm>
            <a:off x="1919536" y="1052736"/>
            <a:ext cx="7416824" cy="5632311"/>
          </a:xfrm>
          <a:prstGeom prst="rect">
            <a:avLst/>
          </a:prstGeom>
          <a:noFill/>
        </p:spPr>
        <p:txBody>
          <a:bodyPr wrap="square" rtlCol="0">
            <a:spAutoFit/>
          </a:bodyPr>
          <a:lstStyle/>
          <a:p>
            <a:pPr marL="285750" indent="-285750">
              <a:buFont typeface="Arial" panose="020B0604020202020204" pitchFamily="34" charset="0"/>
              <a:buChar char="•"/>
            </a:pPr>
            <a:endParaRPr lang="cs-CZ" dirty="0"/>
          </a:p>
          <a:p>
            <a:pPr marL="285750" indent="-285750">
              <a:buFont typeface="Arial" panose="020B0604020202020204" pitchFamily="34" charset="0"/>
              <a:buChar char="•"/>
            </a:pPr>
            <a:r>
              <a:rPr lang="en-GB" dirty="0"/>
              <a:t>Effective academic writing avoids emotion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Think carefully about the words/phrases/terminology you are using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14338" name="Picture 2" descr="http://netdna.webdesignerdepot.com/uploads/2013/05/featured18.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7162" y="1961309"/>
            <a:ext cx="5810550"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1369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6" end="16"/>
                                            </p:txEl>
                                          </p:spTgt>
                                        </p:tgtEl>
                                        <p:attrNameLst>
                                          <p:attrName>style.visibility</p:attrName>
                                        </p:attrNameLst>
                                      </p:cBhvr>
                                      <p:to>
                                        <p:strVal val="visible"/>
                                      </p:to>
                                    </p:set>
                                    <p:anim calcmode="lin" valueType="num">
                                      <p:cBhvr additive="base">
                                        <p:cTn id="13" dur="500" fill="hold"/>
                                        <p:tgtEl>
                                          <p:spTgt spid="4">
                                            <p:txEl>
                                              <p:pRg st="16" end="1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5. </a:t>
            </a:r>
            <a:r>
              <a:rPr lang="en-GB" dirty="0">
                <a:solidFill>
                  <a:srgbClr val="FF0000"/>
                </a:solidFill>
              </a:rPr>
              <a:t>S</a:t>
            </a:r>
            <a:r>
              <a:rPr lang="en-GB" dirty="0"/>
              <a:t>tructured</a:t>
            </a:r>
          </a:p>
        </p:txBody>
      </p:sp>
      <p:sp>
        <p:nvSpPr>
          <p:cNvPr id="5" name="Slide Number Placeholder 4"/>
          <p:cNvSpPr>
            <a:spLocks noGrp="1"/>
          </p:cNvSpPr>
          <p:nvPr>
            <p:ph type="sldNum" sz="quarter" idx="12"/>
          </p:nvPr>
        </p:nvSpPr>
        <p:spPr/>
        <p:txBody>
          <a:bodyPr/>
          <a:lstStyle/>
          <a:p>
            <a:fld id="{786194A1-5B28-41B4-A256-7AB656992733}" type="slidenum">
              <a:rPr lang="en-GB" smtClean="0"/>
              <a:t>16</a:t>
            </a:fld>
            <a:endParaRPr lang="en-GB"/>
          </a:p>
        </p:txBody>
      </p:sp>
      <p:pic>
        <p:nvPicPr>
          <p:cNvPr id="12292" name="Picture 4" descr="http://evidencebasedteaching.org.au/wp-content/uploads/2014/03/parts-of-a-paragraph.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534" y="1690688"/>
            <a:ext cx="8258932" cy="470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441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Critical reading is careful reading</a:t>
            </a:r>
          </a:p>
        </p:txBody>
      </p:sp>
      <p:sp>
        <p:nvSpPr>
          <p:cNvPr id="5" name="Slide Number Placeholder 4"/>
          <p:cNvSpPr>
            <a:spLocks noGrp="1"/>
          </p:cNvSpPr>
          <p:nvPr>
            <p:ph type="sldNum" sz="quarter" idx="12"/>
          </p:nvPr>
        </p:nvSpPr>
        <p:spPr/>
        <p:txBody>
          <a:bodyPr/>
          <a:lstStyle/>
          <a:p>
            <a:fld id="{786194A1-5B28-41B4-A256-7AB656992733}" type="slidenum">
              <a:rPr lang="en-GB" smtClean="0"/>
              <a:t>17</a:t>
            </a:fld>
            <a:endParaRPr lang="en-GB"/>
          </a:p>
        </p:txBody>
      </p:sp>
      <p:sp>
        <p:nvSpPr>
          <p:cNvPr id="6" name="Rectangle 5"/>
          <p:cNvSpPr/>
          <p:nvPr/>
        </p:nvSpPr>
        <p:spPr>
          <a:xfrm>
            <a:off x="1991544" y="1268760"/>
            <a:ext cx="7704856" cy="1477328"/>
          </a:xfrm>
          <a:prstGeom prst="rect">
            <a:avLst/>
          </a:prstGeom>
        </p:spPr>
        <p:txBody>
          <a:bodyPr wrap="square">
            <a:spAutoFit/>
          </a:bodyPr>
          <a:lstStyle/>
          <a:p>
            <a:r>
              <a:rPr lang="en-GB" b="1" dirty="0">
                <a:solidFill>
                  <a:schemeClr val="accent2"/>
                </a:solidFill>
              </a:rPr>
              <a:t>Watch out for hedges – cautious language </a:t>
            </a:r>
          </a:p>
          <a:p>
            <a:endParaRPr lang="en-GB" b="1" dirty="0">
              <a:solidFill>
                <a:schemeClr val="accent2"/>
              </a:solidFill>
            </a:endParaRPr>
          </a:p>
          <a:p>
            <a:endParaRPr lang="en-GB" b="1" dirty="0">
              <a:solidFill>
                <a:schemeClr val="accent2"/>
              </a:solidFill>
            </a:endParaRPr>
          </a:p>
          <a:p>
            <a:endParaRPr lang="en-GB" dirty="0"/>
          </a:p>
          <a:p>
            <a:endParaRPr lang="en-GB" dirty="0"/>
          </a:p>
        </p:txBody>
      </p:sp>
      <p:sp>
        <p:nvSpPr>
          <p:cNvPr id="7" name="Oval Callout 6"/>
          <p:cNvSpPr/>
          <p:nvPr/>
        </p:nvSpPr>
        <p:spPr>
          <a:xfrm>
            <a:off x="1991544" y="2070663"/>
            <a:ext cx="1296144" cy="504056"/>
          </a:xfrm>
          <a:prstGeom prst="wedgeEllipseCallout">
            <a:avLst/>
          </a:prstGeom>
          <a:scene3d>
            <a:camera prst="orthographicFront"/>
            <a:lightRig rig="threePt" dir="t"/>
          </a:scene3d>
          <a:sp3d>
            <a:bevelT w="165100" prst="coolSlant"/>
          </a:sp3d>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a:t>mostly</a:t>
            </a:r>
          </a:p>
        </p:txBody>
      </p:sp>
      <p:sp>
        <p:nvSpPr>
          <p:cNvPr id="8" name="Oval Callout 7"/>
          <p:cNvSpPr/>
          <p:nvPr/>
        </p:nvSpPr>
        <p:spPr>
          <a:xfrm>
            <a:off x="6528048" y="2846382"/>
            <a:ext cx="2088232" cy="504056"/>
          </a:xfrm>
          <a:prstGeom prst="wedgeEllipseCallout">
            <a:avLst/>
          </a:prstGeom>
          <a:scene3d>
            <a:camera prst="orthographicFront"/>
            <a:lightRig rig="threePt" dir="t"/>
          </a:scene3d>
          <a:sp3d>
            <a:bevelT w="165100" prst="coolSlan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May/might</a:t>
            </a:r>
          </a:p>
        </p:txBody>
      </p:sp>
      <p:sp>
        <p:nvSpPr>
          <p:cNvPr id="9" name="Oval Callout 8"/>
          <p:cNvSpPr/>
          <p:nvPr/>
        </p:nvSpPr>
        <p:spPr>
          <a:xfrm>
            <a:off x="7968208" y="1628800"/>
            <a:ext cx="1440160" cy="630652"/>
          </a:xfrm>
          <a:prstGeom prst="wedgeEllipseCallout">
            <a:avLst/>
          </a:prstGeom>
          <a:scene3d>
            <a:camera prst="orthographicFront"/>
            <a:lightRig rig="threePt" dir="t"/>
          </a:scene3d>
          <a:sp3d>
            <a:bevelT w="165100" prst="coolSlant"/>
          </a:sp3d>
        </p:spPr>
        <p:style>
          <a:lnRef idx="1">
            <a:schemeClr val="dk1"/>
          </a:lnRef>
          <a:fillRef idx="2">
            <a:schemeClr val="dk1"/>
          </a:fillRef>
          <a:effectRef idx="1">
            <a:schemeClr val="dk1"/>
          </a:effectRef>
          <a:fontRef idx="minor">
            <a:schemeClr val="dk1"/>
          </a:fontRef>
        </p:style>
        <p:txBody>
          <a:bodyPr rtlCol="0" anchor="ctr"/>
          <a:lstStyle/>
          <a:p>
            <a:pPr algn="ctr"/>
            <a:r>
              <a:rPr lang="en-GB" dirty="0"/>
              <a:t>could</a:t>
            </a:r>
          </a:p>
        </p:txBody>
      </p:sp>
      <p:sp>
        <p:nvSpPr>
          <p:cNvPr id="10" name="Oval Callout 9"/>
          <p:cNvSpPr/>
          <p:nvPr/>
        </p:nvSpPr>
        <p:spPr>
          <a:xfrm>
            <a:off x="3827748" y="2144329"/>
            <a:ext cx="2016224" cy="612648"/>
          </a:xfrm>
          <a:prstGeom prst="wedgeEllipseCallout">
            <a:avLst/>
          </a:prstGeom>
          <a:scene3d>
            <a:camera prst="orthographicFront"/>
            <a:lightRig rig="threePt" dir="t"/>
          </a:scene3d>
          <a:sp3d>
            <a:bevelT w="165100" prst="coolSlant"/>
          </a:sp3d>
        </p:spPr>
        <p:style>
          <a:lnRef idx="1">
            <a:schemeClr val="accent6"/>
          </a:lnRef>
          <a:fillRef idx="3">
            <a:schemeClr val="accent6"/>
          </a:fillRef>
          <a:effectRef idx="2">
            <a:schemeClr val="accent6"/>
          </a:effectRef>
          <a:fontRef idx="minor">
            <a:schemeClr val="lt1"/>
          </a:fontRef>
        </p:style>
        <p:txBody>
          <a:bodyPr rtlCol="0" anchor="ctr"/>
          <a:lstStyle/>
          <a:p>
            <a:pPr algn="ctr"/>
            <a:r>
              <a:rPr lang="en-GB" dirty="0"/>
              <a:t>Often</a:t>
            </a:r>
          </a:p>
        </p:txBody>
      </p:sp>
      <p:sp>
        <p:nvSpPr>
          <p:cNvPr id="11" name="Rectangle 10"/>
          <p:cNvSpPr/>
          <p:nvPr/>
        </p:nvSpPr>
        <p:spPr>
          <a:xfrm>
            <a:off x="1991544" y="4869161"/>
            <a:ext cx="7534522" cy="1200329"/>
          </a:xfrm>
          <a:prstGeom prst="rect">
            <a:avLst/>
          </a:prstGeom>
        </p:spPr>
        <p:txBody>
          <a:bodyPr wrap="square">
            <a:spAutoFit/>
          </a:bodyPr>
          <a:lstStyle/>
          <a:p>
            <a:pPr marL="285750" indent="-285750">
              <a:buFont typeface="Arial" panose="020B0604020202020204" pitchFamily="34" charset="0"/>
              <a:buChar char="•"/>
            </a:pPr>
            <a:endParaRPr lang="en-GB" dirty="0"/>
          </a:p>
          <a:p>
            <a:r>
              <a:rPr lang="en-GB" dirty="0"/>
              <a:t>Make sure you do not misrepresent other people’s views</a:t>
            </a:r>
          </a:p>
          <a:p>
            <a:endParaRPr lang="en-GB" dirty="0"/>
          </a:p>
          <a:p>
            <a:r>
              <a:rPr lang="en-GB" dirty="0"/>
              <a:t>Do they really say what you think they say?</a:t>
            </a:r>
          </a:p>
        </p:txBody>
      </p:sp>
      <p:sp>
        <p:nvSpPr>
          <p:cNvPr id="3" name="Explosion 2 2"/>
          <p:cNvSpPr/>
          <p:nvPr/>
        </p:nvSpPr>
        <p:spPr>
          <a:xfrm>
            <a:off x="2148719" y="3098410"/>
            <a:ext cx="3492388" cy="1590730"/>
          </a:xfrm>
          <a:prstGeom prst="irregularSeal2">
            <a:avLst/>
          </a:prstGeom>
          <a:solidFill>
            <a:srgbClr val="FFFFCC"/>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7030A0"/>
                </a:solidFill>
              </a:rPr>
              <a:t>Read and read again!</a:t>
            </a:r>
          </a:p>
        </p:txBody>
      </p:sp>
    </p:spTree>
    <p:extLst>
      <p:ext uri="{BB962C8B-B14F-4D97-AF65-F5344CB8AC3E}">
        <p14:creationId xmlns:p14="http://schemas.microsoft.com/office/powerpoint/2010/main" val="2117538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786194A1-5B28-41B4-A256-7AB656992733}" type="slidenum">
              <a:rPr lang="en-GB" smtClean="0"/>
              <a:t>18</a:t>
            </a:fld>
            <a:endParaRPr lang="en-GB"/>
          </a:p>
        </p:txBody>
      </p:sp>
      <p:sp>
        <p:nvSpPr>
          <p:cNvPr id="6" name="TextBox 5"/>
          <p:cNvSpPr txBox="1"/>
          <p:nvPr/>
        </p:nvSpPr>
        <p:spPr>
          <a:xfrm>
            <a:off x="1802804" y="476672"/>
            <a:ext cx="7992888" cy="923330"/>
          </a:xfrm>
          <a:prstGeom prst="rect">
            <a:avLst/>
          </a:prstGeom>
          <a:noFill/>
        </p:spPr>
        <p:txBody>
          <a:bodyPr wrap="square" rtlCol="0">
            <a:spAutoFit/>
          </a:bodyPr>
          <a:lstStyle/>
          <a:p>
            <a:pPr algn="ctr"/>
            <a:r>
              <a:rPr lang="en-GB" b="1" dirty="0">
                <a:solidFill>
                  <a:schemeClr val="accent1"/>
                </a:solidFill>
              </a:rPr>
              <a:t>Showing off your ability to incorporate sources in a variety of ways can help to highlight your detailed understanding of research and help to form a well constructed assignment </a:t>
            </a:r>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872" y="2060849"/>
            <a:ext cx="1944216" cy="2215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6575" y="4801604"/>
            <a:ext cx="8577263" cy="142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1839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en-GB"/>
          </a:p>
        </p:txBody>
      </p:sp>
      <p:sp>
        <p:nvSpPr>
          <p:cNvPr id="3" name="Zástupný symbol pro obsah 2"/>
          <p:cNvSpPr>
            <a:spLocks noGrp="1"/>
          </p:cNvSpPr>
          <p:nvPr>
            <p:ph idx="1"/>
          </p:nvPr>
        </p:nvSpPr>
        <p:spPr/>
        <p:txBody>
          <a:bodyPr/>
          <a:lstStyle/>
          <a:p>
            <a:endParaRPr lang="en-GB"/>
          </a:p>
        </p:txBody>
      </p:sp>
    </p:spTree>
    <p:extLst>
      <p:ext uri="{BB962C8B-B14F-4D97-AF65-F5344CB8AC3E}">
        <p14:creationId xmlns:p14="http://schemas.microsoft.com/office/powerpoint/2010/main" val="205308974"/>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924</Words>
  <Application>Microsoft Office PowerPoint</Application>
  <PresentationFormat>Širokoúhlá obrazovka</PresentationFormat>
  <Paragraphs>169</Paragraphs>
  <Slides>19</Slides>
  <Notes>2</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19</vt:i4>
      </vt:variant>
    </vt:vector>
  </HeadingPairs>
  <TitlesOfParts>
    <vt:vector size="24" baseType="lpstr">
      <vt:lpstr>Arial</vt:lpstr>
      <vt:lpstr>Calibri</vt:lpstr>
      <vt:lpstr>Calibri Light</vt:lpstr>
      <vt:lpstr>Wingdings</vt:lpstr>
      <vt:lpstr>Motiv Office</vt:lpstr>
      <vt:lpstr>Writing an argument</vt:lpstr>
      <vt:lpstr>Aims:</vt:lpstr>
      <vt:lpstr>Critical thinking and reading</vt:lpstr>
      <vt:lpstr>Interrogating a text: the SQ3R process</vt:lpstr>
      <vt:lpstr>Critically evaluating research</vt:lpstr>
      <vt:lpstr>Critical reading… </vt:lpstr>
      <vt:lpstr>SO WHAT?!</vt:lpstr>
      <vt:lpstr>Summary</vt:lpstr>
      <vt:lpstr>What is effective  academic writing?</vt:lpstr>
      <vt:lpstr>Academic writing should FOCUS and should be…</vt:lpstr>
      <vt:lpstr>1. Formal</vt:lpstr>
      <vt:lpstr>1. Formal</vt:lpstr>
      <vt:lpstr>2. Objective</vt:lpstr>
      <vt:lpstr>3. Concise (and clear) </vt:lpstr>
      <vt:lpstr>4. Unemotional</vt:lpstr>
      <vt:lpstr>5. Structured</vt:lpstr>
      <vt:lpstr>Critical reading is careful reading</vt:lpstr>
      <vt:lpstr>Prezentace aplikace PowerPoint</vt:lpstr>
      <vt:lpstr>Prezentace aplikace PowerPoint</vt:lpstr>
    </vt:vector>
  </TitlesOfParts>
  <Company>FZS ZČU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an argument</dc:title>
  <dc:creator>.. ..</dc:creator>
  <cp:lastModifiedBy>martin.buk@tiscali.cz</cp:lastModifiedBy>
  <cp:revision>4</cp:revision>
  <dcterms:created xsi:type="dcterms:W3CDTF">2021-02-24T10:40:51Z</dcterms:created>
  <dcterms:modified xsi:type="dcterms:W3CDTF">2023-02-26T16:01:28Z</dcterms:modified>
</cp:coreProperties>
</file>