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6" r:id="rId1"/>
  </p:sldMasterIdLst>
  <p:sldIdLst>
    <p:sldId id="256" r:id="rId2"/>
    <p:sldId id="298" r:id="rId3"/>
    <p:sldId id="299" r:id="rId4"/>
    <p:sldId id="301" r:id="rId5"/>
    <p:sldId id="302" r:id="rId6"/>
    <p:sldId id="303" r:id="rId7"/>
    <p:sldId id="304" r:id="rId8"/>
    <p:sldId id="305" r:id="rId9"/>
    <p:sldId id="306" r:id="rId10"/>
    <p:sldId id="307" r:id="rId11"/>
    <p:sldId id="308" r:id="rId12"/>
    <p:sldId id="315" r:id="rId13"/>
    <p:sldId id="316" r:id="rId14"/>
    <p:sldId id="309" r:id="rId15"/>
    <p:sldId id="310" r:id="rId16"/>
    <p:sldId id="311" r:id="rId17"/>
    <p:sldId id="312" r:id="rId18"/>
    <p:sldId id="313" r:id="rId19"/>
    <p:sldId id="314" r:id="rId20"/>
    <p:sldId id="317" r:id="rId21"/>
    <p:sldId id="318" r:id="rId22"/>
    <p:sldId id="319" r:id="rId23"/>
    <p:sldId id="320" r:id="rId24"/>
    <p:sldId id="321" r:id="rId25"/>
    <p:sldId id="322" r:id="rId26"/>
    <p:sldId id="323" r:id="rId27"/>
  </p:sldIdLst>
  <p:sldSz cx="10693400" cy="7562850"/>
  <p:notesSz cx="10693400" cy="756285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278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0515177" y="3361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10693400" cy="277304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71095" y="7048577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604010" y="3109172"/>
            <a:ext cx="7485380" cy="1932728"/>
          </a:xfrm>
        </p:spPr>
        <p:txBody>
          <a:bodyPr/>
          <a:lstStyle>
            <a:lvl1pPr marL="0" indent="0" algn="ctr">
              <a:buNone/>
              <a:defRPr sz="1800" b="1" cap="all" spc="285" baseline="0">
                <a:solidFill>
                  <a:schemeClr val="tx2"/>
                </a:solidFill>
              </a:defRPr>
            </a:lvl1pPr>
            <a:lvl2pPr marL="521574" indent="0" algn="ctr">
              <a:buNone/>
            </a:lvl2pPr>
            <a:lvl3pPr marL="1043148" indent="0" algn="ctr">
              <a:buNone/>
            </a:lvl3pPr>
            <a:lvl4pPr marL="1564721" indent="0" algn="ctr">
              <a:buNone/>
            </a:lvl4pPr>
            <a:lvl5pPr marL="2086295" indent="0" algn="ctr">
              <a:buNone/>
            </a:lvl5pPr>
            <a:lvl6pPr marL="2607869" indent="0" algn="ctr">
              <a:buNone/>
            </a:lvl6pPr>
            <a:lvl7pPr marL="3129443" indent="0" algn="ctr">
              <a:buNone/>
            </a:lvl7pPr>
            <a:lvl8pPr marL="3651016" indent="0" algn="ctr">
              <a:buNone/>
            </a:lvl8pPr>
            <a:lvl9pPr marL="417259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81788" y="2668846"/>
            <a:ext cx="1032982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78224" y="168063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990254" y="2332719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5100752" y="2436918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5079365" y="2425505"/>
            <a:ext cx="534670" cy="486683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802005" y="420159"/>
            <a:ext cx="9089390" cy="1932728"/>
          </a:xfrm>
        </p:spPr>
        <p:txBody>
          <a:bodyPr anchor="b"/>
          <a:lstStyle>
            <a:lvl1pPr>
              <a:defRPr sz="48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5100752" y="1131861"/>
            <a:ext cx="534670" cy="486683"/>
          </a:xfrm>
        </p:spPr>
        <p:txBody>
          <a:bodyPr/>
          <a:lstStyle/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52882" y="1683995"/>
            <a:ext cx="9944862" cy="50419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10515177" y="21008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78224" y="2520950"/>
            <a:ext cx="10329824" cy="336127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81788" y="156983"/>
            <a:ext cx="10329824" cy="2359609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98" y="3025141"/>
            <a:ext cx="7578203" cy="1845195"/>
          </a:xfrm>
        </p:spPr>
        <p:txBody>
          <a:bodyPr anchor="t"/>
          <a:lstStyle>
            <a:lvl1pPr marL="0" indent="0" algn="ctr">
              <a:buNone/>
              <a:defRPr sz="1800" b="1" cap="all" spc="285" baseline="0">
                <a:solidFill>
                  <a:schemeClr val="tx2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71095" y="7048577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78224" y="168063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78224" y="2689013"/>
            <a:ext cx="1032982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990254" y="2332719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5100752" y="2436918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5079365" y="2425505"/>
            <a:ext cx="534670" cy="486683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44705" y="588222"/>
            <a:ext cx="9089390" cy="1680633"/>
          </a:xfrm>
        </p:spPr>
        <p:txBody>
          <a:bodyPr anchor="b"/>
          <a:lstStyle>
            <a:lvl1pPr algn="ctr">
              <a:buNone/>
              <a:defRPr sz="48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2882" y="252095"/>
            <a:ext cx="9980507" cy="836955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72487" y="7068744"/>
            <a:ext cx="3560902" cy="403352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5336269" y="1737595"/>
            <a:ext cx="10433" cy="5314900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52882" y="1512570"/>
            <a:ext cx="4722918" cy="5162906"/>
          </a:xfrm>
        </p:spPr>
        <p:txBody>
          <a:bodyPr/>
          <a:lstStyle>
            <a:lvl1pPr>
              <a:defRPr sz="29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5614035" y="1512570"/>
            <a:ext cx="4722918" cy="5162906"/>
          </a:xfrm>
        </p:spPr>
        <p:txBody>
          <a:bodyPr/>
          <a:lstStyle>
            <a:lvl1pPr>
              <a:defRPr sz="29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5346700" y="2426415"/>
            <a:ext cx="0" cy="4618380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10693400" cy="159660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10515177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78224" y="1512570"/>
            <a:ext cx="10329824" cy="100838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70649" y="7048576"/>
            <a:ext cx="10329824" cy="34284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52882" y="1680634"/>
            <a:ext cx="4724775" cy="808307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500" b="1" dirty="0" smtClean="0">
                <a:solidFill>
                  <a:srgbClr val="FFFFFF"/>
                </a:solidFill>
              </a:defRPr>
            </a:lvl1pPr>
            <a:lvl2pPr>
              <a:buNone/>
              <a:defRPr sz="2300" b="1"/>
            </a:lvl2pPr>
            <a:lvl3pPr>
              <a:buNone/>
              <a:defRPr sz="2100" b="1"/>
            </a:lvl3pPr>
            <a:lvl4pPr>
              <a:buNone/>
              <a:defRPr sz="1800" b="1"/>
            </a:lvl4pPr>
            <a:lvl5pPr>
              <a:buNone/>
              <a:defRPr sz="18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5603195" y="1680633"/>
            <a:ext cx="4726631" cy="80670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500" b="1"/>
            </a:lvl1pPr>
            <a:lvl2pPr>
              <a:buNone/>
              <a:defRPr sz="2300" b="1"/>
            </a:lvl2pPr>
            <a:lvl3pPr>
              <a:buNone/>
              <a:defRPr sz="2100" b="1"/>
            </a:lvl3pPr>
            <a:lvl4pPr>
              <a:buNone/>
              <a:defRPr sz="1800" b="1"/>
            </a:lvl4pPr>
            <a:lvl5pPr>
              <a:buNone/>
              <a:defRPr sz="18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56447" y="7068744"/>
            <a:ext cx="4188248" cy="403352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78224" y="1411732"/>
            <a:ext cx="1032982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78224" y="171425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52882" y="2725386"/>
            <a:ext cx="4726483" cy="4210851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5614035" y="2725386"/>
            <a:ext cx="4722918" cy="421502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990254" y="1054295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5100752" y="1158494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5079365" y="1149554"/>
            <a:ext cx="534670" cy="486683"/>
          </a:xfrm>
        </p:spPr>
        <p:txBody>
          <a:bodyPr/>
          <a:lstStyle>
            <a:lvl1pPr algn="ctr">
              <a:defRPr/>
            </a:lvl1pPr>
          </a:lstStyle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5079365" y="1142501"/>
            <a:ext cx="534670" cy="486683"/>
          </a:xfrm>
        </p:spPr>
        <p:txBody>
          <a:bodyPr/>
          <a:lstStyle/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10693400" cy="17142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10515177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71095" y="7048577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78224" y="174786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990254" y="6974628"/>
            <a:ext cx="712893" cy="486682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78224" y="168063"/>
            <a:ext cx="10329824" cy="336127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10515177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10693400" cy="131089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78223" y="672254"/>
            <a:ext cx="3208020" cy="6470438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5558" y="1008380"/>
            <a:ext cx="2762462" cy="1092412"/>
          </a:xfrm>
        </p:spPr>
        <p:txBody>
          <a:bodyPr anchor="b">
            <a:noAutofit/>
          </a:bodyPr>
          <a:lstStyle>
            <a:lvl1pPr algn="l">
              <a:buNone/>
              <a:defRPr sz="25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5558" y="2184824"/>
            <a:ext cx="2762462" cy="4570973"/>
          </a:xfrm>
        </p:spPr>
        <p:txBody>
          <a:bodyPr/>
          <a:lstStyle>
            <a:lvl1pPr marL="0" indent="0">
              <a:spcAft>
                <a:spcPts val="1141"/>
              </a:spcAft>
              <a:buNone/>
              <a:defRPr sz="1800">
                <a:solidFill>
                  <a:srgbClr val="FFFFFF"/>
                </a:solidFill>
              </a:defRPr>
            </a:lvl1pPr>
            <a:lvl2pPr>
              <a:buNone/>
              <a:defRPr sz="1400"/>
            </a:lvl2pPr>
            <a:lvl3pPr>
              <a:buNone/>
              <a:defRPr sz="1100"/>
            </a:lvl3pPr>
            <a:lvl4pPr>
              <a:buNone/>
              <a:defRPr sz="1000"/>
            </a:lvl4pPr>
            <a:lvl5pPr>
              <a:buNone/>
              <a:defRPr sz="10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78224" y="168063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78224" y="588222"/>
            <a:ext cx="1032982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653579" y="756285"/>
            <a:ext cx="6594263" cy="59662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514898" y="252095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625397" y="356294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604010" y="344881"/>
            <a:ext cx="534670" cy="486683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74659" y="7044970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52882" y="7069741"/>
            <a:ext cx="3956558" cy="403352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78224" y="588222"/>
            <a:ext cx="1032982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10515177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78224" y="168064"/>
            <a:ext cx="10329824" cy="33276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78223" y="672254"/>
            <a:ext cx="3208020" cy="6470438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78224" y="171425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514898" y="252095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625397" y="356294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604010" y="344881"/>
            <a:ext cx="534670" cy="486683"/>
          </a:xfrm>
        </p:spPr>
        <p:txBody>
          <a:bodyPr/>
          <a:lstStyle/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08772" y="5546090"/>
            <a:ext cx="6861598" cy="1344507"/>
          </a:xfrm>
        </p:spPr>
        <p:txBody>
          <a:bodyPr anchor="t">
            <a:noAutofit/>
          </a:bodyPr>
          <a:lstStyle>
            <a:lvl1pPr algn="l">
              <a:buNone/>
              <a:defRPr sz="27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508772" y="672254"/>
            <a:ext cx="6861598" cy="4705773"/>
          </a:xfrm>
        </p:spPr>
        <p:txBody>
          <a:bodyPr/>
          <a:lstStyle>
            <a:lvl1pPr marL="0" indent="0">
              <a:buNone/>
              <a:defRPr sz="37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45558" y="1092412"/>
            <a:ext cx="2851573" cy="5798185"/>
          </a:xfrm>
        </p:spPr>
        <p:txBody>
          <a:bodyPr/>
          <a:lstStyle>
            <a:lvl1pPr marL="0" indent="0">
              <a:spcAft>
                <a:spcPts val="1141"/>
              </a:spcAft>
              <a:buFontTx/>
              <a:buNone/>
              <a:defRPr sz="1800">
                <a:solidFill>
                  <a:srgbClr val="FFFFFF"/>
                </a:solidFill>
              </a:defRPr>
            </a:lvl1pPr>
            <a:lvl2pPr>
              <a:defRPr sz="1400"/>
            </a:lvl2pPr>
            <a:lvl3pPr>
              <a:defRPr sz="1100"/>
            </a:lvl3pPr>
            <a:lvl4pPr>
              <a:defRPr sz="1000"/>
            </a:lvl4pPr>
            <a:lvl5pPr>
              <a:defRPr sz="10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74659" y="7044970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68922" y="7063274"/>
            <a:ext cx="3560902" cy="403352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52882" y="7069741"/>
            <a:ext cx="4191813" cy="403352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8198273" y="0"/>
            <a:ext cx="2495127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0693400" cy="17142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71095" y="7048577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78224" y="171425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911492" y="3615042"/>
            <a:ext cx="6887235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7998663" y="3226467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8109162" y="3330666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087775" y="3319253"/>
            <a:ext cx="534670" cy="486683"/>
          </a:xfrm>
        </p:spPr>
        <p:txBody>
          <a:bodyPr/>
          <a:lstStyle/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56447" y="336127"/>
            <a:ext cx="7663603" cy="641967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643832" y="336128"/>
            <a:ext cx="1693122" cy="6452932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10693400" cy="1536579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0515177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74659" y="7044970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772487" y="7063274"/>
            <a:ext cx="3560902" cy="403352"/>
          </a:xfrm>
          <a:prstGeom prst="rect">
            <a:avLst/>
          </a:prstGeom>
        </p:spPr>
        <p:txBody>
          <a:bodyPr vert="horz" lIns="104315" tIns="52157" rIns="104315" bIns="52157"/>
          <a:lstStyle>
            <a:lvl1pPr algn="r" eaLnBrk="1" latinLnBrk="0" hangingPunct="1">
              <a:defRPr kumimoji="0" sz="1600">
                <a:solidFill>
                  <a:srgbClr val="FFFFFF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56447" y="7069741"/>
            <a:ext cx="4188248" cy="403352"/>
          </a:xfrm>
          <a:prstGeom prst="rect">
            <a:avLst/>
          </a:prstGeom>
        </p:spPr>
        <p:txBody>
          <a:bodyPr vert="horz" lIns="104315" tIns="52157" rIns="104315" bIns="52157"/>
          <a:lstStyle>
            <a:lvl1pPr algn="l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78224" y="171425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78224" y="1407964"/>
            <a:ext cx="1032982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990254" y="1054295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5100752" y="1158494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5079365" y="1147082"/>
            <a:ext cx="534670" cy="486683"/>
          </a:xfrm>
          <a:prstGeom prst="rect">
            <a:avLst/>
          </a:prstGeom>
        </p:spPr>
        <p:txBody>
          <a:bodyPr vert="horz" lIns="52157" tIns="52157" rIns="52157" bIns="52157" anchor="ctr">
            <a:normAutofit/>
          </a:bodyPr>
          <a:lstStyle>
            <a:lvl1pPr algn="ctr" eaLnBrk="1" latinLnBrk="0" hangingPunct="1">
              <a:defRPr kumimoji="0" sz="18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52882" y="252095"/>
            <a:ext cx="9980507" cy="836955"/>
          </a:xfrm>
          <a:prstGeom prst="rect">
            <a:avLst/>
          </a:prstGeom>
        </p:spPr>
        <p:txBody>
          <a:bodyPr vert="horz" lIns="104315" tIns="52157" rIns="104315" bIns="52157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52882" y="1680634"/>
            <a:ext cx="9980507" cy="5072151"/>
          </a:xfrm>
          <a:prstGeom prst="rect">
            <a:avLst/>
          </a:prstGeom>
        </p:spPr>
        <p:txBody>
          <a:bodyPr vert="horz" lIns="104315" tIns="52157" rIns="104315" bIns="52157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</p:sldLayoutIdLst>
  <p:txStyles>
    <p:titleStyle>
      <a:lvl1pPr algn="ctr" rtl="0" eaLnBrk="1" latinLnBrk="0" hangingPunct="1">
        <a:spcBef>
          <a:spcPct val="0"/>
        </a:spcBef>
        <a:buNone/>
        <a:defRPr kumimoji="0" sz="38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312944" indent="-312944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3100" kern="1200">
          <a:solidFill>
            <a:schemeClr val="tx1"/>
          </a:solidFill>
          <a:latin typeface="+mn-lt"/>
          <a:ea typeface="+mn-ea"/>
          <a:cs typeface="+mn-cs"/>
        </a:defRPr>
      </a:lvl1pPr>
      <a:lvl2pPr marL="625889" indent="-312944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500" kern="1200">
          <a:solidFill>
            <a:schemeClr val="tx2"/>
          </a:solidFill>
          <a:latin typeface="+mn-lt"/>
          <a:ea typeface="+mn-ea"/>
          <a:cs typeface="+mn-cs"/>
        </a:defRPr>
      </a:lvl2pPr>
      <a:lvl3pPr marL="938833" indent="-260787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251777" indent="-260787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4pPr>
      <a:lvl5pPr marL="1564721" indent="-260787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877666" indent="-20863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190610" indent="-20863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399239" indent="-20863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712184" indent="-20863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6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2157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4314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56472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08629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60786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1294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65101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17259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0692002" cy="647999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684092" y="6750009"/>
            <a:ext cx="1117395" cy="53999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786055" y="6828576"/>
            <a:ext cx="2078671" cy="38598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890520" y="6750012"/>
            <a:ext cx="810260" cy="540385"/>
          </a:xfrm>
          <a:custGeom>
            <a:avLst/>
            <a:gdLst/>
            <a:ahLst/>
            <a:cxnLst/>
            <a:rect l="l" t="t" r="r" b="b"/>
            <a:pathLst>
              <a:path w="810260" h="540384">
                <a:moveTo>
                  <a:pt x="0" y="0"/>
                </a:moveTo>
                <a:lnTo>
                  <a:pt x="810006" y="0"/>
                </a:lnTo>
                <a:lnTo>
                  <a:pt x="810006" y="540004"/>
                </a:lnTo>
                <a:lnTo>
                  <a:pt x="0" y="540004"/>
                </a:lnTo>
                <a:lnTo>
                  <a:pt x="0" y="0"/>
                </a:lnTo>
                <a:close/>
              </a:path>
            </a:pathLst>
          </a:custGeom>
          <a:solidFill>
            <a:srgbClr val="16419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266979" y="681001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176979" y="6834127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111094" y="6899998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086980" y="6990012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446979" y="6990012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422864" y="6899998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61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356979" y="6834127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422864" y="708000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61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356979" y="7145883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266979" y="7169999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176979" y="7145883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111094" y="708000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895543" y="2319254"/>
            <a:ext cx="8902065" cy="11224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4700"/>
              </a:lnSpc>
            </a:pPr>
            <a:r>
              <a:rPr lang="cs-CZ" sz="3200" b="1" spc="-20" dirty="0">
                <a:solidFill>
                  <a:srgbClr val="428F9B"/>
                </a:solidFill>
                <a:cs typeface="Calibri"/>
              </a:rPr>
              <a:t>ESF II projekt Západočeské univerzity v Plzni</a:t>
            </a:r>
          </a:p>
          <a:p>
            <a:pPr algn="ctr">
              <a:lnSpc>
                <a:spcPts val="4700"/>
              </a:lnSpc>
            </a:pPr>
            <a:r>
              <a:rPr lang="cs-CZ" sz="2000" b="1" spc="-20" dirty="0" err="1">
                <a:solidFill>
                  <a:srgbClr val="428F9B"/>
                </a:solidFill>
                <a:cs typeface="Calibri"/>
              </a:rPr>
              <a:t>reg</a:t>
            </a:r>
            <a:r>
              <a:rPr lang="cs-CZ" sz="2000" b="1" spc="-20" dirty="0">
                <a:solidFill>
                  <a:srgbClr val="428F9B"/>
                </a:solidFill>
                <a:cs typeface="Calibri"/>
              </a:rPr>
              <a:t>. č. CZ.02.2.69/0.0/0.0/18_056/0013239</a:t>
            </a:r>
            <a:endParaRPr sz="4000" dirty="0">
              <a:latin typeface="Calibri"/>
              <a:cs typeface="Calibri"/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 descr="C:\Documents and Settings\Jarda\Plocha\images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-147665"/>
            <a:ext cx="10693400" cy="7710515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1060420" y="495277"/>
            <a:ext cx="344838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effectLst/>
                <a:latin typeface="Tahoma" pitchFamily="34" charset="0"/>
                <a:cs typeface="Tahoma" pitchFamily="34" charset="0"/>
              </a:rPr>
              <a:t>POJ 12</a:t>
            </a:r>
          </a:p>
          <a:p>
            <a:pPr algn="ctr"/>
            <a:r>
              <a:rPr lang="cs-CZ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Jana </a:t>
            </a:r>
            <a:r>
              <a:rPr lang="cs-CZ" sz="36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Šturcová</a:t>
            </a:r>
            <a:endParaRPr lang="cs-CZ" sz="3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0000"/>
              </a:solidFill>
              <a:effectLst/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cs-CZ" sz="6000" b="1" dirty="0" smtClean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cs-CZ" sz="72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Pojistný trh</a:t>
            </a:r>
            <a:endParaRPr lang="cs-CZ" sz="7200" b="1" dirty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Ducháčková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, Eva: </a:t>
            </a:r>
            <a:r>
              <a:rPr lang="cs-CZ" sz="3200" i="1" dirty="0" smtClean="0">
                <a:latin typeface="Tahoma" pitchFamily="34" charset="0"/>
                <a:cs typeface="Tahoma" pitchFamily="34" charset="0"/>
              </a:rPr>
              <a:t>Pojištění a pojišťovnictví.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1. vydání. </a:t>
            </a: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2015. ISBN 978-80-87865-25-5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.</a:t>
            </a:r>
          </a:p>
          <a:p>
            <a:pPr>
              <a:buNone/>
            </a:pPr>
            <a:endParaRPr lang="cs-CZ" sz="3200" dirty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Pojistné rozpravy č. 36 (r. 2020)</a:t>
            </a: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zákon č. 277/2009 Sb., o pojišťovnictví v aktuálním </a:t>
            </a: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znění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Pojistný trh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Funguje </a:t>
            </a:r>
            <a:r>
              <a:rPr lang="cs-CZ" sz="32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na principu shromažďování a rozdělování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finančních prostředků – do rezerv, které se vytvářejí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pro případ úhrady náhodných potřeb.</a:t>
            </a:r>
          </a:p>
          <a:p>
            <a:pPr>
              <a:buFont typeface="Wingdings" pitchFamily="2" charset="2"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Střetává se na něm N a P po pojistné ochraně.</a:t>
            </a:r>
          </a:p>
          <a:p>
            <a:pPr>
              <a:buFont typeface="Wingdings" pitchFamily="2" charset="2"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Předmětem obchodů na pojistném trhu je pojištění a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zajištění.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Pojistný trh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= trh, na kterém převládá nabídka</a:t>
            </a:r>
          </a:p>
          <a:p>
            <a:pPr>
              <a:buFont typeface="Wingdings" pitchFamily="2" charset="2"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O klienty se uchází pojistitelé, zajistitelé a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zprostředkovatelé.</a:t>
            </a:r>
          </a:p>
          <a:p>
            <a:pPr>
              <a:buFont typeface="Wingdings" pitchFamily="2" charset="2"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Poptávka = různorodá skupina FO a PO.</a:t>
            </a:r>
          </a:p>
          <a:p>
            <a:pPr>
              <a:buFont typeface="Wingdings" pitchFamily="2" charset="2"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Působí zde také stát. Významné místo zaujímají i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asociace pojišťoven.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Faktory ovlivňující pojistný trh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Vnější faktory:</a:t>
            </a:r>
          </a:p>
          <a:p>
            <a:pPr>
              <a:buFontTx/>
              <a:buChar char="-"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fáze hospodářského cyklu</a:t>
            </a:r>
          </a:p>
          <a:p>
            <a:pPr>
              <a:buFontTx/>
              <a:buChar char="-"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vývoj a objem HDP</a:t>
            </a:r>
          </a:p>
          <a:p>
            <a:pPr>
              <a:buFontTx/>
              <a:buChar char="-"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vývoj inflace</a:t>
            </a:r>
          </a:p>
          <a:p>
            <a:pPr>
              <a:buFontTx/>
              <a:buChar char="-"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vývoj nezaměstnanosti</a:t>
            </a:r>
          </a:p>
          <a:p>
            <a:pPr>
              <a:buFontTx/>
              <a:buChar char="-"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počet obyvatel (věková struktura, pohlaví…)</a:t>
            </a:r>
          </a:p>
          <a:p>
            <a:pPr>
              <a:buFontTx/>
              <a:buChar char="-"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peněžní příjmy obyvatelstva, průměrná mzda</a:t>
            </a:r>
          </a:p>
          <a:p>
            <a:pPr>
              <a:buFontTx/>
              <a:buChar char="-"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objem výdajů domácností a jejich struktura</a:t>
            </a:r>
          </a:p>
          <a:p>
            <a:pPr>
              <a:buFontTx/>
              <a:buChar char="-"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situace u ostatních segmentů FT</a:t>
            </a:r>
          </a:p>
          <a:p>
            <a:pPr>
              <a:buFontTx/>
              <a:buChar char="-"/>
              <a:defRPr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další faktory</a:t>
            </a:r>
          </a:p>
          <a:p>
            <a:pPr>
              <a:buNone/>
            </a:pP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Faktory ovlivňující pojistný trh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None/>
              <a:defRPr/>
            </a:pPr>
            <a:r>
              <a:rPr lang="cs-CZ" sz="36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Vnitřní faktory:</a:t>
            </a:r>
          </a:p>
          <a:p>
            <a:pPr>
              <a:buFont typeface="Wingdings" pitchFamily="2" charset="2"/>
              <a:buNone/>
              <a:defRPr/>
            </a:pPr>
            <a:endParaRPr lang="cs-CZ" sz="3600" dirty="0" smtClean="0">
              <a:solidFill>
                <a:srgbClr val="FFFF00"/>
              </a:solidFill>
              <a:latin typeface="Tahoma" pitchFamily="34" charset="0"/>
              <a:cs typeface="Tahoma" pitchFamily="34" charset="0"/>
            </a:endParaRPr>
          </a:p>
          <a:p>
            <a:pPr>
              <a:buFontTx/>
              <a:buChar char="-"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pojišťovací a zajišťovací činnost komerčních poj. a </a:t>
            </a:r>
            <a:r>
              <a:rPr lang="cs-CZ" sz="3200" dirty="0" err="1" smtClean="0">
                <a:latin typeface="Tahoma" pitchFamily="34" charset="0"/>
                <a:cs typeface="Tahoma" pitchFamily="34" charset="0"/>
              </a:rPr>
              <a:t>zaj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.</a:t>
            </a:r>
          </a:p>
          <a:p>
            <a:pPr>
              <a:buFontTx/>
              <a:buChar char="-"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zájem o pojištění vytvářený pojistníky, resp. pojištěnými</a:t>
            </a:r>
          </a:p>
          <a:p>
            <a:pPr>
              <a:buFontTx/>
              <a:buChar char="-"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chápání významu pojištění ze strany pojistníků</a:t>
            </a:r>
          </a:p>
          <a:p>
            <a:pPr>
              <a:buFontTx/>
              <a:buChar char="-"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zprostředkovatelská  činnost zprostředkovatelů pojištění</a:t>
            </a:r>
          </a:p>
          <a:p>
            <a:pPr>
              <a:buFontTx/>
              <a:buChar char="-"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regulace pojistného trhu dozorem v pojišťovnictví</a:t>
            </a:r>
          </a:p>
          <a:p>
            <a:pPr>
              <a:buFontTx/>
              <a:buChar char="-"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činnost asociace pojišťoven</a:t>
            </a:r>
          </a:p>
          <a:p>
            <a:pPr>
              <a:buFontTx/>
              <a:buChar char="-"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další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Pojistný trh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>
              <a:buNone/>
              <a:defRPr/>
            </a:pPr>
            <a:endParaRPr lang="cs-CZ" sz="4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  <a:defRPr/>
            </a:pPr>
            <a:r>
              <a:rPr lang="cs-CZ" sz="4800" dirty="0" smtClean="0">
                <a:latin typeface="Tahoma" pitchFamily="34" charset="0"/>
                <a:cs typeface="Tahoma" pitchFamily="34" charset="0"/>
              </a:rPr>
              <a:t>Věcný pojistný trh</a:t>
            </a:r>
          </a:p>
          <a:p>
            <a:pPr algn="ctr">
              <a:buNone/>
              <a:defRPr/>
            </a:pPr>
            <a:endParaRPr lang="cs-CZ" sz="4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  <a:defRPr/>
            </a:pPr>
            <a:r>
              <a:rPr lang="cs-CZ" sz="4800" dirty="0" smtClean="0">
                <a:latin typeface="Tahoma" pitchFamily="34" charset="0"/>
                <a:cs typeface="Tahoma" pitchFamily="34" charset="0"/>
              </a:rPr>
              <a:t>Investiční pojistný trh</a:t>
            </a:r>
          </a:p>
          <a:p>
            <a:pPr>
              <a:buNone/>
            </a:pPr>
            <a:endParaRPr lang="cs-CZ" sz="4800" dirty="0"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Věcný pojistný trh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  <a:defRPr/>
            </a:pPr>
            <a:endParaRPr lang="cs-CZ" sz="3200" u="sng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  <a:defRPr/>
            </a:pPr>
            <a:r>
              <a:rPr lang="cs-CZ" sz="3200" u="sng" dirty="0" smtClean="0">
                <a:latin typeface="Tahoma" pitchFamily="34" charset="0"/>
                <a:cs typeface="Tahoma" pitchFamily="34" charset="0"/>
              </a:rPr>
              <a:t>Zahrnuje:</a:t>
            </a:r>
          </a:p>
          <a:p>
            <a:pPr>
              <a:buFontTx/>
              <a:buChar char="•"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pojišťovací činnost</a:t>
            </a:r>
          </a:p>
          <a:p>
            <a:pPr>
              <a:buFontTx/>
              <a:buChar char="•"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zajišťovací činnost</a:t>
            </a:r>
          </a:p>
          <a:p>
            <a:pPr>
              <a:buFontTx/>
              <a:buChar char="•"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zábrannou činnost</a:t>
            </a:r>
          </a:p>
          <a:p>
            <a:pPr>
              <a:buFontTx/>
              <a:buChar char="•"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zprostředkovatelskou činnost</a:t>
            </a:r>
          </a:p>
          <a:p>
            <a:pPr>
              <a:buFontTx/>
              <a:buChar char="•"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činnost související s pojištěním</a:t>
            </a:r>
            <a:endParaRPr lang="cs-CZ" sz="3200" dirty="0"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Pojišťovací činnost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>
              <a:buNone/>
              <a:defRPr/>
            </a:pPr>
            <a:endParaRPr lang="cs-CZ" sz="36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  <a:defRPr/>
            </a:pPr>
            <a:r>
              <a:rPr lang="cs-CZ" sz="3600" dirty="0" smtClean="0">
                <a:latin typeface="Tahoma" pitchFamily="34" charset="0"/>
                <a:cs typeface="Tahoma" pitchFamily="34" charset="0"/>
              </a:rPr>
              <a:t>Obchodní činnost</a:t>
            </a:r>
          </a:p>
          <a:p>
            <a:pPr algn="ctr">
              <a:buNone/>
              <a:defRPr/>
            </a:pPr>
            <a:r>
              <a:rPr lang="cs-CZ" sz="3600" dirty="0" smtClean="0">
                <a:latin typeface="Tahoma" pitchFamily="34" charset="0"/>
                <a:cs typeface="Tahoma" pitchFamily="34" charset="0"/>
              </a:rPr>
              <a:t>Provozní činnost</a:t>
            </a:r>
          </a:p>
          <a:p>
            <a:pPr algn="ctr">
              <a:buNone/>
              <a:defRPr/>
            </a:pPr>
            <a:r>
              <a:rPr lang="cs-CZ" sz="3600" dirty="0" smtClean="0">
                <a:latin typeface="Tahoma" pitchFamily="34" charset="0"/>
                <a:cs typeface="Tahoma" pitchFamily="34" charset="0"/>
              </a:rPr>
              <a:t>Likvidační činnost</a:t>
            </a:r>
          </a:p>
          <a:p>
            <a:pPr algn="ctr">
              <a:buNone/>
              <a:defRPr/>
            </a:pPr>
            <a:r>
              <a:rPr lang="cs-CZ" sz="3600" dirty="0" smtClean="0">
                <a:latin typeface="Tahoma" pitchFamily="34" charset="0"/>
                <a:cs typeface="Tahoma" pitchFamily="34" charset="0"/>
              </a:rPr>
              <a:t>Pojistně technická činnost</a:t>
            </a:r>
          </a:p>
          <a:p>
            <a:pPr>
              <a:buNone/>
              <a:defRPr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Zprostředkovatelská činnost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cs-CZ" sz="40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endParaRPr lang="cs-CZ" sz="40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cs-CZ" sz="4000" dirty="0" smtClean="0">
                <a:latin typeface="Tahoma" pitchFamily="34" charset="0"/>
                <a:cs typeface="Tahoma" pitchFamily="34" charset="0"/>
              </a:rPr>
              <a:t>Pojišťovací zprostředkovatelé </a:t>
            </a:r>
            <a:endParaRPr lang="cs-CZ" sz="4000" dirty="0"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Zajišťovací činnost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cs-CZ" sz="40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endParaRPr lang="cs-CZ" sz="40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cs-CZ" sz="4000" dirty="0" smtClean="0">
                <a:latin typeface="Tahoma" pitchFamily="34" charset="0"/>
                <a:cs typeface="Tahoma" pitchFamily="34" charset="0"/>
              </a:rPr>
              <a:t>Zajištění – viz Přednáška  5</a:t>
            </a:r>
            <a:endParaRPr lang="cs-CZ" sz="4000" dirty="0"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Zábranná činnost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Bonus x malus</a:t>
            </a:r>
          </a:p>
          <a:p>
            <a:pPr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Bezpečnostní a ochranná opatření</a:t>
            </a:r>
          </a:p>
          <a:p>
            <a:pPr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Krácení, odmítnutí výplaty v případě </a:t>
            </a:r>
          </a:p>
          <a:p>
            <a:pPr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zaviněné škody</a:t>
            </a:r>
          </a:p>
          <a:p>
            <a:pPr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Spoluúčast</a:t>
            </a:r>
            <a:endParaRPr lang="cs-CZ" dirty="0"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dirty="0" smtClean="0"/>
              <a:t>Ukazatele úrovně věcného pojistného trhu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Absolutní x relativní</a:t>
            </a:r>
          </a:p>
          <a:p>
            <a:pPr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  <a:defRPr/>
            </a:pPr>
            <a:r>
              <a:rPr lang="cs-CZ" sz="3200" u="sng" dirty="0" smtClean="0">
                <a:latin typeface="Tahoma" pitchFamily="34" charset="0"/>
                <a:cs typeface="Tahoma" pitchFamily="34" charset="0"/>
              </a:rPr>
              <a:t>Hlavní ukazatele:</a:t>
            </a:r>
          </a:p>
          <a:p>
            <a:pPr>
              <a:buFontTx/>
              <a:buChar char="•"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předepsané pojistné</a:t>
            </a:r>
          </a:p>
          <a:p>
            <a:pPr>
              <a:buFontTx/>
              <a:buChar char="•"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pojistné plnění</a:t>
            </a:r>
          </a:p>
          <a:p>
            <a:pPr>
              <a:buFontTx/>
              <a:buChar char="•"/>
              <a:defRPr/>
            </a:pPr>
            <a:r>
              <a:rPr lang="cs-CZ" sz="3200" dirty="0" err="1" smtClean="0">
                <a:latin typeface="Tahoma" pitchFamily="34" charset="0"/>
                <a:cs typeface="Tahoma" pitchFamily="34" charset="0"/>
              </a:rPr>
              <a:t>škodovost</a:t>
            </a: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Tx/>
              <a:buChar char="•"/>
              <a:defRPr/>
            </a:pPr>
            <a:r>
              <a:rPr lang="cs-CZ" sz="3200" dirty="0" err="1" smtClean="0">
                <a:latin typeface="Tahoma" pitchFamily="34" charset="0"/>
                <a:cs typeface="Tahoma" pitchFamily="34" charset="0"/>
              </a:rPr>
              <a:t>pojištěnost</a:t>
            </a: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Tx/>
              <a:buChar char="•"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koncentrace pojistného trhu</a:t>
            </a:r>
          </a:p>
          <a:p>
            <a:pPr>
              <a:buNone/>
            </a:pPr>
            <a:endParaRPr lang="cs-CZ" sz="3200" dirty="0"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Ukazatele pojistného trhu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90000"/>
              </a:lnSpc>
              <a:buNone/>
              <a:defRPr/>
            </a:pPr>
            <a:r>
              <a:rPr lang="cs-CZ" sz="32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Předepsané pojistné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= </a:t>
            </a:r>
            <a:r>
              <a:rPr lang="cs-CZ" sz="3200" dirty="0" err="1" smtClean="0">
                <a:latin typeface="Tahoma" pitchFamily="34" charset="0"/>
                <a:cs typeface="Tahoma" pitchFamily="34" charset="0"/>
              </a:rPr>
              <a:t>pojistné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, které je stanoveno </a:t>
            </a:r>
          </a:p>
          <a:p>
            <a:pPr>
              <a:lnSpc>
                <a:spcPct val="90000"/>
              </a:lnSpc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na dohodnuté pojistné období</a:t>
            </a:r>
          </a:p>
          <a:p>
            <a:pPr>
              <a:lnSpc>
                <a:spcPct val="90000"/>
              </a:lnSpc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lnSpc>
                <a:spcPct val="90000"/>
              </a:lnSpc>
              <a:buNone/>
              <a:defRPr/>
            </a:pPr>
            <a:r>
              <a:rPr lang="cs-CZ" sz="3200" dirty="0" err="1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Propojištěnost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 – vyjadřuje poměr předepsaného </a:t>
            </a:r>
          </a:p>
          <a:p>
            <a:pPr>
              <a:lnSpc>
                <a:spcPct val="90000"/>
              </a:lnSpc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pojistného k HDP v běžných cenách, uvádí se v % a </a:t>
            </a:r>
          </a:p>
          <a:p>
            <a:pPr>
              <a:lnSpc>
                <a:spcPct val="90000"/>
              </a:lnSpc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vyjadřuje kapacitu pojistného trhu</a:t>
            </a:r>
          </a:p>
          <a:p>
            <a:pPr>
              <a:lnSpc>
                <a:spcPct val="90000"/>
              </a:lnSpc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lnSpc>
                <a:spcPct val="90000"/>
              </a:lnSpc>
              <a:buNone/>
              <a:defRPr/>
            </a:pPr>
            <a:r>
              <a:rPr lang="cs-CZ" sz="32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Pojistné plnění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– představuje peněžité plnění komerční </a:t>
            </a:r>
          </a:p>
          <a:p>
            <a:pPr>
              <a:lnSpc>
                <a:spcPct val="90000"/>
              </a:lnSpc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pojišťovny klientovi po vzniku pojistné události</a:t>
            </a:r>
          </a:p>
          <a:p>
            <a:pPr>
              <a:lnSpc>
                <a:spcPct val="90000"/>
              </a:lnSpc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 na základě pojistné smlouvy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Ukazatele pojistného trhu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  <a:defRPr/>
            </a:pPr>
            <a:r>
              <a:rPr lang="cs-CZ" sz="3200" dirty="0" err="1" smtClean="0">
                <a:solidFill>
                  <a:srgbClr val="C00000"/>
                </a:solidFill>
              </a:rPr>
              <a:t>Škodovost</a:t>
            </a:r>
            <a:r>
              <a:rPr lang="cs-CZ" sz="3200" dirty="0" smtClean="0"/>
              <a:t> = poměr mezi výší </a:t>
            </a:r>
          </a:p>
          <a:p>
            <a:pPr>
              <a:buNone/>
              <a:defRPr/>
            </a:pPr>
            <a:r>
              <a:rPr lang="cs-CZ" sz="3200" dirty="0" smtClean="0"/>
              <a:t>poskytnutých pojistných plnění a výší </a:t>
            </a:r>
          </a:p>
          <a:p>
            <a:pPr>
              <a:buNone/>
              <a:defRPr/>
            </a:pPr>
            <a:r>
              <a:rPr lang="cs-CZ" sz="3200" dirty="0" smtClean="0"/>
              <a:t>předepsaného nebo přijatého pojistného, v %</a:t>
            </a:r>
          </a:p>
          <a:p>
            <a:pPr>
              <a:buNone/>
              <a:defRPr/>
            </a:pPr>
            <a:endParaRPr lang="cs-CZ" sz="3200" dirty="0" smtClean="0"/>
          </a:p>
          <a:p>
            <a:pPr>
              <a:buNone/>
              <a:defRPr/>
            </a:pPr>
            <a:r>
              <a:rPr lang="cs-CZ" sz="3200" dirty="0" smtClean="0">
                <a:solidFill>
                  <a:srgbClr val="C00000"/>
                </a:solidFill>
              </a:rPr>
              <a:t>Koncentrace pojistného trhu </a:t>
            </a:r>
            <a:r>
              <a:rPr lang="cs-CZ" sz="3200" dirty="0" smtClean="0"/>
              <a:t>– představuje </a:t>
            </a:r>
          </a:p>
          <a:p>
            <a:pPr>
              <a:buNone/>
              <a:defRPr/>
            </a:pPr>
            <a:r>
              <a:rPr lang="cs-CZ" sz="3200" dirty="0" smtClean="0"/>
              <a:t>podíl největších pojišťoven na předepsaném </a:t>
            </a:r>
          </a:p>
          <a:p>
            <a:pPr>
              <a:buNone/>
              <a:defRPr/>
            </a:pPr>
            <a:r>
              <a:rPr lang="cs-CZ" sz="3200" dirty="0" smtClean="0"/>
              <a:t>pojistném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Investiční pojistný trh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Investování peněžních prostředků pojistně </a:t>
            </a:r>
          </a:p>
          <a:p>
            <a:pPr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technických rezerv na finančním trhu.</a:t>
            </a:r>
          </a:p>
          <a:p>
            <a:pPr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Upraveno zákonem o pojišťovnictví.</a:t>
            </a:r>
          </a:p>
          <a:p>
            <a:pPr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Viz Přednáška 4</a:t>
            </a:r>
          </a:p>
          <a:p>
            <a:pPr>
              <a:buNone/>
            </a:pPr>
            <a:endParaRPr lang="cs-CZ" sz="3200" dirty="0"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Světové pojišťovnictví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sz="3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buNone/>
            </a:pPr>
            <a:r>
              <a:rPr lang="cs-CZ" sz="32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Swiss</a:t>
            </a:r>
            <a:r>
              <a:rPr lang="cs-CZ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re Institute (SRI) zveřejnil analýzu světového </a:t>
            </a:r>
          </a:p>
          <a:p>
            <a:pPr>
              <a:buNone/>
            </a:pPr>
            <a:r>
              <a:rPr lang="cs-CZ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pojišťovnictví v roce 2018.</a:t>
            </a:r>
          </a:p>
          <a:p>
            <a:pPr>
              <a:buNone/>
            </a:pPr>
            <a:endParaRPr lang="cs-CZ" sz="3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buNone/>
            </a:pPr>
            <a:r>
              <a:rPr lang="cs-CZ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Tato analýza vychází z údajů o hrubém předepsaném </a:t>
            </a:r>
          </a:p>
          <a:p>
            <a:pPr>
              <a:buNone/>
            </a:pPr>
            <a:r>
              <a:rPr lang="cs-CZ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pojistném (HPP) životního a neživotního pojištění </a:t>
            </a:r>
          </a:p>
          <a:p>
            <a:pPr>
              <a:buNone/>
            </a:pPr>
            <a:r>
              <a:rPr lang="cs-CZ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ze 147 zemí světa.</a:t>
            </a:r>
          </a:p>
          <a:p>
            <a:pPr>
              <a:buNone/>
            </a:pPr>
            <a:endParaRPr lang="cs-CZ" sz="3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Světové pojišťovnictví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Závěr, který z analýzy vyplývá, je pozitivní.</a:t>
            </a:r>
          </a:p>
          <a:p>
            <a:pPr marL="0" indent="0">
              <a:buNone/>
            </a:pPr>
            <a:endParaRPr lang="cs-CZ" sz="3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buNone/>
            </a:pPr>
            <a:r>
              <a:rPr lang="cs-CZ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Globální ekonomický růst podporoval v r. 2018 vývoj světového pojišťovnictví, neboť globální HDP se reálně, tj. ve stálých cenách, zvýšil o 3,2 %.</a:t>
            </a:r>
          </a:p>
          <a:p>
            <a:pPr marL="0" indent="0">
              <a:buNone/>
            </a:pPr>
            <a:endParaRPr lang="cs-CZ" sz="3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buNone/>
            </a:pPr>
            <a:r>
              <a:rPr lang="cs-CZ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Výhled podle SRI už není tak příznivý. V r. 2020by se mohlo tempo růstu globálního HDP snížit – očekává se oslabení ekonomického růstu ve vyspělých zemích a Číně.</a:t>
            </a:r>
          </a:p>
          <a:p>
            <a:pPr marL="0" indent="0">
              <a:buNone/>
            </a:pPr>
            <a:endParaRPr lang="cs-CZ" sz="3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91647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Světové pojišťovnictví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Největším národním pojistným trhem ve světě jsou </a:t>
            </a:r>
          </a:p>
          <a:p>
            <a:pPr marL="0" indent="0">
              <a:buNone/>
            </a:pPr>
            <a:r>
              <a:rPr lang="cs-CZ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 výrazným náskokem USA. Na globálním pojistném se v r. 2018 podílely 28,29 %. </a:t>
            </a:r>
          </a:p>
          <a:p>
            <a:pPr marL="0" indent="0">
              <a:buNone/>
            </a:pPr>
            <a:endParaRPr lang="cs-CZ" sz="3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buNone/>
            </a:pPr>
            <a:r>
              <a:rPr lang="cs-CZ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Podíl Číny na globálním pojistném se v podstatě nezměnil a Čína zůstává před Japonskem.</a:t>
            </a:r>
          </a:p>
          <a:p>
            <a:pPr marL="0" indent="0">
              <a:buNone/>
            </a:pPr>
            <a:endParaRPr lang="cs-CZ" sz="3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buNone/>
            </a:pPr>
            <a:r>
              <a:rPr lang="cs-CZ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ČR se nachází (z 88 největších pojistných trhů) na 45. místě.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4972099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Světové pojišťovnictví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3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buNone/>
            </a:pPr>
            <a:r>
              <a:rPr lang="cs-CZ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Globální HPP životního pojištění v r. 2018 činilo </a:t>
            </a:r>
          </a:p>
          <a:p>
            <a:pPr marL="0" indent="0">
              <a:buNone/>
            </a:pPr>
            <a:r>
              <a:rPr lang="cs-CZ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2 820 175 mil. USD a vzrostlo pouze o 0,02 %. Na celkovém globálním pojistném se podílelo 54,3 %.</a:t>
            </a:r>
          </a:p>
          <a:p>
            <a:pPr marL="0" indent="0">
              <a:buNone/>
            </a:pPr>
            <a:endParaRPr lang="cs-CZ" sz="3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buNone/>
            </a:pPr>
            <a:r>
              <a:rPr lang="cs-CZ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 neživotní pojištění tak připadá 45,7 %.</a:t>
            </a:r>
            <a:endParaRPr lang="cs-CZ" sz="3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944359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3600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Životní pojištění </a:t>
            </a:r>
            <a:r>
              <a:rPr lang="cs-CZ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41. místo ve světě, </a:t>
            </a:r>
          </a:p>
          <a:p>
            <a:pPr marL="0" indent="0">
              <a:buNone/>
            </a:pPr>
            <a:r>
              <a:rPr lang="cs-CZ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 celkovém pojistném v ČR  se ŽP podílelo </a:t>
            </a:r>
          </a:p>
          <a:p>
            <a:pPr marL="0" indent="0">
              <a:buNone/>
            </a:pPr>
            <a:r>
              <a:rPr lang="cs-CZ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36,6 %.</a:t>
            </a:r>
          </a:p>
          <a:p>
            <a:pPr marL="0" indent="0">
              <a:buNone/>
            </a:pPr>
            <a:endParaRPr lang="cs-CZ" sz="3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buNone/>
            </a:pPr>
            <a:r>
              <a:rPr lang="cs-CZ" sz="3600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Neživotní </a:t>
            </a:r>
            <a:r>
              <a:rPr lang="cs-CZ" sz="3600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pojištění </a:t>
            </a:r>
            <a:r>
              <a:rPr lang="cs-CZ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</a:t>
            </a:r>
            <a:r>
              <a:rPr lang="cs-CZ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45. </a:t>
            </a:r>
            <a:r>
              <a:rPr lang="cs-CZ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místo ve světě, </a:t>
            </a:r>
            <a:endParaRPr lang="cs-CZ" sz="36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buNone/>
            </a:pPr>
            <a:r>
              <a:rPr lang="cs-CZ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 </a:t>
            </a:r>
            <a:r>
              <a:rPr lang="cs-CZ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celkovém pojistném v ČR  se ŽP podílelo </a:t>
            </a:r>
            <a:endParaRPr lang="cs-CZ" sz="36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buNone/>
            </a:pPr>
            <a:r>
              <a:rPr lang="cs-CZ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63,4 </a:t>
            </a:r>
            <a:r>
              <a:rPr lang="cs-CZ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%.</a:t>
            </a:r>
          </a:p>
          <a:p>
            <a:pPr marL="0" indent="0">
              <a:buNone/>
            </a:pPr>
            <a:endParaRPr lang="cs-CZ" sz="3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9987882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TOP 10 národních pojistných trhů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4077437341"/>
              </p:ext>
            </p:extLst>
          </p:nvPr>
        </p:nvGraphicFramePr>
        <p:xfrm>
          <a:off x="378148" y="2022298"/>
          <a:ext cx="9945687" cy="51604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5229"/>
                <a:gridCol w="3315229"/>
                <a:gridCol w="3315229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Pořadí</a:t>
                      </a:r>
                      <a:endParaRPr lang="cs-CZ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Země</a:t>
                      </a:r>
                      <a:endParaRPr lang="cs-CZ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Podíl na světovém trhu v r. 2018 (v %)</a:t>
                      </a:r>
                      <a:endParaRPr lang="cs-CZ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  <a:tr h="445945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</a:t>
                      </a:r>
                      <a:endParaRPr lang="cs-CZ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USA</a:t>
                      </a:r>
                      <a:endParaRPr lang="cs-CZ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28,29</a:t>
                      </a:r>
                      <a:endParaRPr lang="cs-CZ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  <a:tr h="445945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</a:t>
                      </a:r>
                      <a:endParaRPr lang="cs-CZ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Čína</a:t>
                      </a:r>
                      <a:endParaRPr lang="cs-CZ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11,07</a:t>
                      </a:r>
                      <a:endParaRPr lang="cs-CZ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  <a:tr h="445945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</a:t>
                      </a:r>
                      <a:endParaRPr lang="cs-CZ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Japonsko</a:t>
                      </a:r>
                      <a:endParaRPr lang="cs-CZ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8,49</a:t>
                      </a:r>
                      <a:endParaRPr lang="cs-CZ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  <a:tr h="445945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</a:t>
                      </a:r>
                      <a:endParaRPr lang="cs-CZ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Spojené království</a:t>
                      </a:r>
                      <a:endParaRPr lang="cs-CZ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6,48</a:t>
                      </a:r>
                      <a:endParaRPr lang="cs-CZ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  <a:tr h="445945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Francie</a:t>
                      </a:r>
                      <a:endParaRPr lang="cs-CZ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4,97</a:t>
                      </a:r>
                      <a:endParaRPr lang="cs-CZ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  <a:tr h="445945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</a:t>
                      </a:r>
                      <a:endParaRPr lang="cs-CZ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Německo</a:t>
                      </a:r>
                      <a:endParaRPr lang="cs-CZ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4,65</a:t>
                      </a:r>
                      <a:endParaRPr lang="cs-CZ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  <a:tr h="445945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7.</a:t>
                      </a:r>
                      <a:endParaRPr lang="cs-CZ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Jižní</a:t>
                      </a:r>
                      <a:r>
                        <a:rPr lang="cs-CZ" sz="200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Korea</a:t>
                      </a:r>
                      <a:endParaRPr lang="cs-CZ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3,45</a:t>
                      </a:r>
                      <a:endParaRPr lang="cs-CZ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  <a:tr h="445945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8.</a:t>
                      </a:r>
                      <a:endParaRPr lang="cs-CZ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Itálie</a:t>
                      </a:r>
                      <a:endParaRPr lang="cs-CZ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3,28</a:t>
                      </a:r>
                      <a:endParaRPr lang="cs-CZ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  <a:tr h="445945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9.</a:t>
                      </a:r>
                      <a:endParaRPr lang="cs-CZ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Kanada</a:t>
                      </a:r>
                      <a:endParaRPr lang="cs-CZ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2,46</a:t>
                      </a:r>
                      <a:endParaRPr lang="cs-CZ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  <a:tr h="445945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10.</a:t>
                      </a:r>
                      <a:endParaRPr lang="cs-CZ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Tchaj-wan</a:t>
                      </a:r>
                      <a:endParaRPr lang="cs-CZ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2,35</a:t>
                      </a:r>
                      <a:endParaRPr lang="cs-CZ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5894745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Celková </a:t>
            </a:r>
            <a:r>
              <a:rPr lang="cs-CZ" dirty="0" err="1" smtClean="0"/>
              <a:t>pojištěnost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28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buNone/>
            </a:pPr>
            <a:r>
              <a:rPr lang="cs-CZ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= ukazatel, který vyjadřuje vyspělost daného pojistného trhu</a:t>
            </a:r>
            <a:r>
              <a:rPr lang="cs-CZ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cs-CZ" sz="28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buNone/>
            </a:pPr>
            <a:endParaRPr lang="cs-CZ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buNone/>
            </a:pPr>
            <a:r>
              <a:rPr lang="cs-CZ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Jde o podíl předepsaného pojistného v nominálním vyjádření na hodnotě HDP v běžných cenách v %.</a:t>
            </a:r>
          </a:p>
          <a:p>
            <a:pPr marL="0" indent="0">
              <a:buNone/>
            </a:pPr>
            <a:endParaRPr lang="cs-CZ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buNone/>
            </a:pPr>
            <a:r>
              <a:rPr lang="cs-CZ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SRI provedl výpočet tohoto ukazatele –viz následující tabulka.</a:t>
            </a:r>
            <a:endParaRPr lang="cs-CZ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109968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Celková </a:t>
            </a:r>
            <a:r>
              <a:rPr lang="cs-CZ" dirty="0" err="1" smtClean="0"/>
              <a:t>pojištěnost</a:t>
            </a:r>
            <a:r>
              <a:rPr lang="cs-CZ" dirty="0" smtClean="0"/>
              <a:t> (v r. 2018)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518362677"/>
              </p:ext>
            </p:extLst>
          </p:nvPr>
        </p:nvGraphicFramePr>
        <p:xfrm>
          <a:off x="378148" y="1837209"/>
          <a:ext cx="9945688" cy="44885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72844"/>
                <a:gridCol w="4972844"/>
              </a:tblGrid>
              <a:tr h="648072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Oblast</a:t>
                      </a:r>
                      <a:endParaRPr lang="cs-CZ" sz="2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Celková </a:t>
                      </a:r>
                      <a:r>
                        <a:rPr lang="cs-CZ" sz="240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pojištěnost</a:t>
                      </a:r>
                      <a:r>
                        <a:rPr lang="cs-CZ" sz="24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v %</a:t>
                      </a:r>
                      <a:endParaRPr lang="cs-CZ" sz="2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Severní Amerika (USA, Kanada)</a:t>
                      </a:r>
                      <a:endParaRPr lang="cs-CZ" sz="2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7,17</a:t>
                      </a:r>
                      <a:endParaRPr lang="cs-CZ" sz="2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Latinská Amerika a Karibik</a:t>
                      </a:r>
                      <a:endParaRPr lang="cs-CZ" sz="2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2,79</a:t>
                      </a:r>
                      <a:endParaRPr lang="cs-CZ" sz="2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Vyspělé země Evropy, </a:t>
                      </a:r>
                      <a:r>
                        <a:rPr lang="cs-CZ" sz="240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Stř</a:t>
                      </a:r>
                      <a:r>
                        <a:rPr lang="cs-CZ" sz="24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východu a Afriky (EMEA)</a:t>
                      </a:r>
                      <a:endParaRPr lang="cs-CZ" sz="2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7,61</a:t>
                      </a:r>
                      <a:endParaRPr lang="cs-CZ" sz="2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Nově se rozvíjející země  EMEA</a:t>
                      </a:r>
                      <a:endParaRPr lang="cs-CZ" sz="2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1,99</a:t>
                      </a:r>
                      <a:endParaRPr lang="cs-CZ" sz="2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Vyspělé země oblasti Asie – Pacifik</a:t>
                      </a:r>
                      <a:endParaRPr lang="cs-CZ" sz="2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9,70</a:t>
                      </a:r>
                      <a:endParaRPr lang="cs-CZ" sz="2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  <a:tr h="87663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Nově se rozvíjející země oblasti Asie – Pacifik</a:t>
                      </a:r>
                    </a:p>
                    <a:p>
                      <a:pPr algn="ctr"/>
                      <a:endParaRPr lang="cs-CZ" sz="2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3,83</a:t>
                      </a:r>
                      <a:endParaRPr lang="cs-CZ" sz="2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157523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63</TotalTime>
  <Words>820</Words>
  <Application>Microsoft Office PowerPoint</Application>
  <PresentationFormat>Vlastní</PresentationFormat>
  <Paragraphs>218</Paragraphs>
  <Slides>26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7" baseType="lpstr">
      <vt:lpstr>Administrativní</vt:lpstr>
      <vt:lpstr>Prezentace aplikace PowerPoint</vt:lpstr>
      <vt:lpstr>Prezentace aplikace PowerPoint</vt:lpstr>
      <vt:lpstr>Prezentace aplikace PowerPoint</vt:lpstr>
      <vt:lpstr>Literatura</vt:lpstr>
      <vt:lpstr>Pojistný trh</vt:lpstr>
      <vt:lpstr>Pojistný trh</vt:lpstr>
      <vt:lpstr>Faktory ovlivňující pojistný trh</vt:lpstr>
      <vt:lpstr>Faktory ovlivňující pojistný trh</vt:lpstr>
      <vt:lpstr>Pojistný trh </vt:lpstr>
      <vt:lpstr>Věcný pojistný trh</vt:lpstr>
      <vt:lpstr>Pojišťovací činnost</vt:lpstr>
      <vt:lpstr>Zprostředkovatelská činnost</vt:lpstr>
      <vt:lpstr>Zajišťovací činnost</vt:lpstr>
      <vt:lpstr>Zábranná činnost</vt:lpstr>
      <vt:lpstr>Ukazatele úrovně věcného pojistného trhu</vt:lpstr>
      <vt:lpstr>Ukazatele pojistného trhu</vt:lpstr>
      <vt:lpstr>Ukazatele pojistného trhu</vt:lpstr>
      <vt:lpstr>Investiční pojistný trh</vt:lpstr>
      <vt:lpstr>Světové pojišťovnictví </vt:lpstr>
      <vt:lpstr>Světové pojišťovnictví </vt:lpstr>
      <vt:lpstr>Světové pojišťovnictví </vt:lpstr>
      <vt:lpstr>Světové pojišťovnictví </vt:lpstr>
      <vt:lpstr>ČR</vt:lpstr>
      <vt:lpstr>TOP 10 národních pojistných trhů</vt:lpstr>
      <vt:lpstr>Celková pojištěnost</vt:lpstr>
      <vt:lpstr>Celková pojištěnost (v r. 2018)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Naďa Holická</dc:creator>
  <cp:lastModifiedBy>admin</cp:lastModifiedBy>
  <cp:revision>20</cp:revision>
  <dcterms:created xsi:type="dcterms:W3CDTF">2017-03-15T11:07:40Z</dcterms:created>
  <dcterms:modified xsi:type="dcterms:W3CDTF">2020-04-30T15:37:07Z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2017-03-15T00:00:00Z</vt:filetime>
  </property>
  <property fmtid="{D5CDD505-2E9C-101B-9397-08002B2CF9AE}" pid="3" name="Creator">
    <vt:lpwstr>Adobe InDesign CC 2017 (Windows)</vt:lpwstr>
  </property>
  <property fmtid="{D5CDD505-2E9C-101B-9397-08002B2CF9AE}" pid="4" name="LastSaved">
    <vt:filetime>2017-03-15T00:00:00Z</vt:filetime>
  </property>
</Properties>
</file>