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6.jpg" ContentType="image/jpeg"/>
  <Override PartName="/ppt/media/image8.jpg" ContentType="image/jpeg"/>
  <Override PartName="/ppt/media/image9.jpg" ContentType="image/jpeg"/>
  <Override PartName="/ppt/media/image10.jpg" ContentType="image/jpeg"/>
  <Override PartName="/ppt/media/image12.jpg" ContentType="image/jpeg"/>
  <Override PartName="/ppt/media/image14.jpg" ContentType="image/jpeg"/>
  <Override PartName="/ppt/media/image15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6" r:id="rId3"/>
    <p:sldId id="268" r:id="rId4"/>
    <p:sldId id="266" r:id="rId5"/>
    <p:sldId id="274" r:id="rId6"/>
    <p:sldId id="269" r:id="rId7"/>
    <p:sldId id="270" r:id="rId8"/>
    <p:sldId id="267" r:id="rId9"/>
    <p:sldId id="265" r:id="rId10"/>
    <p:sldId id="262" r:id="rId11"/>
    <p:sldId id="263" r:id="rId12"/>
    <p:sldId id="260" r:id="rId13"/>
    <p:sldId id="261" r:id="rId14"/>
    <p:sldId id="278" r:id="rId15"/>
    <p:sldId id="275" r:id="rId16"/>
    <p:sldId id="276" r:id="rId17"/>
    <p:sldId id="277" r:id="rId18"/>
    <p:sldId id="259" r:id="rId19"/>
    <p:sldId id="264" r:id="rId20"/>
    <p:sldId id="273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88" d="100"/>
          <a:sy n="88" d="100"/>
        </p:scale>
        <p:origin x="35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6D14-B5FA-4EC5-941B-1FC119229B6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D0B0-42E9-4244-8D12-9976FD41E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0720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6D14-B5FA-4EC5-941B-1FC119229B6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D0B0-42E9-4244-8D12-9976FD41E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178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6D14-B5FA-4EC5-941B-1FC119229B6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D0B0-42E9-4244-8D12-9976FD41E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4303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6D14-B5FA-4EC5-941B-1FC119229B6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D0B0-42E9-4244-8D12-9976FD41E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6220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6D14-B5FA-4EC5-941B-1FC119229B6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D0B0-42E9-4244-8D12-9976FD41E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043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6D14-B5FA-4EC5-941B-1FC119229B6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D0B0-42E9-4244-8D12-9976FD41E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0002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6D14-B5FA-4EC5-941B-1FC119229B6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D0B0-42E9-4244-8D12-9976FD41E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7017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6D14-B5FA-4EC5-941B-1FC119229B6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D0B0-42E9-4244-8D12-9976FD41E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50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6D14-B5FA-4EC5-941B-1FC119229B6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D0B0-42E9-4244-8D12-9976FD41E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9930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6D14-B5FA-4EC5-941B-1FC119229B6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D0B0-42E9-4244-8D12-9976FD41E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1016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6D14-B5FA-4EC5-941B-1FC119229B6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D0B0-42E9-4244-8D12-9976FD41E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7862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6756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66D14-B5FA-4EC5-941B-1FC119229B6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ED0B0-42E9-4244-8D12-9976FD41E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9993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908" y="-85275"/>
            <a:ext cx="9695518" cy="587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7308749" y="6120915"/>
            <a:ext cx="1013255" cy="489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4680806" y="6192160"/>
            <a:ext cx="1884941" cy="350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3868733" y="6120918"/>
            <a:ext cx="734745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4210107" y="61753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128495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4068750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046883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373331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351463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4291719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4351463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4291719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4210107" y="650176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128495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4068750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 txBox="1"/>
          <p:nvPr/>
        </p:nvSpPr>
        <p:spPr>
          <a:xfrm>
            <a:off x="2059687" y="2103103"/>
            <a:ext cx="8072402" cy="8375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cs-CZ" sz="1814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ESF II </a:t>
            </a:r>
            <a:r>
              <a:rPr lang="cs-CZ" sz="1814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  <a:r>
              <a:rPr lang="cs-CZ" sz="1814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814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814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University </a:t>
            </a:r>
            <a:r>
              <a:rPr lang="cs-CZ" sz="1814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814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</a:t>
            </a:r>
            <a:r>
              <a:rPr lang="cs-CZ" sz="1814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Bohemia in </a:t>
            </a:r>
            <a:r>
              <a:rPr lang="cs-CZ" sz="1814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Pilsen</a:t>
            </a:r>
            <a:endParaRPr lang="cs-CZ" sz="1814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814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cs-CZ" sz="1814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</a:t>
            </a:r>
            <a:r>
              <a:rPr lang="cs-CZ" sz="1814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814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sz="1814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CZ.02.2.69/0.0/0.0/18_056/0013239</a:t>
            </a:r>
          </a:p>
        </p:txBody>
      </p:sp>
      <p:pic>
        <p:nvPicPr>
          <p:cNvPr id="19" name="Obrázek 18" descr="https://opvvv.msmt.cz/media/msmt/uploads/OP_VVV/Pravidla_pro_publicitu/logolinky/JVS2_opraveny_aj/logolink_OP_VVV_hor_barva_eng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702" y="5740600"/>
            <a:ext cx="4782638" cy="11316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6409462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Russia</a:t>
            </a:r>
            <a:r>
              <a:rPr lang="cs-CZ" dirty="0" smtClean="0"/>
              <a:t> as a </a:t>
            </a:r>
            <a:r>
              <a:rPr lang="cs-CZ" dirty="0" err="1" smtClean="0"/>
              <a:t>global</a:t>
            </a:r>
            <a:r>
              <a:rPr lang="cs-CZ" dirty="0" smtClean="0"/>
              <a:t> </a:t>
            </a:r>
            <a:r>
              <a:rPr lang="cs-CZ" dirty="0" err="1" smtClean="0"/>
              <a:t>superpower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Přemysl Rosůlek</a:t>
            </a:r>
          </a:p>
          <a:p>
            <a:r>
              <a:rPr lang="cs-CZ" dirty="0" smtClean="0"/>
              <a:t>University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West</a:t>
            </a:r>
            <a:r>
              <a:rPr lang="cs-CZ" dirty="0" smtClean="0"/>
              <a:t> Bohemia in </a:t>
            </a:r>
            <a:r>
              <a:rPr lang="cs-CZ" dirty="0" err="1" smtClean="0"/>
              <a:t>Pilsen</a:t>
            </a:r>
            <a:r>
              <a:rPr lang="cs-CZ" dirty="0" smtClean="0"/>
              <a:t>, </a:t>
            </a:r>
            <a:r>
              <a:rPr lang="cs-CZ" dirty="0" err="1" smtClean="0"/>
              <a:t>the</a:t>
            </a:r>
            <a:r>
              <a:rPr lang="cs-CZ" dirty="0" smtClean="0"/>
              <a:t> Czech Republic </a:t>
            </a:r>
            <a:endParaRPr lang="cs-CZ" dirty="0"/>
          </a:p>
        </p:txBody>
      </p:sp>
      <p:pic>
        <p:nvPicPr>
          <p:cNvPr id="4" name="Obrázek 3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162" y="5349875"/>
            <a:ext cx="5273675" cy="1247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5436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97005"/>
          </a:xfrm>
        </p:spPr>
        <p:txBody>
          <a:bodyPr/>
          <a:lstStyle/>
          <a:p>
            <a:pPr algn="ctr"/>
            <a:r>
              <a:rPr lang="cs-CZ" dirty="0" err="1" smtClean="0"/>
              <a:t>Definition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global</a:t>
            </a:r>
            <a:r>
              <a:rPr lang="cs-CZ" dirty="0" smtClean="0"/>
              <a:t> (super)</a:t>
            </a:r>
            <a:r>
              <a:rPr lang="cs-CZ" dirty="0" err="1" smtClean="0"/>
              <a:t>power</a:t>
            </a:r>
            <a:r>
              <a:rPr lang="cs-CZ" dirty="0" smtClean="0"/>
              <a:t>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mean</a:t>
            </a:r>
            <a:r>
              <a:rPr lang="cs-CZ" dirty="0" smtClean="0"/>
              <a:t> to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superpower</a:t>
            </a:r>
            <a:r>
              <a:rPr lang="cs-CZ" dirty="0" smtClean="0"/>
              <a:t>?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Definition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superpower</a:t>
            </a:r>
            <a:r>
              <a:rPr lang="cs-CZ" dirty="0" smtClean="0"/>
              <a:t> (by Alice </a:t>
            </a:r>
            <a:r>
              <a:rPr lang="cs-CZ" dirty="0" err="1" smtClean="0"/>
              <a:t>Lyman</a:t>
            </a:r>
            <a:r>
              <a:rPr lang="cs-CZ" dirty="0" smtClean="0"/>
              <a:t> Miller):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Real </a:t>
            </a:r>
            <a:r>
              <a:rPr lang="cs-CZ" dirty="0" err="1" smtClean="0"/>
              <a:t>superpower</a:t>
            </a:r>
            <a:r>
              <a:rPr lang="cs-CZ" dirty="0" smtClean="0"/>
              <a:t> </a:t>
            </a:r>
            <a:r>
              <a:rPr lang="cs-CZ" dirty="0" err="1" smtClean="0"/>
              <a:t>must</a:t>
            </a:r>
            <a:r>
              <a:rPr lang="cs-CZ" dirty="0" smtClean="0"/>
              <a:t> </a:t>
            </a:r>
            <a:r>
              <a:rPr lang="cs-CZ" dirty="0" err="1" smtClean="0"/>
              <a:t>behave</a:t>
            </a:r>
            <a:r>
              <a:rPr lang="cs-CZ" dirty="0" smtClean="0"/>
              <a:t> </a:t>
            </a:r>
            <a:r>
              <a:rPr lang="cs-CZ" dirty="0" err="1" smtClean="0"/>
              <a:t>four</a:t>
            </a:r>
            <a:r>
              <a:rPr lang="cs-CZ" dirty="0" smtClean="0"/>
              <a:t> </a:t>
            </a:r>
            <a:r>
              <a:rPr lang="cs-CZ" dirty="0" err="1" smtClean="0"/>
              <a:t>key</a:t>
            </a:r>
            <a:r>
              <a:rPr lang="cs-CZ" dirty="0" smtClean="0"/>
              <a:t> </a:t>
            </a:r>
            <a:r>
              <a:rPr lang="cs-CZ" dirty="0" err="1" smtClean="0"/>
              <a:t>pillars</a:t>
            </a:r>
            <a:r>
              <a:rPr lang="cs-CZ" dirty="0" smtClean="0"/>
              <a:t>: </a:t>
            </a:r>
          </a:p>
          <a:p>
            <a:pPr marL="514350" indent="-514350">
              <a:buAutoNum type="arabicParenR"/>
            </a:pPr>
            <a:r>
              <a:rPr lang="cs-CZ" dirty="0" err="1"/>
              <a:t>m</a:t>
            </a:r>
            <a:r>
              <a:rPr lang="cs-CZ" dirty="0" err="1" smtClean="0"/>
              <a:t>ilitary</a:t>
            </a: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err="1" smtClean="0"/>
              <a:t>economic</a:t>
            </a: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err="1" smtClean="0"/>
              <a:t>political</a:t>
            </a: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err="1"/>
              <a:t>c</a:t>
            </a:r>
            <a:r>
              <a:rPr lang="cs-CZ" dirty="0" err="1" smtClean="0"/>
              <a:t>ultural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See</a:t>
            </a:r>
            <a:r>
              <a:rPr lang="cs-CZ" dirty="0" smtClean="0"/>
              <a:t>: </a:t>
            </a:r>
            <a:r>
              <a:rPr lang="cs-CZ" dirty="0" err="1" smtClean="0"/>
              <a:t>Ashely</a:t>
            </a:r>
            <a:r>
              <a:rPr lang="cs-CZ" dirty="0" smtClean="0"/>
              <a:t> </a:t>
            </a:r>
            <a:r>
              <a:rPr lang="cs-CZ" dirty="0" err="1" smtClean="0"/>
              <a:t>Widerhold</a:t>
            </a:r>
            <a:r>
              <a:rPr lang="cs-CZ" dirty="0" smtClean="0"/>
              <a:t>: </a:t>
            </a:r>
            <a:r>
              <a:rPr lang="cs-CZ" dirty="0" err="1" smtClean="0"/>
              <a:t>Russia</a:t>
            </a:r>
            <a:r>
              <a:rPr lang="cs-CZ" dirty="0" smtClean="0"/>
              <a:t>: Not </a:t>
            </a:r>
            <a:r>
              <a:rPr lang="cs-CZ" dirty="0" err="1" smtClean="0"/>
              <a:t>The</a:t>
            </a:r>
            <a:r>
              <a:rPr lang="cs-CZ" dirty="0" smtClean="0"/>
              <a:t> Super </a:t>
            </a:r>
            <a:r>
              <a:rPr lang="cs-CZ" dirty="0" err="1" smtClean="0"/>
              <a:t>Power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Once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(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Policy</a:t>
            </a:r>
            <a:r>
              <a:rPr lang="cs-CZ" dirty="0" smtClean="0"/>
              <a:t> Blog).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3542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25020"/>
            <a:ext cx="10515600" cy="1038559"/>
          </a:xfrm>
        </p:spPr>
        <p:txBody>
          <a:bodyPr>
            <a:normAutofit/>
          </a:bodyPr>
          <a:lstStyle/>
          <a:p>
            <a:pPr algn="ctr"/>
            <a:r>
              <a:rPr lang="cs-CZ" dirty="0" err="1" smtClean="0"/>
              <a:t>Russia</a:t>
            </a:r>
            <a:r>
              <a:rPr lang="cs-CZ" dirty="0" smtClean="0"/>
              <a:t> as a </a:t>
            </a:r>
            <a:r>
              <a:rPr lang="cs-CZ" dirty="0" err="1" smtClean="0"/>
              <a:t>global</a:t>
            </a:r>
            <a:r>
              <a:rPr lang="cs-CZ" dirty="0" smtClean="0"/>
              <a:t> </a:t>
            </a:r>
            <a:r>
              <a:rPr lang="cs-CZ" dirty="0" err="1" smtClean="0"/>
              <a:t>superpower</a:t>
            </a:r>
            <a:r>
              <a:rPr lang="cs-CZ" dirty="0" smtClean="0"/>
              <a:t>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cs-CZ" b="1" dirty="0" err="1" smtClean="0"/>
              <a:t>Russia</a:t>
            </a:r>
            <a:r>
              <a:rPr lang="cs-CZ" dirty="0" smtClean="0"/>
              <a:t> has </a:t>
            </a:r>
          </a:p>
          <a:p>
            <a:pPr algn="just">
              <a:buFontTx/>
              <a:buChar char="-"/>
            </a:pPr>
            <a:r>
              <a:rPr lang="cs-CZ" dirty="0" err="1"/>
              <a:t>t</a:t>
            </a:r>
            <a:r>
              <a:rPr lang="cs-CZ" dirty="0" err="1" smtClean="0"/>
              <a:t>erritory</a:t>
            </a:r>
            <a:r>
              <a:rPr lang="cs-CZ" dirty="0" smtClean="0"/>
              <a:t> </a:t>
            </a:r>
          </a:p>
          <a:p>
            <a:pPr algn="just">
              <a:buFontTx/>
              <a:buChar char="-"/>
            </a:pPr>
            <a:r>
              <a:rPr lang="cs-CZ" dirty="0" err="1" smtClean="0"/>
              <a:t>sources</a:t>
            </a:r>
            <a:r>
              <a:rPr lang="cs-CZ" dirty="0" smtClean="0"/>
              <a:t> </a:t>
            </a:r>
          </a:p>
          <a:p>
            <a:pPr algn="just">
              <a:buFontTx/>
              <a:buChar char="-"/>
            </a:pPr>
            <a:r>
              <a:rPr lang="cs-CZ" dirty="0" err="1" smtClean="0"/>
              <a:t>large</a:t>
            </a:r>
            <a:r>
              <a:rPr lang="cs-CZ" dirty="0" smtClean="0"/>
              <a:t> </a:t>
            </a:r>
            <a:r>
              <a:rPr lang="cs-CZ" dirty="0" err="1" smtClean="0"/>
              <a:t>nuclear</a:t>
            </a:r>
            <a:r>
              <a:rPr lang="cs-CZ" dirty="0" smtClean="0"/>
              <a:t> </a:t>
            </a:r>
            <a:r>
              <a:rPr lang="cs-CZ" dirty="0" err="1" smtClean="0"/>
              <a:t>potential</a:t>
            </a:r>
            <a:r>
              <a:rPr lang="cs-CZ" dirty="0" smtClean="0"/>
              <a:t>. 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 err="1" smtClean="0"/>
              <a:t>All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great</a:t>
            </a:r>
            <a:r>
              <a:rPr lang="cs-CZ" dirty="0" smtClean="0"/>
              <a:t> </a:t>
            </a:r>
            <a:r>
              <a:rPr lang="cs-CZ" dirty="0" err="1" smtClean="0"/>
              <a:t>importance</a:t>
            </a:r>
            <a:r>
              <a:rPr lang="cs-CZ" dirty="0" smtClean="0"/>
              <a:t>. 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 err="1" smtClean="0"/>
              <a:t>Nevertheless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laks</a:t>
            </a:r>
            <a:r>
              <a:rPr lang="cs-CZ" dirty="0" smtClean="0"/>
              <a:t> </a:t>
            </a:r>
            <a:r>
              <a:rPr lang="cs-CZ" dirty="0" err="1" smtClean="0"/>
              <a:t>real</a:t>
            </a:r>
            <a:r>
              <a:rPr lang="cs-CZ" dirty="0" smtClean="0"/>
              <a:t> </a:t>
            </a:r>
            <a:r>
              <a:rPr lang="cs-CZ" dirty="0" err="1" smtClean="0"/>
              <a:t>economic</a:t>
            </a:r>
            <a:r>
              <a:rPr lang="cs-CZ" dirty="0" smtClean="0"/>
              <a:t> </a:t>
            </a:r>
            <a:r>
              <a:rPr lang="cs-CZ" dirty="0" err="1" smtClean="0"/>
              <a:t>growth</a:t>
            </a:r>
            <a:r>
              <a:rPr lang="cs-CZ" dirty="0" smtClean="0"/>
              <a:t>.</a:t>
            </a:r>
          </a:p>
          <a:p>
            <a:pPr marL="0" indent="0" algn="just">
              <a:buNone/>
            </a:pPr>
            <a:endParaRPr lang="cs-CZ" dirty="0" smtClean="0"/>
          </a:p>
          <a:p>
            <a:pPr marL="0" indent="0" algn="just">
              <a:buNone/>
            </a:pPr>
            <a:r>
              <a:rPr lang="cs-CZ" dirty="0" err="1" smtClean="0"/>
              <a:t>Dmitri</a:t>
            </a:r>
            <a:r>
              <a:rPr lang="cs-CZ" dirty="0" smtClean="0"/>
              <a:t> </a:t>
            </a:r>
            <a:r>
              <a:rPr lang="cs-CZ" dirty="0" err="1" smtClean="0"/>
              <a:t>Trenin</a:t>
            </a:r>
            <a:r>
              <a:rPr lang="cs-CZ" dirty="0" smtClean="0"/>
              <a:t>, </a:t>
            </a:r>
            <a:r>
              <a:rPr lang="cs-CZ" dirty="0" err="1" smtClean="0"/>
              <a:t>Russia´s</a:t>
            </a:r>
            <a:r>
              <a:rPr lang="cs-CZ" dirty="0" smtClean="0"/>
              <a:t> Great </a:t>
            </a:r>
            <a:r>
              <a:rPr lang="cs-CZ" dirty="0" err="1" smtClean="0"/>
              <a:t>Power</a:t>
            </a:r>
            <a:r>
              <a:rPr lang="cs-CZ" dirty="0" smtClean="0"/>
              <a:t> </a:t>
            </a:r>
            <a:r>
              <a:rPr lang="cs-CZ" dirty="0" err="1" smtClean="0"/>
              <a:t>Problem</a:t>
            </a:r>
            <a:r>
              <a:rPr lang="cs-CZ" dirty="0" smtClean="0"/>
              <a:t> (</a:t>
            </a:r>
            <a:r>
              <a:rPr lang="cs-CZ" dirty="0" err="1" smtClean="0"/>
              <a:t>National</a:t>
            </a:r>
            <a:r>
              <a:rPr lang="cs-CZ" dirty="0" smtClean="0"/>
              <a:t> </a:t>
            </a:r>
            <a:r>
              <a:rPr lang="cs-CZ" dirty="0" err="1" smtClean="0"/>
              <a:t>Interest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5916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Russia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Winner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smtClean="0"/>
              <a:t>Second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War</a:t>
            </a:r>
            <a:endParaRPr lang="cs-CZ" dirty="0" smtClean="0"/>
          </a:p>
          <a:p>
            <a:r>
              <a:rPr lang="cs-CZ" dirty="0" smtClean="0"/>
              <a:t>Permanent </a:t>
            </a:r>
            <a:r>
              <a:rPr lang="cs-CZ" dirty="0" err="1" smtClean="0"/>
              <a:t>member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SC UN (GA)</a:t>
            </a:r>
          </a:p>
          <a:p>
            <a:r>
              <a:rPr lang="cs-CZ" dirty="0" err="1" smtClean="0"/>
              <a:t>Superpower</a:t>
            </a:r>
            <a:r>
              <a:rPr lang="cs-CZ" dirty="0" smtClean="0"/>
              <a:t> </a:t>
            </a:r>
            <a:r>
              <a:rPr lang="cs-CZ" dirty="0" err="1" smtClean="0"/>
              <a:t>during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Cold</a:t>
            </a:r>
            <a:r>
              <a:rPr lang="cs-CZ" dirty="0" smtClean="0"/>
              <a:t> </a:t>
            </a:r>
            <a:r>
              <a:rPr lang="cs-CZ" dirty="0" err="1" smtClean="0"/>
              <a:t>War</a:t>
            </a:r>
            <a:r>
              <a:rPr lang="cs-CZ" dirty="0" smtClean="0"/>
              <a:t> (USSR </a:t>
            </a:r>
            <a:r>
              <a:rPr lang="cs-CZ" dirty="0" err="1" smtClean="0"/>
              <a:t>during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bipolar</a:t>
            </a:r>
            <a:r>
              <a:rPr lang="cs-CZ" dirty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member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/>
              <a:t>BRICS </a:t>
            </a:r>
            <a:endParaRPr lang="cs-CZ" dirty="0" smtClean="0"/>
          </a:p>
          <a:p>
            <a:r>
              <a:rPr lang="cs-CZ" dirty="0" err="1" smtClean="0"/>
              <a:t>Euroasian</a:t>
            </a:r>
            <a:r>
              <a:rPr lang="cs-CZ" dirty="0" smtClean="0"/>
              <a:t> </a:t>
            </a:r>
            <a:r>
              <a:rPr lang="cs-CZ" dirty="0" err="1" smtClean="0"/>
              <a:t>power</a:t>
            </a:r>
            <a:endParaRPr lang="cs-CZ" dirty="0" smtClean="0"/>
          </a:p>
          <a:p>
            <a:r>
              <a:rPr lang="cs-CZ" dirty="0" smtClean="0"/>
              <a:t>SNS (CIS)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7082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19731"/>
          </a:xfrm>
        </p:spPr>
        <p:txBody>
          <a:bodyPr>
            <a:normAutofit/>
          </a:bodyPr>
          <a:lstStyle/>
          <a:p>
            <a:pPr algn="ctr"/>
            <a:r>
              <a:rPr lang="cs-CZ" sz="3000" dirty="0" err="1" smtClean="0"/>
              <a:t>Russia</a:t>
            </a:r>
            <a:r>
              <a:rPr lang="cs-CZ" sz="3000" dirty="0" smtClean="0"/>
              <a:t> </a:t>
            </a:r>
            <a:r>
              <a:rPr lang="cs-CZ" sz="3000" dirty="0" err="1" smtClean="0"/>
              <a:t>after</a:t>
            </a:r>
            <a:r>
              <a:rPr lang="cs-CZ" sz="3000" dirty="0" smtClean="0"/>
              <a:t> </a:t>
            </a:r>
            <a:r>
              <a:rPr lang="cs-CZ" sz="3000" dirty="0" err="1" smtClean="0"/>
              <a:t>the</a:t>
            </a:r>
            <a:r>
              <a:rPr lang="cs-CZ" sz="3000" dirty="0" smtClean="0"/>
              <a:t> </a:t>
            </a:r>
            <a:r>
              <a:rPr lang="cs-CZ" sz="3000" dirty="0" err="1" smtClean="0"/>
              <a:t>break</a:t>
            </a:r>
            <a:r>
              <a:rPr lang="cs-CZ" sz="3000" dirty="0" smtClean="0"/>
              <a:t>-up </a:t>
            </a:r>
            <a:r>
              <a:rPr lang="cs-CZ" sz="3000" dirty="0" err="1" smtClean="0"/>
              <a:t>of</a:t>
            </a:r>
            <a:r>
              <a:rPr lang="cs-CZ" sz="3000" dirty="0" smtClean="0"/>
              <a:t> </a:t>
            </a:r>
            <a:r>
              <a:rPr lang="cs-CZ" sz="3000" dirty="0" err="1" smtClean="0"/>
              <a:t>Soviet</a:t>
            </a:r>
            <a:r>
              <a:rPr lang="cs-CZ" sz="3000" dirty="0" smtClean="0"/>
              <a:t> Union (USSR)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199" y="1184856"/>
            <a:ext cx="5807299" cy="5434885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AutoNum type="arabicParenR"/>
            </a:pPr>
            <a:r>
              <a:rPr lang="cs-CZ" b="1" dirty="0" err="1" smtClean="0"/>
              <a:t>Decline</a:t>
            </a:r>
            <a:r>
              <a:rPr lang="cs-CZ" b="1" dirty="0" smtClean="0"/>
              <a:t> 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Russian</a:t>
            </a:r>
            <a:r>
              <a:rPr lang="cs-CZ" b="1" dirty="0" smtClean="0"/>
              <a:t> </a:t>
            </a:r>
            <a:r>
              <a:rPr lang="cs-CZ" b="1" dirty="0" err="1" smtClean="0"/>
              <a:t>population</a:t>
            </a:r>
            <a:endParaRPr lang="cs-CZ" b="1" dirty="0" smtClean="0"/>
          </a:p>
          <a:p>
            <a:endParaRPr lang="cs-CZ" dirty="0" smtClean="0"/>
          </a:p>
          <a:p>
            <a:r>
              <a:rPr lang="cs-CZ" dirty="0" err="1"/>
              <a:t>d</a:t>
            </a:r>
            <a:r>
              <a:rPr lang="cs-CZ" dirty="0" err="1" smtClean="0"/>
              <a:t>eclining</a:t>
            </a:r>
            <a:r>
              <a:rPr lang="cs-CZ" dirty="0" smtClean="0"/>
              <a:t> </a:t>
            </a:r>
            <a:r>
              <a:rPr lang="cs-CZ" dirty="0" err="1" smtClean="0"/>
              <a:t>tendency</a:t>
            </a:r>
            <a:r>
              <a:rPr lang="cs-CZ" dirty="0" smtClean="0"/>
              <a:t> in </a:t>
            </a:r>
            <a:r>
              <a:rPr lang="cs-CZ" dirty="0" err="1" smtClean="0"/>
              <a:t>Russia</a:t>
            </a:r>
            <a:endParaRPr lang="cs-CZ" dirty="0" smtClean="0"/>
          </a:p>
          <a:p>
            <a:r>
              <a:rPr lang="cs-CZ" dirty="0"/>
              <a:t>v</a:t>
            </a:r>
            <a:r>
              <a:rPr lang="cs-CZ" dirty="0" smtClean="0"/>
              <a:t>ery </a:t>
            </a:r>
            <a:r>
              <a:rPr lang="cs-CZ" dirty="0" err="1" smtClean="0"/>
              <a:t>low</a:t>
            </a:r>
            <a:r>
              <a:rPr lang="cs-CZ" dirty="0" smtClean="0"/>
              <a:t> </a:t>
            </a:r>
            <a:r>
              <a:rPr lang="cs-CZ" dirty="0" err="1" smtClean="0"/>
              <a:t>birth</a:t>
            </a:r>
            <a:r>
              <a:rPr lang="cs-CZ" dirty="0" smtClean="0"/>
              <a:t> </a:t>
            </a:r>
            <a:r>
              <a:rPr lang="cs-CZ" dirty="0" err="1" smtClean="0"/>
              <a:t>rate</a:t>
            </a:r>
            <a:r>
              <a:rPr lang="cs-CZ" dirty="0" smtClean="0"/>
              <a:t> (in </a:t>
            </a:r>
            <a:r>
              <a:rPr lang="cs-CZ" dirty="0" err="1" smtClean="0"/>
              <a:t>Europe</a:t>
            </a:r>
            <a:r>
              <a:rPr lang="cs-CZ" dirty="0" smtClean="0"/>
              <a:t>): 1,1-1,3</a:t>
            </a:r>
          </a:p>
          <a:p>
            <a:r>
              <a:rPr lang="cs-CZ" dirty="0" err="1" smtClean="0"/>
              <a:t>low</a:t>
            </a:r>
            <a:r>
              <a:rPr lang="cs-CZ" dirty="0" smtClean="0"/>
              <a:t> </a:t>
            </a:r>
            <a:r>
              <a:rPr lang="cs-CZ" dirty="0" err="1" smtClean="0"/>
              <a:t>figure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live </a:t>
            </a:r>
            <a:r>
              <a:rPr lang="cs-CZ" dirty="0" err="1" smtClean="0"/>
              <a:t>expectancy</a:t>
            </a:r>
            <a:r>
              <a:rPr lang="cs-CZ" dirty="0" smtClean="0"/>
              <a:t>: </a:t>
            </a:r>
          </a:p>
          <a:p>
            <a:pPr marL="514350" indent="-514350">
              <a:buAutoNum type="alphaLcParenR"/>
            </a:pPr>
            <a:r>
              <a:rPr lang="cs-CZ" dirty="0" err="1" smtClean="0"/>
              <a:t>men</a:t>
            </a:r>
            <a:r>
              <a:rPr lang="cs-CZ" dirty="0" smtClean="0"/>
              <a:t>: 63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</a:p>
          <a:p>
            <a:pPr marL="514350" indent="-514350">
              <a:buAutoNum type="alphaLcParenR"/>
            </a:pPr>
            <a:r>
              <a:rPr lang="cs-CZ" dirty="0" err="1"/>
              <a:t>w</a:t>
            </a:r>
            <a:r>
              <a:rPr lang="cs-CZ" dirty="0" err="1" smtClean="0"/>
              <a:t>omen</a:t>
            </a:r>
            <a:r>
              <a:rPr lang="cs-CZ" dirty="0" smtClean="0"/>
              <a:t>: 75 </a:t>
            </a:r>
            <a:r>
              <a:rPr lang="cs-CZ" dirty="0" err="1" smtClean="0"/>
              <a:t>years</a:t>
            </a:r>
            <a:r>
              <a:rPr lang="cs-CZ" dirty="0" smtClean="0"/>
              <a:t> (100 mužů na 116 žen)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 smtClean="0"/>
              <a:t>Huge</a:t>
            </a:r>
            <a:r>
              <a:rPr lang="cs-CZ" dirty="0" smtClean="0"/>
              <a:t> gap in live </a:t>
            </a:r>
            <a:r>
              <a:rPr lang="cs-CZ" dirty="0" err="1" smtClean="0"/>
              <a:t>expectancy</a:t>
            </a:r>
            <a:r>
              <a:rPr lang="cs-CZ" dirty="0" smtClean="0"/>
              <a:t> </a:t>
            </a:r>
            <a:r>
              <a:rPr lang="cs-CZ" dirty="0" err="1" smtClean="0"/>
              <a:t>between</a:t>
            </a:r>
            <a:r>
              <a:rPr lang="cs-CZ" dirty="0" smtClean="0"/>
              <a:t> </a:t>
            </a:r>
            <a:r>
              <a:rPr lang="cs-CZ" dirty="0" err="1" smtClean="0"/>
              <a:t>men</a:t>
            </a:r>
            <a:r>
              <a:rPr lang="cs-CZ" dirty="0" smtClean="0"/>
              <a:t> and </a:t>
            </a:r>
            <a:r>
              <a:rPr lang="cs-CZ" dirty="0" err="1" smtClean="0"/>
              <a:t>women</a:t>
            </a:r>
            <a:r>
              <a:rPr lang="cs-CZ" dirty="0" smtClean="0"/>
              <a:t> (up to 15 </a:t>
            </a:r>
            <a:r>
              <a:rPr lang="cs-CZ" dirty="0" err="1" smtClean="0"/>
              <a:t>years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alcoholism</a:t>
            </a:r>
            <a:endParaRPr lang="cs-CZ" dirty="0" smtClean="0"/>
          </a:p>
          <a:p>
            <a:r>
              <a:rPr lang="cs-CZ" dirty="0" err="1" smtClean="0"/>
              <a:t>addiction</a:t>
            </a:r>
            <a:r>
              <a:rPr lang="cs-CZ" dirty="0" smtClean="0"/>
              <a:t> on </a:t>
            </a:r>
            <a:r>
              <a:rPr lang="cs-CZ" dirty="0" err="1" smtClean="0"/>
              <a:t>drugs</a:t>
            </a:r>
            <a:endParaRPr lang="cs-CZ" dirty="0" smtClean="0"/>
          </a:p>
          <a:p>
            <a:r>
              <a:rPr lang="cs-CZ" dirty="0" err="1" smtClean="0"/>
              <a:t>over</a:t>
            </a:r>
            <a:r>
              <a:rPr lang="cs-CZ" dirty="0" smtClean="0"/>
              <a:t> 80 %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population</a:t>
            </a:r>
            <a:r>
              <a:rPr lang="cs-CZ" dirty="0" smtClean="0"/>
              <a:t> are </a:t>
            </a:r>
            <a:r>
              <a:rPr lang="cs-CZ" dirty="0" err="1" smtClean="0"/>
              <a:t>ethnic</a:t>
            </a:r>
            <a:r>
              <a:rPr lang="cs-CZ" dirty="0" smtClean="0"/>
              <a:t> </a:t>
            </a:r>
            <a:r>
              <a:rPr lang="cs-CZ" dirty="0" err="1" smtClean="0"/>
              <a:t>Russians</a:t>
            </a:r>
            <a:r>
              <a:rPr lang="cs-CZ" dirty="0" smtClean="0"/>
              <a:t> (</a:t>
            </a:r>
            <a:r>
              <a:rPr lang="cs-CZ" dirty="0" err="1" smtClean="0"/>
              <a:t>mainly</a:t>
            </a:r>
            <a:r>
              <a:rPr lang="cs-CZ" dirty="0" smtClean="0"/>
              <a:t> </a:t>
            </a:r>
            <a:r>
              <a:rPr lang="cs-CZ" dirty="0" err="1" smtClean="0"/>
              <a:t>orthodox</a:t>
            </a:r>
            <a:r>
              <a:rPr lang="cs-CZ" dirty="0" smtClean="0"/>
              <a:t> religion)</a:t>
            </a:r>
          </a:p>
          <a:p>
            <a:r>
              <a:rPr lang="cs-CZ" dirty="0" smtClean="0"/>
              <a:t>V. I. Putin </a:t>
            </a:r>
            <a:r>
              <a:rPr lang="cs-CZ" dirty="0" err="1" smtClean="0"/>
              <a:t>policy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increase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natality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181" y="1995360"/>
            <a:ext cx="4146236" cy="4011867"/>
          </a:xfrm>
        </p:spPr>
      </p:pic>
    </p:spTree>
    <p:extLst>
      <p:ext uri="{BB962C8B-B14F-4D97-AF65-F5344CB8AC3E}">
        <p14:creationId xmlns:p14="http://schemas.microsoft.com/office/powerpoint/2010/main" val="2074856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6700"/>
          </a:xfrm>
        </p:spPr>
        <p:txBody>
          <a:bodyPr/>
          <a:lstStyle/>
          <a:p>
            <a:pPr algn="ctr"/>
            <a:r>
              <a:rPr lang="cs-CZ" dirty="0" err="1" smtClean="0"/>
              <a:t>Russsia</a:t>
            </a:r>
            <a:r>
              <a:rPr lang="cs-CZ" dirty="0" smtClean="0"/>
              <a:t> </a:t>
            </a:r>
            <a:r>
              <a:rPr lang="cs-CZ" dirty="0" err="1" smtClean="0"/>
              <a:t>after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fall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Soviet</a:t>
            </a:r>
            <a:r>
              <a:rPr lang="cs-CZ" dirty="0" smtClean="0"/>
              <a:t> Union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838200" y="1455313"/>
            <a:ext cx="4640179" cy="472165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2) </a:t>
            </a:r>
            <a:r>
              <a:rPr lang="cs-CZ" b="1" dirty="0" err="1" smtClean="0"/>
              <a:t>Emmigration</a:t>
            </a:r>
            <a:r>
              <a:rPr lang="cs-CZ" b="1" dirty="0" smtClean="0"/>
              <a:t> and </a:t>
            </a:r>
            <a:r>
              <a:rPr lang="cs-CZ" b="1" dirty="0" err="1" smtClean="0"/>
              <a:t>Immigration</a:t>
            </a:r>
            <a:endParaRPr lang="cs-CZ" b="1" dirty="0" smtClean="0"/>
          </a:p>
          <a:p>
            <a:pPr marL="0" indent="0">
              <a:buNone/>
            </a:pPr>
            <a:r>
              <a:rPr lang="cs-CZ" dirty="0" err="1" smtClean="0"/>
              <a:t>immigration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rich</a:t>
            </a:r>
            <a:r>
              <a:rPr lang="cs-CZ" dirty="0" smtClean="0"/>
              <a:t> (</a:t>
            </a:r>
            <a:r>
              <a:rPr lang="cs-CZ" dirty="0" err="1" smtClean="0"/>
              <a:t>oligarch</a:t>
            </a:r>
            <a:r>
              <a:rPr lang="cs-CZ" dirty="0" smtClean="0"/>
              <a:t>) and </a:t>
            </a:r>
            <a:r>
              <a:rPr lang="cs-CZ" dirty="0" err="1" smtClean="0"/>
              <a:t>skilled</a:t>
            </a:r>
            <a:r>
              <a:rPr lang="cs-CZ" dirty="0" smtClean="0"/>
              <a:t>  (</a:t>
            </a:r>
            <a:r>
              <a:rPr lang="cs-CZ" dirty="0" err="1" smtClean="0"/>
              <a:t>e.g</a:t>
            </a:r>
            <a:r>
              <a:rPr lang="cs-CZ" dirty="0" smtClean="0"/>
              <a:t>. in IT </a:t>
            </a:r>
            <a:r>
              <a:rPr lang="cs-CZ" dirty="0" err="1" smtClean="0"/>
              <a:t>communication</a:t>
            </a:r>
            <a:r>
              <a:rPr lang="cs-CZ" dirty="0" smtClean="0"/>
              <a:t>) </a:t>
            </a:r>
            <a:r>
              <a:rPr lang="cs-CZ" dirty="0" err="1" smtClean="0"/>
              <a:t>Russians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/>
              <a:t>S</a:t>
            </a:r>
            <a:r>
              <a:rPr lang="cs-CZ" dirty="0" err="1" smtClean="0"/>
              <a:t>trong</a:t>
            </a:r>
            <a:r>
              <a:rPr lang="cs-CZ" dirty="0" smtClean="0"/>
              <a:t> </a:t>
            </a:r>
            <a:r>
              <a:rPr lang="cs-CZ" dirty="0" err="1" smtClean="0"/>
              <a:t>internal</a:t>
            </a:r>
            <a:r>
              <a:rPr lang="cs-CZ" dirty="0" smtClean="0"/>
              <a:t> </a:t>
            </a:r>
            <a:r>
              <a:rPr lang="cs-CZ" dirty="0" err="1" smtClean="0"/>
              <a:t>immigration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err="1"/>
              <a:t>f</a:t>
            </a:r>
            <a:r>
              <a:rPr lang="cs-CZ" dirty="0" err="1" smtClean="0"/>
              <a:t>rom</a:t>
            </a:r>
            <a:r>
              <a:rPr lang="cs-CZ" dirty="0" smtClean="0"/>
              <a:t> </a:t>
            </a:r>
            <a:r>
              <a:rPr lang="cs-CZ" dirty="0" err="1" smtClean="0"/>
              <a:t>Ukraine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err="1"/>
              <a:t>f</a:t>
            </a:r>
            <a:r>
              <a:rPr lang="cs-CZ" dirty="0" err="1" smtClean="0"/>
              <a:t>rom</a:t>
            </a:r>
            <a:r>
              <a:rPr lang="cs-CZ" dirty="0" smtClean="0"/>
              <a:t> </a:t>
            </a:r>
            <a:r>
              <a:rPr lang="cs-CZ" dirty="0" err="1" smtClean="0"/>
              <a:t>other</a:t>
            </a:r>
            <a:r>
              <a:rPr lang="cs-CZ" dirty="0" smtClean="0"/>
              <a:t> </a:t>
            </a:r>
            <a:r>
              <a:rPr lang="cs-CZ" dirty="0" err="1" smtClean="0"/>
              <a:t>countries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former</a:t>
            </a:r>
            <a:r>
              <a:rPr lang="cs-CZ" dirty="0" smtClean="0"/>
              <a:t> USSR (</a:t>
            </a:r>
            <a:r>
              <a:rPr lang="cs-CZ" dirty="0" err="1" smtClean="0"/>
              <a:t>often</a:t>
            </a:r>
            <a:r>
              <a:rPr lang="cs-CZ" dirty="0" smtClean="0"/>
              <a:t> </a:t>
            </a:r>
            <a:r>
              <a:rPr lang="cs-CZ" dirty="0" err="1" smtClean="0"/>
              <a:t>Muslims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Central</a:t>
            </a:r>
            <a:r>
              <a:rPr lang="cs-CZ" dirty="0" smtClean="0"/>
              <a:t> </a:t>
            </a:r>
            <a:r>
              <a:rPr lang="cs-CZ" dirty="0" err="1" smtClean="0"/>
              <a:t>Asian</a:t>
            </a:r>
            <a:r>
              <a:rPr lang="cs-CZ" dirty="0" smtClean="0"/>
              <a:t> </a:t>
            </a:r>
            <a:r>
              <a:rPr lang="cs-CZ" dirty="0" err="1" smtClean="0"/>
              <a:t>republics</a:t>
            </a:r>
            <a:r>
              <a:rPr lang="cs-CZ" dirty="0" smtClean="0"/>
              <a:t>)</a:t>
            </a:r>
          </a:p>
          <a:p>
            <a:pPr>
              <a:buFontTx/>
              <a:buChar char="-"/>
            </a:pPr>
            <a:r>
              <a:rPr lang="cs-CZ" dirty="0" smtClean="0"/>
              <a:t>not </a:t>
            </a:r>
            <a:r>
              <a:rPr lang="cs-CZ" dirty="0" err="1" smtClean="0"/>
              <a:t>prestigeous</a:t>
            </a:r>
            <a:r>
              <a:rPr lang="cs-CZ" dirty="0" smtClean="0"/>
              <a:t> </a:t>
            </a:r>
            <a:r>
              <a:rPr lang="cs-CZ" dirty="0" err="1" smtClean="0"/>
              <a:t>jobs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err="1"/>
              <a:t>c</a:t>
            </a:r>
            <a:r>
              <a:rPr lang="cs-CZ" dirty="0" err="1" smtClean="0"/>
              <a:t>hechenophobia</a:t>
            </a:r>
            <a:r>
              <a:rPr lang="cs-CZ" dirty="0" smtClean="0"/>
              <a:t>, </a:t>
            </a:r>
            <a:r>
              <a:rPr lang="cs-CZ" dirty="0" err="1"/>
              <a:t>c</a:t>
            </a:r>
            <a:r>
              <a:rPr lang="cs-CZ" dirty="0" err="1" smtClean="0"/>
              <a:t>aucasophobia</a:t>
            </a:r>
            <a:r>
              <a:rPr lang="cs-CZ" dirty="0" smtClean="0"/>
              <a:t>, </a:t>
            </a:r>
            <a:r>
              <a:rPr lang="cs-CZ" dirty="0" err="1"/>
              <a:t>i</a:t>
            </a:r>
            <a:r>
              <a:rPr lang="cs-CZ" dirty="0" err="1" smtClean="0"/>
              <a:t>slamophobia</a:t>
            </a:r>
            <a:r>
              <a:rPr lang="cs-CZ" dirty="0" smtClean="0"/>
              <a:t> (DPNI)</a:t>
            </a:r>
          </a:p>
          <a:p>
            <a:pPr>
              <a:buFontTx/>
              <a:buChar char="-"/>
            </a:pPr>
            <a:r>
              <a:rPr lang="cs-CZ" dirty="0" err="1" smtClean="0"/>
              <a:t>strenghtening</a:t>
            </a:r>
            <a:r>
              <a:rPr lang="cs-CZ" dirty="0" smtClean="0"/>
              <a:t> </a:t>
            </a:r>
            <a:r>
              <a:rPr lang="cs-CZ" dirty="0" err="1" smtClean="0"/>
              <a:t>legislative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2" y="2646946"/>
            <a:ext cx="6711404" cy="3237957"/>
          </a:xfrm>
        </p:spPr>
      </p:pic>
    </p:spTree>
    <p:extLst>
      <p:ext uri="{BB962C8B-B14F-4D97-AF65-F5344CB8AC3E}">
        <p14:creationId xmlns:p14="http://schemas.microsoft.com/office/powerpoint/2010/main" val="32736537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Rusko jako globální mocnost?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96214" y="1825625"/>
            <a:ext cx="5723586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In 2014, </a:t>
            </a:r>
            <a:r>
              <a:rPr lang="cs-CZ" dirty="0" err="1" smtClean="0"/>
              <a:t>three</a:t>
            </a:r>
            <a:r>
              <a:rPr lang="cs-CZ" dirty="0" smtClean="0"/>
              <a:t> </a:t>
            </a:r>
            <a:r>
              <a:rPr lang="cs-CZ" dirty="0" err="1" smtClean="0"/>
              <a:t>factors</a:t>
            </a:r>
            <a:r>
              <a:rPr lang="cs-CZ" dirty="0" smtClean="0"/>
              <a:t> </a:t>
            </a:r>
            <a:r>
              <a:rPr lang="cs-CZ" dirty="0" err="1" smtClean="0"/>
              <a:t>behind</a:t>
            </a:r>
            <a:r>
              <a:rPr lang="cs-CZ" dirty="0" smtClean="0"/>
              <a:t> </a:t>
            </a:r>
            <a:r>
              <a:rPr lang="cs-CZ" dirty="0" err="1" smtClean="0"/>
              <a:t>debates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rising</a:t>
            </a:r>
            <a:r>
              <a:rPr lang="cs-CZ" dirty="0" smtClean="0"/>
              <a:t> role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Russia</a:t>
            </a:r>
            <a:r>
              <a:rPr lang="cs-CZ" dirty="0" smtClean="0"/>
              <a:t> as a </a:t>
            </a:r>
            <a:r>
              <a:rPr lang="cs-CZ" dirty="0" err="1" smtClean="0"/>
              <a:t>power</a:t>
            </a:r>
            <a:r>
              <a:rPr lang="cs-CZ" dirty="0" smtClean="0"/>
              <a:t>: </a:t>
            </a:r>
          </a:p>
          <a:p>
            <a:pPr marL="514350" indent="-514350">
              <a:buAutoNum type="arabicParenR"/>
            </a:pPr>
            <a:r>
              <a:rPr lang="cs-CZ" dirty="0"/>
              <a:t>r</a:t>
            </a:r>
            <a:r>
              <a:rPr lang="cs-CZ" dirty="0" smtClean="0"/>
              <a:t>ole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Russia</a:t>
            </a:r>
            <a:r>
              <a:rPr lang="cs-CZ" dirty="0" smtClean="0"/>
              <a:t> in </a:t>
            </a:r>
            <a:r>
              <a:rPr lang="cs-CZ" dirty="0" err="1" smtClean="0"/>
              <a:t>Crisis</a:t>
            </a:r>
            <a:r>
              <a:rPr lang="cs-CZ" dirty="0" smtClean="0"/>
              <a:t> in </a:t>
            </a:r>
            <a:r>
              <a:rPr lang="cs-CZ" dirty="0" err="1" smtClean="0"/>
              <a:t>Syria</a:t>
            </a: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Winter </a:t>
            </a:r>
            <a:r>
              <a:rPr lang="cs-CZ" dirty="0" err="1" smtClean="0"/>
              <a:t>Olympic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r>
              <a:rPr lang="cs-CZ" dirty="0" smtClean="0"/>
              <a:t> in </a:t>
            </a:r>
            <a:r>
              <a:rPr lang="cs-CZ" dirty="0" err="1" smtClean="0"/>
              <a:t>Sochi</a:t>
            </a:r>
            <a:r>
              <a:rPr lang="cs-CZ" dirty="0" smtClean="0"/>
              <a:t> (</a:t>
            </a:r>
            <a:r>
              <a:rPr lang="cs-CZ" dirty="0" err="1" smtClean="0"/>
              <a:t>Russia</a:t>
            </a:r>
            <a:r>
              <a:rPr lang="cs-CZ" dirty="0" smtClean="0"/>
              <a:t>) as soft </a:t>
            </a:r>
            <a:r>
              <a:rPr lang="cs-CZ" dirty="0" err="1" smtClean="0"/>
              <a:t>power</a:t>
            </a:r>
            <a:r>
              <a:rPr lang="cs-CZ" dirty="0" smtClean="0"/>
              <a:t> </a:t>
            </a:r>
            <a:r>
              <a:rPr lang="cs-CZ" dirty="0" err="1" smtClean="0"/>
              <a:t>diplomacy</a:t>
            </a: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err="1" smtClean="0"/>
              <a:t>Annection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Crimea</a:t>
            </a:r>
            <a:r>
              <a:rPr lang="cs-CZ" dirty="0" smtClean="0"/>
              <a:t>, </a:t>
            </a:r>
            <a:r>
              <a:rPr lang="cs-CZ" dirty="0" err="1" smtClean="0"/>
              <a:t>crisis</a:t>
            </a:r>
            <a:r>
              <a:rPr lang="cs-CZ" dirty="0" smtClean="0"/>
              <a:t> in </a:t>
            </a:r>
            <a:r>
              <a:rPr lang="cs-CZ" dirty="0" err="1" smtClean="0"/>
              <a:t>Ukraine</a:t>
            </a:r>
            <a:r>
              <a:rPr lang="cs-CZ" dirty="0" smtClean="0"/>
              <a:t> and </a:t>
            </a:r>
            <a:r>
              <a:rPr lang="cs-CZ" dirty="0" err="1" smtClean="0"/>
              <a:t>Russian</a:t>
            </a:r>
            <a:r>
              <a:rPr lang="cs-CZ" dirty="0" smtClean="0"/>
              <a:t> </a:t>
            </a:r>
            <a:r>
              <a:rPr lang="cs-CZ" dirty="0" err="1" smtClean="0"/>
              <a:t>involvement</a:t>
            </a:r>
            <a:r>
              <a:rPr lang="cs-CZ" dirty="0" smtClean="0"/>
              <a:t>/</a:t>
            </a:r>
            <a:r>
              <a:rPr lang="cs-CZ" dirty="0" err="1" smtClean="0"/>
              <a:t>engagement</a:t>
            </a:r>
            <a:r>
              <a:rPr lang="cs-CZ" dirty="0" smtClean="0"/>
              <a:t> in </a:t>
            </a:r>
            <a:r>
              <a:rPr lang="cs-CZ" dirty="0" err="1" smtClean="0"/>
              <a:t>it</a:t>
            </a:r>
            <a:r>
              <a:rPr lang="cs-CZ" dirty="0" smtClean="0"/>
              <a:t> (</a:t>
            </a:r>
            <a:r>
              <a:rPr lang="cs-CZ" dirty="0" err="1" smtClean="0"/>
              <a:t>incl</a:t>
            </a:r>
            <a:r>
              <a:rPr lang="cs-CZ" dirty="0" smtClean="0"/>
              <a:t>. Donbas and </a:t>
            </a:r>
            <a:r>
              <a:rPr lang="cs-CZ" dirty="0" err="1" smtClean="0"/>
              <a:t>Luhansk</a:t>
            </a:r>
            <a:r>
              <a:rPr lang="cs-CZ" dirty="0" smtClean="0"/>
              <a:t>). 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1983122"/>
            <a:ext cx="6087600" cy="4036344"/>
          </a:xfrm>
        </p:spPr>
      </p:pic>
    </p:spTree>
    <p:extLst>
      <p:ext uri="{BB962C8B-B14F-4D97-AF65-F5344CB8AC3E}">
        <p14:creationId xmlns:p14="http://schemas.microsoft.com/office/powerpoint/2010/main" val="738326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9579"/>
          </a:xfrm>
        </p:spPr>
        <p:txBody>
          <a:bodyPr/>
          <a:lstStyle/>
          <a:p>
            <a:pPr algn="ctr"/>
            <a:r>
              <a:rPr lang="cs-CZ" dirty="0" err="1" smtClean="0"/>
              <a:t>Russia</a:t>
            </a:r>
            <a:r>
              <a:rPr lang="cs-CZ" dirty="0" smtClean="0"/>
              <a:t> – </a:t>
            </a:r>
            <a:r>
              <a:rPr lang="cs-CZ" dirty="0" err="1" smtClean="0"/>
              <a:t>army</a:t>
            </a:r>
            <a:r>
              <a:rPr lang="cs-CZ" dirty="0" smtClean="0"/>
              <a:t> (and </a:t>
            </a:r>
            <a:r>
              <a:rPr lang="cs-CZ" dirty="0" err="1" smtClean="0"/>
              <a:t>nuclear</a:t>
            </a:r>
            <a:r>
              <a:rPr lang="cs-CZ" dirty="0" smtClean="0"/>
              <a:t>) arsenal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326524"/>
            <a:ext cx="5181600" cy="4850439"/>
          </a:xfrm>
        </p:spPr>
        <p:txBody>
          <a:bodyPr>
            <a:normAutofit fontScale="77500" lnSpcReduction="20000"/>
          </a:bodyPr>
          <a:lstStyle/>
          <a:p>
            <a:r>
              <a:rPr lang="cs-CZ" dirty="0" err="1"/>
              <a:t>e</a:t>
            </a:r>
            <a:r>
              <a:rPr lang="cs-CZ" dirty="0" err="1" smtClean="0"/>
              <a:t>xpanditure</a:t>
            </a:r>
            <a:r>
              <a:rPr lang="cs-CZ" dirty="0" smtClean="0"/>
              <a:t> on </a:t>
            </a:r>
            <a:r>
              <a:rPr lang="cs-CZ" dirty="0" err="1"/>
              <a:t>a</a:t>
            </a:r>
            <a:r>
              <a:rPr lang="cs-CZ" dirty="0" err="1" smtClean="0"/>
              <a:t>rmy</a:t>
            </a:r>
            <a:r>
              <a:rPr lang="cs-CZ" dirty="0" smtClean="0"/>
              <a:t> </a:t>
            </a:r>
            <a:r>
              <a:rPr lang="cs-CZ" dirty="0" err="1" smtClean="0"/>
              <a:t>around</a:t>
            </a:r>
            <a:r>
              <a:rPr lang="cs-CZ" dirty="0" smtClean="0"/>
              <a:t> 4% </a:t>
            </a:r>
            <a:r>
              <a:rPr lang="cs-CZ" dirty="0" err="1" smtClean="0"/>
              <a:t>of</a:t>
            </a:r>
            <a:r>
              <a:rPr lang="cs-CZ" dirty="0" smtClean="0"/>
              <a:t> GDP (USA 3,5 %, in </a:t>
            </a:r>
            <a:r>
              <a:rPr lang="cs-CZ" dirty="0" err="1" smtClean="0"/>
              <a:t>Europe</a:t>
            </a:r>
            <a:r>
              <a:rPr lang="cs-CZ" dirty="0" smtClean="0"/>
              <a:t> </a:t>
            </a:r>
            <a:r>
              <a:rPr lang="cs-CZ" dirty="0" err="1" smtClean="0"/>
              <a:t>less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2 %)</a:t>
            </a:r>
          </a:p>
          <a:p>
            <a:r>
              <a:rPr lang="cs-CZ" dirty="0" err="1" smtClean="0"/>
              <a:t>Russia</a:t>
            </a:r>
            <a:r>
              <a:rPr lang="cs-CZ" dirty="0" smtClean="0"/>
              <a:t> </a:t>
            </a:r>
            <a:r>
              <a:rPr lang="cs-CZ" dirty="0" err="1" smtClean="0"/>
              <a:t>secret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how</a:t>
            </a:r>
            <a:r>
              <a:rPr lang="cs-CZ" dirty="0" smtClean="0"/>
              <a:t> many and </a:t>
            </a:r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do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nuclear</a:t>
            </a:r>
            <a:r>
              <a:rPr lang="cs-CZ" dirty="0" smtClean="0"/>
              <a:t> </a:t>
            </a:r>
            <a:r>
              <a:rPr lang="cs-CZ" dirty="0" err="1" smtClean="0"/>
              <a:t>weapons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e</a:t>
            </a:r>
            <a:r>
              <a:rPr lang="cs-CZ" dirty="0" err="1" smtClean="0"/>
              <a:t>stimates</a:t>
            </a:r>
            <a:r>
              <a:rPr lang="cs-CZ" dirty="0" smtClean="0"/>
              <a:t>: up to 6 </a:t>
            </a:r>
            <a:r>
              <a:rPr lang="cs-CZ" dirty="0" err="1" smtClean="0"/>
              <a:t>tsnds</a:t>
            </a:r>
            <a:r>
              <a:rPr lang="cs-CZ" dirty="0" smtClean="0"/>
              <a:t>. and </a:t>
            </a:r>
            <a:r>
              <a:rPr lang="cs-CZ" dirty="0" err="1" smtClean="0"/>
              <a:t>less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 </a:t>
            </a:r>
            <a:r>
              <a:rPr lang="cs-CZ" dirty="0" err="1" smtClean="0"/>
              <a:t>tsnds</a:t>
            </a:r>
            <a:r>
              <a:rPr lang="cs-CZ" dirty="0" smtClean="0"/>
              <a:t> </a:t>
            </a:r>
            <a:r>
              <a:rPr lang="cs-CZ" dirty="0" err="1" smtClean="0"/>
              <a:t>ready</a:t>
            </a:r>
            <a:r>
              <a:rPr lang="cs-CZ" dirty="0" smtClean="0"/>
              <a:t> to use: </a:t>
            </a:r>
          </a:p>
          <a:p>
            <a:pPr>
              <a:buFontTx/>
              <a:buChar char="-"/>
            </a:pPr>
            <a:r>
              <a:rPr lang="cs-CZ" dirty="0" err="1" smtClean="0"/>
              <a:t>land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/>
              <a:t>a</a:t>
            </a:r>
            <a:r>
              <a:rPr lang="cs-CZ" dirty="0" smtClean="0"/>
              <a:t>ir </a:t>
            </a:r>
            <a:r>
              <a:rPr lang="cs-CZ" dirty="0" err="1" smtClean="0"/>
              <a:t>planes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err="1" smtClean="0"/>
              <a:t>submarines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Russian</a:t>
            </a:r>
            <a:r>
              <a:rPr lang="cs-CZ" dirty="0" smtClean="0"/>
              <a:t> </a:t>
            </a:r>
            <a:r>
              <a:rPr lang="cs-CZ" dirty="0" err="1" smtClean="0"/>
              <a:t>doctrine</a:t>
            </a:r>
            <a:r>
              <a:rPr lang="cs-CZ" dirty="0" smtClean="0"/>
              <a:t> to use </a:t>
            </a:r>
            <a:r>
              <a:rPr lang="cs-CZ" dirty="0" err="1" smtClean="0"/>
              <a:t>military</a:t>
            </a:r>
            <a:r>
              <a:rPr lang="cs-CZ" dirty="0" smtClean="0"/>
              <a:t> </a:t>
            </a:r>
            <a:r>
              <a:rPr lang="cs-CZ" dirty="0" err="1" smtClean="0"/>
              <a:t>weapons</a:t>
            </a:r>
            <a:r>
              <a:rPr lang="cs-CZ" dirty="0" smtClean="0"/>
              <a:t> as a </a:t>
            </a:r>
            <a:r>
              <a:rPr lang="cs-CZ" dirty="0" err="1" smtClean="0"/>
              <a:t>first</a:t>
            </a:r>
            <a:r>
              <a:rPr lang="cs-CZ" dirty="0" smtClean="0"/>
              <a:t> country. </a:t>
            </a:r>
          </a:p>
          <a:p>
            <a:r>
              <a:rPr lang="cs-CZ" dirty="0" err="1"/>
              <a:t>D</a:t>
            </a:r>
            <a:r>
              <a:rPr lang="cs-CZ" dirty="0" err="1" smtClean="0"/>
              <a:t>ebate</a:t>
            </a:r>
            <a:r>
              <a:rPr lang="cs-CZ" dirty="0" smtClean="0"/>
              <a:t> on </a:t>
            </a:r>
            <a:r>
              <a:rPr lang="cs-CZ" dirty="0" err="1" smtClean="0"/>
              <a:t>Crimea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nuclear</a:t>
            </a:r>
            <a:r>
              <a:rPr lang="cs-CZ" dirty="0" smtClean="0"/>
              <a:t> </a:t>
            </a:r>
            <a:r>
              <a:rPr lang="cs-CZ" dirty="0" err="1" smtClean="0"/>
              <a:t>weapons</a:t>
            </a:r>
            <a:r>
              <a:rPr lang="cs-CZ" dirty="0" smtClean="0"/>
              <a:t>. </a:t>
            </a:r>
          </a:p>
          <a:p>
            <a:r>
              <a:rPr lang="cs-CZ" dirty="0" err="1" smtClean="0"/>
              <a:t>Armament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flotile in </a:t>
            </a:r>
            <a:r>
              <a:rPr lang="cs-CZ" dirty="0" err="1" smtClean="0"/>
              <a:t>Calinigrad</a:t>
            </a:r>
            <a:endParaRPr lang="cs-CZ" dirty="0" smtClean="0"/>
          </a:p>
          <a:p>
            <a:r>
              <a:rPr lang="cs-CZ" dirty="0" err="1" smtClean="0"/>
              <a:t>Incidents</a:t>
            </a:r>
            <a:r>
              <a:rPr lang="cs-CZ" dirty="0" smtClean="0"/>
              <a:t> in </a:t>
            </a:r>
            <a:r>
              <a:rPr lang="cs-CZ" dirty="0" err="1" smtClean="0"/>
              <a:t>Europe</a:t>
            </a:r>
            <a:r>
              <a:rPr lang="cs-CZ" dirty="0" smtClean="0"/>
              <a:t> (</a:t>
            </a:r>
            <a:r>
              <a:rPr lang="cs-CZ" dirty="0" err="1" smtClean="0"/>
              <a:t>submarines</a:t>
            </a:r>
            <a:r>
              <a:rPr lang="cs-CZ" dirty="0" smtClean="0"/>
              <a:t>) and </a:t>
            </a:r>
            <a:r>
              <a:rPr lang="cs-CZ" dirty="0" err="1" smtClean="0"/>
              <a:t>flight</a:t>
            </a:r>
            <a:r>
              <a:rPr lang="cs-CZ" dirty="0" smtClean="0"/>
              <a:t> </a:t>
            </a:r>
            <a:r>
              <a:rPr lang="cs-CZ" dirty="0" err="1" smtClean="0"/>
              <a:t>zones</a:t>
            </a:r>
            <a:r>
              <a:rPr lang="cs-CZ" dirty="0" smtClean="0"/>
              <a:t> in </a:t>
            </a:r>
            <a:r>
              <a:rPr lang="cs-CZ" dirty="0" err="1" smtClean="0"/>
              <a:t>Europe</a:t>
            </a:r>
            <a:r>
              <a:rPr lang="cs-CZ" dirty="0" smtClean="0"/>
              <a:t> (</a:t>
            </a:r>
            <a:r>
              <a:rPr lang="cs-CZ" dirty="0" err="1" smtClean="0"/>
              <a:t>planes</a:t>
            </a:r>
            <a:r>
              <a:rPr lang="cs-CZ" dirty="0" smtClean="0"/>
              <a:t>). 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434" y="1487970"/>
            <a:ext cx="4837513" cy="4688993"/>
          </a:xfrm>
        </p:spPr>
      </p:pic>
    </p:spTree>
    <p:extLst>
      <p:ext uri="{BB962C8B-B14F-4D97-AF65-F5344CB8AC3E}">
        <p14:creationId xmlns:p14="http://schemas.microsoft.com/office/powerpoint/2010/main" val="1610296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2654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Russia</a:t>
            </a:r>
            <a:r>
              <a:rPr lang="cs-CZ" dirty="0" smtClean="0"/>
              <a:t> and </a:t>
            </a:r>
            <a:r>
              <a:rPr lang="cs-CZ" dirty="0" err="1" smtClean="0"/>
              <a:t>economic</a:t>
            </a:r>
            <a:r>
              <a:rPr lang="cs-CZ" dirty="0" smtClean="0"/>
              <a:t> </a:t>
            </a:r>
            <a:r>
              <a:rPr lang="cs-CZ" dirty="0" err="1" smtClean="0"/>
              <a:t>sources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251284"/>
            <a:ext cx="10515600" cy="5445730"/>
          </a:xfrm>
        </p:spPr>
        <p:txBody>
          <a:bodyPr>
            <a:normAutofit fontScale="92500" lnSpcReduction="20000"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most </a:t>
            </a:r>
            <a:r>
              <a:rPr lang="cs-CZ" dirty="0" err="1" smtClean="0"/>
              <a:t>sources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(</a:t>
            </a:r>
            <a:r>
              <a:rPr lang="cs-CZ" dirty="0" err="1" smtClean="0"/>
              <a:t>mainly</a:t>
            </a:r>
            <a:r>
              <a:rPr lang="cs-CZ" dirty="0" smtClean="0"/>
              <a:t> </a:t>
            </a:r>
            <a:r>
              <a:rPr lang="cs-CZ" dirty="0" err="1" smtClean="0"/>
              <a:t>gas</a:t>
            </a:r>
            <a:r>
              <a:rPr lang="cs-CZ" dirty="0" smtClean="0"/>
              <a:t> and </a:t>
            </a:r>
            <a:r>
              <a:rPr lang="cs-CZ" dirty="0" err="1" smtClean="0"/>
              <a:t>petrol</a:t>
            </a:r>
            <a:r>
              <a:rPr lang="cs-CZ" dirty="0" smtClean="0"/>
              <a:t>)</a:t>
            </a:r>
          </a:p>
          <a:p>
            <a:r>
              <a:rPr lang="cs-CZ" dirty="0" smtClean="0"/>
              <a:t>20%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production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gas</a:t>
            </a:r>
            <a:r>
              <a:rPr lang="cs-CZ" dirty="0" smtClean="0"/>
              <a:t> and </a:t>
            </a:r>
            <a:r>
              <a:rPr lang="cs-CZ" dirty="0" err="1" smtClean="0"/>
              <a:t>oil</a:t>
            </a:r>
            <a:r>
              <a:rPr lang="cs-CZ" dirty="0" smtClean="0"/>
              <a:t> </a:t>
            </a:r>
          </a:p>
          <a:p>
            <a:r>
              <a:rPr lang="cs-CZ" dirty="0" smtClean="0"/>
              <a:t>Prominent </a:t>
            </a:r>
            <a:r>
              <a:rPr lang="cs-CZ" dirty="0" err="1" smtClean="0"/>
              <a:t>exporter</a:t>
            </a:r>
            <a:r>
              <a:rPr lang="cs-CZ" dirty="0" smtClean="0"/>
              <a:t> to </a:t>
            </a:r>
            <a:r>
              <a:rPr lang="cs-CZ" dirty="0" err="1" smtClean="0"/>
              <a:t>Central</a:t>
            </a:r>
            <a:r>
              <a:rPr lang="cs-CZ" dirty="0" smtClean="0"/>
              <a:t> and Western </a:t>
            </a:r>
            <a:r>
              <a:rPr lang="cs-CZ" dirty="0" err="1" smtClean="0"/>
              <a:t>Europe</a:t>
            </a:r>
            <a:endParaRPr lang="cs-CZ" dirty="0" smtClean="0"/>
          </a:p>
          <a:p>
            <a:r>
              <a:rPr lang="cs-CZ" dirty="0" err="1" smtClean="0"/>
              <a:t>Russia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„</a:t>
            </a:r>
            <a:r>
              <a:rPr lang="cs-CZ" dirty="0" err="1" smtClean="0"/>
              <a:t>virtually</a:t>
            </a:r>
            <a:r>
              <a:rPr lang="cs-CZ" dirty="0" smtClean="0"/>
              <a:t>“ </a:t>
            </a:r>
            <a:r>
              <a:rPr lang="cs-CZ" dirty="0" err="1" smtClean="0"/>
              <a:t>economically</a:t>
            </a:r>
            <a:r>
              <a:rPr lang="cs-CZ" dirty="0" smtClean="0"/>
              <a:t> </a:t>
            </a:r>
            <a:r>
              <a:rPr lang="cs-CZ" dirty="0" err="1" smtClean="0"/>
              <a:t>self-sustainable</a:t>
            </a:r>
            <a:endParaRPr lang="cs-CZ" dirty="0" smtClean="0"/>
          </a:p>
          <a:p>
            <a:r>
              <a:rPr lang="cs-CZ" dirty="0" smtClean="0"/>
              <a:t>GAZPROM – </a:t>
            </a:r>
            <a:r>
              <a:rPr lang="cs-CZ" dirty="0" err="1" smtClean="0"/>
              <a:t>state</a:t>
            </a:r>
            <a:r>
              <a:rPr lang="cs-CZ" dirty="0" smtClean="0"/>
              <a:t> </a:t>
            </a:r>
            <a:r>
              <a:rPr lang="cs-CZ" dirty="0" err="1" smtClean="0"/>
              <a:t>company</a:t>
            </a:r>
            <a:r>
              <a:rPr lang="cs-CZ" dirty="0" smtClean="0"/>
              <a:t>, monopoly in </a:t>
            </a:r>
            <a:r>
              <a:rPr lang="cs-CZ" dirty="0" err="1" smtClean="0"/>
              <a:t>Russia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b="1" i="1" dirty="0" err="1" smtClean="0"/>
              <a:t>Nevertheless</a:t>
            </a:r>
            <a:r>
              <a:rPr lang="cs-CZ" b="1" i="1" dirty="0" smtClean="0"/>
              <a:t>: </a:t>
            </a:r>
            <a:endParaRPr lang="cs-CZ" b="1" i="1" dirty="0"/>
          </a:p>
          <a:p>
            <a:r>
              <a:rPr lang="cs-CZ" dirty="0" err="1" smtClean="0"/>
              <a:t>Strong</a:t>
            </a:r>
            <a:r>
              <a:rPr lang="cs-CZ" dirty="0" smtClean="0"/>
              <a:t> </a:t>
            </a:r>
            <a:r>
              <a:rPr lang="cs-CZ" dirty="0" err="1" smtClean="0"/>
              <a:t>economic</a:t>
            </a:r>
            <a:r>
              <a:rPr lang="cs-CZ" dirty="0" smtClean="0"/>
              <a:t> </a:t>
            </a:r>
            <a:r>
              <a:rPr lang="cs-CZ" dirty="0" err="1" smtClean="0"/>
              <a:t>dependency</a:t>
            </a:r>
            <a:r>
              <a:rPr lang="cs-CZ" dirty="0" smtClean="0"/>
              <a:t> on export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gas</a:t>
            </a:r>
            <a:r>
              <a:rPr lang="cs-CZ" dirty="0" smtClean="0"/>
              <a:t> and </a:t>
            </a:r>
            <a:r>
              <a:rPr lang="cs-CZ" dirty="0" err="1" smtClean="0"/>
              <a:t>oil</a:t>
            </a:r>
            <a:r>
              <a:rPr lang="cs-CZ" dirty="0" smtClean="0"/>
              <a:t> / and import </a:t>
            </a:r>
            <a:r>
              <a:rPr lang="cs-CZ" dirty="0" err="1" smtClean="0"/>
              <a:t>of</a:t>
            </a:r>
            <a:r>
              <a:rPr lang="cs-CZ" dirty="0" smtClean="0"/>
              <a:t> food </a:t>
            </a:r>
            <a:r>
              <a:rPr lang="cs-CZ" dirty="0" err="1" smtClean="0"/>
              <a:t>products</a:t>
            </a:r>
            <a:endParaRPr lang="cs-CZ" dirty="0" smtClean="0"/>
          </a:p>
          <a:p>
            <a:r>
              <a:rPr lang="cs-CZ" dirty="0" err="1" smtClean="0"/>
              <a:t>Lack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rise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middle</a:t>
            </a:r>
            <a:r>
              <a:rPr lang="cs-CZ" dirty="0" smtClean="0"/>
              <a:t> </a:t>
            </a:r>
            <a:r>
              <a:rPr lang="cs-CZ" dirty="0" err="1" smtClean="0"/>
              <a:t>class</a:t>
            </a:r>
            <a:r>
              <a:rPr lang="cs-CZ" dirty="0" smtClean="0"/>
              <a:t> </a:t>
            </a:r>
            <a:r>
              <a:rPr lang="cs-CZ" dirty="0" err="1" smtClean="0"/>
              <a:t>after</a:t>
            </a:r>
            <a:r>
              <a:rPr lang="cs-CZ" dirty="0" smtClean="0"/>
              <a:t> 1989 (</a:t>
            </a:r>
            <a:r>
              <a:rPr lang="cs-CZ" dirty="0" err="1" smtClean="0"/>
              <a:t>worse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India and </a:t>
            </a:r>
            <a:r>
              <a:rPr lang="cs-CZ" dirty="0" err="1" smtClean="0"/>
              <a:t>China</a:t>
            </a:r>
            <a:r>
              <a:rPr lang="cs-CZ" dirty="0" smtClean="0"/>
              <a:t>) </a:t>
            </a:r>
          </a:p>
          <a:p>
            <a:r>
              <a:rPr lang="cs-CZ" dirty="0" smtClean="0"/>
              <a:t>68 %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economic</a:t>
            </a:r>
            <a:r>
              <a:rPr lang="cs-CZ" dirty="0" smtClean="0"/>
              <a:t> </a:t>
            </a:r>
            <a:r>
              <a:rPr lang="cs-CZ" dirty="0" err="1" smtClean="0"/>
              <a:t>gains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export (</a:t>
            </a:r>
            <a:r>
              <a:rPr lang="cs-CZ" dirty="0" err="1" smtClean="0"/>
              <a:t>mainly</a:t>
            </a:r>
            <a:r>
              <a:rPr lang="cs-CZ" dirty="0" smtClean="0"/>
              <a:t> to </a:t>
            </a:r>
            <a:r>
              <a:rPr lang="cs-CZ" dirty="0" err="1" smtClean="0"/>
              <a:t>Europe</a:t>
            </a:r>
            <a:r>
              <a:rPr lang="cs-CZ" dirty="0" smtClean="0"/>
              <a:t>)</a:t>
            </a:r>
          </a:p>
          <a:p>
            <a:pPr marL="514350" indent="-514350">
              <a:buAutoNum type="arabicParenR"/>
            </a:pPr>
            <a:r>
              <a:rPr lang="cs-CZ" dirty="0" err="1"/>
              <a:t>d</a:t>
            </a:r>
            <a:r>
              <a:rPr lang="cs-CZ" dirty="0" err="1" smtClean="0"/>
              <a:t>ependency</a:t>
            </a:r>
            <a:r>
              <a:rPr lang="cs-CZ" dirty="0" smtClean="0"/>
              <a:t> on </a:t>
            </a:r>
            <a:r>
              <a:rPr lang="cs-CZ" dirty="0" err="1" smtClean="0"/>
              <a:t>Europe</a:t>
            </a:r>
            <a:r>
              <a:rPr lang="cs-CZ" dirty="0" smtClean="0"/>
              <a:t> / </a:t>
            </a:r>
            <a:r>
              <a:rPr lang="cs-CZ" dirty="0" err="1" smtClean="0"/>
              <a:t>Dependency</a:t>
            </a:r>
            <a:r>
              <a:rPr lang="cs-CZ" dirty="0" smtClean="0"/>
              <a:t> on </a:t>
            </a:r>
            <a:r>
              <a:rPr lang="cs-CZ" dirty="0" err="1" smtClean="0"/>
              <a:t>world</a:t>
            </a:r>
            <a:r>
              <a:rPr lang="cs-CZ" dirty="0" smtClean="0"/>
              <a:t> market </a:t>
            </a:r>
            <a:r>
              <a:rPr lang="cs-CZ" dirty="0" err="1" smtClean="0"/>
              <a:t>prices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oil</a:t>
            </a:r>
            <a:r>
              <a:rPr lang="cs-CZ" dirty="0" smtClean="0"/>
              <a:t> and </a:t>
            </a:r>
            <a:r>
              <a:rPr lang="cs-CZ" dirty="0" err="1" smtClean="0"/>
              <a:t>gas</a:t>
            </a:r>
            <a:r>
              <a:rPr lang="cs-CZ" dirty="0" smtClean="0"/>
              <a:t> / </a:t>
            </a:r>
            <a:r>
              <a:rPr lang="cs-CZ" dirty="0" err="1" smtClean="0"/>
              <a:t>dependency</a:t>
            </a:r>
            <a:r>
              <a:rPr lang="cs-CZ" dirty="0" smtClean="0"/>
              <a:t> on </a:t>
            </a:r>
            <a:r>
              <a:rPr lang="cs-CZ" dirty="0" err="1" smtClean="0"/>
              <a:t>rate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Russian</a:t>
            </a:r>
            <a:r>
              <a:rPr lang="cs-CZ" dirty="0" smtClean="0"/>
              <a:t> </a:t>
            </a:r>
            <a:r>
              <a:rPr lang="cs-CZ" dirty="0" err="1" smtClean="0"/>
              <a:t>Rubel</a:t>
            </a:r>
            <a:r>
              <a:rPr lang="cs-CZ" dirty="0" smtClean="0"/>
              <a:t> to USD</a:t>
            </a:r>
          </a:p>
          <a:p>
            <a:pPr marL="514350" indent="-514350">
              <a:buAutoNum type="arabicParenR"/>
            </a:pPr>
            <a:r>
              <a:rPr lang="cs-CZ" dirty="0" err="1" smtClean="0"/>
              <a:t>Three</a:t>
            </a:r>
            <a:r>
              <a:rPr lang="cs-CZ" dirty="0" smtClean="0"/>
              <a:t> </a:t>
            </a:r>
            <a:r>
              <a:rPr lang="cs-CZ" dirty="0" err="1" smtClean="0"/>
              <a:t>crisis</a:t>
            </a:r>
            <a:r>
              <a:rPr lang="cs-CZ" dirty="0" smtClean="0"/>
              <a:t>: 1989-1991 (</a:t>
            </a:r>
            <a:r>
              <a:rPr lang="cs-CZ" dirty="0" err="1" smtClean="0"/>
              <a:t>Break</a:t>
            </a:r>
            <a:r>
              <a:rPr lang="cs-CZ" dirty="0" smtClean="0"/>
              <a:t>-up </a:t>
            </a:r>
            <a:r>
              <a:rPr lang="cs-CZ" dirty="0" err="1" smtClean="0"/>
              <a:t>of</a:t>
            </a:r>
            <a:r>
              <a:rPr lang="cs-CZ" dirty="0" smtClean="0"/>
              <a:t> USSR), </a:t>
            </a:r>
            <a:r>
              <a:rPr lang="cs-CZ" dirty="0" err="1" smtClean="0"/>
              <a:t>Financial</a:t>
            </a:r>
            <a:r>
              <a:rPr lang="cs-CZ" dirty="0" smtClean="0"/>
              <a:t> </a:t>
            </a:r>
            <a:r>
              <a:rPr lang="cs-CZ" dirty="0" err="1" smtClean="0"/>
              <a:t>Crisis</a:t>
            </a:r>
            <a:r>
              <a:rPr lang="cs-CZ" dirty="0" smtClean="0"/>
              <a:t> (1998, 2014)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9837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5793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Russia</a:t>
            </a:r>
            <a:r>
              <a:rPr lang="cs-CZ" dirty="0" smtClean="0"/>
              <a:t> and export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gas</a:t>
            </a:r>
            <a:r>
              <a:rPr lang="cs-CZ" dirty="0" smtClean="0"/>
              <a:t> – </a:t>
            </a:r>
            <a:r>
              <a:rPr lang="cs-CZ" dirty="0" err="1" smtClean="0"/>
              <a:t>strategy</a:t>
            </a:r>
            <a:r>
              <a:rPr lang="cs-CZ" dirty="0" smtClean="0"/>
              <a:t> and </a:t>
            </a:r>
            <a:r>
              <a:rPr lang="cs-CZ" dirty="0" err="1" smtClean="0"/>
              <a:t>complications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000" dirty="0" smtClean="0"/>
              <a:t>(in 2014 GAZPROM 1 </a:t>
            </a:r>
            <a:r>
              <a:rPr lang="cs-CZ" sz="3000" dirty="0" err="1" smtClean="0"/>
              <a:t>third</a:t>
            </a:r>
            <a:r>
              <a:rPr lang="cs-CZ" sz="3000" dirty="0" smtClean="0"/>
              <a:t> export to </a:t>
            </a:r>
            <a:r>
              <a:rPr lang="cs-CZ" sz="3000" dirty="0" err="1" smtClean="0"/>
              <a:t>Europe</a:t>
            </a:r>
            <a:r>
              <a:rPr lang="cs-CZ" sz="3000" dirty="0" smtClean="0"/>
              <a:t>)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44699" y="1825625"/>
            <a:ext cx="5775101" cy="4794116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err="1" smtClean="0"/>
              <a:t>Power</a:t>
            </a:r>
            <a:r>
              <a:rPr lang="cs-CZ" b="1" dirty="0" smtClean="0"/>
              <a:t> 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Siberia</a:t>
            </a:r>
            <a:r>
              <a:rPr lang="cs-CZ" b="1" dirty="0" smtClean="0"/>
              <a:t> (Síla Sibiře) 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planned</a:t>
            </a:r>
            <a:r>
              <a:rPr lang="cs-CZ" dirty="0" smtClean="0"/>
              <a:t> </a:t>
            </a:r>
            <a:r>
              <a:rPr lang="cs-CZ" dirty="0" err="1" smtClean="0"/>
              <a:t>gas</a:t>
            </a:r>
            <a:r>
              <a:rPr lang="cs-CZ" dirty="0" smtClean="0"/>
              <a:t> line to </a:t>
            </a:r>
            <a:r>
              <a:rPr lang="cs-CZ" dirty="0" err="1" smtClean="0"/>
              <a:t>China</a:t>
            </a:r>
            <a:r>
              <a:rPr lang="cs-CZ" dirty="0" smtClean="0"/>
              <a:t> </a:t>
            </a:r>
            <a:r>
              <a:rPr lang="cs-CZ" dirty="0" err="1" smtClean="0"/>
              <a:t>strated</a:t>
            </a:r>
            <a:r>
              <a:rPr lang="cs-CZ" dirty="0" smtClean="0"/>
              <a:t> to </a:t>
            </a:r>
            <a:r>
              <a:rPr lang="cs-CZ" dirty="0" err="1" smtClean="0"/>
              <a:t>be</a:t>
            </a:r>
            <a:r>
              <a:rPr lang="cs-CZ" dirty="0" smtClean="0"/>
              <a:t> bulit but </a:t>
            </a:r>
            <a:r>
              <a:rPr lang="cs-CZ" dirty="0" err="1" smtClean="0"/>
              <a:t>complications</a:t>
            </a:r>
            <a:endParaRPr lang="cs-CZ" dirty="0" smtClean="0"/>
          </a:p>
          <a:p>
            <a:r>
              <a:rPr lang="cs-CZ" b="1" dirty="0" err="1" smtClean="0"/>
              <a:t>South</a:t>
            </a:r>
            <a:r>
              <a:rPr lang="cs-CZ" b="1" dirty="0" smtClean="0"/>
              <a:t> </a:t>
            </a:r>
            <a:r>
              <a:rPr lang="cs-CZ" b="1" dirty="0" err="1" smtClean="0"/>
              <a:t>Stream</a:t>
            </a:r>
            <a:r>
              <a:rPr lang="cs-CZ" b="1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Russia</a:t>
            </a:r>
            <a:r>
              <a:rPr lang="cs-CZ" dirty="0" smtClean="0"/>
              <a:t> – </a:t>
            </a:r>
            <a:r>
              <a:rPr lang="cs-CZ" dirty="0" err="1" smtClean="0"/>
              <a:t>Europe</a:t>
            </a:r>
            <a:r>
              <a:rPr lang="cs-CZ" dirty="0" smtClean="0"/>
              <a:t> (</a:t>
            </a:r>
            <a:r>
              <a:rPr lang="cs-CZ" dirty="0" err="1" smtClean="0"/>
              <a:t>over</a:t>
            </a:r>
            <a:r>
              <a:rPr lang="cs-CZ" dirty="0" smtClean="0"/>
              <a:t> </a:t>
            </a:r>
            <a:r>
              <a:rPr lang="cs-CZ" dirty="0" err="1" smtClean="0"/>
              <a:t>Bulgaria</a:t>
            </a:r>
            <a:r>
              <a:rPr lang="cs-CZ" dirty="0" smtClean="0"/>
              <a:t>) </a:t>
            </a:r>
            <a:r>
              <a:rPr lang="cs-CZ" dirty="0" err="1" smtClean="0"/>
              <a:t>cancelled</a:t>
            </a:r>
            <a:r>
              <a:rPr lang="cs-CZ" dirty="0" smtClean="0"/>
              <a:t> </a:t>
            </a:r>
            <a:r>
              <a:rPr lang="cs-CZ" dirty="0" err="1" smtClean="0"/>
              <a:t>gas</a:t>
            </a:r>
            <a:r>
              <a:rPr lang="cs-CZ" dirty="0" smtClean="0"/>
              <a:t> line, </a:t>
            </a: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shall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taken</a:t>
            </a:r>
            <a:r>
              <a:rPr lang="cs-CZ" dirty="0" smtClean="0"/>
              <a:t> to </a:t>
            </a:r>
            <a:r>
              <a:rPr lang="cs-CZ" dirty="0" err="1" smtClean="0"/>
              <a:t>Europe</a:t>
            </a:r>
            <a:r>
              <a:rPr lang="cs-CZ" dirty="0" smtClean="0"/>
              <a:t> and bypass </a:t>
            </a:r>
            <a:r>
              <a:rPr lang="cs-CZ" dirty="0" err="1" smtClean="0"/>
              <a:t>Ukraine</a:t>
            </a:r>
            <a:r>
              <a:rPr lang="cs-CZ" dirty="0" smtClean="0"/>
              <a:t> (</a:t>
            </a:r>
            <a:r>
              <a:rPr lang="cs-CZ" dirty="0" err="1" smtClean="0"/>
              <a:t>pressure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EU on </a:t>
            </a:r>
            <a:r>
              <a:rPr lang="cs-CZ" dirty="0" err="1" smtClean="0"/>
              <a:t>Bulgaria</a:t>
            </a:r>
            <a:r>
              <a:rPr lang="cs-CZ" dirty="0" smtClean="0"/>
              <a:t> </a:t>
            </a:r>
            <a:r>
              <a:rPr lang="cs-CZ" dirty="0" err="1" smtClean="0"/>
              <a:t>because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annexion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Crimea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err="1" smtClean="0"/>
              <a:t>Turkish</a:t>
            </a:r>
            <a:r>
              <a:rPr lang="cs-CZ" b="1" dirty="0" smtClean="0"/>
              <a:t> </a:t>
            </a:r>
            <a:r>
              <a:rPr lang="cs-CZ" b="1" dirty="0" err="1" smtClean="0"/>
              <a:t>stream</a:t>
            </a:r>
            <a:endParaRPr lang="cs-CZ" b="1" dirty="0" smtClean="0"/>
          </a:p>
          <a:p>
            <a:pPr marL="0" indent="0">
              <a:buNone/>
            </a:pPr>
            <a:r>
              <a:rPr lang="cs-CZ" dirty="0"/>
              <a:t>= </a:t>
            </a:r>
            <a:r>
              <a:rPr lang="cs-CZ" dirty="0" err="1"/>
              <a:t>replacement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South</a:t>
            </a:r>
            <a:r>
              <a:rPr lang="cs-CZ" dirty="0"/>
              <a:t> </a:t>
            </a:r>
            <a:r>
              <a:rPr lang="cs-CZ" dirty="0" err="1"/>
              <a:t>Stream</a:t>
            </a:r>
            <a:r>
              <a:rPr lang="cs-CZ" dirty="0"/>
              <a:t> by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Turkish</a:t>
            </a:r>
            <a:r>
              <a:rPr lang="cs-CZ" dirty="0"/>
              <a:t> </a:t>
            </a:r>
            <a:r>
              <a:rPr lang="cs-CZ" dirty="0" err="1"/>
              <a:t>stream</a:t>
            </a:r>
            <a:endParaRPr lang="cs-CZ" dirty="0"/>
          </a:p>
          <a:p>
            <a:pPr marL="0" indent="0">
              <a:buNone/>
            </a:pPr>
            <a:endParaRPr lang="cs-CZ" b="1" dirty="0" smtClean="0"/>
          </a:p>
          <a:p>
            <a:r>
              <a:rPr lang="cs-CZ" b="1" dirty="0" err="1" smtClean="0"/>
              <a:t>North</a:t>
            </a:r>
            <a:r>
              <a:rPr lang="cs-CZ" b="1" dirty="0" smtClean="0"/>
              <a:t> </a:t>
            </a:r>
            <a:r>
              <a:rPr lang="cs-CZ" b="1" dirty="0" err="1" smtClean="0"/>
              <a:t>Stream</a:t>
            </a:r>
            <a:r>
              <a:rPr lang="cs-CZ" b="1" dirty="0" smtClean="0"/>
              <a:t> I, </a:t>
            </a:r>
            <a:r>
              <a:rPr lang="cs-CZ" b="1" dirty="0" err="1" smtClean="0"/>
              <a:t>North</a:t>
            </a:r>
            <a:r>
              <a:rPr lang="cs-CZ" b="1" dirty="0" smtClean="0"/>
              <a:t> </a:t>
            </a:r>
            <a:r>
              <a:rPr lang="cs-CZ" b="1" dirty="0" err="1" smtClean="0"/>
              <a:t>Stream</a:t>
            </a:r>
            <a:r>
              <a:rPr lang="cs-CZ" b="1" dirty="0" smtClean="0"/>
              <a:t> II (</a:t>
            </a:r>
            <a:r>
              <a:rPr lang="cs-CZ" b="1" dirty="0" err="1" smtClean="0"/>
              <a:t>planned</a:t>
            </a:r>
            <a:r>
              <a:rPr lang="cs-CZ" b="1" dirty="0" smtClean="0"/>
              <a:t>, </a:t>
            </a:r>
            <a:r>
              <a:rPr lang="cs-CZ" b="1" dirty="0" err="1" smtClean="0"/>
              <a:t>before</a:t>
            </a:r>
            <a:r>
              <a:rPr lang="cs-CZ" b="1" dirty="0" smtClean="0"/>
              <a:t> start) = </a:t>
            </a:r>
            <a:r>
              <a:rPr lang="cs-CZ" b="1" dirty="0" err="1" smtClean="0"/>
              <a:t>finished</a:t>
            </a:r>
            <a:r>
              <a:rPr lang="cs-CZ" b="1" dirty="0" smtClean="0"/>
              <a:t> in 20222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444" y="1825625"/>
            <a:ext cx="6288556" cy="4654898"/>
          </a:xfrm>
        </p:spPr>
      </p:pic>
    </p:spTree>
    <p:extLst>
      <p:ext uri="{BB962C8B-B14F-4D97-AF65-F5344CB8AC3E}">
        <p14:creationId xmlns:p14="http://schemas.microsoft.com/office/powerpoint/2010/main" val="1994177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cs-CZ" dirty="0" err="1" smtClean="0"/>
              <a:t>Russia</a:t>
            </a:r>
            <a:r>
              <a:rPr lang="cs-CZ" dirty="0" smtClean="0"/>
              <a:t> </a:t>
            </a:r>
            <a:r>
              <a:rPr lang="cs-CZ" dirty="0" err="1" smtClean="0"/>
              <a:t>after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break</a:t>
            </a:r>
            <a:r>
              <a:rPr lang="cs-CZ" dirty="0" smtClean="0"/>
              <a:t>-up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Soviet</a:t>
            </a:r>
            <a:r>
              <a:rPr lang="cs-CZ" dirty="0" smtClean="0"/>
              <a:t> Union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95137"/>
            <a:ext cx="10515600" cy="4981826"/>
          </a:xfrm>
        </p:spPr>
        <p:txBody>
          <a:bodyPr>
            <a:normAutofit fontScale="92500" lnSpcReduction="20000"/>
          </a:bodyPr>
          <a:lstStyle/>
          <a:p>
            <a:r>
              <a:rPr lang="cs-CZ" dirty="0" err="1" smtClean="0"/>
              <a:t>Eurasia</a:t>
            </a:r>
            <a:r>
              <a:rPr lang="cs-CZ" dirty="0" smtClean="0"/>
              <a:t> „</a:t>
            </a:r>
            <a:r>
              <a:rPr lang="cs-CZ" dirty="0" err="1" smtClean="0"/>
              <a:t>Heartland</a:t>
            </a:r>
            <a:r>
              <a:rPr lang="cs-CZ" dirty="0" smtClean="0"/>
              <a:t>“</a:t>
            </a:r>
          </a:p>
          <a:p>
            <a:r>
              <a:rPr lang="cs-CZ" dirty="0" smtClean="0"/>
              <a:t>„</a:t>
            </a:r>
            <a:r>
              <a:rPr lang="cs-CZ" dirty="0" err="1" smtClean="0"/>
              <a:t>Break</a:t>
            </a:r>
            <a:r>
              <a:rPr lang="cs-CZ" dirty="0" smtClean="0"/>
              <a:t>-up </a:t>
            </a:r>
            <a:r>
              <a:rPr lang="cs-CZ" dirty="0" err="1" smtClean="0"/>
              <a:t>of</a:t>
            </a:r>
            <a:r>
              <a:rPr lang="cs-CZ" dirty="0" smtClean="0"/>
              <a:t> USSR </a:t>
            </a:r>
            <a:r>
              <a:rPr lang="cs-CZ" dirty="0" err="1" smtClean="0"/>
              <a:t>was</a:t>
            </a:r>
            <a:r>
              <a:rPr lang="cs-CZ" dirty="0" smtClean="0"/>
              <a:t> a </a:t>
            </a:r>
            <a:r>
              <a:rPr lang="cs-CZ" dirty="0" err="1" smtClean="0"/>
              <a:t>mistake</a:t>
            </a:r>
            <a:r>
              <a:rPr lang="cs-CZ" dirty="0" smtClean="0"/>
              <a:t>“!</a:t>
            </a:r>
          </a:p>
          <a:p>
            <a:r>
              <a:rPr lang="cs-CZ" dirty="0" err="1" smtClean="0"/>
              <a:t>territorial</a:t>
            </a:r>
            <a:r>
              <a:rPr lang="cs-CZ" dirty="0" smtClean="0"/>
              <a:t> integrity </a:t>
            </a:r>
            <a:r>
              <a:rPr lang="cs-CZ" dirty="0" err="1" smtClean="0"/>
              <a:t>saved</a:t>
            </a:r>
            <a:r>
              <a:rPr lang="cs-CZ" dirty="0"/>
              <a:t>:</a:t>
            </a:r>
            <a:r>
              <a:rPr lang="cs-CZ" dirty="0" smtClean="0"/>
              <a:t> </a:t>
            </a:r>
            <a:r>
              <a:rPr lang="cs-CZ" dirty="0" err="1" smtClean="0"/>
              <a:t>Tatarstn</a:t>
            </a:r>
            <a:r>
              <a:rPr lang="cs-CZ" dirty="0" smtClean="0"/>
              <a:t>, </a:t>
            </a:r>
            <a:r>
              <a:rPr lang="cs-CZ" dirty="0" err="1" smtClean="0"/>
              <a:t>Baschortistan</a:t>
            </a:r>
            <a:r>
              <a:rPr lang="cs-CZ" dirty="0" smtClean="0"/>
              <a:t>, </a:t>
            </a:r>
            <a:r>
              <a:rPr lang="cs-CZ" dirty="0" err="1" smtClean="0"/>
              <a:t>Chechenia</a:t>
            </a:r>
            <a:endParaRPr lang="cs-CZ" dirty="0" smtClean="0"/>
          </a:p>
          <a:p>
            <a:r>
              <a:rPr lang="cs-CZ" dirty="0" err="1"/>
              <a:t>a</a:t>
            </a:r>
            <a:r>
              <a:rPr lang="cs-CZ" dirty="0" err="1" smtClean="0"/>
              <a:t>ctive</a:t>
            </a:r>
            <a:r>
              <a:rPr lang="cs-CZ" dirty="0" smtClean="0"/>
              <a:t> </a:t>
            </a:r>
            <a:r>
              <a:rPr lang="cs-CZ" dirty="0" err="1" smtClean="0"/>
              <a:t>policy</a:t>
            </a:r>
            <a:r>
              <a:rPr lang="cs-CZ" dirty="0" smtClean="0"/>
              <a:t> in „</a:t>
            </a:r>
            <a:r>
              <a:rPr lang="cs-CZ" dirty="0" err="1" smtClean="0"/>
              <a:t>close</a:t>
            </a:r>
            <a:r>
              <a:rPr lang="cs-CZ" dirty="0" smtClean="0"/>
              <a:t> </a:t>
            </a:r>
            <a:r>
              <a:rPr lang="cs-CZ" dirty="0" err="1" smtClean="0"/>
              <a:t>neighbourhood</a:t>
            </a:r>
            <a:r>
              <a:rPr lang="cs-CZ" dirty="0" smtClean="0"/>
              <a:t>“: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Transnistria</a:t>
            </a:r>
            <a:r>
              <a:rPr lang="cs-CZ" dirty="0" smtClean="0"/>
              <a:t> (</a:t>
            </a:r>
            <a:r>
              <a:rPr lang="cs-CZ" dirty="0" err="1" smtClean="0"/>
              <a:t>from</a:t>
            </a:r>
            <a:r>
              <a:rPr lang="cs-CZ" dirty="0" smtClean="0"/>
              <a:t> early 1990s </a:t>
            </a:r>
            <a:r>
              <a:rPr lang="cs-CZ" dirty="0" err="1" smtClean="0"/>
              <a:t>incl</a:t>
            </a:r>
            <a:r>
              <a:rPr lang="cs-CZ" dirty="0" smtClean="0"/>
              <a:t>. </a:t>
            </a:r>
            <a:r>
              <a:rPr lang="cs-CZ" dirty="0" err="1" smtClean="0"/>
              <a:t>Russian</a:t>
            </a:r>
            <a:r>
              <a:rPr lang="cs-CZ" dirty="0" smtClean="0"/>
              <a:t> </a:t>
            </a:r>
            <a:r>
              <a:rPr lang="cs-CZ" dirty="0" err="1" smtClean="0"/>
              <a:t>soldiers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South</a:t>
            </a:r>
            <a:r>
              <a:rPr lang="cs-CZ" dirty="0" smtClean="0"/>
              <a:t> </a:t>
            </a:r>
            <a:r>
              <a:rPr lang="cs-CZ" dirty="0" err="1" smtClean="0"/>
              <a:t>Ossetia</a:t>
            </a:r>
            <a:r>
              <a:rPr lang="cs-CZ" dirty="0" smtClean="0"/>
              <a:t> / </a:t>
            </a:r>
            <a:r>
              <a:rPr lang="cs-CZ" dirty="0" err="1" smtClean="0"/>
              <a:t>Abkhazia</a:t>
            </a:r>
            <a:r>
              <a:rPr lang="cs-CZ" dirty="0" smtClean="0"/>
              <a:t> (</a:t>
            </a:r>
            <a:r>
              <a:rPr lang="cs-CZ" dirty="0" err="1" smtClean="0"/>
              <a:t>after</a:t>
            </a:r>
            <a:r>
              <a:rPr lang="cs-CZ" dirty="0" smtClean="0"/>
              <a:t> Kosovo </a:t>
            </a:r>
            <a:r>
              <a:rPr lang="cs-CZ" dirty="0" err="1" smtClean="0"/>
              <a:t>independence</a:t>
            </a:r>
            <a:r>
              <a:rPr lang="cs-CZ" dirty="0" smtClean="0"/>
              <a:t>, </a:t>
            </a:r>
            <a:r>
              <a:rPr lang="cs-CZ" dirty="0" err="1" smtClean="0"/>
              <a:t>against</a:t>
            </a:r>
            <a:r>
              <a:rPr lang="cs-CZ" dirty="0" smtClean="0"/>
              <a:t> Georgia in NATO)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Tajikistan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= „</a:t>
            </a:r>
            <a:r>
              <a:rPr lang="cs-CZ" dirty="0" err="1" smtClean="0"/>
              <a:t>Ukrainian</a:t>
            </a:r>
            <a:r>
              <a:rPr lang="cs-CZ" dirty="0" smtClean="0"/>
              <a:t> </a:t>
            </a:r>
            <a:r>
              <a:rPr lang="cs-CZ" dirty="0" err="1" smtClean="0"/>
              <a:t>question</a:t>
            </a:r>
            <a:r>
              <a:rPr lang="cs-CZ" dirty="0" smtClean="0"/>
              <a:t>“ – </a:t>
            </a:r>
            <a:r>
              <a:rPr lang="cs-CZ" dirty="0" err="1" smtClean="0"/>
              <a:t>Crimea</a:t>
            </a:r>
            <a:r>
              <a:rPr lang="cs-CZ" dirty="0" smtClean="0"/>
              <a:t>, Lugansk, Donbas (</a:t>
            </a:r>
            <a:r>
              <a:rPr lang="cs-CZ" dirty="0" err="1" smtClean="0"/>
              <a:t>from</a:t>
            </a:r>
            <a:r>
              <a:rPr lang="cs-CZ" dirty="0" smtClean="0"/>
              <a:t> 2014), </a:t>
            </a:r>
            <a:r>
              <a:rPr lang="cs-CZ" dirty="0" err="1" smtClean="0"/>
              <a:t>invasion</a:t>
            </a:r>
            <a:r>
              <a:rPr lang="cs-CZ" dirty="0" smtClean="0"/>
              <a:t> to </a:t>
            </a:r>
            <a:r>
              <a:rPr lang="cs-CZ" dirty="0" err="1" smtClean="0"/>
              <a:t>Ukraine</a:t>
            </a:r>
            <a:r>
              <a:rPr lang="cs-CZ" dirty="0" smtClean="0"/>
              <a:t> in 2022 = </a:t>
            </a:r>
            <a:r>
              <a:rPr lang="cs-CZ" dirty="0" err="1" smtClean="0"/>
              <a:t>incl</a:t>
            </a:r>
            <a:r>
              <a:rPr lang="cs-CZ" dirty="0" smtClean="0"/>
              <a:t>. </a:t>
            </a:r>
            <a:r>
              <a:rPr lang="cs-CZ" dirty="0" err="1" smtClean="0"/>
              <a:t>Kherson</a:t>
            </a:r>
            <a:r>
              <a:rPr lang="cs-CZ" dirty="0" smtClean="0"/>
              <a:t> </a:t>
            </a:r>
            <a:r>
              <a:rPr lang="cs-CZ" dirty="0" err="1" smtClean="0"/>
              <a:t>etc</a:t>
            </a:r>
            <a:r>
              <a:rPr lang="cs-CZ" dirty="0" smtClean="0"/>
              <a:t>.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against</a:t>
            </a:r>
            <a:r>
              <a:rPr lang="cs-CZ" dirty="0" smtClean="0"/>
              <a:t> </a:t>
            </a:r>
            <a:r>
              <a:rPr lang="cs-CZ" dirty="0" err="1" smtClean="0"/>
              <a:t>expansion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NATO </a:t>
            </a:r>
            <a:r>
              <a:rPr lang="cs-CZ" dirty="0" err="1" smtClean="0"/>
              <a:t>eastwards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580476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05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Irational</a:t>
            </a:r>
            <a:r>
              <a:rPr lang="cs-CZ" dirty="0" smtClean="0"/>
              <a:t> </a:t>
            </a:r>
            <a:r>
              <a:rPr lang="cs-CZ" dirty="0" err="1" smtClean="0"/>
              <a:t>policies</a:t>
            </a:r>
            <a:r>
              <a:rPr lang="cs-CZ" dirty="0" smtClean="0"/>
              <a:t>: </a:t>
            </a:r>
            <a:r>
              <a:rPr lang="cs-CZ" dirty="0" err="1" smtClean="0"/>
              <a:t>strategy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(</a:t>
            </a:r>
            <a:r>
              <a:rPr lang="cs-CZ" dirty="0" err="1" smtClean="0"/>
              <a:t>territorial</a:t>
            </a:r>
            <a:r>
              <a:rPr lang="cs-CZ" dirty="0" smtClean="0"/>
              <a:t>) </a:t>
            </a:r>
            <a:r>
              <a:rPr lang="cs-CZ" dirty="0" err="1" smtClean="0"/>
              <a:t>expansion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- </a:t>
            </a:r>
            <a:r>
              <a:rPr lang="cs-CZ" dirty="0" err="1" smtClean="0"/>
              <a:t>Russian</a:t>
            </a:r>
            <a:r>
              <a:rPr lang="cs-CZ" dirty="0" smtClean="0"/>
              <a:t> flag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North</a:t>
            </a:r>
            <a:r>
              <a:rPr lang="cs-CZ" dirty="0" smtClean="0"/>
              <a:t> Pole</a:t>
            </a:r>
            <a:br>
              <a:rPr lang="cs-CZ" dirty="0" smtClean="0"/>
            </a:br>
            <a:r>
              <a:rPr lang="cs-CZ" dirty="0" smtClean="0"/>
              <a:t>- </a:t>
            </a:r>
            <a:r>
              <a:rPr lang="cs-CZ" dirty="0" err="1" smtClean="0"/>
              <a:t>polar</a:t>
            </a:r>
            <a:r>
              <a:rPr lang="cs-CZ" dirty="0" smtClean="0"/>
              <a:t> station </a:t>
            </a:r>
            <a:r>
              <a:rPr lang="cs-CZ" dirty="0" err="1" smtClean="0"/>
              <a:t>North</a:t>
            </a:r>
            <a:r>
              <a:rPr lang="cs-CZ" dirty="0" smtClean="0"/>
              <a:t> Pole </a:t>
            </a:r>
            <a:r>
              <a:rPr lang="cs-CZ" dirty="0" err="1" smtClean="0"/>
              <a:t>openede</a:t>
            </a:r>
            <a:r>
              <a:rPr lang="cs-CZ" dirty="0" smtClean="0"/>
              <a:t> in 2015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79" y="2007276"/>
            <a:ext cx="5113421" cy="4041927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115" y="2007276"/>
            <a:ext cx="5851757" cy="3764103"/>
          </a:xfrm>
        </p:spPr>
      </p:pic>
    </p:spTree>
    <p:extLst>
      <p:ext uri="{BB962C8B-B14F-4D97-AF65-F5344CB8AC3E}">
        <p14:creationId xmlns:p14="http://schemas.microsoft.com/office/powerpoint/2010/main" val="11546523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Russia</a:t>
            </a:r>
            <a:r>
              <a:rPr lang="cs-CZ" dirty="0" smtClean="0"/>
              <a:t> and </a:t>
            </a:r>
            <a:r>
              <a:rPr lang="cs-CZ" dirty="0" err="1" smtClean="0"/>
              <a:t>Gerassimov´s</a:t>
            </a:r>
            <a:r>
              <a:rPr lang="cs-CZ" dirty="0" smtClean="0"/>
              <a:t> </a:t>
            </a:r>
            <a:r>
              <a:rPr lang="cs-CZ" dirty="0" err="1" smtClean="0"/>
              <a:t>doctrine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towards</a:t>
            </a:r>
            <a:r>
              <a:rPr lang="cs-CZ" dirty="0" smtClean="0"/>
              <a:t> „hybrid </a:t>
            </a:r>
            <a:r>
              <a:rPr lang="cs-CZ" dirty="0" err="1" smtClean="0"/>
              <a:t>warfare</a:t>
            </a:r>
            <a:r>
              <a:rPr lang="cs-CZ" dirty="0" smtClean="0"/>
              <a:t>“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45631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b="1" dirty="0" smtClean="0"/>
              <a:t>General </a:t>
            </a:r>
            <a:r>
              <a:rPr lang="cs-CZ" b="1" dirty="0" err="1" smtClean="0"/>
              <a:t>Gerassimov</a:t>
            </a:r>
            <a:r>
              <a:rPr lang="cs-CZ" b="1" dirty="0" smtClean="0"/>
              <a:t> (2013): </a:t>
            </a:r>
          </a:p>
          <a:p>
            <a:r>
              <a:rPr lang="cs-CZ" dirty="0" err="1" smtClean="0"/>
              <a:t>Russia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not </a:t>
            </a:r>
            <a:r>
              <a:rPr lang="cs-CZ" dirty="0" err="1" smtClean="0"/>
              <a:t>win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conventional</a:t>
            </a:r>
            <a:r>
              <a:rPr lang="cs-CZ" dirty="0" smtClean="0"/>
              <a:t> </a:t>
            </a:r>
            <a:r>
              <a:rPr lang="cs-CZ" dirty="0" err="1" smtClean="0"/>
              <a:t>means</a:t>
            </a:r>
            <a:endParaRPr lang="cs-CZ" dirty="0" smtClean="0"/>
          </a:p>
          <a:p>
            <a:r>
              <a:rPr lang="cs-CZ" dirty="0" err="1"/>
              <a:t>c</a:t>
            </a:r>
            <a:r>
              <a:rPr lang="cs-CZ" dirty="0" err="1" smtClean="0"/>
              <a:t>ombination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warfare</a:t>
            </a:r>
            <a:r>
              <a:rPr lang="cs-CZ" dirty="0" smtClean="0"/>
              <a:t> and non-</a:t>
            </a:r>
            <a:r>
              <a:rPr lang="cs-CZ" dirty="0" err="1" smtClean="0"/>
              <a:t>conventional</a:t>
            </a:r>
            <a:r>
              <a:rPr lang="cs-CZ" dirty="0" smtClean="0"/>
              <a:t> </a:t>
            </a:r>
            <a:r>
              <a:rPr lang="cs-CZ" dirty="0" err="1" smtClean="0"/>
              <a:t>means</a:t>
            </a:r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b="1" dirty="0" smtClean="0"/>
              <a:t>Hybrid </a:t>
            </a:r>
            <a:r>
              <a:rPr lang="cs-CZ" b="1" dirty="0" err="1" smtClean="0"/>
              <a:t>warfare</a:t>
            </a:r>
            <a:endParaRPr lang="cs-CZ" b="1" dirty="0" smtClean="0"/>
          </a:p>
          <a:p>
            <a:r>
              <a:rPr lang="cs-CZ" dirty="0" err="1"/>
              <a:t>w</a:t>
            </a:r>
            <a:r>
              <a:rPr lang="cs-CZ" dirty="0" err="1" smtClean="0"/>
              <a:t>ar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conventional</a:t>
            </a:r>
            <a:r>
              <a:rPr lang="cs-CZ" dirty="0" smtClean="0"/>
              <a:t> </a:t>
            </a:r>
            <a:r>
              <a:rPr lang="cs-CZ" dirty="0" err="1" smtClean="0"/>
              <a:t>means</a:t>
            </a:r>
            <a:r>
              <a:rPr lang="cs-CZ" dirty="0" smtClean="0"/>
              <a:t> (</a:t>
            </a:r>
            <a:r>
              <a:rPr lang="cs-CZ" dirty="0" err="1" smtClean="0"/>
              <a:t>conscripts</a:t>
            </a:r>
            <a:r>
              <a:rPr lang="cs-CZ" dirty="0" smtClean="0"/>
              <a:t>, </a:t>
            </a:r>
            <a:r>
              <a:rPr lang="cs-CZ" dirty="0" err="1" smtClean="0"/>
              <a:t>heavy</a:t>
            </a:r>
            <a:r>
              <a:rPr lang="cs-CZ" dirty="0" smtClean="0"/>
              <a:t> </a:t>
            </a:r>
            <a:r>
              <a:rPr lang="cs-CZ" dirty="0" err="1" smtClean="0"/>
              <a:t>guns</a:t>
            </a:r>
            <a:r>
              <a:rPr lang="cs-CZ" dirty="0"/>
              <a:t>)</a:t>
            </a:r>
            <a:endParaRPr lang="cs-CZ" dirty="0" smtClean="0"/>
          </a:p>
          <a:p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unconventional</a:t>
            </a:r>
            <a:r>
              <a:rPr lang="cs-CZ" dirty="0" smtClean="0"/>
              <a:t> </a:t>
            </a:r>
            <a:r>
              <a:rPr lang="cs-CZ" dirty="0" err="1" smtClean="0"/>
              <a:t>means</a:t>
            </a:r>
            <a:r>
              <a:rPr lang="cs-CZ" dirty="0" smtClean="0"/>
              <a:t> (role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secret</a:t>
            </a:r>
            <a:r>
              <a:rPr lang="cs-CZ" dirty="0" smtClean="0"/>
              <a:t> </a:t>
            </a:r>
            <a:r>
              <a:rPr lang="cs-CZ" dirty="0" err="1" smtClean="0"/>
              <a:t>services</a:t>
            </a:r>
            <a:r>
              <a:rPr lang="cs-CZ" dirty="0" smtClean="0"/>
              <a:t> and </a:t>
            </a:r>
            <a:r>
              <a:rPr lang="cs-CZ" dirty="0" err="1" smtClean="0"/>
              <a:t>special</a:t>
            </a:r>
            <a:r>
              <a:rPr lang="cs-CZ" dirty="0" smtClean="0"/>
              <a:t> </a:t>
            </a:r>
            <a:r>
              <a:rPr lang="cs-CZ" dirty="0" err="1" smtClean="0"/>
              <a:t>unidentified</a:t>
            </a:r>
            <a:r>
              <a:rPr lang="cs-CZ" dirty="0" smtClean="0"/>
              <a:t> </a:t>
            </a:r>
            <a:r>
              <a:rPr lang="cs-CZ" dirty="0" err="1" smtClean="0"/>
              <a:t>units</a:t>
            </a:r>
            <a:r>
              <a:rPr lang="cs-CZ" dirty="0" smtClean="0"/>
              <a:t>, </a:t>
            </a:r>
            <a:r>
              <a:rPr lang="cs-CZ" dirty="0" err="1" smtClean="0"/>
              <a:t>soldiers</a:t>
            </a:r>
            <a:r>
              <a:rPr lang="cs-CZ" dirty="0" smtClean="0"/>
              <a:t> on </a:t>
            </a:r>
            <a:r>
              <a:rPr lang="cs-CZ" dirty="0" err="1" smtClean="0"/>
              <a:t>vacation</a:t>
            </a:r>
            <a:r>
              <a:rPr lang="cs-CZ" dirty="0"/>
              <a:t> </a:t>
            </a:r>
            <a:r>
              <a:rPr lang="cs-CZ" dirty="0" smtClean="0"/>
              <a:t>and </a:t>
            </a:r>
            <a:r>
              <a:rPr lang="cs-CZ" dirty="0" err="1" smtClean="0"/>
              <a:t>without</a:t>
            </a:r>
            <a:r>
              <a:rPr lang="cs-CZ" dirty="0" smtClean="0"/>
              <a:t> proper </a:t>
            </a:r>
            <a:r>
              <a:rPr lang="cs-CZ" dirty="0" err="1" smtClean="0"/>
              <a:t>uniform</a:t>
            </a:r>
            <a:r>
              <a:rPr lang="cs-CZ" dirty="0" smtClean="0"/>
              <a:t> </a:t>
            </a:r>
            <a:r>
              <a:rPr lang="cs-CZ" dirty="0" err="1" smtClean="0"/>
              <a:t>etc</a:t>
            </a:r>
            <a:r>
              <a:rPr lang="cs-CZ" dirty="0" smtClean="0"/>
              <a:t>.</a:t>
            </a:r>
          </a:p>
          <a:p>
            <a:r>
              <a:rPr lang="cs-CZ" dirty="0" err="1"/>
              <a:t>e</a:t>
            </a:r>
            <a:r>
              <a:rPr lang="cs-CZ" dirty="0" err="1" smtClean="0"/>
              <a:t>conomic</a:t>
            </a:r>
            <a:r>
              <a:rPr lang="cs-CZ" dirty="0" smtClean="0"/>
              <a:t> </a:t>
            </a:r>
            <a:r>
              <a:rPr lang="cs-CZ" dirty="0" err="1" smtClean="0"/>
              <a:t>sanctions</a:t>
            </a:r>
            <a:r>
              <a:rPr lang="cs-CZ" dirty="0" smtClean="0"/>
              <a:t> and </a:t>
            </a:r>
            <a:r>
              <a:rPr lang="cs-CZ" dirty="0" err="1" smtClean="0"/>
              <a:t>boycott</a:t>
            </a:r>
            <a:endParaRPr lang="cs-CZ" dirty="0" smtClean="0"/>
          </a:p>
          <a:p>
            <a:r>
              <a:rPr lang="cs-CZ" dirty="0" err="1"/>
              <a:t>u</a:t>
            </a:r>
            <a:r>
              <a:rPr lang="cs-CZ" dirty="0" err="1" smtClean="0"/>
              <a:t>sing</a:t>
            </a:r>
            <a:r>
              <a:rPr lang="cs-CZ" dirty="0" smtClean="0"/>
              <a:t> </a:t>
            </a:r>
            <a:r>
              <a:rPr lang="cs-CZ" dirty="0" err="1" smtClean="0"/>
              <a:t>power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related</a:t>
            </a:r>
            <a:r>
              <a:rPr lang="cs-CZ" dirty="0" smtClean="0"/>
              <a:t> </a:t>
            </a:r>
            <a:r>
              <a:rPr lang="cs-CZ" dirty="0" err="1" smtClean="0"/>
              <a:t>ethnic</a:t>
            </a:r>
            <a:r>
              <a:rPr lang="cs-CZ" dirty="0" smtClean="0"/>
              <a:t> minority </a:t>
            </a:r>
            <a:r>
              <a:rPr lang="cs-CZ" dirty="0" err="1" smtClean="0"/>
              <a:t>among</a:t>
            </a:r>
            <a:r>
              <a:rPr lang="cs-CZ" dirty="0" smtClean="0"/>
              <a:t> </a:t>
            </a:r>
            <a:r>
              <a:rPr lang="cs-CZ" dirty="0" err="1" smtClean="0"/>
              <a:t>enemies</a:t>
            </a:r>
            <a:endParaRPr lang="cs-CZ" dirty="0" smtClean="0"/>
          </a:p>
          <a:p>
            <a:r>
              <a:rPr lang="cs-CZ" dirty="0" err="1"/>
              <a:t>c</a:t>
            </a:r>
            <a:r>
              <a:rPr lang="cs-CZ" dirty="0" err="1" smtClean="0"/>
              <a:t>reating</a:t>
            </a:r>
            <a:r>
              <a:rPr lang="cs-CZ" dirty="0" smtClean="0"/>
              <a:t> </a:t>
            </a:r>
            <a:r>
              <a:rPr lang="cs-CZ" dirty="0" err="1" smtClean="0"/>
              <a:t>opinion</a:t>
            </a:r>
            <a:r>
              <a:rPr lang="cs-CZ" dirty="0" smtClean="0"/>
              <a:t> </a:t>
            </a:r>
            <a:r>
              <a:rPr lang="cs-CZ" dirty="0" err="1" smtClean="0"/>
              <a:t>makers</a:t>
            </a:r>
            <a:r>
              <a:rPr lang="cs-CZ" dirty="0" smtClean="0"/>
              <a:t> and „</a:t>
            </a:r>
            <a:r>
              <a:rPr lang="cs-CZ" dirty="0" err="1" smtClean="0"/>
              <a:t>usefull</a:t>
            </a:r>
            <a:r>
              <a:rPr lang="cs-CZ" dirty="0" smtClean="0"/>
              <a:t> </a:t>
            </a:r>
            <a:r>
              <a:rPr lang="cs-CZ" dirty="0" err="1" smtClean="0"/>
              <a:t>idiots</a:t>
            </a:r>
            <a:r>
              <a:rPr lang="cs-CZ" dirty="0" smtClean="0"/>
              <a:t>“ </a:t>
            </a:r>
            <a:r>
              <a:rPr lang="cs-CZ" dirty="0" err="1" smtClean="0"/>
              <a:t>among</a:t>
            </a:r>
            <a:r>
              <a:rPr lang="cs-CZ" dirty="0" smtClean="0"/>
              <a:t> </a:t>
            </a:r>
            <a:r>
              <a:rPr lang="cs-CZ" dirty="0" err="1" smtClean="0"/>
              <a:t>enemies</a:t>
            </a:r>
            <a:endParaRPr lang="cs-CZ" dirty="0" smtClean="0"/>
          </a:p>
          <a:p>
            <a:r>
              <a:rPr lang="cs-CZ" dirty="0" err="1" smtClean="0"/>
              <a:t>widening</a:t>
            </a:r>
            <a:r>
              <a:rPr lang="cs-CZ" dirty="0" smtClean="0"/>
              <a:t> gap in </a:t>
            </a:r>
            <a:r>
              <a:rPr lang="cs-CZ" dirty="0" err="1" smtClean="0"/>
              <a:t>enemies</a:t>
            </a:r>
            <a:r>
              <a:rPr lang="cs-CZ" dirty="0" smtClean="0"/>
              <a:t>´ society </a:t>
            </a:r>
          </a:p>
          <a:p>
            <a:r>
              <a:rPr lang="cs-CZ" dirty="0" err="1"/>
              <a:t>i</a:t>
            </a:r>
            <a:r>
              <a:rPr lang="cs-CZ" dirty="0" err="1" smtClean="0"/>
              <a:t>nternal</a:t>
            </a:r>
            <a:r>
              <a:rPr lang="cs-CZ" dirty="0" smtClean="0"/>
              <a:t> and </a:t>
            </a:r>
            <a:r>
              <a:rPr lang="cs-CZ" dirty="0" err="1" smtClean="0"/>
              <a:t>external</a:t>
            </a:r>
            <a:r>
              <a:rPr lang="cs-CZ" dirty="0" smtClean="0"/>
              <a:t> propaganda (</a:t>
            </a:r>
            <a:r>
              <a:rPr lang="cs-CZ" dirty="0" err="1" smtClean="0"/>
              <a:t>fake</a:t>
            </a:r>
            <a:r>
              <a:rPr lang="cs-CZ" dirty="0" smtClean="0"/>
              <a:t> </a:t>
            </a:r>
            <a:r>
              <a:rPr lang="cs-CZ" dirty="0" err="1" smtClean="0"/>
              <a:t>news</a:t>
            </a:r>
            <a:r>
              <a:rPr lang="cs-CZ" dirty="0" smtClean="0"/>
              <a:t> </a:t>
            </a:r>
            <a:r>
              <a:rPr lang="cs-CZ" dirty="0" err="1" smtClean="0"/>
              <a:t>industry</a:t>
            </a:r>
            <a:r>
              <a:rPr lang="cs-CZ" dirty="0" smtClean="0"/>
              <a:t>) </a:t>
            </a:r>
            <a:r>
              <a:rPr lang="cs-CZ" dirty="0" err="1" smtClean="0"/>
              <a:t>against</a:t>
            </a:r>
            <a:r>
              <a:rPr lang="cs-CZ" dirty="0" smtClean="0"/>
              <a:t> </a:t>
            </a:r>
            <a:r>
              <a:rPr lang="cs-CZ" dirty="0" err="1" smtClean="0"/>
              <a:t>democracy</a:t>
            </a:r>
            <a:r>
              <a:rPr lang="cs-CZ" dirty="0" smtClean="0"/>
              <a:t> and </a:t>
            </a:r>
            <a:r>
              <a:rPr lang="cs-CZ" dirty="0" err="1" smtClean="0"/>
              <a:t>legitimacy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elections</a:t>
            </a:r>
            <a:r>
              <a:rPr lang="cs-CZ" dirty="0" smtClean="0"/>
              <a:t> </a:t>
            </a:r>
            <a:r>
              <a:rPr lang="cs-CZ" dirty="0" err="1" smtClean="0"/>
              <a:t>etc</a:t>
            </a:r>
            <a:r>
              <a:rPr lang="cs-CZ" dirty="0" smtClean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3614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Russia</a:t>
            </a:r>
            <a:r>
              <a:rPr lang="cs-CZ" dirty="0" smtClean="0"/>
              <a:t> and propaganda / public </a:t>
            </a:r>
            <a:r>
              <a:rPr lang="cs-CZ" dirty="0" err="1" smtClean="0"/>
              <a:t>diplomacy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25389" y="1863683"/>
            <a:ext cx="4392738" cy="4392738"/>
          </a:xfrm>
          <a:prstGeom prst="rect">
            <a:avLst/>
          </a:prstGeom>
        </p:spPr>
      </p:pic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5181600" cy="4845631"/>
          </a:xfrm>
        </p:spPr>
        <p:txBody>
          <a:bodyPr>
            <a:normAutofit/>
          </a:bodyPr>
          <a:lstStyle/>
          <a:p>
            <a:r>
              <a:rPr lang="cs-CZ" dirty="0" smtClean="0"/>
              <a:t>„</a:t>
            </a:r>
            <a:r>
              <a:rPr lang="cs-CZ" dirty="0" err="1" smtClean="0"/>
              <a:t>Pervij</a:t>
            </a:r>
            <a:r>
              <a:rPr lang="cs-CZ" dirty="0" smtClean="0"/>
              <a:t> </a:t>
            </a:r>
            <a:r>
              <a:rPr lang="cs-CZ" dirty="0" err="1" smtClean="0"/>
              <a:t>Kanal</a:t>
            </a:r>
            <a:r>
              <a:rPr lang="cs-CZ" dirty="0" smtClean="0"/>
              <a:t>“ </a:t>
            </a:r>
          </a:p>
          <a:p>
            <a:r>
              <a:rPr lang="cs-CZ" dirty="0"/>
              <a:t>RT (</a:t>
            </a:r>
            <a:r>
              <a:rPr lang="cs-CZ" dirty="0" err="1"/>
              <a:t>former</a:t>
            </a:r>
            <a:r>
              <a:rPr lang="cs-CZ" dirty="0"/>
              <a:t> </a:t>
            </a:r>
            <a:r>
              <a:rPr lang="cs-CZ" dirty="0" err="1"/>
              <a:t>Russia</a:t>
            </a:r>
            <a:r>
              <a:rPr lang="cs-CZ" dirty="0"/>
              <a:t> </a:t>
            </a:r>
            <a:r>
              <a:rPr lang="cs-CZ" dirty="0" err="1"/>
              <a:t>Today</a:t>
            </a:r>
            <a:r>
              <a:rPr lang="cs-CZ" dirty="0"/>
              <a:t>)</a:t>
            </a:r>
          </a:p>
          <a:p>
            <a:r>
              <a:rPr lang="cs-CZ" dirty="0" smtClean="0"/>
              <a:t>TASS (</a:t>
            </a:r>
            <a:r>
              <a:rPr lang="cs-CZ" dirty="0" err="1" smtClean="0"/>
              <a:t>former</a:t>
            </a:r>
            <a:r>
              <a:rPr lang="cs-CZ" dirty="0" smtClean="0"/>
              <a:t> ITAR-TASS)</a:t>
            </a:r>
          </a:p>
          <a:p>
            <a:r>
              <a:rPr lang="cs-CZ" dirty="0" err="1" smtClean="0"/>
              <a:t>Disinformation</a:t>
            </a:r>
            <a:r>
              <a:rPr lang="cs-CZ" dirty="0" smtClean="0"/>
              <a:t> network (Sputnik, </a:t>
            </a:r>
            <a:r>
              <a:rPr lang="cs-CZ" dirty="0" err="1" smtClean="0"/>
              <a:t>Aeronet</a:t>
            </a:r>
            <a:r>
              <a:rPr lang="cs-CZ" dirty="0" smtClean="0"/>
              <a:t> </a:t>
            </a:r>
            <a:r>
              <a:rPr lang="cs-CZ" dirty="0" err="1" smtClean="0"/>
              <a:t>etc</a:t>
            </a:r>
            <a:r>
              <a:rPr lang="cs-CZ" dirty="0" smtClean="0"/>
              <a:t>.)</a:t>
            </a:r>
          </a:p>
          <a:p>
            <a:r>
              <a:rPr lang="cs-CZ" dirty="0" err="1" smtClean="0"/>
              <a:t>Trolls</a:t>
            </a:r>
            <a:endParaRPr lang="cs-CZ" dirty="0"/>
          </a:p>
          <a:p>
            <a:r>
              <a:rPr lang="cs-CZ" dirty="0" err="1" smtClean="0"/>
              <a:t>Russian</a:t>
            </a:r>
            <a:r>
              <a:rPr lang="cs-CZ" dirty="0" smtClean="0"/>
              <a:t> </a:t>
            </a:r>
            <a:r>
              <a:rPr lang="cs-CZ" dirty="0" err="1" smtClean="0"/>
              <a:t>politicians</a:t>
            </a:r>
            <a:r>
              <a:rPr lang="cs-CZ" dirty="0" smtClean="0"/>
              <a:t> (</a:t>
            </a:r>
            <a:r>
              <a:rPr lang="cs-CZ" dirty="0" err="1" smtClean="0"/>
              <a:t>speeches</a:t>
            </a:r>
            <a:r>
              <a:rPr lang="cs-CZ" dirty="0" smtClean="0"/>
              <a:t>, </a:t>
            </a:r>
            <a:r>
              <a:rPr lang="cs-CZ" dirty="0" err="1" smtClean="0"/>
              <a:t>social</a:t>
            </a:r>
            <a:r>
              <a:rPr lang="cs-CZ" dirty="0" smtClean="0"/>
              <a:t> network </a:t>
            </a:r>
            <a:r>
              <a:rPr lang="cs-CZ" dirty="0" err="1" smtClean="0"/>
              <a:t>accounts</a:t>
            </a:r>
            <a:r>
              <a:rPr lang="cs-CZ" dirty="0" smtClean="0"/>
              <a:t>)</a:t>
            </a:r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704865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Russia</a:t>
            </a:r>
            <a:r>
              <a:rPr lang="cs-CZ" dirty="0" smtClean="0"/>
              <a:t> and propaganda</a:t>
            </a:r>
            <a:br>
              <a:rPr lang="cs-CZ" dirty="0" smtClean="0"/>
            </a:br>
            <a:r>
              <a:rPr lang="cs-CZ" dirty="0" smtClean="0"/>
              <a:t>(public </a:t>
            </a:r>
            <a:r>
              <a:rPr lang="cs-CZ" dirty="0" err="1" smtClean="0"/>
              <a:t>diplomacy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err="1"/>
              <a:t>l</a:t>
            </a:r>
            <a:r>
              <a:rPr lang="cs-CZ" b="1" dirty="0" err="1" smtClean="0"/>
              <a:t>osely</a:t>
            </a:r>
            <a:r>
              <a:rPr lang="cs-CZ" b="1" dirty="0" smtClean="0"/>
              <a:t> </a:t>
            </a:r>
            <a:r>
              <a:rPr lang="cs-CZ" b="1" dirty="0" err="1" smtClean="0"/>
              <a:t>associated</a:t>
            </a:r>
            <a:r>
              <a:rPr lang="cs-CZ" b="1" dirty="0" smtClean="0"/>
              <a:t> </a:t>
            </a:r>
            <a:r>
              <a:rPr lang="cs-CZ" b="1" dirty="0" err="1" smtClean="0"/>
              <a:t>websites</a:t>
            </a:r>
            <a:r>
              <a:rPr lang="cs-CZ" b="1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(</a:t>
            </a:r>
            <a:r>
              <a:rPr lang="cs-CZ" dirty="0" err="1" smtClean="0"/>
              <a:t>e.g</a:t>
            </a:r>
            <a:r>
              <a:rPr lang="cs-CZ" dirty="0" smtClean="0"/>
              <a:t>. aeronet.cz but many more)</a:t>
            </a:r>
          </a:p>
          <a:p>
            <a:r>
              <a:rPr lang="cs-CZ" b="1" dirty="0" err="1" smtClean="0"/>
              <a:t>phenomenon</a:t>
            </a:r>
            <a:r>
              <a:rPr lang="cs-CZ" b="1" dirty="0" smtClean="0"/>
              <a:t> 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paid</a:t>
            </a:r>
            <a:r>
              <a:rPr lang="cs-CZ" b="1" dirty="0" smtClean="0"/>
              <a:t> </a:t>
            </a:r>
            <a:r>
              <a:rPr lang="cs-CZ" b="1" dirty="0" err="1" smtClean="0"/>
              <a:t>trolls</a:t>
            </a:r>
            <a:r>
              <a:rPr lang="cs-CZ" b="1" dirty="0" smtClean="0"/>
              <a:t> (</a:t>
            </a:r>
            <a:r>
              <a:rPr lang="cs-CZ" b="1" dirty="0" err="1" smtClean="0"/>
              <a:t>factory</a:t>
            </a:r>
            <a:r>
              <a:rPr lang="cs-CZ" b="1" dirty="0" smtClean="0"/>
              <a:t> in St. </a:t>
            </a:r>
            <a:r>
              <a:rPr lang="cs-CZ" b="1" dirty="0" err="1" smtClean="0"/>
              <a:t>Petersburg</a:t>
            </a:r>
            <a:r>
              <a:rPr lang="cs-CZ" b="1" dirty="0" smtClean="0"/>
              <a:t>)</a:t>
            </a:r>
            <a:endParaRPr lang="cs-CZ" b="1" dirty="0"/>
          </a:p>
          <a:p>
            <a:r>
              <a:rPr lang="cs-CZ" b="1" dirty="0" smtClean="0"/>
              <a:t>Pro-</a:t>
            </a:r>
            <a:r>
              <a:rPr lang="cs-CZ" b="1" dirty="0" err="1" smtClean="0"/>
              <a:t>Russian</a:t>
            </a:r>
            <a:r>
              <a:rPr lang="cs-CZ" b="1" dirty="0" smtClean="0"/>
              <a:t> </a:t>
            </a:r>
            <a:r>
              <a:rPr lang="cs-CZ" b="1" dirty="0" err="1" smtClean="0"/>
              <a:t>politicians</a:t>
            </a:r>
            <a:r>
              <a:rPr lang="cs-CZ" b="1" dirty="0" smtClean="0"/>
              <a:t> (Viktor </a:t>
            </a:r>
            <a:r>
              <a:rPr lang="cs-CZ" b="1" dirty="0" err="1" smtClean="0"/>
              <a:t>Orbán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Pro-</a:t>
            </a:r>
            <a:r>
              <a:rPr lang="cs-CZ" b="1" dirty="0" err="1" smtClean="0"/>
              <a:t>Russian</a:t>
            </a:r>
            <a:r>
              <a:rPr lang="cs-CZ" b="1" dirty="0" smtClean="0"/>
              <a:t> </a:t>
            </a:r>
            <a:r>
              <a:rPr lang="cs-CZ" b="1" dirty="0" err="1" smtClean="0"/>
              <a:t>opinion</a:t>
            </a:r>
            <a:r>
              <a:rPr lang="cs-CZ" b="1" dirty="0" smtClean="0"/>
              <a:t> </a:t>
            </a:r>
            <a:r>
              <a:rPr lang="cs-CZ" b="1" dirty="0" err="1" smtClean="0"/>
              <a:t>makers</a:t>
            </a:r>
            <a:r>
              <a:rPr lang="cs-CZ" b="1" dirty="0" smtClean="0"/>
              <a:t> (Roger </a:t>
            </a:r>
            <a:r>
              <a:rPr lang="cs-CZ" b="1" dirty="0" err="1" smtClean="0"/>
              <a:t>Waters</a:t>
            </a:r>
            <a:r>
              <a:rPr lang="cs-CZ" b="1" dirty="0" smtClean="0"/>
              <a:t>, E. </a:t>
            </a:r>
            <a:r>
              <a:rPr lang="cs-CZ" b="1" dirty="0" err="1" smtClean="0"/>
              <a:t>Kusturica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„</a:t>
            </a:r>
            <a:r>
              <a:rPr lang="cs-CZ" b="1" dirty="0" err="1"/>
              <a:t>usefull</a:t>
            </a:r>
            <a:r>
              <a:rPr lang="cs-CZ" b="1" dirty="0"/>
              <a:t> </a:t>
            </a:r>
            <a:r>
              <a:rPr lang="cs-CZ" b="1" dirty="0" err="1"/>
              <a:t>idiots</a:t>
            </a:r>
            <a:r>
              <a:rPr lang="cs-CZ" b="1" dirty="0" smtClean="0"/>
              <a:t>“ </a:t>
            </a: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4796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Russian</a:t>
            </a:r>
            <a:r>
              <a:rPr lang="cs-CZ" dirty="0" smtClean="0"/>
              <a:t> propaganda and „public </a:t>
            </a:r>
            <a:r>
              <a:rPr lang="cs-CZ" dirty="0" err="1" smtClean="0"/>
              <a:t>diplomacy</a:t>
            </a:r>
            <a:r>
              <a:rPr lang="cs-CZ" dirty="0" smtClean="0"/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Ukrainian</a:t>
            </a:r>
            <a:r>
              <a:rPr lang="cs-CZ" b="1" dirty="0" smtClean="0"/>
              <a:t> </a:t>
            </a:r>
            <a:r>
              <a:rPr lang="cs-CZ" b="1" dirty="0" err="1" smtClean="0"/>
              <a:t>crisis</a:t>
            </a:r>
            <a:endParaRPr lang="cs-CZ" b="1" dirty="0" smtClean="0"/>
          </a:p>
          <a:p>
            <a:pPr marL="0" indent="0">
              <a:buNone/>
            </a:pPr>
            <a:r>
              <a:rPr lang="cs-CZ" dirty="0" err="1" smtClean="0"/>
              <a:t>Labelling</a:t>
            </a:r>
            <a:r>
              <a:rPr lang="cs-CZ" dirty="0" smtClean="0"/>
              <a:t> </a:t>
            </a:r>
            <a:r>
              <a:rPr lang="cs-CZ" dirty="0" err="1" smtClean="0"/>
              <a:t>enemies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Kremlin</a:t>
            </a:r>
            <a:r>
              <a:rPr lang="cs-CZ" dirty="0" smtClean="0"/>
              <a:t>: „</a:t>
            </a:r>
            <a:r>
              <a:rPr lang="cs-CZ" dirty="0" err="1" smtClean="0"/>
              <a:t>Nazi</a:t>
            </a:r>
            <a:r>
              <a:rPr lang="cs-CZ" dirty="0" smtClean="0"/>
              <a:t> “, „</a:t>
            </a:r>
            <a:r>
              <a:rPr lang="cs-CZ" dirty="0" err="1" smtClean="0"/>
              <a:t>banders</a:t>
            </a:r>
            <a:r>
              <a:rPr lang="cs-CZ" dirty="0" smtClean="0"/>
              <a:t>“, „</a:t>
            </a:r>
            <a:r>
              <a:rPr lang="cs-CZ" dirty="0" err="1" smtClean="0"/>
              <a:t>upheavel</a:t>
            </a:r>
            <a:r>
              <a:rPr lang="cs-CZ" dirty="0" smtClean="0"/>
              <a:t>“</a:t>
            </a:r>
          </a:p>
          <a:p>
            <a:r>
              <a:rPr lang="cs-CZ" b="1" dirty="0" err="1" smtClean="0"/>
              <a:t>Shooting</a:t>
            </a:r>
            <a:r>
              <a:rPr lang="cs-CZ" b="1" dirty="0" smtClean="0"/>
              <a:t> </a:t>
            </a:r>
            <a:r>
              <a:rPr lang="cs-CZ" b="1" dirty="0" err="1" smtClean="0"/>
              <a:t>down</a:t>
            </a:r>
            <a:r>
              <a:rPr lang="cs-CZ" b="1" dirty="0" smtClean="0"/>
              <a:t> 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Malaisian</a:t>
            </a:r>
            <a:r>
              <a:rPr lang="cs-CZ" b="1" dirty="0" smtClean="0"/>
              <a:t> air </a:t>
            </a:r>
            <a:r>
              <a:rPr lang="cs-CZ" b="1" dirty="0" err="1" smtClean="0"/>
              <a:t>plain</a:t>
            </a: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„</a:t>
            </a:r>
            <a:r>
              <a:rPr lang="cs-CZ" dirty="0" err="1" smtClean="0"/>
              <a:t>Ukrainians</a:t>
            </a:r>
            <a:r>
              <a:rPr lang="cs-CZ" dirty="0" smtClean="0"/>
              <a:t> </a:t>
            </a:r>
            <a:r>
              <a:rPr lang="cs-CZ" dirty="0" err="1" smtClean="0"/>
              <a:t>shooted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“</a:t>
            </a:r>
            <a:endParaRPr lang="cs-CZ" b="1" dirty="0" smtClean="0"/>
          </a:p>
          <a:p>
            <a:r>
              <a:rPr lang="cs-CZ" b="1" dirty="0" smtClean="0"/>
              <a:t>Referendum in </a:t>
            </a:r>
            <a:r>
              <a:rPr lang="cs-CZ" b="1" dirty="0" err="1" smtClean="0"/>
              <a:t>Crimea</a:t>
            </a:r>
            <a:endParaRPr lang="cs-CZ" b="1" dirty="0" smtClean="0"/>
          </a:p>
          <a:p>
            <a:pPr marL="0" indent="0">
              <a:buNone/>
            </a:pPr>
            <a:r>
              <a:rPr lang="cs-CZ" dirty="0" err="1" smtClean="0"/>
              <a:t>sided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international</a:t>
            </a:r>
            <a:r>
              <a:rPr lang="cs-CZ" dirty="0" smtClean="0"/>
              <a:t> </a:t>
            </a:r>
            <a:r>
              <a:rPr lang="cs-CZ" dirty="0" err="1" smtClean="0"/>
              <a:t>law</a:t>
            </a:r>
            <a:r>
              <a:rPr lang="cs-CZ" dirty="0" smtClean="0"/>
              <a:t>  - “</a:t>
            </a:r>
            <a:r>
              <a:rPr lang="cs-CZ" dirty="0" err="1" smtClean="0"/>
              <a:t>Scottish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same</a:t>
            </a:r>
            <a:r>
              <a:rPr lang="cs-CZ" dirty="0" smtClean="0"/>
              <a:t>“ </a:t>
            </a:r>
          </a:p>
          <a:p>
            <a:r>
              <a:rPr lang="cs-CZ" b="1" dirty="0" err="1" smtClean="0"/>
              <a:t>Creating</a:t>
            </a:r>
            <a:r>
              <a:rPr lang="cs-CZ" b="1" dirty="0" smtClean="0"/>
              <a:t> pro-</a:t>
            </a:r>
            <a:r>
              <a:rPr lang="cs-CZ" b="1" dirty="0" err="1" smtClean="0"/>
              <a:t>Russian</a:t>
            </a:r>
            <a:r>
              <a:rPr lang="cs-CZ" b="1" dirty="0" smtClean="0"/>
              <a:t> and anti-</a:t>
            </a:r>
            <a:r>
              <a:rPr lang="cs-CZ" b="1" dirty="0" err="1" smtClean="0"/>
              <a:t>Ukrainian</a:t>
            </a:r>
            <a:r>
              <a:rPr lang="cs-CZ" b="1" dirty="0" smtClean="0"/>
              <a:t> </a:t>
            </a:r>
            <a:r>
              <a:rPr lang="cs-CZ" b="1" dirty="0" err="1" smtClean="0"/>
              <a:t>atmosphere</a:t>
            </a:r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24744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000" dirty="0" smtClean="0"/>
              <a:t/>
            </a:r>
            <a:br>
              <a:rPr lang="cs-CZ" sz="3000" dirty="0" smtClean="0"/>
            </a:br>
            <a:r>
              <a:rPr lang="cs-CZ" sz="3000" dirty="0" err="1" smtClean="0"/>
              <a:t>Russia</a:t>
            </a:r>
            <a:r>
              <a:rPr lang="cs-CZ" sz="3000" dirty="0" smtClean="0"/>
              <a:t> and „</a:t>
            </a:r>
            <a:r>
              <a:rPr lang="cs-CZ" sz="3000" dirty="0" err="1" smtClean="0"/>
              <a:t>territorial</a:t>
            </a:r>
            <a:r>
              <a:rPr lang="cs-CZ" sz="3000" dirty="0" smtClean="0"/>
              <a:t>“ </a:t>
            </a:r>
            <a:r>
              <a:rPr lang="cs-CZ" sz="3000" dirty="0" err="1" smtClean="0"/>
              <a:t>policies</a:t>
            </a:r>
            <a:r>
              <a:rPr lang="cs-CZ" sz="3000" dirty="0" smtClean="0"/>
              <a:t> = </a:t>
            </a:r>
            <a:r>
              <a:rPr lang="cs-CZ" sz="3000" dirty="0" err="1" smtClean="0"/>
              <a:t>anomaly</a:t>
            </a:r>
            <a:r>
              <a:rPr lang="cs-CZ" sz="3000" dirty="0" smtClean="0"/>
              <a:t/>
            </a:r>
            <a:br>
              <a:rPr lang="cs-CZ" sz="3000" dirty="0" smtClean="0"/>
            </a:br>
            <a:r>
              <a:rPr lang="cs-CZ" sz="3000" dirty="0" err="1" smtClean="0"/>
              <a:t>Territorial</a:t>
            </a:r>
            <a:r>
              <a:rPr lang="cs-CZ" sz="3000" dirty="0" smtClean="0"/>
              <a:t> </a:t>
            </a:r>
            <a:r>
              <a:rPr lang="cs-CZ" sz="3000" dirty="0" err="1" smtClean="0"/>
              <a:t>expansion</a:t>
            </a:r>
            <a:r>
              <a:rPr lang="cs-CZ" sz="3000" dirty="0" smtClean="0"/>
              <a:t>: </a:t>
            </a:r>
            <a:r>
              <a:rPr lang="cs-CZ" sz="3000" dirty="0" err="1" smtClean="0"/>
              <a:t>Crimea</a:t>
            </a:r>
            <a:r>
              <a:rPr lang="cs-CZ" sz="3000" dirty="0" smtClean="0"/>
              <a:t/>
            </a:r>
            <a:br>
              <a:rPr lang="cs-CZ" sz="3000" dirty="0" smtClean="0"/>
            </a:br>
            <a:r>
              <a:rPr lang="cs-CZ" sz="3000" dirty="0" err="1" smtClean="0"/>
              <a:t>eastern</a:t>
            </a:r>
            <a:r>
              <a:rPr lang="cs-CZ" sz="3000" dirty="0" smtClean="0"/>
              <a:t> part </a:t>
            </a:r>
            <a:r>
              <a:rPr lang="cs-CZ" sz="3000" dirty="0" err="1" smtClean="0"/>
              <a:t>of</a:t>
            </a:r>
            <a:r>
              <a:rPr lang="cs-CZ" sz="3000" dirty="0" smtClean="0"/>
              <a:t> </a:t>
            </a:r>
            <a:r>
              <a:rPr lang="cs-CZ" sz="3000" dirty="0" err="1" smtClean="0"/>
              <a:t>Ukraine</a:t>
            </a:r>
            <a:r>
              <a:rPr lang="cs-CZ" sz="3000" dirty="0" smtClean="0"/>
              <a:t> : </a:t>
            </a:r>
            <a:r>
              <a:rPr lang="cs-CZ" sz="3000" b="1" dirty="0" smtClean="0"/>
              <a:t>Donbas</a:t>
            </a:r>
            <a:r>
              <a:rPr lang="cs-CZ" sz="3000" dirty="0" smtClean="0"/>
              <a:t>/ </a:t>
            </a:r>
            <a:r>
              <a:rPr lang="cs-CZ" sz="3000" b="1" dirty="0" smtClean="0"/>
              <a:t>Lugansk / </a:t>
            </a:r>
            <a:r>
              <a:rPr lang="cs-CZ" sz="3000" b="1" dirty="0" err="1" smtClean="0"/>
              <a:t>Kherson</a:t>
            </a:r>
            <a:r>
              <a:rPr lang="cs-CZ" sz="3000" b="1" dirty="0" smtClean="0"/>
              <a:t> / </a:t>
            </a:r>
            <a:r>
              <a:rPr lang="cs-CZ" sz="3000" b="1" dirty="0" err="1" smtClean="0"/>
              <a:t>Mariupol</a:t>
            </a:r>
            <a:r>
              <a:rPr lang="cs-CZ" sz="3000" b="1" dirty="0" smtClean="0"/>
              <a:t> </a:t>
            </a:r>
            <a:r>
              <a:rPr lang="cs-CZ" sz="3000" dirty="0" smtClean="0"/>
              <a:t/>
            </a:r>
            <a:br>
              <a:rPr lang="cs-CZ" sz="3000" dirty="0" smtClean="0"/>
            </a:br>
            <a:endParaRPr lang="cs-CZ" sz="3000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5625"/>
            <a:ext cx="4804638" cy="3779142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732" y="1825625"/>
            <a:ext cx="5539068" cy="3915813"/>
          </a:xfrm>
        </p:spPr>
      </p:pic>
    </p:spTree>
    <p:extLst>
      <p:ext uri="{BB962C8B-B14F-4D97-AF65-F5344CB8AC3E}">
        <p14:creationId xmlns:p14="http://schemas.microsoft.com/office/powerpoint/2010/main" val="41593912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Russia</a:t>
            </a:r>
            <a:r>
              <a:rPr lang="cs-CZ" dirty="0" smtClean="0"/>
              <a:t>: </a:t>
            </a:r>
            <a:br>
              <a:rPr lang="cs-CZ" dirty="0" smtClean="0"/>
            </a:br>
            <a:r>
              <a:rPr lang="cs-CZ" b="1" dirty="0" err="1" smtClean="0"/>
              <a:t>Crimea</a:t>
            </a:r>
            <a:r>
              <a:rPr lang="cs-CZ" b="1" dirty="0" smtClean="0"/>
              <a:t> and </a:t>
            </a:r>
            <a:r>
              <a:rPr lang="cs-CZ" b="1" i="1" dirty="0" err="1" smtClean="0"/>
              <a:t>Novorossija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err="1" smtClean="0"/>
              <a:t>Planned</a:t>
            </a:r>
            <a:r>
              <a:rPr lang="cs-CZ" dirty="0" smtClean="0"/>
              <a:t> </a:t>
            </a:r>
            <a:r>
              <a:rPr lang="cs-CZ" dirty="0" err="1" smtClean="0"/>
              <a:t>project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bridge</a:t>
            </a:r>
            <a:r>
              <a:rPr lang="cs-CZ" dirty="0" smtClean="0"/>
              <a:t> </a:t>
            </a:r>
            <a:r>
              <a:rPr lang="cs-CZ" dirty="0" err="1" smtClean="0"/>
              <a:t>between</a:t>
            </a:r>
            <a:r>
              <a:rPr lang="cs-CZ" dirty="0" smtClean="0"/>
              <a:t> </a:t>
            </a:r>
            <a:r>
              <a:rPr lang="cs-CZ" dirty="0" err="1" smtClean="0"/>
              <a:t>Russia</a:t>
            </a:r>
            <a:r>
              <a:rPr lang="cs-CZ" dirty="0" smtClean="0"/>
              <a:t> and </a:t>
            </a:r>
            <a:r>
              <a:rPr lang="cs-CZ" dirty="0" err="1" smtClean="0"/>
              <a:t>Crimea</a:t>
            </a:r>
            <a:r>
              <a:rPr lang="cs-CZ" dirty="0" smtClean="0"/>
              <a:t> (</a:t>
            </a:r>
            <a:r>
              <a:rPr lang="cs-CZ" dirty="0" err="1" smtClean="0"/>
              <a:t>built</a:t>
            </a:r>
            <a:r>
              <a:rPr lang="cs-CZ" dirty="0" smtClean="0"/>
              <a:t>)</a:t>
            </a:r>
            <a:endParaRPr lang="cs-CZ" b="1" dirty="0" smtClean="0"/>
          </a:p>
          <a:p>
            <a:r>
              <a:rPr lang="cs-CZ" dirty="0" err="1" smtClean="0"/>
              <a:t>Economy</a:t>
            </a:r>
            <a:r>
              <a:rPr lang="cs-CZ" dirty="0" smtClean="0"/>
              <a:t> (food) and </a:t>
            </a:r>
            <a:r>
              <a:rPr lang="cs-CZ" dirty="0" err="1" smtClean="0"/>
              <a:t>dependenc</a:t>
            </a:r>
            <a:r>
              <a:rPr lang="cs-CZ" dirty="0" smtClean="0"/>
              <a:t> on import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internal</a:t>
            </a:r>
            <a:r>
              <a:rPr lang="cs-CZ" dirty="0" smtClean="0"/>
              <a:t> part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Russia</a:t>
            </a:r>
            <a:endParaRPr lang="cs-CZ" dirty="0" smtClean="0"/>
          </a:p>
          <a:p>
            <a:r>
              <a:rPr lang="cs-CZ" dirty="0" err="1" smtClean="0"/>
              <a:t>Energetic</a:t>
            </a:r>
            <a:r>
              <a:rPr lang="cs-CZ" dirty="0" smtClean="0"/>
              <a:t> </a:t>
            </a:r>
            <a:r>
              <a:rPr lang="cs-CZ" dirty="0" err="1" smtClean="0"/>
              <a:t>crisis</a:t>
            </a:r>
            <a:endParaRPr lang="cs-CZ" dirty="0" smtClean="0"/>
          </a:p>
          <a:p>
            <a:r>
              <a:rPr lang="cs-CZ" dirty="0" err="1" smtClean="0"/>
              <a:t>Turism</a:t>
            </a:r>
            <a:r>
              <a:rPr lang="cs-CZ" dirty="0" smtClean="0"/>
              <a:t> in </a:t>
            </a:r>
            <a:r>
              <a:rPr lang="cs-CZ" dirty="0" err="1" smtClean="0"/>
              <a:t>crisis</a:t>
            </a:r>
            <a:endParaRPr lang="cs-CZ" dirty="0" smtClean="0"/>
          </a:p>
          <a:p>
            <a:r>
              <a:rPr lang="cs-CZ" dirty="0" err="1" smtClean="0"/>
              <a:t>Poor</a:t>
            </a:r>
            <a:r>
              <a:rPr lang="cs-CZ" dirty="0" smtClean="0"/>
              <a:t> </a:t>
            </a:r>
            <a:r>
              <a:rPr lang="cs-CZ" dirty="0" err="1" smtClean="0"/>
              <a:t>traficc</a:t>
            </a:r>
            <a:r>
              <a:rPr lang="cs-CZ" dirty="0" smtClean="0"/>
              <a:t> </a:t>
            </a:r>
            <a:r>
              <a:rPr lang="cs-CZ" dirty="0" err="1" smtClean="0"/>
              <a:t>incl</a:t>
            </a:r>
            <a:r>
              <a:rPr lang="cs-CZ" dirty="0" smtClean="0"/>
              <a:t>. air </a:t>
            </a:r>
            <a:r>
              <a:rPr lang="cs-CZ" dirty="0" err="1" smtClean="0"/>
              <a:t>traffic</a:t>
            </a:r>
            <a:endParaRPr lang="cs-CZ" dirty="0" smtClean="0"/>
          </a:p>
          <a:p>
            <a:r>
              <a:rPr lang="cs-CZ" dirty="0" err="1" smtClean="0"/>
              <a:t>Initiating</a:t>
            </a:r>
            <a:r>
              <a:rPr lang="cs-CZ" dirty="0" smtClean="0"/>
              <a:t> </a:t>
            </a:r>
            <a:r>
              <a:rPr lang="cs-CZ" dirty="0" err="1" smtClean="0"/>
              <a:t>irredentism</a:t>
            </a:r>
            <a:r>
              <a:rPr lang="cs-CZ" dirty="0" smtClean="0"/>
              <a:t> – not </a:t>
            </a:r>
            <a:r>
              <a:rPr lang="cs-CZ" dirty="0" err="1" smtClean="0"/>
              <a:t>recognized</a:t>
            </a:r>
            <a:r>
              <a:rPr lang="cs-CZ" dirty="0" smtClean="0"/>
              <a:t> by </a:t>
            </a:r>
            <a:r>
              <a:rPr lang="cs-CZ" dirty="0" err="1" smtClean="0"/>
              <a:t>international</a:t>
            </a:r>
            <a:r>
              <a:rPr lang="cs-CZ" dirty="0" smtClean="0"/>
              <a:t> </a:t>
            </a:r>
            <a:r>
              <a:rPr lang="cs-CZ" dirty="0" err="1" smtClean="0"/>
              <a:t>community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Project </a:t>
            </a:r>
            <a:r>
              <a:rPr lang="cs-CZ" dirty="0" err="1" smtClean="0"/>
              <a:t>Novorossija</a:t>
            </a:r>
            <a:r>
              <a:rPr lang="cs-CZ" dirty="0" smtClean="0"/>
              <a:t> not </a:t>
            </a:r>
            <a:r>
              <a:rPr lang="cs-CZ" dirty="0" err="1" smtClean="0"/>
              <a:t>sucesfull</a:t>
            </a:r>
            <a:endParaRPr lang="cs-CZ" dirty="0" smtClean="0"/>
          </a:p>
          <a:p>
            <a:r>
              <a:rPr lang="cs-CZ" dirty="0" err="1" smtClean="0"/>
              <a:t>Strong</a:t>
            </a:r>
            <a:r>
              <a:rPr lang="cs-CZ" dirty="0" smtClean="0"/>
              <a:t> </a:t>
            </a:r>
            <a:r>
              <a:rPr lang="cs-CZ" dirty="0" err="1" smtClean="0"/>
              <a:t>defence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Ukrainians</a:t>
            </a:r>
            <a:endParaRPr lang="cs-CZ" dirty="0" smtClean="0"/>
          </a:p>
          <a:p>
            <a:r>
              <a:rPr lang="cs-CZ" dirty="0" err="1"/>
              <a:t>f</a:t>
            </a:r>
            <a:r>
              <a:rPr lang="cs-CZ" dirty="0" err="1" smtClean="0"/>
              <a:t>ighters</a:t>
            </a:r>
            <a:r>
              <a:rPr lang="cs-CZ" dirty="0" smtClean="0"/>
              <a:t> </a:t>
            </a:r>
            <a:r>
              <a:rPr lang="cs-CZ" dirty="0" err="1" smtClean="0"/>
              <a:t>supported</a:t>
            </a:r>
            <a:r>
              <a:rPr lang="cs-CZ" dirty="0" smtClean="0"/>
              <a:t> </a:t>
            </a:r>
            <a:r>
              <a:rPr lang="cs-CZ" dirty="0" err="1" smtClean="0"/>
              <a:t>losely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RF</a:t>
            </a:r>
          </a:p>
          <a:p>
            <a:r>
              <a:rPr lang="cs-CZ" dirty="0" err="1" smtClean="0"/>
              <a:t>new</a:t>
            </a:r>
            <a:r>
              <a:rPr lang="cs-CZ" dirty="0" smtClean="0"/>
              <a:t> identity </a:t>
            </a:r>
            <a:r>
              <a:rPr lang="cs-CZ" dirty="0" err="1" smtClean="0"/>
              <a:t>construction</a:t>
            </a:r>
            <a:r>
              <a:rPr lang="cs-CZ" dirty="0" smtClean="0"/>
              <a:t> in Donbas and </a:t>
            </a:r>
            <a:r>
              <a:rPr lang="cs-CZ" dirty="0" err="1" smtClean="0"/>
              <a:t>Luhansk</a:t>
            </a:r>
            <a:r>
              <a:rPr lang="cs-CZ" dirty="0" smtClean="0"/>
              <a:t> (</a:t>
            </a:r>
            <a:r>
              <a:rPr lang="cs-CZ" dirty="0" err="1" smtClean="0"/>
              <a:t>neither</a:t>
            </a:r>
            <a:r>
              <a:rPr lang="cs-CZ" dirty="0" smtClean="0"/>
              <a:t> </a:t>
            </a:r>
            <a:r>
              <a:rPr lang="cs-CZ" dirty="0" err="1" smtClean="0"/>
              <a:t>Russian</a:t>
            </a:r>
            <a:r>
              <a:rPr lang="cs-CZ" dirty="0" smtClean="0"/>
              <a:t>, nor </a:t>
            </a:r>
            <a:r>
              <a:rPr lang="cs-CZ" dirty="0" err="1" smtClean="0"/>
              <a:t>Ukrainian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sanctions</a:t>
            </a:r>
            <a:r>
              <a:rPr lang="cs-CZ" dirty="0" smtClean="0"/>
              <a:t> </a:t>
            </a:r>
            <a:r>
              <a:rPr lang="cs-CZ" dirty="0" err="1" smtClean="0"/>
              <a:t>damaging</a:t>
            </a:r>
            <a:r>
              <a:rPr lang="cs-CZ" dirty="0" smtClean="0"/>
              <a:t> </a:t>
            </a:r>
            <a:r>
              <a:rPr lang="cs-CZ" dirty="0" err="1" smtClean="0"/>
              <a:t>Russian</a:t>
            </a:r>
            <a:r>
              <a:rPr lang="cs-CZ" dirty="0" smtClean="0"/>
              <a:t> </a:t>
            </a:r>
            <a:r>
              <a:rPr lang="cs-CZ" dirty="0" err="1" smtClean="0"/>
              <a:t>economy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95770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2197100"/>
            <a:ext cx="10515600" cy="3971925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err="1" smtClean="0"/>
              <a:t>The</a:t>
            </a:r>
            <a:r>
              <a:rPr lang="cs-CZ" sz="4000" dirty="0" smtClean="0"/>
              <a:t> end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presentation</a:t>
            </a:r>
            <a:r>
              <a:rPr lang="cs-CZ" sz="4000" dirty="0" smtClean="0"/>
              <a:t> and </a:t>
            </a:r>
            <a:r>
              <a:rPr lang="cs-CZ" sz="4000" dirty="0" err="1" smtClean="0"/>
              <a:t>discussion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75574772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1111</Words>
  <Application>Microsoft Office PowerPoint</Application>
  <PresentationFormat>Širokoúhlá obrazovka</PresentationFormat>
  <Paragraphs>170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Motiv Office</vt:lpstr>
      <vt:lpstr>Prezentace aplikace PowerPoint</vt:lpstr>
      <vt:lpstr>Russia as a global superpower?</vt:lpstr>
      <vt:lpstr>Definition of global (super)power? </vt:lpstr>
      <vt:lpstr>Russia as a global superpower? </vt:lpstr>
      <vt:lpstr>Russia </vt:lpstr>
      <vt:lpstr>Russia after the break-up of Soviet Union (USSR)</vt:lpstr>
      <vt:lpstr>Russsia after the fall of Soviet Union</vt:lpstr>
      <vt:lpstr>Rusko jako globální mocnost? </vt:lpstr>
      <vt:lpstr>Russia – army (and nuclear) arsenal</vt:lpstr>
      <vt:lpstr>Russia and economic sources</vt:lpstr>
      <vt:lpstr>Russia and export of gas – strategy and complications (in 2014 GAZPROM 1 third export to Europe)</vt:lpstr>
      <vt:lpstr>Russia after the break-up of Soviet Union</vt:lpstr>
      <vt:lpstr> Irational policies: strategy of (territorial) expansion - Russian flag on the North Pole - polar station North Pole openede in 2015 </vt:lpstr>
      <vt:lpstr>Russia and Gerassimov´s doctrine towards „hybrid warfare“</vt:lpstr>
      <vt:lpstr>Russia and propaganda / public diplomacy</vt:lpstr>
      <vt:lpstr>Russia and propaganda (public diplomacy)</vt:lpstr>
      <vt:lpstr>Russian propaganda and „public diplomacy“</vt:lpstr>
      <vt:lpstr> Russia and „territorial“ policies = anomaly Territorial expansion: Crimea eastern part of Ukraine : Donbas/ Lugansk / Kherson / Mariupol  </vt:lpstr>
      <vt:lpstr>Russia:  Crimea and Novorossija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Rusko jako globální mocnost?</dc:title>
  <dc:creator>Rosulek</dc:creator>
  <cp:lastModifiedBy>martin.buk@tiscali.cz</cp:lastModifiedBy>
  <cp:revision>32</cp:revision>
  <dcterms:created xsi:type="dcterms:W3CDTF">2015-12-09T09:52:04Z</dcterms:created>
  <dcterms:modified xsi:type="dcterms:W3CDTF">2023-02-26T19:11:36Z</dcterms:modified>
</cp:coreProperties>
</file>