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3" r:id="rId1"/>
  </p:sldMasterIdLst>
  <p:sldIdLst>
    <p:sldId id="275" r:id="rId2"/>
    <p:sldId id="256" r:id="rId3"/>
    <p:sldId id="266" r:id="rId4"/>
    <p:sldId id="267" r:id="rId5"/>
    <p:sldId id="268" r:id="rId6"/>
    <p:sldId id="270" r:id="rId7"/>
    <p:sldId id="271" r:id="rId8"/>
    <p:sldId id="273" r:id="rId9"/>
    <p:sldId id="27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11603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39371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68710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91162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13237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04476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78842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2633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5445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4437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492930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8122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346323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59776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44606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80224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742224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C3C480-9684-42FC-AA44-09699BCA6EA6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B70AF001-29E2-48A5-8728-BD531F567D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4841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  <p:sldLayoutId id="2147483745" r:id="rId12"/>
    <p:sldLayoutId id="2147483746" r:id="rId13"/>
    <p:sldLayoutId id="2147483747" r:id="rId14"/>
    <p:sldLayoutId id="2147483748" r:id="rId15"/>
    <p:sldLayoutId id="2147483749" r:id="rId16"/>
    <p:sldLayoutId id="2147483750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47607" y="0"/>
            <a:ext cx="9695518" cy="587606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3" name="object 3"/>
          <p:cNvSpPr/>
          <p:nvPr/>
        </p:nvSpPr>
        <p:spPr>
          <a:xfrm>
            <a:off x="7308749" y="6120915"/>
            <a:ext cx="1013255" cy="48967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4" name="object 4"/>
          <p:cNvSpPr/>
          <p:nvPr/>
        </p:nvSpPr>
        <p:spPr>
          <a:xfrm>
            <a:off x="4680806" y="6192160"/>
            <a:ext cx="1884941" cy="35000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5" name="object 5"/>
          <p:cNvSpPr/>
          <p:nvPr/>
        </p:nvSpPr>
        <p:spPr>
          <a:xfrm>
            <a:off x="3868733" y="6120918"/>
            <a:ext cx="734745" cy="490022"/>
          </a:xfrm>
          <a:custGeom>
            <a:avLst/>
            <a:gdLst/>
            <a:ahLst/>
            <a:cxnLst/>
            <a:rect l="l" t="t" r="r" b="b"/>
            <a:pathLst>
              <a:path w="810260" h="540384">
                <a:moveTo>
                  <a:pt x="0" y="0"/>
                </a:moveTo>
                <a:lnTo>
                  <a:pt x="810006" y="0"/>
                </a:lnTo>
                <a:lnTo>
                  <a:pt x="810006" y="540004"/>
                </a:lnTo>
                <a:lnTo>
                  <a:pt x="0" y="540004"/>
                </a:lnTo>
                <a:lnTo>
                  <a:pt x="0" y="0"/>
                </a:lnTo>
                <a:close/>
              </a:path>
            </a:pathLst>
          </a:custGeom>
          <a:solidFill>
            <a:srgbClr val="164194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6" name="object 6"/>
          <p:cNvSpPr/>
          <p:nvPr/>
        </p:nvSpPr>
        <p:spPr>
          <a:xfrm>
            <a:off x="4210107" y="6175325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40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2" y="41452"/>
                </a:lnTo>
                <a:lnTo>
                  <a:pt x="39433" y="33540"/>
                </a:lnTo>
                <a:lnTo>
                  <a:pt x="57073" y="20726"/>
                </a:lnTo>
                <a:close/>
              </a:path>
              <a:path w="57150" h="54609">
                <a:moveTo>
                  <a:pt x="42002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2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7" name="object 7"/>
          <p:cNvSpPr/>
          <p:nvPr/>
        </p:nvSpPr>
        <p:spPr>
          <a:xfrm>
            <a:off x="4128495" y="6197193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8" name="object 8"/>
          <p:cNvSpPr/>
          <p:nvPr/>
        </p:nvSpPr>
        <p:spPr>
          <a:xfrm>
            <a:off x="4068750" y="6256925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9" name="object 9"/>
          <p:cNvSpPr/>
          <p:nvPr/>
        </p:nvSpPr>
        <p:spPr>
          <a:xfrm>
            <a:off x="4046883" y="6338550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61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0" name="object 10"/>
          <p:cNvSpPr/>
          <p:nvPr/>
        </p:nvSpPr>
        <p:spPr>
          <a:xfrm>
            <a:off x="4373331" y="6338550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1" name="object 11"/>
          <p:cNvSpPr/>
          <p:nvPr/>
        </p:nvSpPr>
        <p:spPr>
          <a:xfrm>
            <a:off x="4351463" y="6256925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61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2" name="object 12"/>
          <p:cNvSpPr/>
          <p:nvPr/>
        </p:nvSpPr>
        <p:spPr>
          <a:xfrm>
            <a:off x="4291719" y="6197193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3" name="object 13"/>
          <p:cNvSpPr/>
          <p:nvPr/>
        </p:nvSpPr>
        <p:spPr>
          <a:xfrm>
            <a:off x="4351463" y="6420152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61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4" name="object 14"/>
          <p:cNvSpPr/>
          <p:nvPr/>
        </p:nvSpPr>
        <p:spPr>
          <a:xfrm>
            <a:off x="4291719" y="6479894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5" name="object 15"/>
          <p:cNvSpPr/>
          <p:nvPr/>
        </p:nvSpPr>
        <p:spPr>
          <a:xfrm>
            <a:off x="4210107" y="6501763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6" name="object 16"/>
          <p:cNvSpPr/>
          <p:nvPr/>
        </p:nvSpPr>
        <p:spPr>
          <a:xfrm>
            <a:off x="4128495" y="6479894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7" name="object 17"/>
          <p:cNvSpPr/>
          <p:nvPr/>
        </p:nvSpPr>
        <p:spPr>
          <a:xfrm>
            <a:off x="4068750" y="6420152"/>
            <a:ext cx="51824" cy="4952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 sz="1632"/>
          </a:p>
        </p:txBody>
      </p:sp>
      <p:sp>
        <p:nvSpPr>
          <p:cNvPr id="18" name="object 18"/>
          <p:cNvSpPr txBox="1"/>
          <p:nvPr/>
        </p:nvSpPr>
        <p:spPr>
          <a:xfrm>
            <a:off x="2059687" y="2103102"/>
            <a:ext cx="8072402" cy="110286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4262"/>
              </a:lnSpc>
            </a:pPr>
            <a:r>
              <a:rPr lang="cs-CZ" sz="2902" b="1" spc="-18" dirty="0">
                <a:solidFill>
                  <a:srgbClr val="428F9B"/>
                </a:solidFill>
                <a:cs typeface="Calibri"/>
              </a:rPr>
              <a:t>ESF II projekt Západočeské univerzity v Plzni</a:t>
            </a:r>
          </a:p>
          <a:p>
            <a:pPr algn="ctr">
              <a:lnSpc>
                <a:spcPts val="4262"/>
              </a:lnSpc>
            </a:pPr>
            <a:r>
              <a:rPr lang="cs-CZ" sz="1814" b="1" spc="-18" dirty="0" err="1">
                <a:solidFill>
                  <a:srgbClr val="428F9B"/>
                </a:solidFill>
                <a:cs typeface="Calibri"/>
              </a:rPr>
              <a:t>reg</a:t>
            </a:r>
            <a:r>
              <a:rPr lang="cs-CZ" sz="1814" b="1" spc="-18" dirty="0">
                <a:solidFill>
                  <a:srgbClr val="428F9B"/>
                </a:solidFill>
                <a:cs typeface="Calibri"/>
              </a:rPr>
              <a:t>. č. CZ.02.2.69/0.0/0.0/18_056/0013239</a:t>
            </a:r>
            <a:endParaRPr sz="3627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13291066"/>
      </p:ext>
    </p:extLst>
  </p:cSld>
  <p:clrMapOvr>
    <a:masterClrMapping/>
  </p:clrMapOvr>
  <p:transition>
    <p:push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89212" y="1190767"/>
            <a:ext cx="8915399" cy="2262781"/>
          </a:xfrm>
        </p:spPr>
        <p:txBody>
          <a:bodyPr>
            <a:normAutofit/>
          </a:bodyPr>
          <a:lstStyle/>
          <a:p>
            <a:pPr algn="r"/>
            <a:r>
              <a:rPr lang="en-GB" dirty="0" err="1"/>
              <a:t>Typy</a:t>
            </a:r>
            <a:r>
              <a:rPr lang="en-GB" dirty="0"/>
              <a:t> </a:t>
            </a:r>
            <a:r>
              <a:rPr lang="en-GB" dirty="0" err="1"/>
              <a:t>obsahových</a:t>
            </a:r>
            <a:r>
              <a:rPr lang="en-GB" dirty="0"/>
              <a:t> </a:t>
            </a:r>
            <a:r>
              <a:rPr lang="en-GB" dirty="0" err="1"/>
              <a:t>analýz</a:t>
            </a:r>
            <a:r>
              <a:rPr lang="en-GB" dirty="0"/>
              <a:t> a </a:t>
            </a:r>
            <a:r>
              <a:rPr lang="en-GB" dirty="0" err="1"/>
              <a:t>diskurzivní</a:t>
            </a:r>
            <a:r>
              <a:rPr lang="en-GB" dirty="0"/>
              <a:t> </a:t>
            </a:r>
            <a:r>
              <a:rPr lang="en-GB" dirty="0" err="1"/>
              <a:t>analýza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r"/>
            <a:r>
              <a:rPr lang="cs-CZ" dirty="0"/>
              <a:t>SADP</a:t>
            </a:r>
          </a:p>
          <a:p>
            <a:pPr algn="r"/>
            <a:r>
              <a:rPr lang="cs-CZ"/>
              <a:t>* necitovat, neparafrázovat, nezveřejňovat bez vědomí autora – nejedná se o akademický text</a:t>
            </a:r>
          </a:p>
        </p:txBody>
      </p:sp>
    </p:spTree>
    <p:extLst>
      <p:ext uri="{BB962C8B-B14F-4D97-AF65-F5344CB8AC3E}">
        <p14:creationId xmlns:p14="http://schemas.microsoft.com/office/powerpoint/2010/main" val="9439828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148" y="188681"/>
            <a:ext cx="8911687" cy="1280890"/>
          </a:xfrm>
        </p:spPr>
        <p:txBody>
          <a:bodyPr/>
          <a:lstStyle/>
          <a:p>
            <a:pPr algn="ctr"/>
            <a:r>
              <a:rPr lang="cs-CZ" dirty="0"/>
              <a:t>Úvod</a:t>
            </a:r>
            <a:br>
              <a:rPr lang="cs-CZ" dirty="0"/>
            </a:br>
            <a:r>
              <a:rPr lang="cs-CZ" dirty="0"/>
              <a:t>Co je obsahová analýza?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600148" y="2116183"/>
            <a:ext cx="9660035" cy="4249783"/>
          </a:xfrm>
        </p:spPr>
        <p:txBody>
          <a:bodyPr>
            <a:normAutofit/>
          </a:bodyPr>
          <a:lstStyle/>
          <a:p>
            <a:pPr algn="just"/>
            <a:r>
              <a:rPr lang="cs-CZ" dirty="0"/>
              <a:t>Obsahová analýza je </a:t>
            </a:r>
            <a:r>
              <a:rPr lang="cs-CZ" b="1" dirty="0"/>
              <a:t>nejstarší</a:t>
            </a:r>
            <a:r>
              <a:rPr lang="cs-CZ" dirty="0"/>
              <a:t> a nejrozšířenější metoda sběru a analýzy dat</a:t>
            </a:r>
          </a:p>
          <a:p>
            <a:pPr algn="just"/>
            <a:r>
              <a:rPr lang="cs-CZ" dirty="0"/>
              <a:t>Její využití je determinováno teoretickým východiskem, že </a:t>
            </a:r>
            <a:r>
              <a:rPr lang="cs-CZ" b="1" i="1" dirty="0"/>
              <a:t>komunikace je společenské jednání</a:t>
            </a:r>
          </a:p>
          <a:p>
            <a:pPr algn="just"/>
            <a:r>
              <a:rPr lang="cs-CZ" dirty="0"/>
              <a:t>Lze ji </a:t>
            </a:r>
            <a:r>
              <a:rPr lang="cs-CZ" b="1" u="sng" dirty="0"/>
              <a:t>definovat</a:t>
            </a:r>
            <a:r>
              <a:rPr lang="cs-CZ" dirty="0"/>
              <a:t>: </a:t>
            </a:r>
            <a:r>
              <a:rPr lang="cs-CZ" i="1" dirty="0"/>
              <a:t>postup, metoda a technika pro tvorbu validních a </a:t>
            </a:r>
            <a:r>
              <a:rPr lang="cs-CZ" i="1" dirty="0" err="1"/>
              <a:t>replikovatelných</a:t>
            </a:r>
            <a:r>
              <a:rPr lang="cs-CZ" i="1" dirty="0"/>
              <a:t> úsudků z obsahu</a:t>
            </a:r>
          </a:p>
          <a:p>
            <a:pPr algn="just"/>
            <a:r>
              <a:rPr lang="cs-CZ" dirty="0"/>
              <a:t>Někdy se jí říká i textová analýza (ale vždy závisí na operacionalizaci) – text jako obsah = vždy je potřeba </a:t>
            </a:r>
            <a:r>
              <a:rPr lang="cs-CZ" dirty="0">
                <a:solidFill>
                  <a:srgbClr val="FF0000"/>
                </a:solidFill>
              </a:rPr>
              <a:t>definovat obsah</a:t>
            </a:r>
          </a:p>
          <a:p>
            <a:pPr algn="just"/>
            <a:r>
              <a:rPr lang="cs-CZ" b="1" dirty="0"/>
              <a:t>Obsah</a:t>
            </a:r>
            <a:r>
              <a:rPr lang="cs-CZ" dirty="0"/>
              <a:t> (text) je ukotven v:</a:t>
            </a:r>
          </a:p>
          <a:p>
            <a:pPr lvl="1" algn="just"/>
            <a:r>
              <a:rPr lang="cs-CZ" b="1" dirty="0"/>
              <a:t>Materiálním kontextu </a:t>
            </a:r>
            <a:r>
              <a:rPr lang="cs-CZ" dirty="0"/>
              <a:t>– např. textové okolí slova</a:t>
            </a:r>
          </a:p>
          <a:p>
            <a:pPr lvl="1" algn="just"/>
            <a:r>
              <a:rPr lang="cs-CZ" b="1" dirty="0"/>
              <a:t>Situačním kontextu </a:t>
            </a:r>
            <a:r>
              <a:rPr lang="cs-CZ" dirty="0"/>
              <a:t>– např. řečník jedná v určitém prostředí, u nějaké příležitosti apod.</a:t>
            </a:r>
          </a:p>
          <a:p>
            <a:pPr algn="just"/>
            <a:r>
              <a:rPr lang="cs-CZ" u="sng" dirty="0"/>
              <a:t>Pozn.</a:t>
            </a:r>
            <a:r>
              <a:rPr lang="cs-CZ" dirty="0"/>
              <a:t>: Nedává takový důraz na </a:t>
            </a:r>
            <a:r>
              <a:rPr lang="cs-CZ" dirty="0" err="1"/>
              <a:t>kotext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42177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66914" y="242867"/>
            <a:ext cx="8911687" cy="1280890"/>
          </a:xfrm>
        </p:spPr>
        <p:txBody>
          <a:bodyPr/>
          <a:lstStyle/>
          <a:p>
            <a:pPr algn="ctr"/>
            <a:r>
              <a:rPr lang="cs-CZ" dirty="0"/>
              <a:t>Typy obsahových analýz</a:t>
            </a:r>
            <a:br>
              <a:rPr lang="cs-CZ" dirty="0"/>
            </a:br>
            <a:r>
              <a:rPr lang="cs-CZ" dirty="0">
                <a:solidFill>
                  <a:srgbClr val="FF0000"/>
                </a:solidFill>
              </a:rPr>
              <a:t>Zakotvená teorie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93371" y="2048933"/>
            <a:ext cx="10036629" cy="4284134"/>
          </a:xfrm>
        </p:spPr>
        <p:txBody>
          <a:bodyPr>
            <a:normAutofit/>
          </a:bodyPr>
          <a:lstStyle/>
          <a:p>
            <a:pPr algn="just"/>
            <a:r>
              <a:rPr lang="cs-CZ" b="1" dirty="0"/>
              <a:t>Induktivní</a:t>
            </a:r>
            <a:r>
              <a:rPr lang="cs-CZ" dirty="0"/>
              <a:t> výzkum</a:t>
            </a:r>
          </a:p>
          <a:p>
            <a:pPr algn="just"/>
            <a:r>
              <a:rPr lang="cs-CZ" dirty="0"/>
              <a:t>Specifický tím, že </a:t>
            </a:r>
            <a:r>
              <a:rPr lang="cs-CZ" b="1" dirty="0"/>
              <a:t>spojuje metodu a výsledek výzkumu</a:t>
            </a:r>
            <a:r>
              <a:rPr lang="cs-CZ" dirty="0"/>
              <a:t>, protože postup je poplatný vytvoření nové (mikro) teorie</a:t>
            </a:r>
          </a:p>
          <a:p>
            <a:pPr algn="just"/>
            <a:r>
              <a:rPr lang="cs-CZ" dirty="0"/>
              <a:t>Neustálá </a:t>
            </a:r>
            <a:r>
              <a:rPr lang="cs-CZ" b="1" dirty="0"/>
              <a:t>komparace</a:t>
            </a:r>
            <a:r>
              <a:rPr lang="cs-CZ" dirty="0"/>
              <a:t> předpokladů a analýzy dat z terénu</a:t>
            </a:r>
          </a:p>
          <a:p>
            <a:pPr algn="just"/>
            <a:r>
              <a:rPr lang="cs-CZ" dirty="0"/>
              <a:t>Velmi značný důraz na </a:t>
            </a:r>
            <a:r>
              <a:rPr lang="cs-CZ" b="1" dirty="0"/>
              <a:t>detailní znalost teorií</a:t>
            </a:r>
          </a:p>
          <a:p>
            <a:pPr algn="just"/>
            <a:r>
              <a:rPr lang="cs-CZ" dirty="0"/>
              <a:t>Snaha o </a:t>
            </a:r>
            <a:r>
              <a:rPr lang="cs-CZ" b="1" dirty="0"/>
              <a:t>kombinaci</a:t>
            </a:r>
            <a:r>
              <a:rPr lang="cs-CZ" dirty="0"/>
              <a:t> přesnosti a flexibility dané daty</a:t>
            </a:r>
          </a:p>
          <a:p>
            <a:pPr algn="just"/>
            <a:r>
              <a:rPr lang="cs-CZ" b="1" u="sng" dirty="0"/>
              <a:t>Dvě verze</a:t>
            </a:r>
            <a:r>
              <a:rPr lang="cs-CZ" dirty="0"/>
              <a:t>, jak pracovat v rámci zakotvené teorie:</a:t>
            </a:r>
          </a:p>
          <a:p>
            <a:pPr lvl="1" algn="just"/>
            <a:r>
              <a:rPr lang="cs-CZ" dirty="0"/>
              <a:t>1. terén a pak znalosti (data – předpoklad – teorie – problém – </a:t>
            </a:r>
            <a:r>
              <a:rPr lang="cs-CZ" dirty="0">
                <a:solidFill>
                  <a:srgbClr val="FF0000"/>
                </a:solidFill>
              </a:rPr>
              <a:t>nová teorie</a:t>
            </a:r>
            <a:r>
              <a:rPr lang="cs-CZ" dirty="0"/>
              <a:t>)</a:t>
            </a:r>
          </a:p>
          <a:p>
            <a:pPr lvl="1" algn="just"/>
            <a:r>
              <a:rPr lang="cs-CZ" dirty="0"/>
              <a:t>2. základní znalosti a pak terén (teorie – předpoklad – terén – problém – </a:t>
            </a:r>
            <a:r>
              <a:rPr lang="cs-CZ" dirty="0">
                <a:solidFill>
                  <a:srgbClr val="FF0000"/>
                </a:solidFill>
              </a:rPr>
              <a:t>nová teorie</a:t>
            </a:r>
            <a:r>
              <a:rPr lang="cs-CZ" dirty="0"/>
              <a:t>)</a:t>
            </a:r>
          </a:p>
          <a:p>
            <a:pPr algn="just"/>
            <a:r>
              <a:rPr lang="cs-CZ" b="1" u="sng" dirty="0"/>
              <a:t>Výhoda</a:t>
            </a:r>
            <a:r>
              <a:rPr lang="cs-CZ" dirty="0"/>
              <a:t>: lze zjistit něco nového</a:t>
            </a:r>
          </a:p>
          <a:p>
            <a:pPr algn="just"/>
            <a:r>
              <a:rPr lang="cs-CZ" b="1" u="sng" dirty="0"/>
              <a:t>Nevýhody</a:t>
            </a:r>
            <a:r>
              <a:rPr lang="cs-CZ" dirty="0"/>
              <a:t>: náročnost; vysoká míra selhání analytika/teoretika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502926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74468" y="179005"/>
            <a:ext cx="8911687" cy="1280890"/>
          </a:xfrm>
        </p:spPr>
        <p:txBody>
          <a:bodyPr/>
          <a:lstStyle/>
          <a:p>
            <a:pPr algn="ctr"/>
            <a:r>
              <a:rPr lang="cs-CZ" dirty="0"/>
              <a:t>Typy obsahových analýz</a:t>
            </a:r>
            <a:br>
              <a:rPr lang="cs-CZ" dirty="0"/>
            </a:br>
            <a:r>
              <a:rPr lang="cs-CZ" dirty="0">
                <a:solidFill>
                  <a:srgbClr val="FF0000"/>
                </a:solidFill>
              </a:rPr>
              <a:t>Sémiotická obsahová analýza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506583" y="1872343"/>
            <a:ext cx="10293531" cy="4807131"/>
          </a:xfrm>
        </p:spPr>
        <p:txBody>
          <a:bodyPr>
            <a:normAutofit/>
          </a:bodyPr>
          <a:lstStyle/>
          <a:p>
            <a:pPr algn="just"/>
            <a:r>
              <a:rPr lang="cs-CZ" dirty="0"/>
              <a:t>Text je chápán jako výsledek performativního aktu čtenáře</a:t>
            </a:r>
          </a:p>
          <a:p>
            <a:pPr algn="just"/>
            <a:r>
              <a:rPr lang="cs-CZ" dirty="0"/>
              <a:t>Zkoumá </a:t>
            </a:r>
            <a:r>
              <a:rPr lang="cs-CZ" b="1" u="sng" dirty="0"/>
              <a:t>proces tvorby významu </a:t>
            </a:r>
            <a:r>
              <a:rPr lang="cs-CZ" dirty="0"/>
              <a:t>textu jako výsledku</a:t>
            </a:r>
          </a:p>
          <a:p>
            <a:pPr algn="just"/>
            <a:r>
              <a:rPr lang="cs-CZ" dirty="0"/>
              <a:t>Díky ní dokážeme identifikovat </a:t>
            </a:r>
            <a:r>
              <a:rPr lang="cs-CZ" dirty="0">
                <a:solidFill>
                  <a:srgbClr val="FF0000"/>
                </a:solidFill>
              </a:rPr>
              <a:t>záměr čtenáře</a:t>
            </a:r>
            <a:r>
              <a:rPr lang="cs-CZ" dirty="0"/>
              <a:t>, se kterým text vytvořil</a:t>
            </a:r>
          </a:p>
          <a:p>
            <a:pPr algn="just"/>
            <a:r>
              <a:rPr lang="cs-CZ" dirty="0"/>
              <a:t>V politologii a MV je </a:t>
            </a:r>
            <a:r>
              <a:rPr lang="cs-CZ" b="1" dirty="0"/>
              <a:t>záměr</a:t>
            </a:r>
            <a:r>
              <a:rPr lang="cs-CZ" dirty="0"/>
              <a:t> </a:t>
            </a:r>
            <a:r>
              <a:rPr lang="cs-CZ" b="1" dirty="0"/>
              <a:t>zpravidla znám</a:t>
            </a:r>
            <a:r>
              <a:rPr lang="cs-CZ" dirty="0"/>
              <a:t>, především u oficiálních dokumentů institucí (legislativa; strategie, které přímo závěr uvádějí)</a:t>
            </a:r>
          </a:p>
          <a:p>
            <a:pPr algn="just"/>
            <a:r>
              <a:rPr lang="cs-CZ" u="sng" dirty="0"/>
              <a:t>Přesto důležité </a:t>
            </a:r>
            <a:r>
              <a:rPr lang="cs-CZ" dirty="0"/>
              <a:t>výjimky:</a:t>
            </a:r>
          </a:p>
          <a:p>
            <a:pPr lvl="1" algn="just"/>
            <a:r>
              <a:rPr lang="cs-CZ" dirty="0"/>
              <a:t>Je text teoretický nebo politický?</a:t>
            </a:r>
          </a:p>
          <a:p>
            <a:pPr lvl="1" algn="just"/>
            <a:r>
              <a:rPr lang="cs-CZ" dirty="0"/>
              <a:t>Je film propagandistický, </a:t>
            </a:r>
            <a:r>
              <a:rPr lang="cs-CZ" dirty="0" err="1"/>
              <a:t>advokační</a:t>
            </a:r>
            <a:r>
              <a:rPr lang="cs-CZ" dirty="0"/>
              <a:t> nebo historický?</a:t>
            </a:r>
          </a:p>
          <a:p>
            <a:pPr lvl="1" algn="just"/>
            <a:r>
              <a:rPr lang="cs-CZ" dirty="0"/>
              <a:t>Je záměrem projevu politika to, co sám avizuje?</a:t>
            </a:r>
          </a:p>
          <a:p>
            <a:pPr algn="just"/>
            <a:r>
              <a:rPr lang="cs-CZ" b="1" u="sng" dirty="0"/>
              <a:t>Výhoda</a:t>
            </a:r>
            <a:r>
              <a:rPr lang="cs-CZ" dirty="0"/>
              <a:t>: odhaluje skrytý obsah</a:t>
            </a:r>
          </a:p>
          <a:p>
            <a:pPr algn="just"/>
            <a:r>
              <a:rPr lang="cs-CZ" b="1" u="sng" dirty="0"/>
              <a:t>Nevýhoda</a:t>
            </a:r>
            <a:r>
              <a:rPr lang="cs-CZ" dirty="0"/>
              <a:t>: nízká míra reprodukovatelnosti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6994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01801" y="106434"/>
            <a:ext cx="8911687" cy="1280890"/>
          </a:xfrm>
        </p:spPr>
        <p:txBody>
          <a:bodyPr/>
          <a:lstStyle/>
          <a:p>
            <a:pPr algn="ctr"/>
            <a:r>
              <a:rPr lang="cs-CZ" dirty="0"/>
              <a:t>Typy obsahových analýz</a:t>
            </a:r>
            <a:br>
              <a:rPr lang="cs-CZ" dirty="0"/>
            </a:br>
            <a:r>
              <a:rPr lang="cs-CZ" dirty="0">
                <a:solidFill>
                  <a:srgbClr val="FF0000"/>
                </a:solidFill>
              </a:rPr>
              <a:t>Frekvenční analýza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63041" y="1968137"/>
            <a:ext cx="9753706" cy="4398796"/>
          </a:xfrm>
        </p:spPr>
        <p:txBody>
          <a:bodyPr/>
          <a:lstStyle/>
          <a:p>
            <a:pPr algn="just"/>
            <a:r>
              <a:rPr lang="cs-CZ" dirty="0"/>
              <a:t>Většinou </a:t>
            </a:r>
            <a:r>
              <a:rPr lang="cs-CZ" b="1" dirty="0">
                <a:solidFill>
                  <a:srgbClr val="FF0000"/>
                </a:solidFill>
              </a:rPr>
              <a:t>stanovíme téma </a:t>
            </a:r>
            <a:r>
              <a:rPr lang="cs-CZ" dirty="0"/>
              <a:t>– následná otázka: </a:t>
            </a:r>
            <a:r>
              <a:rPr lang="cs-CZ" i="1" u="sng" dirty="0"/>
              <a:t>Jaké pojmy/slova se vážou k tématu nejčastěji?</a:t>
            </a:r>
          </a:p>
          <a:p>
            <a:pPr algn="just"/>
            <a:r>
              <a:rPr lang="cs-CZ" dirty="0"/>
              <a:t>Hledáme nejfrekventovanější </a:t>
            </a:r>
            <a:r>
              <a:rPr lang="cs-CZ" b="1" dirty="0"/>
              <a:t>plnovýznamová slova </a:t>
            </a:r>
            <a:r>
              <a:rPr lang="cs-CZ" dirty="0"/>
              <a:t>(např. lemmata – viz příště)</a:t>
            </a:r>
          </a:p>
          <a:p>
            <a:pPr algn="just"/>
            <a:r>
              <a:rPr lang="cs-CZ" dirty="0"/>
              <a:t>Vhodná pro odborné texty a testování teorií – rozsáhlé neodborné texty obsahují mnoho ekvivalentů</a:t>
            </a:r>
          </a:p>
          <a:p>
            <a:pPr algn="just"/>
            <a:r>
              <a:rPr lang="cs-CZ" dirty="0"/>
              <a:t>Existuje </a:t>
            </a:r>
            <a:r>
              <a:rPr lang="cs-CZ" b="1" dirty="0"/>
              <a:t>mnoho</a:t>
            </a:r>
            <a:r>
              <a:rPr lang="cs-CZ" dirty="0"/>
              <a:t> různých </a:t>
            </a:r>
            <a:r>
              <a:rPr lang="cs-CZ" b="1" dirty="0"/>
              <a:t>variant</a:t>
            </a:r>
            <a:r>
              <a:rPr lang="cs-CZ" dirty="0"/>
              <a:t> – </a:t>
            </a:r>
            <a:r>
              <a:rPr lang="cs-CZ" b="1" dirty="0">
                <a:solidFill>
                  <a:srgbClr val="FF0000"/>
                </a:solidFill>
              </a:rPr>
              <a:t>KWIC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/>
              <a:t>(</a:t>
            </a:r>
            <a:r>
              <a:rPr lang="cs-CZ" i="1" dirty="0" err="1"/>
              <a:t>key</a:t>
            </a:r>
            <a:r>
              <a:rPr lang="cs-CZ" i="1" dirty="0"/>
              <a:t> </a:t>
            </a:r>
            <a:r>
              <a:rPr lang="cs-CZ" i="1" dirty="0" err="1"/>
              <a:t>word</a:t>
            </a:r>
            <a:r>
              <a:rPr lang="cs-CZ" i="1" dirty="0"/>
              <a:t> in </a:t>
            </a:r>
            <a:r>
              <a:rPr lang="cs-CZ" i="1" dirty="0" err="1"/>
              <a:t>context</a:t>
            </a:r>
            <a:r>
              <a:rPr lang="cs-CZ" dirty="0"/>
              <a:t>), </a:t>
            </a:r>
            <a:r>
              <a:rPr lang="cs-CZ" b="1" dirty="0">
                <a:solidFill>
                  <a:srgbClr val="FF0000"/>
                </a:solidFill>
              </a:rPr>
              <a:t>kolokace</a:t>
            </a:r>
            <a:r>
              <a:rPr lang="cs-CZ" dirty="0"/>
              <a:t> apod. </a:t>
            </a:r>
            <a:r>
              <a:rPr lang="cs-CZ" i="1" u="sng" dirty="0"/>
              <a:t>(viz další téma přednášky)</a:t>
            </a:r>
          </a:p>
          <a:p>
            <a:pPr lvl="1" algn="just"/>
            <a:r>
              <a:rPr lang="cs-CZ" dirty="0"/>
              <a:t>Slouží i jako pomocná technika pří třídění dat a vytváření tzv. slovníků</a:t>
            </a:r>
          </a:p>
          <a:p>
            <a:pPr algn="just"/>
            <a:r>
              <a:rPr lang="cs-CZ" b="1" u="sng" dirty="0"/>
              <a:t>Výhody</a:t>
            </a:r>
            <a:r>
              <a:rPr lang="cs-CZ" dirty="0"/>
              <a:t>: rychlost díky strojovosti; není nutné znát texty podrobně; značně variabilní</a:t>
            </a:r>
          </a:p>
          <a:p>
            <a:pPr algn="just"/>
            <a:r>
              <a:rPr lang="cs-CZ" b="1" u="sng" dirty="0"/>
              <a:t>Nevýhody</a:t>
            </a:r>
            <a:r>
              <a:rPr lang="cs-CZ" dirty="0"/>
              <a:t>: nutnost relevantně stanovit téma; omezená použitelnost; nutnost interpretace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77599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42533" y="213840"/>
            <a:ext cx="8911687" cy="1280890"/>
          </a:xfrm>
        </p:spPr>
        <p:txBody>
          <a:bodyPr/>
          <a:lstStyle/>
          <a:p>
            <a:pPr algn="ctr"/>
            <a:r>
              <a:rPr lang="cs-CZ" dirty="0"/>
              <a:t>Diskurzivní analýza</a:t>
            </a:r>
            <a:br>
              <a:rPr lang="cs-CZ" dirty="0"/>
            </a:br>
            <a:r>
              <a:rPr lang="cs-CZ" dirty="0"/>
              <a:t>Úvod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84367" y="1881051"/>
            <a:ext cx="10398034" cy="4859383"/>
          </a:xfrm>
        </p:spPr>
        <p:txBody>
          <a:bodyPr>
            <a:normAutofit/>
          </a:bodyPr>
          <a:lstStyle/>
          <a:p>
            <a:pPr algn="just"/>
            <a:r>
              <a:rPr lang="cs-CZ" sz="2200" dirty="0"/>
              <a:t>Analýza jednání </a:t>
            </a:r>
            <a:r>
              <a:rPr lang="cs-CZ" sz="2200" b="1" dirty="0"/>
              <a:t>kódovaného v jazyku</a:t>
            </a:r>
            <a:r>
              <a:rPr lang="cs-CZ" sz="2200" dirty="0"/>
              <a:t>, které má vždy přesah do </a:t>
            </a:r>
            <a:r>
              <a:rPr lang="cs-CZ" sz="2200" dirty="0" err="1"/>
              <a:t>kotextu</a:t>
            </a:r>
            <a:r>
              <a:rPr lang="cs-CZ" sz="2200" dirty="0"/>
              <a:t> a kontextu, ale zároveň prostředí spoluvytváří (konstruuje)</a:t>
            </a:r>
          </a:p>
          <a:p>
            <a:pPr algn="just"/>
            <a:r>
              <a:rPr lang="cs-CZ" sz="2200" dirty="0"/>
              <a:t>Závislé na interpretaci a poplatné postmodernismu</a:t>
            </a:r>
          </a:p>
          <a:p>
            <a:pPr algn="just"/>
            <a:r>
              <a:rPr lang="cs-CZ" sz="2200" b="1" u="sng" dirty="0"/>
              <a:t>Diskurz</a:t>
            </a:r>
            <a:r>
              <a:rPr lang="cs-CZ" sz="2200" dirty="0"/>
              <a:t> – mnoho významů, např. promluva, řeč, traktát, průběh řeči, proces řeči ve smyslu přenosu významu apod.</a:t>
            </a:r>
          </a:p>
          <a:p>
            <a:pPr lvl="1" algn="just"/>
            <a:r>
              <a:rPr lang="cs-CZ" sz="2000" dirty="0"/>
              <a:t>Sporná otázka míry vlivu mluvčího na diskurz a diskurzu na mluvčího</a:t>
            </a:r>
          </a:p>
          <a:p>
            <a:pPr algn="just"/>
            <a:r>
              <a:rPr lang="cs-CZ" sz="2200" b="1" u="sng" dirty="0"/>
              <a:t>Cíl</a:t>
            </a:r>
            <a:r>
              <a:rPr lang="cs-CZ" sz="2200" dirty="0"/>
              <a:t>: určit hlavní proměnné diskurzivního jednání, </a:t>
            </a:r>
            <a:r>
              <a:rPr lang="cs-CZ" sz="2200" b="1" i="1" dirty="0"/>
              <a:t>pojmenovat</a:t>
            </a:r>
            <a:r>
              <a:rPr lang="cs-CZ" sz="2200" dirty="0"/>
              <a:t> je v </a:t>
            </a:r>
            <a:r>
              <a:rPr lang="cs-CZ" sz="2200" dirty="0" err="1"/>
              <a:t>kotextu</a:t>
            </a:r>
            <a:r>
              <a:rPr lang="cs-CZ" sz="2200" dirty="0"/>
              <a:t> a kontextu a určit, </a:t>
            </a:r>
            <a:r>
              <a:rPr lang="cs-CZ" sz="2200" b="1" i="1" dirty="0"/>
              <a:t>kdo</a:t>
            </a:r>
            <a:r>
              <a:rPr lang="cs-CZ" sz="2200" dirty="0"/>
              <a:t> dominantně/marginálně spoluvytváří diskurz a </a:t>
            </a:r>
            <a:r>
              <a:rPr lang="cs-CZ" sz="2200" u="sng" dirty="0">
                <a:solidFill>
                  <a:srgbClr val="FF0000"/>
                </a:solidFill>
              </a:rPr>
              <a:t>prostřednictvím jakých </a:t>
            </a:r>
            <a:r>
              <a:rPr lang="cs-CZ" sz="2200" u="sng" dirty="0" err="1">
                <a:solidFill>
                  <a:srgbClr val="FF0000"/>
                </a:solidFill>
              </a:rPr>
              <a:t>performativů</a:t>
            </a:r>
            <a:r>
              <a:rPr lang="cs-CZ" sz="2200" dirty="0"/>
              <a:t> (určení </a:t>
            </a:r>
            <a:r>
              <a:rPr lang="cs-CZ" sz="2200" b="1" i="1" dirty="0"/>
              <a:t>síly</a:t>
            </a:r>
            <a:r>
              <a:rPr lang="cs-CZ" sz="2200" dirty="0"/>
              <a:t>)</a:t>
            </a:r>
          </a:p>
          <a:p>
            <a:pPr algn="just"/>
            <a:r>
              <a:rPr lang="cs-CZ" sz="2200" b="1" u="sng" dirty="0"/>
              <a:t>Smysl</a:t>
            </a:r>
            <a:r>
              <a:rPr lang="cs-CZ" sz="2200" dirty="0"/>
              <a:t>: vyšší míra orientace v sociálním jednání aktérů, kteří jsou předmětem výzkumu</a:t>
            </a:r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39193814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45252" y="130624"/>
            <a:ext cx="8911687" cy="1280890"/>
          </a:xfrm>
        </p:spPr>
        <p:txBody>
          <a:bodyPr/>
          <a:lstStyle/>
          <a:p>
            <a:pPr algn="ctr"/>
            <a:r>
              <a:rPr lang="cs-CZ" dirty="0"/>
              <a:t>Diskurzivní analýza</a:t>
            </a:r>
            <a:br>
              <a:rPr lang="cs-CZ" dirty="0"/>
            </a:br>
            <a:r>
              <a:rPr lang="cs-CZ" dirty="0"/>
              <a:t>Výzkum moci a mocenských praktik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663337" y="1915886"/>
            <a:ext cx="10067109" cy="4737463"/>
          </a:xfrm>
        </p:spPr>
        <p:txBody>
          <a:bodyPr>
            <a:normAutofit/>
          </a:bodyPr>
          <a:lstStyle/>
          <a:p>
            <a:pPr algn="just"/>
            <a:r>
              <a:rPr lang="cs-CZ" dirty="0"/>
              <a:t>Spjaté s </a:t>
            </a:r>
            <a:r>
              <a:rPr lang="cs-CZ" i="1" dirty="0"/>
              <a:t>M. </a:t>
            </a:r>
            <a:r>
              <a:rPr lang="cs-CZ" i="1" dirty="0" err="1"/>
              <a:t>Foucaultem</a:t>
            </a:r>
            <a:r>
              <a:rPr lang="cs-CZ" dirty="0"/>
              <a:t>, </a:t>
            </a:r>
            <a:r>
              <a:rPr lang="cs-CZ" i="1" dirty="0"/>
              <a:t>P. </a:t>
            </a:r>
            <a:r>
              <a:rPr lang="cs-CZ" i="1" dirty="0" err="1"/>
              <a:t>Bourdieu</a:t>
            </a:r>
            <a:r>
              <a:rPr lang="cs-CZ" dirty="0"/>
              <a:t>, </a:t>
            </a:r>
            <a:r>
              <a:rPr lang="cs-CZ" i="1" dirty="0"/>
              <a:t>E. </a:t>
            </a:r>
            <a:r>
              <a:rPr lang="cs-CZ" i="1" dirty="0" err="1"/>
              <a:t>Laclau</a:t>
            </a:r>
            <a:r>
              <a:rPr lang="cs-CZ" dirty="0"/>
              <a:t>, </a:t>
            </a:r>
            <a:r>
              <a:rPr lang="cs-CZ" i="1" dirty="0"/>
              <a:t>Ch. </a:t>
            </a:r>
            <a:r>
              <a:rPr lang="cs-CZ" i="1" dirty="0" err="1"/>
              <a:t>Mouffe</a:t>
            </a:r>
            <a:r>
              <a:rPr lang="cs-CZ" i="1" dirty="0"/>
              <a:t> </a:t>
            </a:r>
            <a:r>
              <a:rPr lang="cs-CZ" dirty="0"/>
              <a:t>aj.</a:t>
            </a:r>
          </a:p>
          <a:p>
            <a:pPr algn="just"/>
            <a:r>
              <a:rPr lang="cs-CZ" b="1" dirty="0"/>
              <a:t>Vědění determinuje produkci moci </a:t>
            </a:r>
            <a:r>
              <a:rPr lang="cs-CZ" dirty="0"/>
              <a:t>a její efekty</a:t>
            </a:r>
          </a:p>
          <a:p>
            <a:pPr lvl="1" algn="just"/>
            <a:r>
              <a:rPr lang="cs-CZ" dirty="0"/>
              <a:t>Vědění je mocensky </a:t>
            </a:r>
            <a:r>
              <a:rPr lang="cs-CZ" b="1" dirty="0"/>
              <a:t>určující</a:t>
            </a:r>
          </a:p>
          <a:p>
            <a:pPr lvl="1" algn="just"/>
            <a:r>
              <a:rPr lang="cs-CZ" dirty="0"/>
              <a:t>Vědění určuje </a:t>
            </a:r>
            <a:r>
              <a:rPr lang="cs-CZ" b="1" dirty="0"/>
              <a:t>rozložení moci </a:t>
            </a:r>
            <a:r>
              <a:rPr lang="cs-CZ" dirty="0"/>
              <a:t>prostřednictvím </a:t>
            </a:r>
            <a:r>
              <a:rPr lang="cs-CZ" dirty="0">
                <a:solidFill>
                  <a:srgbClr val="FF0000"/>
                </a:solidFill>
              </a:rPr>
              <a:t>habitu</a:t>
            </a:r>
            <a:r>
              <a:rPr lang="cs-CZ" dirty="0"/>
              <a:t> v sociálním poli (</a:t>
            </a:r>
            <a:r>
              <a:rPr lang="cs-CZ" dirty="0">
                <a:solidFill>
                  <a:srgbClr val="FF0000"/>
                </a:solidFill>
              </a:rPr>
              <a:t>př. lékař – pacient</a:t>
            </a:r>
            <a:r>
              <a:rPr lang="cs-CZ" dirty="0"/>
              <a:t>)</a:t>
            </a:r>
          </a:p>
          <a:p>
            <a:pPr algn="just"/>
            <a:r>
              <a:rPr lang="cs-CZ" dirty="0"/>
              <a:t>Pokud odhalíme </a:t>
            </a:r>
            <a:r>
              <a:rPr lang="cs-CZ" u="sng" dirty="0"/>
              <a:t>přenos</a:t>
            </a:r>
            <a:r>
              <a:rPr lang="cs-CZ" dirty="0"/>
              <a:t> a </a:t>
            </a:r>
            <a:r>
              <a:rPr lang="cs-CZ" u="sng" dirty="0"/>
              <a:t>distribuci</a:t>
            </a:r>
            <a:r>
              <a:rPr lang="cs-CZ" dirty="0"/>
              <a:t> moci, odhalíme i jak je moc vytvářena (prostřednictvím identifikace </a:t>
            </a:r>
            <a:r>
              <a:rPr lang="cs-CZ" dirty="0" err="1"/>
              <a:t>performativů</a:t>
            </a:r>
            <a:r>
              <a:rPr lang="cs-CZ" dirty="0"/>
              <a:t>)</a:t>
            </a:r>
          </a:p>
          <a:p>
            <a:pPr algn="just"/>
            <a:r>
              <a:rPr lang="cs-CZ" dirty="0"/>
              <a:t>Podmínkou je rozeznatelnost jednání, a ta není závislá pouze na textu, ale na </a:t>
            </a:r>
            <a:r>
              <a:rPr lang="cs-CZ" b="1" u="sng" dirty="0"/>
              <a:t>diskurzivním řádu </a:t>
            </a:r>
            <a:r>
              <a:rPr lang="cs-CZ" dirty="0"/>
              <a:t>(</a:t>
            </a:r>
            <a:r>
              <a:rPr lang="cs-CZ" dirty="0">
                <a:solidFill>
                  <a:srgbClr val="FF0000"/>
                </a:solidFill>
              </a:rPr>
              <a:t>co a kdo „pustí“ do diskurzu</a:t>
            </a:r>
            <a:r>
              <a:rPr lang="cs-CZ" dirty="0"/>
              <a:t> a co ne)</a:t>
            </a:r>
          </a:p>
          <a:p>
            <a:pPr algn="just"/>
            <a:r>
              <a:rPr lang="cs-CZ" dirty="0"/>
              <a:t>Nejde jen o téma, ale o homogenitu </a:t>
            </a:r>
            <a:r>
              <a:rPr lang="cs-CZ" b="1" u="sng" dirty="0"/>
              <a:t>diskurzivních formací</a:t>
            </a:r>
          </a:p>
          <a:p>
            <a:pPr lvl="1" algn="just"/>
            <a:r>
              <a:rPr lang="cs-CZ" dirty="0">
                <a:solidFill>
                  <a:srgbClr val="FF0000"/>
                </a:solidFill>
              </a:rPr>
              <a:t>Př. Krym </a:t>
            </a:r>
            <a:r>
              <a:rPr lang="cs-CZ" dirty="0"/>
              <a:t>– jasné formace, jasné pojmy, ale </a:t>
            </a:r>
            <a:r>
              <a:rPr lang="cs-CZ" u="sng" dirty="0"/>
              <a:t>opačné užití </a:t>
            </a:r>
            <a:r>
              <a:rPr lang="cs-CZ" dirty="0"/>
              <a:t>(př. invaze vs. pomoc/napravení křivdy)</a:t>
            </a:r>
          </a:p>
          <a:p>
            <a:pPr lvl="1" algn="just"/>
            <a:r>
              <a:rPr lang="cs-CZ" dirty="0">
                <a:solidFill>
                  <a:srgbClr val="FF0000"/>
                </a:solidFill>
              </a:rPr>
              <a:t>Př. </a:t>
            </a:r>
            <a:r>
              <a:rPr lang="cs-CZ" dirty="0" err="1">
                <a:solidFill>
                  <a:srgbClr val="FF0000"/>
                </a:solidFill>
              </a:rPr>
              <a:t>Me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err="1">
                <a:solidFill>
                  <a:srgbClr val="FF0000"/>
                </a:solidFill>
              </a:rPr>
              <a:t>too</a:t>
            </a: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/>
              <a:t>– poměrně nejasná formace, mnoho aktérů s různými zájmy, jiný slovník či opačné užití pojmů</a:t>
            </a:r>
          </a:p>
          <a:p>
            <a:pPr algn="just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5246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54781" y="327050"/>
            <a:ext cx="8911687" cy="1280890"/>
          </a:xfrm>
        </p:spPr>
        <p:txBody>
          <a:bodyPr/>
          <a:lstStyle/>
          <a:p>
            <a:pPr algn="ctr"/>
            <a:r>
              <a:rPr lang="cs-CZ" dirty="0"/>
              <a:t>Kritická diskurzivní analýza (CDA)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9239" y="1934754"/>
            <a:ext cx="9942770" cy="4405086"/>
          </a:xfrm>
        </p:spPr>
        <p:txBody>
          <a:bodyPr>
            <a:normAutofit/>
          </a:bodyPr>
          <a:lstStyle/>
          <a:p>
            <a:pPr algn="just"/>
            <a:r>
              <a:rPr lang="cs-CZ" sz="2000" u="sng" dirty="0"/>
              <a:t>Propojuje</a:t>
            </a:r>
            <a:r>
              <a:rPr lang="cs-CZ" sz="2000" dirty="0"/>
              <a:t> výzkum moci v diskurzivním řádu, formacích a praktikách</a:t>
            </a:r>
          </a:p>
          <a:p>
            <a:pPr algn="just"/>
            <a:r>
              <a:rPr lang="cs-CZ" sz="2000" dirty="0"/>
              <a:t>Staví zejm. na tezích </a:t>
            </a:r>
            <a:r>
              <a:rPr lang="cs-CZ" sz="2000" b="1" u="sng" dirty="0"/>
              <a:t>tzv. kritické sociální školy</a:t>
            </a:r>
          </a:p>
          <a:p>
            <a:pPr algn="just"/>
            <a:r>
              <a:rPr lang="cs-CZ" sz="2000" b="1" dirty="0"/>
              <a:t>Znevýhodnění/zneuznání</a:t>
            </a:r>
            <a:r>
              <a:rPr lang="cs-CZ" sz="2000" dirty="0"/>
              <a:t> moci určitých sociálních skupin:</a:t>
            </a:r>
          </a:p>
          <a:p>
            <a:pPr lvl="1" algn="just"/>
            <a:r>
              <a:rPr lang="cs-CZ" sz="2000" dirty="0"/>
              <a:t>které se brání (a vytvářejí diskurzivní praktiky),</a:t>
            </a:r>
          </a:p>
          <a:p>
            <a:pPr lvl="1" algn="just"/>
            <a:r>
              <a:rPr lang="cs-CZ" sz="2000" dirty="0"/>
              <a:t>nebo by měly být bráněny proti stávajícím diskurzivním praktikám</a:t>
            </a:r>
          </a:p>
          <a:p>
            <a:pPr algn="just"/>
            <a:r>
              <a:rPr lang="cs-CZ" sz="2000" dirty="0"/>
              <a:t>Norman </a:t>
            </a:r>
            <a:r>
              <a:rPr lang="cs-CZ" sz="2000" b="1" dirty="0" err="1">
                <a:solidFill>
                  <a:srgbClr val="FF0000"/>
                </a:solidFill>
              </a:rPr>
              <a:t>Fairclough</a:t>
            </a:r>
            <a:r>
              <a:rPr lang="cs-CZ" sz="2000" dirty="0">
                <a:solidFill>
                  <a:srgbClr val="FF0000"/>
                </a:solidFill>
              </a:rPr>
              <a:t> </a:t>
            </a:r>
            <a:r>
              <a:rPr lang="cs-CZ" sz="2000" dirty="0"/>
              <a:t>– </a:t>
            </a:r>
            <a:r>
              <a:rPr lang="cs-CZ" sz="2000" b="1" dirty="0"/>
              <a:t>změny v jazyce </a:t>
            </a:r>
            <a:r>
              <a:rPr lang="cs-CZ" sz="2000" dirty="0"/>
              <a:t>určují změny v </a:t>
            </a:r>
            <a:r>
              <a:rPr lang="cs-CZ" sz="2000" b="1" dirty="0"/>
              <a:t>kultuře</a:t>
            </a:r>
            <a:r>
              <a:rPr lang="cs-CZ" sz="2000" dirty="0"/>
              <a:t> a kultura je zase platforma pro společenské </a:t>
            </a:r>
            <a:r>
              <a:rPr lang="cs-CZ" sz="2000" b="1" dirty="0"/>
              <a:t>normy</a:t>
            </a:r>
            <a:r>
              <a:rPr lang="cs-CZ" sz="2000" dirty="0"/>
              <a:t> a jejich uplatnění</a:t>
            </a:r>
          </a:p>
          <a:p>
            <a:pPr lvl="1" algn="just"/>
            <a:r>
              <a:rPr lang="cs-CZ" sz="2000" dirty="0"/>
              <a:t>Struktura jazyka je především tvořena těmi, kteří jsou „nejvíce slyšeni“ – mají </a:t>
            </a:r>
            <a:r>
              <a:rPr lang="cs-CZ" sz="2000" b="1" dirty="0"/>
              <a:t>moc</a:t>
            </a:r>
          </a:p>
          <a:p>
            <a:pPr lvl="1" algn="just"/>
            <a:r>
              <a:rPr lang="cs-CZ" sz="2000" dirty="0"/>
              <a:t>Možno </a:t>
            </a:r>
            <a:r>
              <a:rPr lang="cs-CZ" sz="2000" b="1" dirty="0"/>
              <a:t>spojit</a:t>
            </a:r>
            <a:r>
              <a:rPr lang="cs-CZ" sz="2000" dirty="0"/>
              <a:t> </a:t>
            </a:r>
            <a:r>
              <a:rPr lang="cs-CZ" sz="2000" b="1" dirty="0"/>
              <a:t>s nastolováním agendy </a:t>
            </a:r>
            <a:r>
              <a:rPr lang="cs-CZ" sz="2000" dirty="0"/>
              <a:t>a kritikou kapitalismu, populismu, </a:t>
            </a:r>
            <a:r>
              <a:rPr lang="cs-CZ" sz="2000" dirty="0" err="1"/>
              <a:t>elitismu</a:t>
            </a:r>
            <a:r>
              <a:rPr lang="cs-CZ" sz="2000" dirty="0"/>
              <a:t> aj.</a:t>
            </a:r>
          </a:p>
          <a:p>
            <a:pPr algn="just"/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029389325"/>
      </p:ext>
    </p:extLst>
  </p:cSld>
  <p:clrMapOvr>
    <a:masterClrMapping/>
  </p:clrMapOvr>
</p:sld>
</file>

<file path=ppt/theme/theme1.xml><?xml version="1.0" encoding="utf-8"?>
<a:theme xmlns:a="http://schemas.openxmlformats.org/drawingml/2006/main" name="Stébla">
  <a:themeElements>
    <a:clrScheme name="Stébla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Stébla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tébla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659</TotalTime>
  <Words>800</Words>
  <Application>Microsoft Office PowerPoint</Application>
  <PresentationFormat>Širokoúhlá obrazovka</PresentationFormat>
  <Paragraphs>70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4" baseType="lpstr">
      <vt:lpstr>Arial</vt:lpstr>
      <vt:lpstr>Calibri</vt:lpstr>
      <vt:lpstr>Century Gothic</vt:lpstr>
      <vt:lpstr>Wingdings 3</vt:lpstr>
      <vt:lpstr>Stébla</vt:lpstr>
      <vt:lpstr>Prezentace aplikace PowerPoint</vt:lpstr>
      <vt:lpstr>Typy obsahových analýz a diskurzivní analýza</vt:lpstr>
      <vt:lpstr>Úvod Co je obsahová analýza?</vt:lpstr>
      <vt:lpstr>Typy obsahových analýz Zakotvená teorie</vt:lpstr>
      <vt:lpstr>Typy obsahových analýz Sémiotická obsahová analýza</vt:lpstr>
      <vt:lpstr>Typy obsahových analýz Frekvenční analýza</vt:lpstr>
      <vt:lpstr>Diskurzivní analýza Úvod</vt:lpstr>
      <vt:lpstr>Diskurzivní analýza Výzkum moci a mocenských praktik</vt:lpstr>
      <vt:lpstr>Kritická diskurzivní analýza (CDA)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Zdroje kvalitativních a kvantitativních dat včetně jejich vizualizace</dc:title>
  <dc:creator>Ondřej Stulík</dc:creator>
  <cp:lastModifiedBy>martin.buk@tiscali.cz</cp:lastModifiedBy>
  <cp:revision>138</cp:revision>
  <dcterms:created xsi:type="dcterms:W3CDTF">2018-11-20T07:53:52Z</dcterms:created>
  <dcterms:modified xsi:type="dcterms:W3CDTF">2023-02-24T12:56:56Z</dcterms:modified>
</cp:coreProperties>
</file>