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4" r:id="rId5"/>
  </p:sldMasterIdLst>
  <p:notesMasterIdLst>
    <p:notesMasterId r:id="rId36"/>
  </p:notesMasterIdLst>
  <p:handoutMasterIdLst>
    <p:handoutMasterId r:id="rId37"/>
  </p:handoutMasterIdLst>
  <p:sldIdLst>
    <p:sldId id="256" r:id="rId6"/>
    <p:sldId id="292" r:id="rId7"/>
    <p:sldId id="258" r:id="rId8"/>
    <p:sldId id="260" r:id="rId9"/>
    <p:sldId id="293" r:id="rId10"/>
    <p:sldId id="262" r:id="rId11"/>
    <p:sldId id="263" r:id="rId12"/>
    <p:sldId id="295" r:id="rId13"/>
    <p:sldId id="266" r:id="rId14"/>
    <p:sldId id="269" r:id="rId15"/>
    <p:sldId id="270" r:id="rId16"/>
    <p:sldId id="271" r:id="rId17"/>
    <p:sldId id="296" r:id="rId18"/>
    <p:sldId id="298" r:id="rId19"/>
    <p:sldId id="297" r:id="rId20"/>
    <p:sldId id="272" r:id="rId21"/>
    <p:sldId id="273" r:id="rId22"/>
    <p:sldId id="283" r:id="rId23"/>
    <p:sldId id="285" r:id="rId24"/>
    <p:sldId id="299" r:id="rId25"/>
    <p:sldId id="274" r:id="rId26"/>
    <p:sldId id="289" r:id="rId27"/>
    <p:sldId id="290" r:id="rId28"/>
    <p:sldId id="291" r:id="rId29"/>
    <p:sldId id="275" r:id="rId30"/>
    <p:sldId id="276" r:id="rId31"/>
    <p:sldId id="277" r:id="rId32"/>
    <p:sldId id="278" r:id="rId33"/>
    <p:sldId id="279" r:id="rId34"/>
    <p:sldId id="280" r:id="rId35"/>
  </p:sldIdLst>
  <p:sldSz cx="9144000" cy="6858000" type="screen4x3"/>
  <p:notesSz cx="6797675" cy="98567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55">
          <p15:clr>
            <a:srgbClr val="A4A3A4"/>
          </p15:clr>
        </p15:guide>
        <p15:guide id="2" orient="horz" pos="4110">
          <p15:clr>
            <a:srgbClr val="A4A3A4"/>
          </p15:clr>
        </p15:guide>
        <p15:guide id="3" orient="horz" pos="4065">
          <p15:clr>
            <a:srgbClr val="A4A3A4"/>
          </p15:clr>
        </p15:guide>
        <p15:guide id="4" orient="horz" pos="1162">
          <p15:clr>
            <a:srgbClr val="A4A3A4"/>
          </p15:clr>
        </p15:guide>
        <p15:guide id="5" orient="horz" pos="2840">
          <p15:clr>
            <a:srgbClr val="A4A3A4"/>
          </p15:clr>
        </p15:guide>
        <p15:guide id="6" orient="horz" pos="1476">
          <p15:clr>
            <a:srgbClr val="A4A3A4"/>
          </p15:clr>
        </p15:guide>
        <p15:guide id="7" pos="2880">
          <p15:clr>
            <a:srgbClr val="A4A3A4"/>
          </p15:clr>
        </p15:guide>
        <p15:guide id="8" pos="204">
          <p15:clr>
            <a:srgbClr val="A4A3A4"/>
          </p15:clr>
        </p15:guide>
        <p15:guide id="9" pos="5244">
          <p15:clr>
            <a:srgbClr val="A4A3A4"/>
          </p15:clr>
        </p15:guide>
        <p15:guide id="10" pos="5370">
          <p15:clr>
            <a:srgbClr val="A4A3A4"/>
          </p15:clr>
        </p15:guide>
        <p15:guide id="11" pos="2789">
          <p15:clr>
            <a:srgbClr val="A4A3A4"/>
          </p15:clr>
        </p15:guide>
        <p15:guide id="12" pos="975">
          <p15:clr>
            <a:srgbClr val="A4A3A4"/>
          </p15:clr>
        </p15:guide>
        <p15:guide id="13" pos="415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2D2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755" autoAdjust="0"/>
  </p:normalViewPr>
  <p:slideViewPr>
    <p:cSldViewPr showGuides="1">
      <p:cViewPr varScale="1">
        <p:scale>
          <a:sx n="84" d="100"/>
          <a:sy n="84" d="100"/>
        </p:scale>
        <p:origin x="1426" y="48"/>
      </p:cViewPr>
      <p:guideLst>
        <p:guide orient="horz" pos="255"/>
        <p:guide orient="horz" pos="4110"/>
        <p:guide orient="horz" pos="4065"/>
        <p:guide orient="horz" pos="1162"/>
        <p:guide orient="horz" pos="2840"/>
        <p:guide orient="horz" pos="1476"/>
        <p:guide pos="2880"/>
        <p:guide pos="204"/>
        <p:guide pos="5244"/>
        <p:guide pos="5370"/>
        <p:guide pos="2789"/>
        <p:guide pos="975"/>
        <p:guide pos="415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283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2839"/>
          </a:xfrm>
          <a:prstGeom prst="rect">
            <a:avLst/>
          </a:prstGeom>
        </p:spPr>
        <p:txBody>
          <a:bodyPr vert="horz" lIns="91440" tIns="45720" rIns="91440" bIns="45720" rtlCol="0"/>
          <a:lstStyle>
            <a:lvl1pPr algn="r">
              <a:defRPr sz="1200"/>
            </a:lvl1pPr>
          </a:lstStyle>
          <a:p>
            <a:fld id="{CB4389A2-8F6D-4CB4-858E-9CF0D31DBA3D}" type="datetimeFigureOut">
              <a:rPr lang="en-GB" smtClean="0"/>
              <a:t>26/02/2023</a:t>
            </a:fld>
            <a:endParaRPr lang="en-GB"/>
          </a:p>
        </p:txBody>
      </p:sp>
      <p:sp>
        <p:nvSpPr>
          <p:cNvPr id="4" name="Footer Placeholder 3"/>
          <p:cNvSpPr>
            <a:spLocks noGrp="1"/>
          </p:cNvSpPr>
          <p:nvPr>
            <p:ph type="ftr" sz="quarter" idx="2"/>
          </p:nvPr>
        </p:nvSpPr>
        <p:spPr>
          <a:xfrm>
            <a:off x="0" y="9362238"/>
            <a:ext cx="2945659" cy="492839"/>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362238"/>
            <a:ext cx="2945659" cy="492839"/>
          </a:xfrm>
          <a:prstGeom prst="rect">
            <a:avLst/>
          </a:prstGeom>
        </p:spPr>
        <p:txBody>
          <a:bodyPr vert="horz" lIns="91440" tIns="45720" rIns="91440" bIns="45720" rtlCol="0" anchor="b"/>
          <a:lstStyle>
            <a:lvl1pPr algn="r">
              <a:defRPr sz="1200"/>
            </a:lvl1pPr>
          </a:lstStyle>
          <a:p>
            <a:fld id="{869596C8-DE97-4CAF-8B0E-8B4FEF33D011}" type="slidenum">
              <a:rPr lang="en-GB" smtClean="0"/>
              <a:t>‹#›</a:t>
            </a:fld>
            <a:endParaRPr lang="en-GB"/>
          </a:p>
        </p:txBody>
      </p:sp>
    </p:spTree>
    <p:extLst>
      <p:ext uri="{BB962C8B-B14F-4D97-AF65-F5344CB8AC3E}">
        <p14:creationId xmlns:p14="http://schemas.microsoft.com/office/powerpoint/2010/main" val="19551807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283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2839"/>
          </a:xfrm>
          <a:prstGeom prst="rect">
            <a:avLst/>
          </a:prstGeom>
        </p:spPr>
        <p:txBody>
          <a:bodyPr vert="horz" lIns="91440" tIns="45720" rIns="91440" bIns="45720" rtlCol="0"/>
          <a:lstStyle>
            <a:lvl1pPr algn="r">
              <a:defRPr sz="1200"/>
            </a:lvl1pPr>
          </a:lstStyle>
          <a:p>
            <a:fld id="{589B0E03-C90C-4258-8D02-0A4F5AC3406A}" type="datetimeFigureOut">
              <a:rPr lang="en-GB" smtClean="0"/>
              <a:t>26/02/2023</a:t>
            </a:fld>
            <a:endParaRPr lang="en-GB"/>
          </a:p>
        </p:txBody>
      </p:sp>
      <p:sp>
        <p:nvSpPr>
          <p:cNvPr id="4" name="Slide Image Placeholder 3"/>
          <p:cNvSpPr>
            <a:spLocks noGrp="1" noRot="1" noChangeAspect="1"/>
          </p:cNvSpPr>
          <p:nvPr>
            <p:ph type="sldImg" idx="2"/>
          </p:nvPr>
        </p:nvSpPr>
        <p:spPr>
          <a:xfrm>
            <a:off x="935038" y="739775"/>
            <a:ext cx="4929187" cy="36957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681974"/>
            <a:ext cx="5438140" cy="443555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62238"/>
            <a:ext cx="2945659" cy="492839"/>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362238"/>
            <a:ext cx="2945659" cy="492839"/>
          </a:xfrm>
          <a:prstGeom prst="rect">
            <a:avLst/>
          </a:prstGeom>
        </p:spPr>
        <p:txBody>
          <a:bodyPr vert="horz" lIns="91440" tIns="45720" rIns="91440" bIns="45720" rtlCol="0" anchor="b"/>
          <a:lstStyle>
            <a:lvl1pPr algn="r">
              <a:defRPr sz="1200"/>
            </a:lvl1pPr>
          </a:lstStyle>
          <a:p>
            <a:fld id="{971ABCF1-EB76-4FBC-9FD9-4DF29005E979}" type="slidenum">
              <a:rPr lang="en-GB" smtClean="0"/>
              <a:t>‹#›</a:t>
            </a:fld>
            <a:endParaRPr lang="en-GB"/>
          </a:p>
        </p:txBody>
      </p:sp>
    </p:spTree>
    <p:extLst>
      <p:ext uri="{BB962C8B-B14F-4D97-AF65-F5344CB8AC3E}">
        <p14:creationId xmlns:p14="http://schemas.microsoft.com/office/powerpoint/2010/main" val="3364436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5364088" y="0"/>
            <a:ext cx="3779912" cy="6858000"/>
          </a:xfrm>
        </p:spPr>
        <p:txBody>
          <a:bodyPr/>
          <a:lstStyle/>
          <a:p>
            <a:r>
              <a:rPr lang="en-US"/>
              <a:t>Click icon to add picture</a:t>
            </a:r>
            <a:endParaRPr lang="en-GB"/>
          </a:p>
        </p:txBody>
      </p:sp>
      <p:pic>
        <p:nvPicPr>
          <p:cNvPr id="15" name="Picture 14"/>
          <p:cNvPicPr>
            <a:picLocks noChangeAspect="1"/>
          </p:cNvPicPr>
          <p:nvPr userDrawn="1"/>
        </p:nvPicPr>
        <p:blipFill rotWithShape="1">
          <a:blip r:embed="rId2">
            <a:extLst>
              <a:ext uri="{28A0092B-C50C-407E-A947-70E740481C1C}">
                <a14:useLocalDpi xmlns:a14="http://schemas.microsoft.com/office/drawing/2010/main" val="0"/>
              </a:ext>
            </a:extLst>
          </a:blip>
          <a:srcRect l="54207" r="34250"/>
          <a:stretch/>
        </p:blipFill>
        <p:spPr>
          <a:xfrm>
            <a:off x="4802814" y="0"/>
            <a:ext cx="633281" cy="6858000"/>
          </a:xfrm>
          <a:prstGeom prst="rect">
            <a:avLst/>
          </a:prstGeom>
          <a:solidFill>
            <a:schemeClr val="accent1"/>
          </a:solidFill>
        </p:spPr>
      </p:pic>
      <p:grpSp>
        <p:nvGrpSpPr>
          <p:cNvPr id="8" name="Group 7"/>
          <p:cNvGrpSpPr/>
          <p:nvPr userDrawn="1"/>
        </p:nvGrpSpPr>
        <p:grpSpPr>
          <a:xfrm>
            <a:off x="4343892" y="1"/>
            <a:ext cx="458887" cy="6858000"/>
            <a:chOff x="8924955" y="2492896"/>
            <a:chExt cx="94075" cy="2544655"/>
          </a:xfrm>
        </p:grpSpPr>
        <p:sp>
          <p:nvSpPr>
            <p:cNvPr id="11" name="Rectangle 10"/>
            <p:cNvSpPr/>
            <p:nvPr userDrawn="1"/>
          </p:nvSpPr>
          <p:spPr>
            <a:xfrm flipH="1">
              <a:off x="8924955" y="2492896"/>
              <a:ext cx="72000" cy="254465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userDrawn="1"/>
          </p:nvSpPr>
          <p:spPr>
            <a:xfrm flipH="1">
              <a:off x="8996171" y="2492896"/>
              <a:ext cx="22859" cy="254465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ctrTitle"/>
          </p:nvPr>
        </p:nvSpPr>
        <p:spPr>
          <a:xfrm>
            <a:off x="293549" y="2130425"/>
            <a:ext cx="4084912" cy="1470025"/>
          </a:xfrm>
        </p:spPr>
        <p:txBody>
          <a:bodyPr lIns="36000" rIns="36000">
            <a:normAutofit/>
          </a:bodyPr>
          <a:lstStyle>
            <a:lvl1pPr algn="l">
              <a:defRPr sz="3000"/>
            </a:lvl1pPr>
          </a:lstStyle>
          <a:p>
            <a:r>
              <a:rPr lang="en-US"/>
              <a:t>Click to edit Master title style</a:t>
            </a:r>
            <a:endParaRPr lang="en-GB" dirty="0"/>
          </a:p>
        </p:txBody>
      </p:sp>
      <p:sp>
        <p:nvSpPr>
          <p:cNvPr id="3" name="Subtitle 2"/>
          <p:cNvSpPr>
            <a:spLocks noGrp="1"/>
          </p:cNvSpPr>
          <p:nvPr>
            <p:ph type="subTitle" idx="1"/>
          </p:nvPr>
        </p:nvSpPr>
        <p:spPr>
          <a:xfrm>
            <a:off x="293549" y="3620616"/>
            <a:ext cx="4084911" cy="1752600"/>
          </a:xfrm>
        </p:spPr>
        <p:txBody>
          <a:bodyPr lIns="36000" rIns="36000">
            <a:normAutofit/>
          </a:bodyPr>
          <a:lstStyle>
            <a:lvl1pPr marL="0" indent="0" algn="l">
              <a:buNone/>
              <a:defRPr sz="1600" b="1">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dirty="0"/>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0766" y="295900"/>
            <a:ext cx="1842827" cy="677446"/>
          </a:xfrm>
          <a:prstGeom prst="rect">
            <a:avLst/>
          </a:prstGeom>
        </p:spPr>
      </p:pic>
    </p:spTree>
    <p:extLst>
      <p:ext uri="{BB962C8B-B14F-4D97-AF65-F5344CB8AC3E}">
        <p14:creationId xmlns:p14="http://schemas.microsoft.com/office/powerpoint/2010/main" val="3967754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Divider A">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t="6497" b="9666"/>
          <a:stretch/>
        </p:blipFill>
        <p:spPr>
          <a:xfrm>
            <a:off x="0" y="0"/>
            <a:ext cx="8271538" cy="6858001"/>
          </a:xfrm>
          <a:prstGeom prst="rect">
            <a:avLst/>
          </a:prstGeom>
        </p:spPr>
      </p:pic>
      <p:grpSp>
        <p:nvGrpSpPr>
          <p:cNvPr id="6" name="Group 5"/>
          <p:cNvGrpSpPr/>
          <p:nvPr userDrawn="1"/>
        </p:nvGrpSpPr>
        <p:grpSpPr>
          <a:xfrm>
            <a:off x="8235165" y="1"/>
            <a:ext cx="916469" cy="6858000"/>
            <a:chOff x="8271538" y="1"/>
            <a:chExt cx="916469" cy="6858000"/>
          </a:xfrm>
        </p:grpSpPr>
        <p:sp>
          <p:nvSpPr>
            <p:cNvPr id="5" name="Rectangle 4"/>
            <p:cNvSpPr/>
            <p:nvPr userDrawn="1"/>
          </p:nvSpPr>
          <p:spPr>
            <a:xfrm>
              <a:off x="8554691" y="1"/>
              <a:ext cx="633316" cy="68579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userDrawn="1"/>
          </p:nvSpPr>
          <p:spPr>
            <a:xfrm flipH="1">
              <a:off x="8271538" y="1"/>
              <a:ext cx="283284"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ctrTitle"/>
          </p:nvPr>
        </p:nvSpPr>
        <p:spPr>
          <a:xfrm>
            <a:off x="293548" y="2130425"/>
            <a:ext cx="5286563" cy="2018655"/>
          </a:xfrm>
        </p:spPr>
        <p:txBody>
          <a:bodyPr lIns="36000" rIns="36000">
            <a:normAutofit/>
          </a:bodyPr>
          <a:lstStyle>
            <a:lvl1pPr algn="l">
              <a:defRPr sz="3600">
                <a:solidFill>
                  <a:schemeClr val="bg1"/>
                </a:solidFill>
              </a:defRPr>
            </a:lvl1pPr>
          </a:lstStyle>
          <a:p>
            <a:r>
              <a:rPr lang="en-US"/>
              <a:t>Click to edit Master title style</a:t>
            </a:r>
            <a:endParaRPr lang="en-GB" dirty="0"/>
          </a:p>
        </p:txBody>
      </p:sp>
      <p:sp>
        <p:nvSpPr>
          <p:cNvPr id="3" name="Subtitle 2"/>
          <p:cNvSpPr>
            <a:spLocks noGrp="1"/>
          </p:cNvSpPr>
          <p:nvPr>
            <p:ph type="subTitle" idx="1" hasCustomPrompt="1"/>
          </p:nvPr>
        </p:nvSpPr>
        <p:spPr>
          <a:xfrm>
            <a:off x="199057" y="4996263"/>
            <a:ext cx="4084911" cy="1752600"/>
          </a:xfrm>
        </p:spPr>
        <p:txBody>
          <a:bodyPr lIns="36000" rIns="36000" anchor="b">
            <a:normAutofit/>
          </a:bodyPr>
          <a:lstStyle>
            <a:lvl1pPr marL="0" indent="0" algn="l">
              <a:buNone/>
              <a:defRPr sz="8800" b="0" spc="-3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No.</a:t>
            </a:r>
            <a:endParaRPr lang="en-GB" dirty="0"/>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0767" y="295900"/>
            <a:ext cx="1842824" cy="677445"/>
          </a:xfrm>
          <a:prstGeom prst="rect">
            <a:avLst/>
          </a:prstGeom>
        </p:spPr>
      </p:pic>
    </p:spTree>
    <p:extLst>
      <p:ext uri="{BB962C8B-B14F-4D97-AF65-F5344CB8AC3E}">
        <p14:creationId xmlns:p14="http://schemas.microsoft.com/office/powerpoint/2010/main" val="1211526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Divider B">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t="1683" b="15890"/>
          <a:stretch/>
        </p:blipFill>
        <p:spPr>
          <a:xfrm>
            <a:off x="0" y="1"/>
            <a:ext cx="8413180" cy="6858000"/>
          </a:xfrm>
          <a:prstGeom prst="rect">
            <a:avLst/>
          </a:prstGeom>
        </p:spPr>
      </p:pic>
      <p:sp>
        <p:nvSpPr>
          <p:cNvPr id="2" name="Title 1"/>
          <p:cNvSpPr>
            <a:spLocks noGrp="1"/>
          </p:cNvSpPr>
          <p:nvPr>
            <p:ph type="ctrTitle"/>
          </p:nvPr>
        </p:nvSpPr>
        <p:spPr>
          <a:xfrm>
            <a:off x="293548" y="2130425"/>
            <a:ext cx="5286563" cy="2018655"/>
          </a:xfrm>
        </p:spPr>
        <p:txBody>
          <a:bodyPr lIns="36000" rIns="36000">
            <a:normAutofit/>
          </a:bodyPr>
          <a:lstStyle>
            <a:lvl1pPr algn="l">
              <a:defRPr sz="3600">
                <a:solidFill>
                  <a:schemeClr val="bg1"/>
                </a:solidFill>
              </a:defRPr>
            </a:lvl1pPr>
          </a:lstStyle>
          <a:p>
            <a:r>
              <a:rPr lang="en-US"/>
              <a:t>Click to edit Master title style</a:t>
            </a:r>
            <a:endParaRPr lang="en-GB" dirty="0"/>
          </a:p>
        </p:txBody>
      </p:sp>
      <p:sp>
        <p:nvSpPr>
          <p:cNvPr id="3" name="Subtitle 2"/>
          <p:cNvSpPr>
            <a:spLocks noGrp="1"/>
          </p:cNvSpPr>
          <p:nvPr>
            <p:ph type="subTitle" idx="1" hasCustomPrompt="1"/>
          </p:nvPr>
        </p:nvSpPr>
        <p:spPr>
          <a:xfrm>
            <a:off x="199057" y="4996263"/>
            <a:ext cx="4084911" cy="1752600"/>
          </a:xfrm>
        </p:spPr>
        <p:txBody>
          <a:bodyPr lIns="36000" rIns="36000" anchor="b">
            <a:normAutofit/>
          </a:bodyPr>
          <a:lstStyle>
            <a:lvl1pPr marL="0" indent="0" algn="l">
              <a:buNone/>
              <a:defRPr sz="8800" b="0" spc="-3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No.</a:t>
            </a:r>
            <a:endParaRPr lang="en-GB" dirty="0"/>
          </a:p>
        </p:txBody>
      </p:sp>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0767" y="295900"/>
            <a:ext cx="1842824" cy="677445"/>
          </a:xfrm>
          <a:prstGeom prst="rect">
            <a:avLst/>
          </a:prstGeom>
        </p:spPr>
      </p:pic>
      <p:grpSp>
        <p:nvGrpSpPr>
          <p:cNvPr id="11" name="Group 10"/>
          <p:cNvGrpSpPr/>
          <p:nvPr userDrawn="1"/>
        </p:nvGrpSpPr>
        <p:grpSpPr>
          <a:xfrm>
            <a:off x="8235165" y="1"/>
            <a:ext cx="916469" cy="6858000"/>
            <a:chOff x="8271538" y="1"/>
            <a:chExt cx="916469" cy="6858000"/>
          </a:xfrm>
        </p:grpSpPr>
        <p:sp>
          <p:nvSpPr>
            <p:cNvPr id="12" name="Rectangle 11"/>
            <p:cNvSpPr/>
            <p:nvPr userDrawn="1"/>
          </p:nvSpPr>
          <p:spPr>
            <a:xfrm>
              <a:off x="8554691" y="1"/>
              <a:ext cx="633316" cy="68579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userDrawn="1"/>
          </p:nvSpPr>
          <p:spPr>
            <a:xfrm flipH="1">
              <a:off x="8271538" y="1"/>
              <a:ext cx="283284"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662601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9F2AF39-F53C-4E00-924A-075C5FABD984}"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3931288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215842" y="1772816"/>
            <a:ext cx="4038600"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4427984" y="1772816"/>
            <a:ext cx="4038600"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9EF5E671-99CD-4177-8DBC-0CF7E502D28B}" type="datetime4">
              <a:rPr lang="en-GB" smtClean="0"/>
              <a:t>26 February 2023</a:t>
            </a:fld>
            <a:endParaRPr lang="en-GB"/>
          </a:p>
        </p:txBody>
      </p:sp>
      <p:sp>
        <p:nvSpPr>
          <p:cNvPr id="6" name="Footer Placeholder 5"/>
          <p:cNvSpPr>
            <a:spLocks noGrp="1"/>
          </p:cNvSpPr>
          <p:nvPr>
            <p:ph type="ftr" sz="quarter" idx="11"/>
          </p:nvPr>
        </p:nvSpPr>
        <p:spPr/>
        <p:txBody>
          <a:bodyPr/>
          <a:lstStyle/>
          <a:p>
            <a:r>
              <a:rPr lang="en-GB"/>
              <a:t>Presentation Title</a:t>
            </a:r>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3369183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left">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215842" y="1772816"/>
            <a:ext cx="5436278"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A5065BC2-2DAA-4D80-B2E4-0F86901ECE4F}" type="datetime4">
              <a:rPr lang="en-GB" smtClean="0"/>
              <a:t>26 February 2023</a:t>
            </a:fld>
            <a:endParaRPr lang="en-GB"/>
          </a:p>
        </p:txBody>
      </p:sp>
      <p:sp>
        <p:nvSpPr>
          <p:cNvPr id="6" name="Footer Placeholder 5"/>
          <p:cNvSpPr>
            <a:spLocks noGrp="1"/>
          </p:cNvSpPr>
          <p:nvPr>
            <p:ph type="ftr" sz="quarter" idx="11"/>
          </p:nvPr>
        </p:nvSpPr>
        <p:spPr/>
        <p:txBody>
          <a:bodyPr/>
          <a:lstStyle/>
          <a:p>
            <a:r>
              <a:rPr lang="en-GB"/>
              <a:t>Presentation Title</a:t>
            </a:r>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2990695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left - Horizontal right">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215842" y="1772816"/>
            <a:ext cx="3564070"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4211960" y="1772817"/>
            <a:ext cx="4254624" cy="2241800"/>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CDEBB757-A882-40E6-9573-0CE4F2ECDB20}" type="datetime4">
              <a:rPr lang="en-GB" smtClean="0"/>
              <a:t>26 February 2023</a:t>
            </a:fld>
            <a:endParaRPr lang="en-GB"/>
          </a:p>
        </p:txBody>
      </p:sp>
      <p:sp>
        <p:nvSpPr>
          <p:cNvPr id="6" name="Footer Placeholder 5"/>
          <p:cNvSpPr>
            <a:spLocks noGrp="1"/>
          </p:cNvSpPr>
          <p:nvPr>
            <p:ph type="ftr" sz="quarter" idx="11"/>
          </p:nvPr>
        </p:nvSpPr>
        <p:spPr/>
        <p:txBody>
          <a:bodyPr/>
          <a:lstStyle/>
          <a:p>
            <a:r>
              <a:rPr lang="en-GB"/>
              <a:t>Presentation Title</a:t>
            </a:r>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
        <p:nvSpPr>
          <p:cNvPr id="10" name="Content Placeholder 3"/>
          <p:cNvSpPr>
            <a:spLocks noGrp="1"/>
          </p:cNvSpPr>
          <p:nvPr>
            <p:ph sz="half" idx="14"/>
          </p:nvPr>
        </p:nvSpPr>
        <p:spPr>
          <a:xfrm>
            <a:off x="4211960" y="4139528"/>
            <a:ext cx="4254624" cy="2241800"/>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1028456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left - Vertical right">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215842" y="1772816"/>
            <a:ext cx="3564070"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3924176" y="1772816"/>
            <a:ext cx="2232000" cy="3384376"/>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BB6139EF-FFC8-4ECA-877C-C6DEDC2F8671}" type="datetime4">
              <a:rPr lang="en-GB" smtClean="0"/>
              <a:t>26 February 2023</a:t>
            </a:fld>
            <a:endParaRPr lang="en-GB"/>
          </a:p>
        </p:txBody>
      </p:sp>
      <p:sp>
        <p:nvSpPr>
          <p:cNvPr id="6" name="Footer Placeholder 5"/>
          <p:cNvSpPr>
            <a:spLocks noGrp="1"/>
          </p:cNvSpPr>
          <p:nvPr>
            <p:ph type="ftr" sz="quarter" idx="11"/>
          </p:nvPr>
        </p:nvSpPr>
        <p:spPr/>
        <p:txBody>
          <a:bodyPr/>
          <a:lstStyle/>
          <a:p>
            <a:r>
              <a:rPr lang="en-GB"/>
              <a:t>Presentation Title</a:t>
            </a:r>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
        <p:nvSpPr>
          <p:cNvPr id="10" name="Content Placeholder 3"/>
          <p:cNvSpPr>
            <a:spLocks noGrp="1"/>
          </p:cNvSpPr>
          <p:nvPr>
            <p:ph sz="half" idx="14"/>
          </p:nvPr>
        </p:nvSpPr>
        <p:spPr>
          <a:xfrm>
            <a:off x="6228432" y="1772816"/>
            <a:ext cx="2232000" cy="3384376"/>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Tree>
    <p:extLst>
      <p:ext uri="{BB962C8B-B14F-4D97-AF65-F5344CB8AC3E}">
        <p14:creationId xmlns:p14="http://schemas.microsoft.com/office/powerpoint/2010/main" val="967791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ltiple Image &amp; text ">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5" name="Date Placeholder 4"/>
          <p:cNvSpPr>
            <a:spLocks noGrp="1"/>
          </p:cNvSpPr>
          <p:nvPr>
            <p:ph type="dt" sz="half" idx="10"/>
          </p:nvPr>
        </p:nvSpPr>
        <p:spPr/>
        <p:txBody>
          <a:bodyPr/>
          <a:lstStyle/>
          <a:p>
            <a:fld id="{F618F212-E481-44F7-B42C-806BFC6E29C3}" type="datetime4">
              <a:rPr lang="en-GB" smtClean="0"/>
              <a:t>26 February 2023</a:t>
            </a:fld>
            <a:endParaRPr lang="en-GB"/>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
        <p:nvSpPr>
          <p:cNvPr id="11" name="Picture Placeholder 10"/>
          <p:cNvSpPr>
            <a:spLocks noGrp="1"/>
          </p:cNvSpPr>
          <p:nvPr>
            <p:ph type="pic" sz="quarter" idx="14"/>
          </p:nvPr>
        </p:nvSpPr>
        <p:spPr>
          <a:xfrm>
            <a:off x="323850" y="2420888"/>
            <a:ext cx="1656000" cy="1656184"/>
          </a:xfrm>
        </p:spPr>
        <p:txBody>
          <a:bodyPr/>
          <a:lstStyle/>
          <a:p>
            <a:r>
              <a:rPr lang="en-US"/>
              <a:t>Click icon to add picture</a:t>
            </a:r>
            <a:endParaRPr lang="en-GB"/>
          </a:p>
        </p:txBody>
      </p:sp>
      <p:sp>
        <p:nvSpPr>
          <p:cNvPr id="12" name="Picture Placeholder 10"/>
          <p:cNvSpPr>
            <a:spLocks noGrp="1"/>
          </p:cNvSpPr>
          <p:nvPr>
            <p:ph type="pic" sz="quarter" idx="15"/>
          </p:nvPr>
        </p:nvSpPr>
        <p:spPr>
          <a:xfrm>
            <a:off x="1979954" y="2420888"/>
            <a:ext cx="1656000" cy="1656184"/>
          </a:xfrm>
        </p:spPr>
        <p:txBody>
          <a:bodyPr/>
          <a:lstStyle/>
          <a:p>
            <a:r>
              <a:rPr lang="en-US"/>
              <a:t>Click icon to add picture</a:t>
            </a:r>
            <a:endParaRPr lang="en-GB"/>
          </a:p>
        </p:txBody>
      </p:sp>
      <p:sp>
        <p:nvSpPr>
          <p:cNvPr id="13" name="Picture Placeholder 10"/>
          <p:cNvSpPr>
            <a:spLocks noGrp="1"/>
          </p:cNvSpPr>
          <p:nvPr>
            <p:ph type="pic" sz="quarter" idx="16"/>
          </p:nvPr>
        </p:nvSpPr>
        <p:spPr>
          <a:xfrm>
            <a:off x="3636058" y="2420888"/>
            <a:ext cx="1656000" cy="1656184"/>
          </a:xfrm>
        </p:spPr>
        <p:txBody>
          <a:bodyPr/>
          <a:lstStyle/>
          <a:p>
            <a:r>
              <a:rPr lang="en-US"/>
              <a:t>Click icon to add picture</a:t>
            </a:r>
            <a:endParaRPr lang="en-GB"/>
          </a:p>
        </p:txBody>
      </p:sp>
      <p:sp>
        <p:nvSpPr>
          <p:cNvPr id="14" name="Picture Placeholder 10"/>
          <p:cNvSpPr>
            <a:spLocks noGrp="1"/>
          </p:cNvSpPr>
          <p:nvPr>
            <p:ph type="pic" sz="quarter" idx="17"/>
          </p:nvPr>
        </p:nvSpPr>
        <p:spPr>
          <a:xfrm>
            <a:off x="5292162" y="2420888"/>
            <a:ext cx="1656000" cy="1656184"/>
          </a:xfrm>
        </p:spPr>
        <p:txBody>
          <a:bodyPr/>
          <a:lstStyle/>
          <a:p>
            <a:r>
              <a:rPr lang="en-US"/>
              <a:t>Click icon to add picture</a:t>
            </a:r>
            <a:endParaRPr lang="en-GB"/>
          </a:p>
        </p:txBody>
      </p:sp>
      <p:sp>
        <p:nvSpPr>
          <p:cNvPr id="15" name="Picture Placeholder 10"/>
          <p:cNvSpPr>
            <a:spLocks noGrp="1"/>
          </p:cNvSpPr>
          <p:nvPr>
            <p:ph type="pic" sz="quarter" idx="18"/>
          </p:nvPr>
        </p:nvSpPr>
        <p:spPr>
          <a:xfrm>
            <a:off x="6948264" y="2420888"/>
            <a:ext cx="1656000" cy="1656184"/>
          </a:xfrm>
        </p:spPr>
        <p:txBody>
          <a:bodyPr/>
          <a:lstStyle/>
          <a:p>
            <a:r>
              <a:rPr lang="en-US"/>
              <a:t>Click icon to add picture</a:t>
            </a:r>
            <a:endParaRPr lang="en-GB"/>
          </a:p>
        </p:txBody>
      </p:sp>
      <p:sp>
        <p:nvSpPr>
          <p:cNvPr id="18" name="Text Placeholder 17"/>
          <p:cNvSpPr>
            <a:spLocks noGrp="1"/>
          </p:cNvSpPr>
          <p:nvPr>
            <p:ph type="body" sz="quarter" idx="19"/>
          </p:nvPr>
        </p:nvSpPr>
        <p:spPr>
          <a:xfrm>
            <a:off x="224088" y="4221088"/>
            <a:ext cx="1620000" cy="1655763"/>
          </a:xfrm>
        </p:spPr>
        <p:txBody>
          <a:bodyPr>
            <a:normAutofit/>
          </a:bodyPr>
          <a:lstStyle>
            <a:lvl1pPr>
              <a:spcBef>
                <a:spcPts val="0"/>
              </a:spcBef>
              <a:spcAft>
                <a:spcPts val="600"/>
              </a:spcAft>
              <a:defRPr sz="1100">
                <a:solidFill>
                  <a:schemeClr val="accent1"/>
                </a:solidFill>
              </a:defRPr>
            </a:lvl1pPr>
            <a:lvl2pPr marL="0" indent="0">
              <a:spcBef>
                <a:spcPts val="0"/>
              </a:spcBef>
              <a:spcAft>
                <a:spcPts val="600"/>
              </a:spcAft>
              <a:buNone/>
              <a:defRPr sz="900" spc="30" baseline="0">
                <a:solidFill>
                  <a:schemeClr val="tx2"/>
                </a:solidFill>
              </a:defRPr>
            </a:lvl2pPr>
            <a:lvl3pPr marL="0" indent="0">
              <a:spcBef>
                <a:spcPts val="0"/>
              </a:spcBef>
              <a:spcAft>
                <a:spcPts val="600"/>
              </a:spcAft>
              <a:buNone/>
              <a:defRPr sz="900">
                <a:solidFill>
                  <a:schemeClr val="accent2"/>
                </a:solidFill>
              </a:defRPr>
            </a:lvl3pPr>
            <a:lvl4pPr>
              <a:defRPr sz="900"/>
            </a:lvl4pPr>
            <a:lvl5pPr>
              <a:defRPr sz="900"/>
            </a:lvl5pPr>
          </a:lstStyle>
          <a:p>
            <a:pPr lvl="0"/>
            <a:r>
              <a:rPr lang="en-US"/>
              <a:t>Click to edit Master text styles</a:t>
            </a:r>
          </a:p>
          <a:p>
            <a:pPr lvl="1"/>
            <a:r>
              <a:rPr lang="en-US"/>
              <a:t>Second level</a:t>
            </a:r>
          </a:p>
          <a:p>
            <a:pPr lvl="2"/>
            <a:r>
              <a:rPr lang="en-US"/>
              <a:t>Third level</a:t>
            </a:r>
          </a:p>
        </p:txBody>
      </p:sp>
      <p:sp>
        <p:nvSpPr>
          <p:cNvPr id="19" name="Text Placeholder 17"/>
          <p:cNvSpPr>
            <a:spLocks noGrp="1"/>
          </p:cNvSpPr>
          <p:nvPr>
            <p:ph type="body" sz="quarter" idx="20"/>
          </p:nvPr>
        </p:nvSpPr>
        <p:spPr>
          <a:xfrm>
            <a:off x="1881614" y="4221088"/>
            <a:ext cx="1620000" cy="1655763"/>
          </a:xfrm>
        </p:spPr>
        <p:txBody>
          <a:bodyPr>
            <a:normAutofit/>
          </a:bodyPr>
          <a:lstStyle>
            <a:lvl1pPr>
              <a:spcBef>
                <a:spcPts val="0"/>
              </a:spcBef>
              <a:spcAft>
                <a:spcPts val="600"/>
              </a:spcAft>
              <a:defRPr sz="1100">
                <a:solidFill>
                  <a:schemeClr val="accent1"/>
                </a:solidFill>
              </a:defRPr>
            </a:lvl1pPr>
            <a:lvl2pPr marL="0" indent="0">
              <a:spcBef>
                <a:spcPts val="0"/>
              </a:spcBef>
              <a:spcAft>
                <a:spcPts val="600"/>
              </a:spcAft>
              <a:buNone/>
              <a:defRPr lang="en-US" sz="900" kern="1200" spc="30" baseline="0" dirty="0" smtClean="0">
                <a:solidFill>
                  <a:schemeClr val="tx2"/>
                </a:solidFill>
                <a:latin typeface="+mn-lt"/>
                <a:ea typeface="+mn-ea"/>
                <a:cs typeface="+mn-cs"/>
              </a:defRPr>
            </a:lvl2pPr>
            <a:lvl3pPr marL="0" indent="0">
              <a:spcBef>
                <a:spcPts val="0"/>
              </a:spcBef>
              <a:spcAft>
                <a:spcPts val="600"/>
              </a:spcAft>
              <a:buNone/>
              <a:defRPr sz="900">
                <a:solidFill>
                  <a:schemeClr val="accent2"/>
                </a:solidFill>
              </a:defRPr>
            </a:lvl3pPr>
            <a:lvl4pPr>
              <a:defRPr sz="900"/>
            </a:lvl4pPr>
            <a:lvl5pPr>
              <a:defRPr sz="900"/>
            </a:lvl5pPr>
          </a:lstStyle>
          <a:p>
            <a:pPr lvl="0"/>
            <a:r>
              <a:rPr lang="en-US"/>
              <a:t>Click to edit Master text styles</a:t>
            </a:r>
          </a:p>
          <a:p>
            <a:pPr lvl="1"/>
            <a:r>
              <a:rPr lang="en-US"/>
              <a:t>Second level</a:t>
            </a:r>
          </a:p>
          <a:p>
            <a:pPr lvl="2"/>
            <a:r>
              <a:rPr lang="en-US"/>
              <a:t>Third level</a:t>
            </a:r>
          </a:p>
        </p:txBody>
      </p:sp>
      <p:sp>
        <p:nvSpPr>
          <p:cNvPr id="20" name="Text Placeholder 17"/>
          <p:cNvSpPr>
            <a:spLocks noGrp="1"/>
          </p:cNvSpPr>
          <p:nvPr>
            <p:ph type="body" sz="quarter" idx="21"/>
          </p:nvPr>
        </p:nvSpPr>
        <p:spPr>
          <a:xfrm>
            <a:off x="3539140" y="4221088"/>
            <a:ext cx="1620000" cy="1655763"/>
          </a:xfrm>
        </p:spPr>
        <p:txBody>
          <a:bodyPr>
            <a:normAutofit/>
          </a:bodyPr>
          <a:lstStyle>
            <a:lvl1pPr>
              <a:spcBef>
                <a:spcPts val="0"/>
              </a:spcBef>
              <a:spcAft>
                <a:spcPts val="600"/>
              </a:spcAft>
              <a:defRPr sz="1100">
                <a:solidFill>
                  <a:schemeClr val="accent1"/>
                </a:solidFill>
              </a:defRPr>
            </a:lvl1pPr>
            <a:lvl2pPr marL="0" indent="0">
              <a:spcBef>
                <a:spcPts val="0"/>
              </a:spcBef>
              <a:spcAft>
                <a:spcPts val="600"/>
              </a:spcAft>
              <a:buNone/>
              <a:defRPr lang="en-US" sz="900" kern="1200" spc="30" baseline="0" dirty="0" smtClean="0">
                <a:solidFill>
                  <a:schemeClr val="tx2"/>
                </a:solidFill>
                <a:latin typeface="+mn-lt"/>
                <a:ea typeface="+mn-ea"/>
                <a:cs typeface="+mn-cs"/>
              </a:defRPr>
            </a:lvl2pPr>
            <a:lvl3pPr marL="0" indent="0">
              <a:spcBef>
                <a:spcPts val="0"/>
              </a:spcBef>
              <a:spcAft>
                <a:spcPts val="600"/>
              </a:spcAft>
              <a:buNone/>
              <a:defRPr sz="900">
                <a:solidFill>
                  <a:schemeClr val="accent2"/>
                </a:solidFill>
              </a:defRPr>
            </a:lvl3pPr>
            <a:lvl4pPr>
              <a:defRPr sz="900"/>
            </a:lvl4pPr>
            <a:lvl5pPr>
              <a:defRPr sz="900"/>
            </a:lvl5pPr>
          </a:lstStyle>
          <a:p>
            <a:pPr lvl="0"/>
            <a:r>
              <a:rPr lang="en-US"/>
              <a:t>Click to edit Master text styles</a:t>
            </a:r>
          </a:p>
          <a:p>
            <a:pPr lvl="1"/>
            <a:r>
              <a:rPr lang="en-US"/>
              <a:t>Second level</a:t>
            </a:r>
          </a:p>
          <a:p>
            <a:pPr lvl="2"/>
            <a:r>
              <a:rPr lang="en-US"/>
              <a:t>Third level</a:t>
            </a:r>
          </a:p>
        </p:txBody>
      </p:sp>
      <p:sp>
        <p:nvSpPr>
          <p:cNvPr id="21" name="Text Placeholder 17"/>
          <p:cNvSpPr>
            <a:spLocks noGrp="1"/>
          </p:cNvSpPr>
          <p:nvPr>
            <p:ph type="body" sz="quarter" idx="22"/>
          </p:nvPr>
        </p:nvSpPr>
        <p:spPr>
          <a:xfrm>
            <a:off x="5196666" y="4221088"/>
            <a:ext cx="1620000" cy="1655763"/>
          </a:xfrm>
        </p:spPr>
        <p:txBody>
          <a:bodyPr>
            <a:normAutofit/>
          </a:bodyPr>
          <a:lstStyle>
            <a:lvl1pPr>
              <a:spcBef>
                <a:spcPts val="0"/>
              </a:spcBef>
              <a:spcAft>
                <a:spcPts val="600"/>
              </a:spcAft>
              <a:defRPr sz="1100">
                <a:solidFill>
                  <a:schemeClr val="accent1"/>
                </a:solidFill>
              </a:defRPr>
            </a:lvl1pPr>
            <a:lvl2pPr marL="0" indent="0">
              <a:spcBef>
                <a:spcPts val="0"/>
              </a:spcBef>
              <a:spcAft>
                <a:spcPts val="600"/>
              </a:spcAft>
              <a:buNone/>
              <a:defRPr lang="en-US" sz="900" kern="1200" spc="30" baseline="0" dirty="0" smtClean="0">
                <a:solidFill>
                  <a:schemeClr val="tx2"/>
                </a:solidFill>
                <a:latin typeface="+mn-lt"/>
                <a:ea typeface="+mn-ea"/>
                <a:cs typeface="+mn-cs"/>
              </a:defRPr>
            </a:lvl2pPr>
            <a:lvl3pPr marL="0" indent="0">
              <a:spcBef>
                <a:spcPts val="0"/>
              </a:spcBef>
              <a:spcAft>
                <a:spcPts val="600"/>
              </a:spcAft>
              <a:buNone/>
              <a:defRPr sz="900">
                <a:solidFill>
                  <a:schemeClr val="accent2"/>
                </a:solidFill>
              </a:defRPr>
            </a:lvl3pPr>
            <a:lvl4pPr>
              <a:defRPr sz="900"/>
            </a:lvl4pPr>
            <a:lvl5pPr>
              <a:defRPr sz="900"/>
            </a:lvl5pPr>
          </a:lstStyle>
          <a:p>
            <a:pPr lvl="0"/>
            <a:r>
              <a:rPr lang="en-US"/>
              <a:t>Click to edit Master text styles</a:t>
            </a:r>
          </a:p>
          <a:p>
            <a:pPr lvl="1"/>
            <a:r>
              <a:rPr lang="en-US"/>
              <a:t>Second level</a:t>
            </a:r>
          </a:p>
          <a:p>
            <a:pPr lvl="2"/>
            <a:r>
              <a:rPr lang="en-US"/>
              <a:t>Third level</a:t>
            </a:r>
          </a:p>
        </p:txBody>
      </p:sp>
      <p:sp>
        <p:nvSpPr>
          <p:cNvPr id="22" name="Text Placeholder 17"/>
          <p:cNvSpPr>
            <a:spLocks noGrp="1"/>
          </p:cNvSpPr>
          <p:nvPr>
            <p:ph type="body" sz="quarter" idx="23"/>
          </p:nvPr>
        </p:nvSpPr>
        <p:spPr>
          <a:xfrm>
            <a:off x="6854192" y="4221088"/>
            <a:ext cx="1620000" cy="1655763"/>
          </a:xfrm>
        </p:spPr>
        <p:txBody>
          <a:bodyPr>
            <a:normAutofit/>
          </a:bodyPr>
          <a:lstStyle>
            <a:lvl1pPr>
              <a:spcBef>
                <a:spcPts val="0"/>
              </a:spcBef>
              <a:spcAft>
                <a:spcPts val="600"/>
              </a:spcAft>
              <a:defRPr sz="1100">
                <a:solidFill>
                  <a:schemeClr val="accent1"/>
                </a:solidFill>
              </a:defRPr>
            </a:lvl1pPr>
            <a:lvl2pPr marL="0" indent="0">
              <a:spcBef>
                <a:spcPts val="0"/>
              </a:spcBef>
              <a:spcAft>
                <a:spcPts val="600"/>
              </a:spcAft>
              <a:buNone/>
              <a:defRPr lang="en-US" sz="900" kern="1200" spc="30" baseline="0" dirty="0" smtClean="0">
                <a:solidFill>
                  <a:schemeClr val="tx2"/>
                </a:solidFill>
                <a:latin typeface="+mn-lt"/>
                <a:ea typeface="+mn-ea"/>
                <a:cs typeface="+mn-cs"/>
              </a:defRPr>
            </a:lvl2pPr>
            <a:lvl3pPr marL="0" indent="0">
              <a:spcBef>
                <a:spcPts val="0"/>
              </a:spcBef>
              <a:spcAft>
                <a:spcPts val="600"/>
              </a:spcAft>
              <a:buNone/>
              <a:defRPr sz="900">
                <a:solidFill>
                  <a:schemeClr val="accent2"/>
                </a:solidFill>
              </a:defRPr>
            </a:lvl3pPr>
            <a:lvl4pPr>
              <a:defRPr sz="900"/>
            </a:lvl4pPr>
            <a:lvl5pPr>
              <a:defRPr sz="900"/>
            </a:lvl5pPr>
          </a:lstStyle>
          <a:p>
            <a:pPr lvl="0"/>
            <a:r>
              <a:rPr lang="en-US"/>
              <a:t>Click to edit Master text styles</a:t>
            </a:r>
          </a:p>
          <a:p>
            <a:pPr lvl="1"/>
            <a:r>
              <a:rPr lang="en-US"/>
              <a:t>Second level</a:t>
            </a:r>
          </a:p>
          <a:p>
            <a:pPr lvl="2"/>
            <a:r>
              <a:rPr lang="en-US"/>
              <a:t>Third level</a:t>
            </a:r>
          </a:p>
        </p:txBody>
      </p:sp>
      <p:sp>
        <p:nvSpPr>
          <p:cNvPr id="3" name="Footer Placeholder 2"/>
          <p:cNvSpPr>
            <a:spLocks noGrp="1"/>
          </p:cNvSpPr>
          <p:nvPr>
            <p:ph type="ftr" sz="quarter" idx="24"/>
          </p:nvPr>
        </p:nvSpPr>
        <p:spPr/>
        <p:txBody>
          <a:bodyPr/>
          <a:lstStyle/>
          <a:p>
            <a:r>
              <a:rPr lang="en-GB"/>
              <a:t>Presentation Title</a:t>
            </a:r>
            <a:endParaRPr lang="en-GB" dirty="0"/>
          </a:p>
        </p:txBody>
      </p:sp>
    </p:spTree>
    <p:extLst>
      <p:ext uri="{BB962C8B-B14F-4D97-AF65-F5344CB8AC3E}">
        <p14:creationId xmlns:p14="http://schemas.microsoft.com/office/powerpoint/2010/main" val="2015254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 24pt Blue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normAutofit/>
          </a:bodyPr>
          <a:lstStyle>
            <a:lvl1pPr marL="0" indent="0">
              <a:buNone/>
              <a:defRPr sz="2400">
                <a:solidFill>
                  <a:schemeClr val="accent1"/>
                </a:solidFill>
              </a:defRPr>
            </a:lvl1pPr>
            <a:lvl2pPr marL="457200" indent="0">
              <a:buNone/>
              <a:defRPr sz="2000">
                <a:solidFill>
                  <a:schemeClr val="accent1"/>
                </a:solidFill>
              </a:defRPr>
            </a:lvl2pPr>
            <a:lvl3pPr marL="914400" indent="0">
              <a:buNone/>
              <a:defRPr sz="1800">
                <a:solidFill>
                  <a:schemeClr val="accent1"/>
                </a:solidFill>
              </a:defRPr>
            </a:lvl3pPr>
            <a:lvl4pPr marL="1371600" indent="0">
              <a:buNone/>
              <a:defRPr sz="1600">
                <a:solidFill>
                  <a:schemeClr val="accent1"/>
                </a:solidFill>
              </a:defRPr>
            </a:lvl4pPr>
            <a:lvl5pPr marL="1828800" indent="0">
              <a:buNone/>
              <a:defRPr sz="1600">
                <a:solidFill>
                  <a:schemeClr val="accen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CF95EB17-06C6-4232-B375-440704522892}"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8723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rge 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8" name="Picture Placeholder 10"/>
          <p:cNvSpPr>
            <a:spLocks noGrp="1"/>
          </p:cNvSpPr>
          <p:nvPr>
            <p:ph type="pic" sz="quarter" idx="14"/>
          </p:nvPr>
        </p:nvSpPr>
        <p:spPr>
          <a:xfrm>
            <a:off x="323850" y="1844675"/>
            <a:ext cx="5688310" cy="4392637"/>
          </a:xfrm>
        </p:spPr>
        <p:txBody>
          <a:bodyPr/>
          <a:lstStyle/>
          <a:p>
            <a:r>
              <a:rPr lang="en-US"/>
              <a:t>Click icon to add picture</a:t>
            </a:r>
            <a:endParaRPr lang="en-GB"/>
          </a:p>
        </p:txBody>
      </p:sp>
      <p:sp>
        <p:nvSpPr>
          <p:cNvPr id="9" name="Date Placeholder 8"/>
          <p:cNvSpPr>
            <a:spLocks noGrp="1"/>
          </p:cNvSpPr>
          <p:nvPr>
            <p:ph type="dt" sz="half" idx="15"/>
          </p:nvPr>
        </p:nvSpPr>
        <p:spPr/>
        <p:txBody>
          <a:bodyPr/>
          <a:lstStyle/>
          <a:p>
            <a:fld id="{0D94F3F4-7326-4768-80B1-DA9CB78CFC5D}" type="datetime4">
              <a:rPr lang="en-GB" smtClean="0"/>
              <a:t>26 February 2023</a:t>
            </a:fld>
            <a:endParaRPr lang="en-GB" dirty="0"/>
          </a:p>
        </p:txBody>
      </p:sp>
      <p:sp>
        <p:nvSpPr>
          <p:cNvPr id="10" name="Footer Placeholder 9"/>
          <p:cNvSpPr>
            <a:spLocks noGrp="1"/>
          </p:cNvSpPr>
          <p:nvPr>
            <p:ph type="ftr" sz="quarter" idx="16"/>
          </p:nvPr>
        </p:nvSpPr>
        <p:spPr/>
        <p:txBody>
          <a:bodyPr/>
          <a:lstStyle/>
          <a:p>
            <a:r>
              <a:rPr lang="en-GB"/>
              <a:t>Presentation Title</a:t>
            </a:r>
            <a:endParaRPr lang="en-GB" dirty="0"/>
          </a:p>
        </p:txBody>
      </p:sp>
      <p:sp>
        <p:nvSpPr>
          <p:cNvPr id="11" name="Slide Number Placeholder 10"/>
          <p:cNvSpPr>
            <a:spLocks noGrp="1"/>
          </p:cNvSpPr>
          <p:nvPr>
            <p:ph type="sldNum" sz="quarter" idx="17"/>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320639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15CEEF1-EBA6-4FE0-BD3F-2AEC7C213697}" type="datetime4">
              <a:rPr lang="en-GB" smtClean="0"/>
              <a:t>26 February 2023</a:t>
            </a:fld>
            <a:endParaRPr lang="en-GB"/>
          </a:p>
        </p:txBody>
      </p:sp>
      <p:sp>
        <p:nvSpPr>
          <p:cNvPr id="4" name="Footer Placeholder 3"/>
          <p:cNvSpPr>
            <a:spLocks noGrp="1"/>
          </p:cNvSpPr>
          <p:nvPr>
            <p:ph type="ftr" sz="quarter" idx="11"/>
          </p:nvPr>
        </p:nvSpPr>
        <p:spPr/>
        <p:txBody>
          <a:bodyPr/>
          <a:lstStyle/>
          <a:p>
            <a:r>
              <a:rPr lang="en-GB"/>
              <a:t>Presentation Title</a:t>
            </a:r>
          </a:p>
        </p:txBody>
      </p:sp>
      <p:sp>
        <p:nvSpPr>
          <p:cNvPr id="5" name="Slide Number Placeholder 4"/>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89661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F131E-429A-4FBD-A740-D89CA188F899}" type="datetime4">
              <a:rPr lang="en-GB" smtClean="0"/>
              <a:t>26 February 2023</a:t>
            </a:fld>
            <a:endParaRPr lang="en-GB"/>
          </a:p>
        </p:txBody>
      </p:sp>
      <p:sp>
        <p:nvSpPr>
          <p:cNvPr id="3" name="Footer Placeholder 2"/>
          <p:cNvSpPr>
            <a:spLocks noGrp="1"/>
          </p:cNvSpPr>
          <p:nvPr>
            <p:ph type="ftr" sz="quarter" idx="11"/>
          </p:nvPr>
        </p:nvSpPr>
        <p:spPr/>
        <p:txBody>
          <a:bodyPr/>
          <a:lstStyle/>
          <a:p>
            <a:r>
              <a:rPr lang="en-GB"/>
              <a:t>Presentation Title</a:t>
            </a:r>
          </a:p>
        </p:txBody>
      </p:sp>
      <p:sp>
        <p:nvSpPr>
          <p:cNvPr id="4" name="Slide Number Placeholder 3"/>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235906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143000" y="1122363"/>
            <a:ext cx="6858000" cy="2387600"/>
          </a:xfrm>
        </p:spPr>
        <p:txBody>
          <a:bodyPr anchor="b"/>
          <a:lstStyle>
            <a:lvl1pPr algn="ctr">
              <a:defRPr sz="4500"/>
            </a:lvl1pPr>
          </a:lstStyle>
          <a:p>
            <a:r>
              <a:rPr lang="cs-CZ"/>
              <a:t>Kliknutím lze upravit styl.</a:t>
            </a:r>
            <a:endParaRPr lang="en-GB"/>
          </a:p>
        </p:txBody>
      </p:sp>
      <p:sp>
        <p:nvSpPr>
          <p:cNvPr id="3" name="Podnadpis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cs-CZ"/>
              <a:t>Kliknutím můžete upravit styl předlohy.</a:t>
            </a:r>
            <a:endParaRPr lang="en-GB"/>
          </a:p>
        </p:txBody>
      </p:sp>
      <p:sp>
        <p:nvSpPr>
          <p:cNvPr id="4" name="Zástupný symbol pro datum 3"/>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5" name="Zástupný symbol pro zápatí 4"/>
          <p:cNvSpPr>
            <a:spLocks noGrp="1"/>
          </p:cNvSpPr>
          <p:nvPr>
            <p:ph type="ftr" sz="quarter" idx="11"/>
          </p:nvPr>
        </p:nvSpPr>
        <p:spPr/>
        <p:txBody>
          <a:bodyPr/>
          <a:lstStyle/>
          <a:p>
            <a:r>
              <a:rPr lang="en-GB"/>
              <a:t>Presentation Title</a:t>
            </a:r>
            <a:endParaRPr lang="en-GB" dirty="0"/>
          </a:p>
        </p:txBody>
      </p:sp>
      <p:sp>
        <p:nvSpPr>
          <p:cNvPr id="6" name="Zástupný symbol pro číslo snímku 5"/>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761416818"/>
      </p:ext>
    </p:extLst>
  </p:cSld>
  <p:clrMapOvr>
    <a:masterClrMapping/>
  </p:clrMapOvr>
  <p:hf hdr="0"/>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obsah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5" name="Zástupný symbol pro zápatí 4"/>
          <p:cNvSpPr>
            <a:spLocks noGrp="1"/>
          </p:cNvSpPr>
          <p:nvPr>
            <p:ph type="ftr" sz="quarter" idx="11"/>
          </p:nvPr>
        </p:nvSpPr>
        <p:spPr/>
        <p:txBody>
          <a:bodyPr/>
          <a:lstStyle/>
          <a:p>
            <a:r>
              <a:rPr lang="en-GB"/>
              <a:t>Presentation Title</a:t>
            </a:r>
            <a:endParaRPr lang="en-GB" dirty="0"/>
          </a:p>
        </p:txBody>
      </p:sp>
      <p:sp>
        <p:nvSpPr>
          <p:cNvPr id="6" name="Zástupný symbol pro číslo snímku 5"/>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971897634"/>
      </p:ext>
    </p:extLst>
  </p:cSld>
  <p:clrMapOvr>
    <a:masterClrMapping/>
  </p:clrMapOvr>
  <p:hf hdr="0"/>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623888" y="1709739"/>
            <a:ext cx="7886700" cy="2852737"/>
          </a:xfrm>
        </p:spPr>
        <p:txBody>
          <a:bodyPr anchor="b"/>
          <a:lstStyle>
            <a:lvl1pPr>
              <a:defRPr sz="4500"/>
            </a:lvl1pPr>
          </a:lstStyle>
          <a:p>
            <a:r>
              <a:rPr lang="cs-CZ"/>
              <a:t>Kliknutím lze upravit styl.</a:t>
            </a:r>
            <a:endParaRPr lang="en-GB"/>
          </a:p>
        </p:txBody>
      </p:sp>
      <p:sp>
        <p:nvSpPr>
          <p:cNvPr id="3" name="Zástupný symbol pro text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cs-CZ"/>
              <a:t>Upravte styly předlohy textu.</a:t>
            </a:r>
          </a:p>
        </p:txBody>
      </p:sp>
      <p:sp>
        <p:nvSpPr>
          <p:cNvPr id="4" name="Zástupný symbol pro datum 3"/>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5" name="Zástupný symbol pro zápatí 4"/>
          <p:cNvSpPr>
            <a:spLocks noGrp="1"/>
          </p:cNvSpPr>
          <p:nvPr>
            <p:ph type="ftr" sz="quarter" idx="11"/>
          </p:nvPr>
        </p:nvSpPr>
        <p:spPr/>
        <p:txBody>
          <a:bodyPr/>
          <a:lstStyle/>
          <a:p>
            <a:r>
              <a:rPr lang="en-GB"/>
              <a:t>Presentation Title</a:t>
            </a:r>
            <a:endParaRPr lang="en-GB" dirty="0"/>
          </a:p>
        </p:txBody>
      </p:sp>
      <p:sp>
        <p:nvSpPr>
          <p:cNvPr id="6" name="Zástupný symbol pro číslo snímku 5"/>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415553750"/>
      </p:ext>
    </p:extLst>
  </p:cSld>
  <p:clrMapOvr>
    <a:masterClrMapping/>
  </p:clrMapOvr>
  <p:hf hdr="0"/>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obsah 2"/>
          <p:cNvSpPr>
            <a:spLocks noGrp="1"/>
          </p:cNvSpPr>
          <p:nvPr>
            <p:ph sz="half" idx="1"/>
          </p:nvPr>
        </p:nvSpPr>
        <p:spPr>
          <a:xfrm>
            <a:off x="628650" y="1825625"/>
            <a:ext cx="38862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obsah 3"/>
          <p:cNvSpPr>
            <a:spLocks noGrp="1"/>
          </p:cNvSpPr>
          <p:nvPr>
            <p:ph sz="half" idx="2"/>
          </p:nvPr>
        </p:nvSpPr>
        <p:spPr>
          <a:xfrm>
            <a:off x="4629150" y="1825625"/>
            <a:ext cx="38862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5" name="Zástupný symbol pro datum 4"/>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6" name="Zástupný symbol pro zápatí 5"/>
          <p:cNvSpPr>
            <a:spLocks noGrp="1"/>
          </p:cNvSpPr>
          <p:nvPr>
            <p:ph type="ftr" sz="quarter" idx="11"/>
          </p:nvPr>
        </p:nvSpPr>
        <p:spPr/>
        <p:txBody>
          <a:bodyPr/>
          <a:lstStyle/>
          <a:p>
            <a:r>
              <a:rPr lang="en-GB"/>
              <a:t>Presentation Title</a:t>
            </a:r>
            <a:endParaRPr lang="en-GB" dirty="0"/>
          </a:p>
        </p:txBody>
      </p:sp>
      <p:sp>
        <p:nvSpPr>
          <p:cNvPr id="7" name="Zástupný symbol pro číslo snímku 6"/>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301754977"/>
      </p:ext>
    </p:extLst>
  </p:cSld>
  <p:clrMapOvr>
    <a:masterClrMapping/>
  </p:clrMapOvr>
  <p:hf hdr="0"/>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29841" y="365126"/>
            <a:ext cx="7886700" cy="1325563"/>
          </a:xfrm>
        </p:spPr>
        <p:txBody>
          <a:bodyPr/>
          <a:lstStyle/>
          <a:p>
            <a:r>
              <a:rPr lang="cs-CZ"/>
              <a:t>Kliknutím lze upravit styl.</a:t>
            </a:r>
            <a:endParaRPr lang="en-GB"/>
          </a:p>
        </p:txBody>
      </p:sp>
      <p:sp>
        <p:nvSpPr>
          <p:cNvPr id="3" name="Zástupný symbol pro text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cs-CZ"/>
              <a:t>Upravte styly předlohy textu.</a:t>
            </a:r>
          </a:p>
        </p:txBody>
      </p:sp>
      <p:sp>
        <p:nvSpPr>
          <p:cNvPr id="4" name="Zástupný symbol pro obsah 3"/>
          <p:cNvSpPr>
            <a:spLocks noGrp="1"/>
          </p:cNvSpPr>
          <p:nvPr>
            <p:ph sz="half" idx="2"/>
          </p:nvPr>
        </p:nvSpPr>
        <p:spPr>
          <a:xfrm>
            <a:off x="629842" y="2505075"/>
            <a:ext cx="3868340"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5" name="Zástupný symbol pro text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cs-CZ"/>
              <a:t>Upravte styly předlohy textu.</a:t>
            </a:r>
          </a:p>
        </p:txBody>
      </p:sp>
      <p:sp>
        <p:nvSpPr>
          <p:cNvPr id="6" name="Zástupný symbol pro obsah 5"/>
          <p:cNvSpPr>
            <a:spLocks noGrp="1"/>
          </p:cNvSpPr>
          <p:nvPr>
            <p:ph sz="quarter" idx="4"/>
          </p:nvPr>
        </p:nvSpPr>
        <p:spPr>
          <a:xfrm>
            <a:off x="4629150" y="2505075"/>
            <a:ext cx="3887391"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7" name="Zástupný symbol pro datum 6"/>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8" name="Zástupný symbol pro zápatí 7"/>
          <p:cNvSpPr>
            <a:spLocks noGrp="1"/>
          </p:cNvSpPr>
          <p:nvPr>
            <p:ph type="ftr" sz="quarter" idx="11"/>
          </p:nvPr>
        </p:nvSpPr>
        <p:spPr/>
        <p:txBody>
          <a:bodyPr/>
          <a:lstStyle/>
          <a:p>
            <a:r>
              <a:rPr lang="en-GB"/>
              <a:t>Presentation Title</a:t>
            </a:r>
            <a:endParaRPr lang="en-GB" dirty="0"/>
          </a:p>
        </p:txBody>
      </p:sp>
      <p:sp>
        <p:nvSpPr>
          <p:cNvPr id="9" name="Zástupný symbol pro číslo snímku 8"/>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114826839"/>
      </p:ext>
    </p:extLst>
  </p:cSld>
  <p:clrMapOvr>
    <a:masterClrMapping/>
  </p:clrMapOvr>
  <p:hf hdr="0"/>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datum 2"/>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4" name="Zástupný symbol pro zápatí 3"/>
          <p:cNvSpPr>
            <a:spLocks noGrp="1"/>
          </p:cNvSpPr>
          <p:nvPr>
            <p:ph type="ftr" sz="quarter" idx="11"/>
          </p:nvPr>
        </p:nvSpPr>
        <p:spPr/>
        <p:txBody>
          <a:bodyPr/>
          <a:lstStyle/>
          <a:p>
            <a:r>
              <a:rPr lang="en-GB"/>
              <a:t>Presentation Title</a:t>
            </a:r>
            <a:endParaRPr lang="en-GB" dirty="0"/>
          </a:p>
        </p:txBody>
      </p:sp>
      <p:sp>
        <p:nvSpPr>
          <p:cNvPr id="5" name="Zástupný symbol pro číslo snímku 4"/>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3907242853"/>
      </p:ext>
    </p:extLst>
  </p:cSld>
  <p:clrMapOvr>
    <a:masterClrMapping/>
  </p:clrMapOvr>
  <p:hf hdr="0"/>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3" name="Zástupný symbol pro zápatí 2"/>
          <p:cNvSpPr>
            <a:spLocks noGrp="1"/>
          </p:cNvSpPr>
          <p:nvPr>
            <p:ph type="ftr" sz="quarter" idx="11"/>
          </p:nvPr>
        </p:nvSpPr>
        <p:spPr/>
        <p:txBody>
          <a:bodyPr/>
          <a:lstStyle/>
          <a:p>
            <a:r>
              <a:rPr lang="en-GB"/>
              <a:t>Presentation Title</a:t>
            </a:r>
            <a:endParaRPr lang="en-GB" dirty="0"/>
          </a:p>
        </p:txBody>
      </p:sp>
      <p:sp>
        <p:nvSpPr>
          <p:cNvPr id="4" name="Zástupný symbol pro číslo snímku 3"/>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566044699"/>
      </p:ext>
    </p:extLst>
  </p:cSld>
  <p:clrMapOvr>
    <a:masterClrMapping/>
  </p:clrMapOvr>
  <p:hf hdr="0"/>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29841" y="457200"/>
            <a:ext cx="2949178" cy="1600200"/>
          </a:xfrm>
        </p:spPr>
        <p:txBody>
          <a:bodyPr anchor="b"/>
          <a:lstStyle>
            <a:lvl1pPr>
              <a:defRPr sz="2400"/>
            </a:lvl1pPr>
          </a:lstStyle>
          <a:p>
            <a:r>
              <a:rPr lang="cs-CZ"/>
              <a:t>Kliknutím lze upravit styl.</a:t>
            </a:r>
            <a:endParaRPr lang="en-GB"/>
          </a:p>
        </p:txBody>
      </p:sp>
      <p:sp>
        <p:nvSpPr>
          <p:cNvPr id="3" name="Zástupný symbol pro obsah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tex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6" name="Zástupný symbol pro zápatí 5"/>
          <p:cNvSpPr>
            <a:spLocks noGrp="1"/>
          </p:cNvSpPr>
          <p:nvPr>
            <p:ph type="ftr" sz="quarter" idx="11"/>
          </p:nvPr>
        </p:nvSpPr>
        <p:spPr/>
        <p:txBody>
          <a:bodyPr/>
          <a:lstStyle/>
          <a:p>
            <a:r>
              <a:rPr lang="en-GB"/>
              <a:t>Presentation Title</a:t>
            </a:r>
            <a:endParaRPr lang="en-GB" dirty="0"/>
          </a:p>
        </p:txBody>
      </p:sp>
      <p:sp>
        <p:nvSpPr>
          <p:cNvPr id="7" name="Zástupný symbol pro číslo snímku 6"/>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553555690"/>
      </p:ext>
    </p:extLst>
  </p:cSld>
  <p:clrMapOvr>
    <a:masterClrMapping/>
  </p:clrMapOvr>
  <p:hf hdr="0"/>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29841" y="457200"/>
            <a:ext cx="2949178" cy="1600200"/>
          </a:xfrm>
        </p:spPr>
        <p:txBody>
          <a:bodyPr anchor="b"/>
          <a:lstStyle>
            <a:lvl1pPr>
              <a:defRPr sz="2400"/>
            </a:lvl1pPr>
          </a:lstStyle>
          <a:p>
            <a:r>
              <a:rPr lang="cs-CZ"/>
              <a:t>Kliknutím lze upravit styl.</a:t>
            </a:r>
            <a:endParaRPr lang="en-GB"/>
          </a:p>
        </p:txBody>
      </p:sp>
      <p:sp>
        <p:nvSpPr>
          <p:cNvPr id="3" name="Zástupný symbol pro obrázek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Zástupný symbol pro text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6" name="Zástupný symbol pro zápatí 5"/>
          <p:cNvSpPr>
            <a:spLocks noGrp="1"/>
          </p:cNvSpPr>
          <p:nvPr>
            <p:ph type="ftr" sz="quarter" idx="11"/>
          </p:nvPr>
        </p:nvSpPr>
        <p:spPr/>
        <p:txBody>
          <a:bodyPr/>
          <a:lstStyle/>
          <a:p>
            <a:r>
              <a:rPr lang="en-GB"/>
              <a:t>Presentation Title</a:t>
            </a:r>
            <a:endParaRPr lang="en-GB" dirty="0"/>
          </a:p>
        </p:txBody>
      </p:sp>
      <p:sp>
        <p:nvSpPr>
          <p:cNvPr id="7" name="Zástupný symbol pro číslo snímku 6"/>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4087848642"/>
      </p:ext>
    </p:extLst>
  </p:cSld>
  <p:clrMapOvr>
    <a:masterClrMapping/>
  </p:clrMapOvr>
  <p:hf hdr="0"/>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endParaRPr lang="en-GB"/>
          </a:p>
        </p:txBody>
      </p:sp>
      <p:sp>
        <p:nvSpPr>
          <p:cNvPr id="3" name="Zástupný symbol pro svislý text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5" name="Zástupný symbol pro zápatí 4"/>
          <p:cNvSpPr>
            <a:spLocks noGrp="1"/>
          </p:cNvSpPr>
          <p:nvPr>
            <p:ph type="ftr" sz="quarter" idx="11"/>
          </p:nvPr>
        </p:nvSpPr>
        <p:spPr/>
        <p:txBody>
          <a:bodyPr/>
          <a:lstStyle/>
          <a:p>
            <a:r>
              <a:rPr lang="en-GB"/>
              <a:t>Presentation Title</a:t>
            </a:r>
            <a:endParaRPr lang="en-GB" dirty="0"/>
          </a:p>
        </p:txBody>
      </p:sp>
      <p:sp>
        <p:nvSpPr>
          <p:cNvPr id="6" name="Zástupný symbol pro číslo snímku 5"/>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3138663373"/>
      </p:ext>
    </p:extLst>
  </p:cSld>
  <p:clrMapOvr>
    <a:masterClrMapping/>
  </p:clrMapOvr>
  <p:hf hdr="0"/>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543675" y="365125"/>
            <a:ext cx="1971675" cy="5811838"/>
          </a:xfrm>
        </p:spPr>
        <p:txBody>
          <a:bodyPr vert="eaVert"/>
          <a:lstStyle/>
          <a:p>
            <a:r>
              <a:rPr lang="cs-CZ"/>
              <a:t>Kliknutím lze upravit styl.</a:t>
            </a:r>
            <a:endParaRPr lang="en-GB"/>
          </a:p>
        </p:txBody>
      </p:sp>
      <p:sp>
        <p:nvSpPr>
          <p:cNvPr id="3" name="Zástupný symbol pro svislý text 2"/>
          <p:cNvSpPr>
            <a:spLocks noGrp="1"/>
          </p:cNvSpPr>
          <p:nvPr>
            <p:ph type="body" orient="vert" idx="1"/>
          </p:nvPr>
        </p:nvSpPr>
        <p:spPr>
          <a:xfrm>
            <a:off x="628650" y="365125"/>
            <a:ext cx="5800725"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10"/>
          </p:nvPr>
        </p:nvSpPr>
        <p:spPr/>
        <p:txBody>
          <a:bodyPr/>
          <a:lstStyle/>
          <a:p>
            <a:fld id="{1993CCB5-4740-432C-BEC8-CE5EDCA961F2}" type="datetime4">
              <a:rPr lang="en-GB" smtClean="0"/>
              <a:pPr/>
              <a:t>26 February 2023</a:t>
            </a:fld>
            <a:endParaRPr lang="en-GB" dirty="0"/>
          </a:p>
        </p:txBody>
      </p:sp>
      <p:sp>
        <p:nvSpPr>
          <p:cNvPr id="5" name="Zástupný symbol pro zápatí 4"/>
          <p:cNvSpPr>
            <a:spLocks noGrp="1"/>
          </p:cNvSpPr>
          <p:nvPr>
            <p:ph type="ftr" sz="quarter" idx="11"/>
          </p:nvPr>
        </p:nvSpPr>
        <p:spPr/>
        <p:txBody>
          <a:bodyPr/>
          <a:lstStyle/>
          <a:p>
            <a:r>
              <a:rPr lang="en-GB"/>
              <a:t>Presentation Title</a:t>
            </a:r>
            <a:endParaRPr lang="en-GB" dirty="0"/>
          </a:p>
        </p:txBody>
      </p:sp>
      <p:sp>
        <p:nvSpPr>
          <p:cNvPr id="6" name="Zástupný symbol pro číslo snímku 5"/>
          <p:cNvSpPr>
            <a:spLocks noGrp="1"/>
          </p:cNvSpPr>
          <p:nvPr>
            <p:ph type="sldNum" sz="quarter" idx="12"/>
          </p:nvPr>
        </p:nvSpPr>
        <p:spPr/>
        <p:txBody>
          <a:bodyPr/>
          <a:lstStyle/>
          <a:p>
            <a:fld id="{786194A1-5B28-41B4-A256-7AB656992733}" type="slidenum">
              <a:rPr lang="en-GB" smtClean="0"/>
              <a:pPr/>
              <a:t>‹#›</a:t>
            </a:fld>
            <a:endParaRPr lang="en-GB"/>
          </a:p>
        </p:txBody>
      </p:sp>
    </p:spTree>
    <p:extLst>
      <p:ext uri="{BB962C8B-B14F-4D97-AF65-F5344CB8AC3E}">
        <p14:creationId xmlns:p14="http://schemas.microsoft.com/office/powerpoint/2010/main" val="588169500"/>
      </p:ext>
    </p:extLst>
  </p:cSld>
  <p:clrMapOvr>
    <a:masterClrMapping/>
  </p:clrMapOvr>
  <p:hf hdr="0"/>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ontent left">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215842" y="1772816"/>
            <a:ext cx="5436278" cy="4525963"/>
          </a:xfrm>
        </p:spPr>
        <p:txBody>
          <a:bodyPr>
            <a:normAutofit/>
          </a:bodyPr>
          <a:lstStyle>
            <a:lvl1pPr>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A5065BC2-2DAA-4D80-B2E4-0F86901ECE4F}" type="datetime4">
              <a:rPr lang="en-GB" smtClean="0"/>
              <a:t>26 February 2023</a:t>
            </a:fld>
            <a:endParaRPr lang="en-GB"/>
          </a:p>
        </p:txBody>
      </p:sp>
      <p:sp>
        <p:nvSpPr>
          <p:cNvPr id="6" name="Footer Placeholder 5"/>
          <p:cNvSpPr>
            <a:spLocks noGrp="1"/>
          </p:cNvSpPr>
          <p:nvPr>
            <p:ph type="ftr" sz="quarter" idx="11"/>
          </p:nvPr>
        </p:nvSpPr>
        <p:spPr/>
        <p:txBody>
          <a:bodyPr/>
          <a:lstStyle/>
          <a:p>
            <a:r>
              <a:rPr lang="en-GB"/>
              <a:t>Presentation Title</a:t>
            </a:r>
          </a:p>
        </p:txBody>
      </p:sp>
      <p:sp>
        <p:nvSpPr>
          <p:cNvPr id="7" name="Slide Number Placeholder 6"/>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1198724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9F2AF39-F53C-4E00-924A-075C5FABD984}"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a:t>Presentation Title</a:t>
            </a:r>
          </a:p>
        </p:txBody>
      </p:sp>
      <p:sp>
        <p:nvSpPr>
          <p:cNvPr id="6" name="Slide Number Placeholder 5"/>
          <p:cNvSpPr>
            <a:spLocks noGrp="1"/>
          </p:cNvSpPr>
          <p:nvPr>
            <p:ph type="sldNum" sz="quarter" idx="12"/>
          </p:nvPr>
        </p:nvSpPr>
        <p:spPr/>
        <p:txBody>
          <a:bodyPr/>
          <a:lstStyle/>
          <a:p>
            <a:fld id="{786194A1-5B28-41B4-A256-7AB656992733}" type="slidenum">
              <a:rPr lang="en-GB" smtClean="0"/>
              <a:t>‹#›</a:t>
            </a:fld>
            <a:endParaRPr lang="en-GB"/>
          </a:p>
        </p:txBody>
      </p:sp>
    </p:spTree>
    <p:extLst>
      <p:ext uri="{BB962C8B-B14F-4D97-AF65-F5344CB8AC3E}">
        <p14:creationId xmlns:p14="http://schemas.microsoft.com/office/powerpoint/2010/main" val="412994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6453189"/>
            <a:ext cx="9144000" cy="4048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Placeholder 1"/>
          <p:cNvSpPr>
            <a:spLocks noGrp="1"/>
          </p:cNvSpPr>
          <p:nvPr>
            <p:ph type="title"/>
          </p:nvPr>
        </p:nvSpPr>
        <p:spPr>
          <a:xfrm>
            <a:off x="215842" y="269776"/>
            <a:ext cx="8316598" cy="1143000"/>
          </a:xfrm>
          <a:prstGeom prst="rect">
            <a:avLst/>
          </a:prstGeom>
        </p:spPr>
        <p:txBody>
          <a:bodyPr vert="horz" lIns="91440" tIns="45720" rIns="91440" bIns="45720" rtlCol="0" anchor="t">
            <a:normAutofit/>
          </a:bodyPr>
          <a:lstStyle/>
          <a:p>
            <a:r>
              <a:rPr lang="en-US" dirty="0"/>
              <a:t>Click to edit Master </a:t>
            </a:r>
            <a:br>
              <a:rPr lang="en-US" dirty="0"/>
            </a:br>
            <a:r>
              <a:rPr lang="en-US" dirty="0"/>
              <a:t>title style</a:t>
            </a:r>
            <a:endParaRPr lang="en-GB" dirty="0"/>
          </a:p>
        </p:txBody>
      </p:sp>
      <p:sp>
        <p:nvSpPr>
          <p:cNvPr id="3" name="Text Placeholder 2"/>
          <p:cNvSpPr>
            <a:spLocks noGrp="1"/>
          </p:cNvSpPr>
          <p:nvPr>
            <p:ph type="body" idx="1"/>
          </p:nvPr>
        </p:nvSpPr>
        <p:spPr>
          <a:xfrm>
            <a:off x="215842" y="1772816"/>
            <a:ext cx="8316598"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7308626" y="269776"/>
            <a:ext cx="1295822" cy="365125"/>
          </a:xfrm>
          <a:prstGeom prst="rect">
            <a:avLst/>
          </a:prstGeom>
        </p:spPr>
        <p:txBody>
          <a:bodyPr vert="horz" lIns="91440" tIns="45720" rIns="91440" bIns="45720" rtlCol="0" anchor="ctr"/>
          <a:lstStyle>
            <a:lvl1pPr algn="r">
              <a:defRPr sz="900">
                <a:solidFill>
                  <a:schemeClr val="accent1"/>
                </a:solidFill>
              </a:defRPr>
            </a:lvl1pPr>
          </a:lstStyle>
          <a:p>
            <a:fld id="{1993CCB5-4740-432C-BEC8-CE5EDCA961F2}" type="datetime4">
              <a:rPr lang="en-GB" smtClean="0"/>
              <a:pPr/>
              <a:t>26 February 2023</a:t>
            </a:fld>
            <a:endParaRPr lang="en-GB" dirty="0"/>
          </a:p>
        </p:txBody>
      </p:sp>
      <p:sp>
        <p:nvSpPr>
          <p:cNvPr id="5" name="Footer Placeholder 4"/>
          <p:cNvSpPr>
            <a:spLocks noGrp="1"/>
          </p:cNvSpPr>
          <p:nvPr>
            <p:ph type="ftr" sz="quarter" idx="3"/>
          </p:nvPr>
        </p:nvSpPr>
        <p:spPr>
          <a:xfrm>
            <a:off x="1695780" y="6426298"/>
            <a:ext cx="4964452" cy="365125"/>
          </a:xfrm>
          <a:prstGeom prst="rect">
            <a:avLst/>
          </a:prstGeom>
        </p:spPr>
        <p:txBody>
          <a:bodyPr vert="horz" lIns="91440" tIns="45720" rIns="91440" bIns="45720" rtlCol="0" anchor="ctr"/>
          <a:lstStyle>
            <a:lvl1pPr algn="l">
              <a:defRPr sz="900" b="1" spc="20" baseline="0">
                <a:solidFill>
                  <a:schemeClr val="accent1"/>
                </a:solidFill>
              </a:defRPr>
            </a:lvl1pPr>
          </a:lstStyle>
          <a:p>
            <a:r>
              <a:rPr lang="en-GB"/>
              <a:t>Presentation Title</a:t>
            </a:r>
            <a:endParaRPr lang="en-GB" dirty="0"/>
          </a:p>
        </p:txBody>
      </p:sp>
      <p:sp>
        <p:nvSpPr>
          <p:cNvPr id="6" name="Slide Number Placeholder 5"/>
          <p:cNvSpPr>
            <a:spLocks noGrp="1"/>
          </p:cNvSpPr>
          <p:nvPr>
            <p:ph type="sldNum" sz="quarter" idx="4"/>
          </p:nvPr>
        </p:nvSpPr>
        <p:spPr>
          <a:xfrm>
            <a:off x="6516216" y="6426298"/>
            <a:ext cx="2133600" cy="365125"/>
          </a:xfrm>
          <a:prstGeom prst="rect">
            <a:avLst/>
          </a:prstGeom>
        </p:spPr>
        <p:txBody>
          <a:bodyPr vert="horz" lIns="91440" tIns="45720" rIns="91440" bIns="45720" rtlCol="0" anchor="ctr"/>
          <a:lstStyle>
            <a:lvl1pPr algn="r">
              <a:defRPr sz="1200">
                <a:solidFill>
                  <a:schemeClr val="accent2"/>
                </a:solidFill>
              </a:defRPr>
            </a:lvl1pPr>
          </a:lstStyle>
          <a:p>
            <a:fld id="{786194A1-5B28-41B4-A256-7AB656992733}" type="slidenum">
              <a:rPr lang="en-GB" smtClean="0"/>
              <a:pPr/>
              <a:t>‹#›</a:t>
            </a:fld>
            <a:endParaRPr lang="en-GB"/>
          </a:p>
        </p:txBody>
      </p:sp>
      <p:grpSp>
        <p:nvGrpSpPr>
          <p:cNvPr id="13" name="Group 12"/>
          <p:cNvGrpSpPr/>
          <p:nvPr/>
        </p:nvGrpSpPr>
        <p:grpSpPr>
          <a:xfrm>
            <a:off x="8823051" y="0"/>
            <a:ext cx="325804" cy="6858000"/>
            <a:chOff x="8924955" y="2492896"/>
            <a:chExt cx="223902" cy="2544655"/>
          </a:xfrm>
        </p:grpSpPr>
        <p:sp>
          <p:nvSpPr>
            <p:cNvPr id="9" name="Rectangle 8"/>
            <p:cNvSpPr/>
            <p:nvPr userDrawn="1"/>
          </p:nvSpPr>
          <p:spPr>
            <a:xfrm>
              <a:off x="9041353" y="2492896"/>
              <a:ext cx="107504" cy="25446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userDrawn="1"/>
          </p:nvSpPr>
          <p:spPr>
            <a:xfrm flipH="1">
              <a:off x="8996171" y="2492896"/>
              <a:ext cx="45719" cy="254465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userDrawn="1"/>
          </p:nvSpPr>
          <p:spPr>
            <a:xfrm flipH="1">
              <a:off x="8924955" y="2492896"/>
              <a:ext cx="72000" cy="254465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7" name="TextBox 6"/>
          <p:cNvSpPr txBox="1"/>
          <p:nvPr/>
        </p:nvSpPr>
        <p:spPr>
          <a:xfrm>
            <a:off x="218720" y="6502536"/>
            <a:ext cx="1616976" cy="230832"/>
          </a:xfrm>
          <a:prstGeom prst="rect">
            <a:avLst/>
          </a:prstGeom>
          <a:noFill/>
        </p:spPr>
        <p:txBody>
          <a:bodyPr wrap="square" rtlCol="0">
            <a:spAutoFit/>
          </a:bodyPr>
          <a:lstStyle/>
          <a:p>
            <a:r>
              <a:rPr lang="en-GB" sz="900" spc="20" baseline="0" dirty="0">
                <a:solidFill>
                  <a:schemeClr val="accent1"/>
                </a:solidFill>
              </a:rPr>
              <a:t>Brunel University London </a:t>
            </a:r>
          </a:p>
        </p:txBody>
      </p:sp>
    </p:spTree>
    <p:extLst>
      <p:ext uri="{BB962C8B-B14F-4D97-AF65-F5344CB8AC3E}">
        <p14:creationId xmlns:p14="http://schemas.microsoft.com/office/powerpoint/2010/main" val="3235908202"/>
      </p:ext>
    </p:extLst>
  </p:cSld>
  <p:clrMap bg1="lt1" tx1="dk1" bg2="lt2" tx2="dk2" accent1="accent1" accent2="accent2" accent3="accent3" accent4="accent4" accent5="accent5" accent6="accent6" hlink="hlink" folHlink="folHlink"/>
  <p:sldLayoutIdLst>
    <p:sldLayoutId id="2147483649" r:id="rId1"/>
    <p:sldLayoutId id="2147483656" r:id="rId2"/>
    <p:sldLayoutId id="2147483657" r:id="rId3"/>
    <p:sldLayoutId id="2147483650" r:id="rId4"/>
    <p:sldLayoutId id="2147483652" r:id="rId5"/>
    <p:sldLayoutId id="2147483660" r:id="rId6"/>
    <p:sldLayoutId id="2147483659" r:id="rId7"/>
    <p:sldLayoutId id="2147483663" r:id="rId8"/>
    <p:sldLayoutId id="2147483661" r:id="rId9"/>
    <p:sldLayoutId id="2147483658" r:id="rId10"/>
    <p:sldLayoutId id="2147483662" r:id="rId11"/>
    <p:sldLayoutId id="2147483654" r:id="rId12"/>
    <p:sldLayoutId id="2147483655"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p:txStyles>
    <p:titleStyle>
      <a:lvl1pPr algn="l" defTabSz="914400" rtl="0" eaLnBrk="1" latinLnBrk="0" hangingPunct="1">
        <a:spcBef>
          <a:spcPct val="0"/>
        </a:spcBef>
        <a:buNone/>
        <a:defRPr sz="2800" b="1" kern="1200">
          <a:solidFill>
            <a:schemeClr val="accent1"/>
          </a:solidFill>
          <a:latin typeface="+mj-lt"/>
          <a:ea typeface="+mj-ea"/>
          <a:cs typeface="+mj-cs"/>
        </a:defRPr>
      </a:lvl1pPr>
    </p:titleStyle>
    <p:bodyStyle>
      <a:lvl1pPr marL="0" indent="0" algn="l" defTabSz="914400" rtl="0" eaLnBrk="1" latinLnBrk="0" hangingPunct="1">
        <a:spcBef>
          <a:spcPts val="0"/>
        </a:spcBef>
        <a:spcAft>
          <a:spcPts val="1200"/>
        </a:spcAft>
        <a:buClr>
          <a:schemeClr val="accent2"/>
        </a:buClr>
        <a:buFont typeface="Arial" panose="020B0604020202020204" pitchFamily="34" charset="0"/>
        <a:buNone/>
        <a:defRPr sz="1600" kern="1200">
          <a:solidFill>
            <a:schemeClr val="tx2"/>
          </a:solidFill>
          <a:latin typeface="+mn-lt"/>
          <a:ea typeface="+mn-ea"/>
          <a:cs typeface="+mn-cs"/>
        </a:defRPr>
      </a:lvl1pPr>
      <a:lvl2pPr marL="179388" indent="-179388" algn="l" defTabSz="914400" rtl="0" eaLnBrk="1" latinLnBrk="0" hangingPunct="1">
        <a:spcBef>
          <a:spcPts val="0"/>
        </a:spcBef>
        <a:spcAft>
          <a:spcPts val="1200"/>
        </a:spcAft>
        <a:buClr>
          <a:schemeClr val="accent2"/>
        </a:buClr>
        <a:buFont typeface="Arial" panose="020B0604020202020204" pitchFamily="34" charset="0"/>
        <a:buChar char="&gt;"/>
        <a:defRPr sz="1400" kern="1200">
          <a:solidFill>
            <a:schemeClr val="tx2"/>
          </a:solidFill>
          <a:latin typeface="+mn-lt"/>
          <a:ea typeface="+mn-ea"/>
          <a:cs typeface="+mn-cs"/>
        </a:defRPr>
      </a:lvl2pPr>
      <a:lvl3pPr marL="449263" indent="-179388" algn="l" defTabSz="914400" rtl="0" eaLnBrk="1" latinLnBrk="0" hangingPunct="1">
        <a:spcBef>
          <a:spcPts val="0"/>
        </a:spcBef>
        <a:spcAft>
          <a:spcPts val="1200"/>
        </a:spcAft>
        <a:buClr>
          <a:schemeClr val="accent2"/>
        </a:buClr>
        <a:buFont typeface="Arial" panose="020B0604020202020204" pitchFamily="34" charset="0"/>
        <a:buChar char="&gt;"/>
        <a:defRPr sz="1200" kern="1200">
          <a:solidFill>
            <a:schemeClr val="tx2"/>
          </a:solidFill>
          <a:latin typeface="+mn-lt"/>
          <a:ea typeface="+mn-ea"/>
          <a:cs typeface="+mn-cs"/>
        </a:defRPr>
      </a:lvl3pPr>
      <a:lvl4pPr marL="719138" indent="-179388" algn="l" defTabSz="914400" rtl="0" eaLnBrk="1" latinLnBrk="0" hangingPunct="1">
        <a:spcBef>
          <a:spcPts val="0"/>
        </a:spcBef>
        <a:spcAft>
          <a:spcPts val="1200"/>
        </a:spcAft>
        <a:buClr>
          <a:schemeClr val="accent2"/>
        </a:buClr>
        <a:buFont typeface="Arial" panose="020B0604020202020204" pitchFamily="34" charset="0"/>
        <a:buChar char="&gt;"/>
        <a:defRPr sz="1100" kern="1200">
          <a:solidFill>
            <a:schemeClr val="tx2"/>
          </a:solidFill>
          <a:latin typeface="+mn-lt"/>
          <a:ea typeface="+mn-ea"/>
          <a:cs typeface="+mn-cs"/>
        </a:defRPr>
      </a:lvl4pPr>
      <a:lvl5pPr marL="989013" indent="-179388" algn="l" defTabSz="914400" rtl="0" eaLnBrk="1" latinLnBrk="0" hangingPunct="1">
        <a:spcBef>
          <a:spcPts val="0"/>
        </a:spcBef>
        <a:spcAft>
          <a:spcPts val="1200"/>
        </a:spcAft>
        <a:buClr>
          <a:schemeClr val="accent2"/>
        </a:buClr>
        <a:buFont typeface="Arial" panose="020B0604020202020204" pitchFamily="34" charset="0"/>
        <a:buChar char="&gt;"/>
        <a:defRPr sz="11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cs-CZ"/>
              <a:t>Kliknutím lze upravit styl.</a:t>
            </a:r>
            <a:endParaRPr lang="en-GB"/>
          </a:p>
        </p:txBody>
      </p:sp>
      <p:sp>
        <p:nvSpPr>
          <p:cNvPr id="3" name="Zástupný symbol pro text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endParaRPr lang="en-GB"/>
          </a:p>
        </p:txBody>
      </p:sp>
      <p:sp>
        <p:nvSpPr>
          <p:cNvPr id="4" name="Zástupný symbol pro datum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993CCB5-4740-432C-BEC8-CE5EDCA961F2}" type="datetime4">
              <a:rPr lang="en-GB" smtClean="0"/>
              <a:pPr/>
              <a:t>26 February 2023</a:t>
            </a:fld>
            <a:endParaRPr lang="en-GB" dirty="0"/>
          </a:p>
        </p:txBody>
      </p:sp>
      <p:sp>
        <p:nvSpPr>
          <p:cNvPr id="5" name="Zástupný symbol pro zápatí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GB"/>
              <a:t>Presentation Title</a:t>
            </a:r>
            <a:endParaRPr lang="en-GB" dirty="0"/>
          </a:p>
        </p:txBody>
      </p:sp>
      <p:sp>
        <p:nvSpPr>
          <p:cNvPr id="6" name="Zástupný symbol pro číslo snímku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86194A1-5B28-41B4-A256-7AB656992733}" type="slidenum">
              <a:rPr lang="en-GB" smtClean="0"/>
              <a:pPr/>
              <a:t>‹#›</a:t>
            </a:fld>
            <a:endParaRPr lang="en-GB"/>
          </a:p>
        </p:txBody>
      </p:sp>
    </p:spTree>
    <p:extLst>
      <p:ext uri="{BB962C8B-B14F-4D97-AF65-F5344CB8AC3E}">
        <p14:creationId xmlns:p14="http://schemas.microsoft.com/office/powerpoint/2010/main" val="2807896879"/>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cs-CZ"/>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jpeg"/><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png"/><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2.jpeg"/><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www.gov.uk/government/consultations/covert-surveillance" TargetMode="Externa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5.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4.png"/><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3" Type="http://schemas.openxmlformats.org/officeDocument/2006/relationships/hyperlink" Target="http://www.mind.org.uk/information-support/legal-rights/mental-capacity-act-2005/" TargetMode="External"/><Relationship Id="rId2" Type="http://schemas.openxmlformats.org/officeDocument/2006/relationships/hyperlink" Target="http://realbusiness.co.uk/article/25458-prepare-yourself-for-new-data-protection-rules" TargetMode="External"/><Relationship Id="rId1" Type="http://schemas.openxmlformats.org/officeDocument/2006/relationships/slideLayout" Target="../slideLayouts/slideLayout25.xml"/><Relationship Id="rId5" Type="http://schemas.openxmlformats.org/officeDocument/2006/relationships/image" Target="../media/image25.jpeg"/><Relationship Id="rId4" Type="http://schemas.openxmlformats.org/officeDocument/2006/relationships/hyperlink" Target="https://www.gov.uk/government/consultations/covert-surveillance"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half" idx="1"/>
          </p:nvPr>
        </p:nvSpPr>
        <p:spPr>
          <a:xfrm>
            <a:off x="1583668" y="3429000"/>
            <a:ext cx="5976664" cy="2797771"/>
          </a:xfrm>
        </p:spPr>
        <p:txBody>
          <a:bodyPr>
            <a:normAutofit/>
          </a:bodyPr>
          <a:lstStyle/>
          <a:p>
            <a:pPr algn="ctr"/>
            <a:endParaRPr lang="en-GB" sz="800" b="1" dirty="0">
              <a:latin typeface="Gotham" panose="02000504050000020004" pitchFamily="2" charset="0"/>
            </a:endParaRPr>
          </a:p>
          <a:p>
            <a:pPr algn="ctr"/>
            <a:r>
              <a:rPr lang="en-GB" sz="3600" b="1" dirty="0">
                <a:latin typeface="Gotham" panose="02000504050000020004" pitchFamily="2" charset="0"/>
              </a:rPr>
              <a:t>AN INTRODUCTION TO RESEARCH ETHICS</a:t>
            </a:r>
          </a:p>
          <a:p>
            <a:pPr algn="ctr"/>
            <a:r>
              <a:rPr lang="cs-CZ" sz="1800" dirty="0">
                <a:latin typeface="Gotham" panose="02000504050000020004" pitchFamily="2" charset="0"/>
              </a:rPr>
              <a:t>Bc. Veronika </a:t>
            </a:r>
            <a:r>
              <a:rPr lang="cs-CZ" sz="1800" dirty="0" err="1">
                <a:latin typeface="Gotham" panose="02000504050000020004" pitchFamily="2" charset="0"/>
              </a:rPr>
              <a:t>Vrbská</a:t>
            </a:r>
            <a:r>
              <a:rPr lang="cs-CZ" sz="1800" dirty="0">
                <a:latin typeface="Gotham" panose="02000504050000020004" pitchFamily="2" charset="0"/>
              </a:rPr>
              <a:t>, </a:t>
            </a:r>
            <a:r>
              <a:rPr lang="cs-CZ" sz="1800" dirty="0" err="1">
                <a:latin typeface="Gotham" panose="02000504050000020004" pitchFamily="2" charset="0"/>
              </a:rPr>
              <a:t>MSc</a:t>
            </a:r>
            <a:r>
              <a:rPr lang="cs-CZ" sz="1800" dirty="0">
                <a:latin typeface="Gotham" panose="02000504050000020004" pitchFamily="2" charset="0"/>
              </a:rPr>
              <a:t>.</a:t>
            </a:r>
            <a:endParaRPr lang="en-GB" sz="1800" dirty="0">
              <a:latin typeface="Gotham" panose="02000504050000020004" pitchFamily="2" charset="0"/>
            </a:endParaRPr>
          </a:p>
        </p:txBody>
      </p:sp>
      <p:pic>
        <p:nvPicPr>
          <p:cNvPr id="2" name="Picture 2" descr="http://www.ejcr.org/img/hp/research-integrity-ethics.jpg"/>
          <p:cNvPicPr>
            <a:picLocks noChangeAspect="1" noChangeArrowheads="1"/>
          </p:cNvPicPr>
          <p:nvPr/>
        </p:nvPicPr>
        <p:blipFill>
          <a:blip r:embed="rId2">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499992" y="58779"/>
            <a:ext cx="3695700" cy="29432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Obrázek 4" descr="https://opvvv.msmt.cz/media/msmt/uploads/OP_VVV/Pravidla_pro_publicitu/logolinky/JVS2_opraveny_aj/logolink_OP_VVV_hor_barva_en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13712" y="5750984"/>
            <a:ext cx="3840163" cy="854075"/>
          </a:xfrm>
          <a:prstGeom prst="rect">
            <a:avLst/>
          </a:prstGeom>
          <a:noFill/>
          <a:extLst>
            <a:ext uri="{909E8E84-426E-40DD-AFC4-6F175D3DCCD1}">
              <a14:hiddenFill xmlns:a14="http://schemas.microsoft.com/office/drawing/2010/main">
                <a:solidFill>
                  <a:srgbClr val="FFFFFF"/>
                </a:solidFill>
              </a14:hiddenFill>
            </a:ext>
          </a:extLst>
        </p:spPr>
      </p:pic>
      <p:sp>
        <p:nvSpPr>
          <p:cNvPr id="7" name="Obdélník 6" descr="https://phix.zcu.cz/moodle/draftfile.php/201366/user/draft/775871716/image.png"/>
          <p:cNvSpPr>
            <a:spLocks noChangeAspect="1" noChangeArrowheads="1"/>
          </p:cNvSpPr>
          <p:nvPr/>
        </p:nvSpPr>
        <p:spPr bwMode="auto">
          <a:xfrm>
            <a:off x="2483768" y="534253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cs-CZ"/>
          </a:p>
        </p:txBody>
      </p:sp>
      <p:sp>
        <p:nvSpPr>
          <p:cNvPr id="3" name="Rectangle 3"/>
          <p:cNvSpPr>
            <a:spLocks noChangeArrowheads="1"/>
          </p:cNvSpPr>
          <p:nvPr/>
        </p:nvSpPr>
        <p:spPr bwMode="auto">
          <a:xfrm>
            <a:off x="179512" y="222702"/>
            <a:ext cx="4896544" cy="67710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ESF II </a:t>
            </a:r>
            <a:r>
              <a:rPr kumimoji="0" lang="cs-CZ" altLang="cs-CZ" sz="10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project</a:t>
            </a: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0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of</a:t>
            </a: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0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the</a:t>
            </a: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University </a:t>
            </a:r>
            <a:r>
              <a:rPr kumimoji="0" lang="cs-CZ" altLang="cs-CZ" sz="10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of</a:t>
            </a: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0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West</a:t>
            </a: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Bohemia in </a:t>
            </a:r>
            <a:r>
              <a:rPr kumimoji="0" lang="cs-CZ" altLang="cs-CZ" sz="1000" b="1"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Pilsen</a:t>
            </a:r>
            <a:endParaRPr kumimoji="0" lang="cs-CZ" altLang="cs-CZ" sz="1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000" b="1"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000" b="0"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reg</a:t>
            </a:r>
            <a:r>
              <a:rPr kumimoji="0" lang="cs-CZ" altLang="cs-CZ" sz="1000" b="0"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kumimoji="0" lang="cs-CZ" altLang="cs-CZ" sz="1000" b="0" i="0" u="none" strike="noStrike" cap="none" normalizeH="0" baseline="0" dirty="0" err="1"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number</a:t>
            </a:r>
            <a:r>
              <a:rPr kumimoji="0" lang="cs-CZ" altLang="cs-CZ" sz="1000" b="0" i="0" u="none" strike="noStrike" cap="none" normalizeH="0" baseline="0" dirty="0" smtClean="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 CZ.02.2.69/0.0/0.0/18_056/0013239</a:t>
            </a:r>
            <a:endParaRPr kumimoji="0" lang="cs-CZ" altLang="cs-CZ" sz="10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smtClean="0">
              <a:ln>
                <a:noFill/>
              </a:ln>
              <a:solidFill>
                <a:schemeClr val="tx1"/>
              </a:solidFill>
              <a:effectLst/>
              <a:latin typeface="Arial" panose="020B0604020202020204" pitchFamily="34" charset="0"/>
            </a:endParaRPr>
          </a:p>
        </p:txBody>
      </p:sp>
      <p:sp>
        <p:nvSpPr>
          <p:cNvPr id="8" name="Rectangle 4"/>
          <p:cNvSpPr>
            <a:spLocks noChangeArrowheads="1"/>
          </p:cNvSpPr>
          <p:nvPr/>
        </p:nvSpPr>
        <p:spPr bwMode="auto">
          <a:xfrm>
            <a:off x="2483768" y="710148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cs-CZ"/>
          </a:p>
        </p:txBody>
      </p:sp>
    </p:spTree>
    <p:extLst>
      <p:ext uri="{BB962C8B-B14F-4D97-AF65-F5344CB8AC3E}">
        <p14:creationId xmlns:p14="http://schemas.microsoft.com/office/powerpoint/2010/main" val="2111728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t>Events that Changed Research Practice</a:t>
            </a:r>
            <a:br>
              <a:rPr lang="en-GB" sz="4000" dirty="0"/>
            </a:br>
            <a:endParaRPr lang="en-GB" sz="4000" dirty="0"/>
          </a:p>
        </p:txBody>
      </p:sp>
      <p:sp>
        <p:nvSpPr>
          <p:cNvPr id="3" name="Content Placeholder 2"/>
          <p:cNvSpPr>
            <a:spLocks noGrp="1"/>
          </p:cNvSpPr>
          <p:nvPr>
            <p:ph idx="1"/>
          </p:nvPr>
        </p:nvSpPr>
        <p:spPr>
          <a:xfrm>
            <a:off x="539552" y="2204864"/>
            <a:ext cx="7776864" cy="3240360"/>
          </a:xfrm>
        </p:spPr>
        <p:txBody>
          <a:bodyPr>
            <a:normAutofit/>
          </a:bodyPr>
          <a:lstStyle/>
          <a:p>
            <a:pPr marL="285750" lvl="0" indent="-285750">
              <a:buFont typeface="Arial" panose="020B0604020202020204" pitchFamily="34" charset="0"/>
              <a:buChar char="•"/>
            </a:pPr>
            <a:r>
              <a:rPr lang="en-GB" sz="2400" dirty="0">
                <a:solidFill>
                  <a:schemeClr val="tx1"/>
                </a:solidFill>
              </a:rPr>
              <a:t>Nazi experiments</a:t>
            </a:r>
          </a:p>
          <a:p>
            <a:pPr marL="285750" lvl="0" indent="-285750">
              <a:buFont typeface="Arial" panose="020B0604020202020204" pitchFamily="34" charset="0"/>
              <a:buChar char="•"/>
            </a:pPr>
            <a:r>
              <a:rPr lang="en-GB" sz="2400" dirty="0">
                <a:solidFill>
                  <a:schemeClr val="tx1"/>
                </a:solidFill>
              </a:rPr>
              <a:t>The Tuskegee Syphilis study (1932-1972)</a:t>
            </a:r>
          </a:p>
          <a:p>
            <a:pPr marL="0" indent="0">
              <a:buNone/>
            </a:pPr>
            <a:endParaRPr lang="en-GB" sz="2400" dirty="0">
              <a:solidFill>
                <a:schemeClr val="tx1"/>
              </a:solidFill>
            </a:endParaRPr>
          </a:p>
          <a:p>
            <a:r>
              <a:rPr lang="en-GB" sz="2400" b="1" dirty="0">
                <a:solidFill>
                  <a:schemeClr val="tx1"/>
                </a:solidFill>
              </a:rPr>
              <a:t>Research ethics violations are not all in the past</a:t>
            </a:r>
          </a:p>
          <a:p>
            <a:pPr marL="285750" lvl="0" indent="-285750">
              <a:buFont typeface="Arial" panose="020B0604020202020204" pitchFamily="34" charset="0"/>
              <a:buChar char="•"/>
            </a:pPr>
            <a:r>
              <a:rPr lang="en-GB" sz="2400" dirty="0">
                <a:solidFill>
                  <a:schemeClr val="tx1"/>
                </a:solidFill>
              </a:rPr>
              <a:t>Andrew Wakefield and the MMR vaccine (1998-2010)</a:t>
            </a:r>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2</a:t>
            </a:fld>
            <a:endParaRPr lang="en-GB"/>
          </a:p>
        </p:txBody>
      </p:sp>
    </p:spTree>
    <p:extLst>
      <p:ext uri="{BB962C8B-B14F-4D97-AF65-F5344CB8AC3E}">
        <p14:creationId xmlns:p14="http://schemas.microsoft.com/office/powerpoint/2010/main" val="469186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http://www.biobm.com/images/tube_holder-life_science_consulting_partners.jpg"/>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011992" y="2852936"/>
            <a:ext cx="4800533" cy="3600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sz="4800" dirty="0">
                <a:latin typeface="+mn-lt"/>
              </a:rPr>
              <a:t>Why the concern?</a:t>
            </a:r>
          </a:p>
        </p:txBody>
      </p:sp>
      <p:sp>
        <p:nvSpPr>
          <p:cNvPr id="3" name="Content Placeholder 2"/>
          <p:cNvSpPr>
            <a:spLocks noGrp="1"/>
          </p:cNvSpPr>
          <p:nvPr>
            <p:ph sz="half" idx="1"/>
          </p:nvPr>
        </p:nvSpPr>
        <p:spPr>
          <a:xfrm>
            <a:off x="467544" y="1484784"/>
            <a:ext cx="4536504" cy="4669979"/>
          </a:xfrm>
        </p:spPr>
        <p:txBody>
          <a:bodyPr>
            <a:normAutofit/>
          </a:bodyPr>
          <a:lstStyle/>
          <a:p>
            <a:pPr marL="285750" indent="-285750">
              <a:buFont typeface="Arial" panose="020B0604020202020204" pitchFamily="34" charset="0"/>
              <a:buChar char="•"/>
              <a:defRPr/>
            </a:pPr>
            <a:r>
              <a:rPr lang="en-GB" sz="1800" dirty="0">
                <a:cs typeface="Tahoma" pitchFamily="34" charset="0"/>
              </a:rPr>
              <a:t>Increasing concern with regard to risk, e.g. clinical studies </a:t>
            </a:r>
          </a:p>
          <a:p>
            <a:pPr marL="285750" indent="-285750">
              <a:buFont typeface="Arial" panose="020B0604020202020204" pitchFamily="34" charset="0"/>
              <a:buChar char="•"/>
              <a:defRPr/>
            </a:pPr>
            <a:r>
              <a:rPr lang="en-GB" sz="1800" dirty="0">
                <a:cs typeface="Tahoma" pitchFamily="34" charset="0"/>
              </a:rPr>
              <a:t>Increasing incentives for less experienced researchers to carry out research</a:t>
            </a:r>
          </a:p>
          <a:p>
            <a:pPr marL="285750" indent="-285750">
              <a:buFont typeface="Arial" panose="020B0604020202020204" pitchFamily="34" charset="0"/>
              <a:buChar char="•"/>
              <a:defRPr/>
            </a:pPr>
            <a:r>
              <a:rPr lang="en-GB" sz="1800" dirty="0">
                <a:cs typeface="Tahoma" pitchFamily="34" charset="0"/>
              </a:rPr>
              <a:t>Changing expectations </a:t>
            </a:r>
          </a:p>
          <a:p>
            <a:pPr marL="285750" indent="-285750">
              <a:buFont typeface="Arial" panose="020B0604020202020204" pitchFamily="34" charset="0"/>
              <a:buChar char="•"/>
              <a:defRPr/>
            </a:pPr>
            <a:r>
              <a:rPr lang="en-GB" sz="1800" dirty="0">
                <a:cs typeface="Tahoma" pitchFamily="34" charset="0"/>
              </a:rPr>
              <a:t>Need for explicit discussion of fundamental matters of ethical concern  </a:t>
            </a:r>
          </a:p>
          <a:p>
            <a:pPr marL="285750" indent="-285750">
              <a:buFont typeface="Arial" panose="020B0604020202020204" pitchFamily="34" charset="0"/>
              <a:buChar char="•"/>
              <a:defRPr/>
            </a:pPr>
            <a:r>
              <a:rPr lang="en-GB" sz="1800" dirty="0">
                <a:cs typeface="Tahoma" pitchFamily="34" charset="0"/>
              </a:rPr>
              <a:t>The issue of accountability </a:t>
            </a:r>
          </a:p>
          <a:p>
            <a:pPr marL="285750" indent="-285750">
              <a:buFont typeface="Arial" panose="020B0604020202020204" pitchFamily="34" charset="0"/>
              <a:buChar char="•"/>
              <a:defRPr/>
            </a:pPr>
            <a:r>
              <a:rPr lang="en-GB" sz="1800" dirty="0">
                <a:cs typeface="Tahoma" pitchFamily="34" charset="0"/>
              </a:rPr>
              <a:t>Implications of new legislation </a:t>
            </a:r>
          </a:p>
          <a:p>
            <a:endParaRPr lang="en-GB"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3</a:t>
            </a:fld>
            <a:endParaRPr lang="en-GB"/>
          </a:p>
        </p:txBody>
      </p:sp>
    </p:spTree>
    <p:extLst>
      <p:ext uri="{BB962C8B-B14F-4D97-AF65-F5344CB8AC3E}">
        <p14:creationId xmlns:p14="http://schemas.microsoft.com/office/powerpoint/2010/main" val="2759296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76672"/>
            <a:ext cx="8316598" cy="936104"/>
          </a:xfrm>
        </p:spPr>
        <p:txBody>
          <a:bodyPr>
            <a:normAutofit fontScale="90000"/>
          </a:bodyPr>
          <a:lstStyle/>
          <a:p>
            <a:r>
              <a:rPr lang="en-US" dirty="0"/>
              <a:t>Responses to Violations: Ethical Guidelines and Procedures</a:t>
            </a:r>
            <a:endParaRPr lang="en-GB" dirty="0"/>
          </a:p>
        </p:txBody>
      </p:sp>
      <p:sp>
        <p:nvSpPr>
          <p:cNvPr id="3" name="Content Placeholder 2"/>
          <p:cNvSpPr>
            <a:spLocks noGrp="1"/>
          </p:cNvSpPr>
          <p:nvPr>
            <p:ph sz="half" idx="1"/>
          </p:nvPr>
        </p:nvSpPr>
        <p:spPr>
          <a:xfrm>
            <a:off x="107504" y="1556792"/>
            <a:ext cx="8712968" cy="4464496"/>
          </a:xfrm>
        </p:spPr>
        <p:txBody>
          <a:bodyPr>
            <a:normAutofit/>
          </a:bodyPr>
          <a:lstStyle/>
          <a:p>
            <a:pPr marL="342900" lvl="0" indent="-342900">
              <a:buFont typeface="Arial" panose="020B0604020202020204" pitchFamily="34" charset="0"/>
              <a:buChar char="•"/>
            </a:pPr>
            <a:r>
              <a:rPr lang="en-US" sz="2600" dirty="0"/>
              <a:t>The Nuremberg Trials (1945): The Nuremberg Code (Revised 1981)</a:t>
            </a:r>
            <a:endParaRPr lang="en-GB" sz="2600" dirty="0"/>
          </a:p>
          <a:p>
            <a:pPr marL="342900" lvl="0" indent="-342900">
              <a:buFont typeface="Arial" panose="020B0604020202020204" pitchFamily="34" charset="0"/>
              <a:buChar char="•"/>
            </a:pPr>
            <a:r>
              <a:rPr lang="en-US" sz="2600" dirty="0"/>
              <a:t>Declaration of Helsinki (1964) (2013) (as amended) – World Medical Association</a:t>
            </a:r>
            <a:endParaRPr lang="en-GB" sz="2600" dirty="0"/>
          </a:p>
          <a:p>
            <a:pPr marL="342900" lvl="0" indent="-342900">
              <a:buFont typeface="Arial" panose="020B0604020202020204" pitchFamily="34" charset="0"/>
              <a:buChar char="•"/>
            </a:pPr>
            <a:r>
              <a:rPr lang="en-US" sz="2600" dirty="0"/>
              <a:t>International Ethical Guidelines for Biomedical Research Involving Human Subjects (1993) (2002)</a:t>
            </a:r>
            <a:endParaRPr lang="en-GB" sz="2600" dirty="0"/>
          </a:p>
          <a:p>
            <a:pPr marL="342900" lvl="0" indent="-342900">
              <a:buFont typeface="Arial" panose="020B0604020202020204" pitchFamily="34" charset="0"/>
              <a:buChar char="•"/>
            </a:pPr>
            <a:r>
              <a:rPr lang="en-US" sz="2600" dirty="0"/>
              <a:t>Central Office for Research Ethics Committees (2001)             → National Research Ethics Service (2007) now NHS Health Research Authority (HRA)(2014)</a:t>
            </a:r>
            <a:endParaRPr lang="en-GB" sz="2600" dirty="0"/>
          </a:p>
          <a:p>
            <a:pPr marL="342900" lvl="0" indent="-342900">
              <a:buFont typeface="Arial" panose="020B0604020202020204" pitchFamily="34" charset="0"/>
              <a:buChar char="•"/>
            </a:pPr>
            <a:r>
              <a:rPr lang="en-US" sz="2600" dirty="0"/>
              <a:t>Research Governance Framework for Health and Social Care (</a:t>
            </a:r>
            <a:r>
              <a:rPr lang="en-US" sz="2600" dirty="0" err="1"/>
              <a:t>DoH</a:t>
            </a:r>
            <a:r>
              <a:rPr lang="en-US" sz="2600" dirty="0"/>
              <a:t> 2010) Social Care RECs</a:t>
            </a:r>
            <a:endParaRPr lang="en-GB" sz="2600" dirty="0"/>
          </a:p>
          <a:p>
            <a:endParaRPr lang="en-GB" dirty="0"/>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4</a:t>
            </a:fld>
            <a:endParaRPr lang="en-GB"/>
          </a:p>
        </p:txBody>
      </p:sp>
    </p:spTree>
    <p:extLst>
      <p:ext uri="{BB962C8B-B14F-4D97-AF65-F5344CB8AC3E}">
        <p14:creationId xmlns:p14="http://schemas.microsoft.com/office/powerpoint/2010/main" val="296751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842" y="269776"/>
            <a:ext cx="8316598" cy="1503040"/>
          </a:xfrm>
        </p:spPr>
        <p:txBody>
          <a:bodyPr>
            <a:normAutofit/>
          </a:bodyPr>
          <a:lstStyle/>
          <a:p>
            <a:pPr algn="ctr"/>
            <a:r>
              <a:rPr lang="en-US" dirty="0"/>
              <a:t> </a:t>
            </a:r>
            <a:r>
              <a:rPr lang="en-GB" dirty="0"/>
              <a:t/>
            </a:r>
            <a:br>
              <a:rPr lang="en-GB" dirty="0"/>
            </a:br>
            <a:r>
              <a:rPr lang="en-US" dirty="0"/>
              <a:t>All research will belong to one of two categories</a:t>
            </a:r>
            <a:endParaRPr lang="en-GB" dirty="0"/>
          </a:p>
        </p:txBody>
      </p:sp>
      <p:sp>
        <p:nvSpPr>
          <p:cNvPr id="3" name="Content Placeholder 2"/>
          <p:cNvSpPr>
            <a:spLocks noGrp="1"/>
          </p:cNvSpPr>
          <p:nvPr>
            <p:ph idx="1"/>
          </p:nvPr>
        </p:nvSpPr>
        <p:spPr/>
        <p:txBody>
          <a:bodyPr>
            <a:normAutofit/>
          </a:bodyPr>
          <a:lstStyle/>
          <a:p>
            <a:r>
              <a:rPr lang="en-US" dirty="0"/>
              <a:t> </a:t>
            </a:r>
            <a:endParaRPr lang="en-GB" sz="2400" dirty="0"/>
          </a:p>
          <a:p>
            <a:pPr marL="285750" lvl="0" indent="-285750">
              <a:buFont typeface="Arial" panose="020B0604020202020204" pitchFamily="34" charset="0"/>
              <a:buChar char="•"/>
            </a:pPr>
            <a:r>
              <a:rPr lang="en-US" sz="2400" b="1" dirty="0"/>
              <a:t>Therapeutic research: </a:t>
            </a:r>
            <a:r>
              <a:rPr lang="en-US" sz="2400" dirty="0"/>
              <a:t>which carries the prospect of direct benefit to the research participant</a:t>
            </a:r>
            <a:endParaRPr lang="en-GB" sz="2400" dirty="0"/>
          </a:p>
          <a:p>
            <a:pPr marL="285750" lvl="0" indent="-285750">
              <a:buFont typeface="Arial" panose="020B0604020202020204" pitchFamily="34" charset="0"/>
              <a:buChar char="•"/>
            </a:pPr>
            <a:r>
              <a:rPr lang="en-US" sz="2400" b="1" dirty="0"/>
              <a:t>Non-therapeutic research:</a:t>
            </a:r>
            <a:endParaRPr lang="en-GB" sz="2400" dirty="0"/>
          </a:p>
          <a:p>
            <a:pPr marL="465138" lvl="1" indent="-285750">
              <a:buFont typeface="Wingdings" panose="05000000000000000000" pitchFamily="2" charset="2"/>
              <a:buChar char="Ø"/>
            </a:pPr>
            <a:r>
              <a:rPr lang="en-US" sz="2400" dirty="0"/>
              <a:t>designed to advance scientific knowledge and therefore be of collective benefit</a:t>
            </a:r>
            <a:endParaRPr lang="en-GB" sz="2400" dirty="0"/>
          </a:p>
          <a:p>
            <a:pPr marL="465138" lvl="1" indent="-285750">
              <a:buFont typeface="Wingdings" panose="05000000000000000000" pitchFamily="2" charset="2"/>
              <a:buChar char="Ø"/>
            </a:pPr>
            <a:r>
              <a:rPr lang="en-US" sz="2400" dirty="0"/>
              <a:t>is not expected to give a direct benefit to the research participant</a:t>
            </a:r>
            <a:endParaRPr lang="en-GB" sz="2400" dirty="0"/>
          </a:p>
          <a:p>
            <a:pPr marL="465138" lvl="1" indent="-285750">
              <a:buFont typeface="Wingdings" panose="05000000000000000000" pitchFamily="2" charset="2"/>
              <a:buChar char="Ø"/>
            </a:pPr>
            <a:r>
              <a:rPr lang="en-US" sz="2400" dirty="0"/>
              <a:t>non-therapeutic research may involve ‘healthy’ as well as ‘patient’ volunteers</a:t>
            </a:r>
            <a:endParaRPr lang="en-GB" sz="2400" dirty="0"/>
          </a:p>
          <a:p>
            <a:endParaRPr lang="en-GB" sz="1800"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5</a:t>
            </a:fld>
            <a:endParaRPr lang="en-GB" dirty="0"/>
          </a:p>
        </p:txBody>
      </p:sp>
    </p:spTree>
    <p:extLst>
      <p:ext uri="{BB962C8B-B14F-4D97-AF65-F5344CB8AC3E}">
        <p14:creationId xmlns:p14="http://schemas.microsoft.com/office/powerpoint/2010/main" val="3973935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itx.com/portals/0/Skins/ITXSite/Images/Upload/our-philosoph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2283" y="3429000"/>
            <a:ext cx="2562225" cy="29718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79512" y="404664"/>
            <a:ext cx="8316598" cy="1143000"/>
          </a:xfrm>
        </p:spPr>
        <p:txBody>
          <a:bodyPr>
            <a:normAutofit/>
          </a:bodyPr>
          <a:lstStyle/>
          <a:p>
            <a:r>
              <a:rPr lang="en-GB" sz="4400" dirty="0">
                <a:latin typeface="+mn-lt"/>
              </a:rPr>
              <a:t>General Ethical Guidelines</a:t>
            </a:r>
          </a:p>
        </p:txBody>
      </p:sp>
      <p:sp>
        <p:nvSpPr>
          <p:cNvPr id="3" name="Content Placeholder 2"/>
          <p:cNvSpPr>
            <a:spLocks noGrp="1"/>
          </p:cNvSpPr>
          <p:nvPr>
            <p:ph sz="half" idx="1"/>
          </p:nvPr>
        </p:nvSpPr>
        <p:spPr>
          <a:xfrm>
            <a:off x="215842" y="1340768"/>
            <a:ext cx="6876438" cy="4958011"/>
          </a:xfrm>
        </p:spPr>
        <p:txBody>
          <a:bodyPr>
            <a:normAutofit/>
          </a:bodyPr>
          <a:lstStyle/>
          <a:p>
            <a:pPr marL="609600" indent="-609600">
              <a:lnSpc>
                <a:spcPct val="80000"/>
              </a:lnSpc>
              <a:defRPr/>
            </a:pPr>
            <a:r>
              <a:rPr lang="en-GB" sz="3600" dirty="0">
                <a:cs typeface="Tahoma" pitchFamily="34" charset="0"/>
              </a:rPr>
              <a:t>Theoretical aspects</a:t>
            </a:r>
          </a:p>
          <a:p>
            <a:pPr marL="609600" indent="-609600">
              <a:lnSpc>
                <a:spcPct val="80000"/>
              </a:lnSpc>
              <a:buClr>
                <a:schemeClr val="tx1"/>
              </a:buClr>
              <a:buFontTx/>
              <a:buAutoNum type="arabicPeriod"/>
              <a:defRPr/>
            </a:pPr>
            <a:r>
              <a:rPr lang="en-GB" sz="2800" dirty="0">
                <a:cs typeface="Tahoma" pitchFamily="34" charset="0"/>
              </a:rPr>
              <a:t>Moral philosophy as a quest to understand ‘good’</a:t>
            </a:r>
          </a:p>
          <a:p>
            <a:pPr marL="609600" indent="-609600">
              <a:lnSpc>
                <a:spcPct val="80000"/>
              </a:lnSpc>
              <a:buClr>
                <a:schemeClr val="tx1"/>
              </a:buClr>
              <a:buFontTx/>
              <a:buAutoNum type="arabicPeriod"/>
              <a:defRPr/>
            </a:pPr>
            <a:r>
              <a:rPr lang="en-GB" sz="2800" dirty="0">
                <a:cs typeface="Tahoma" pitchFamily="34" charset="0"/>
              </a:rPr>
              <a:t>Moral philosophy based on either consequences or duties</a:t>
            </a:r>
          </a:p>
          <a:p>
            <a:pPr marL="1066800" lvl="1" indent="-609600">
              <a:lnSpc>
                <a:spcPct val="80000"/>
              </a:lnSpc>
              <a:buClr>
                <a:schemeClr val="tx1"/>
              </a:buClr>
              <a:buFont typeface="Wingdings" panose="05000000000000000000" pitchFamily="2" charset="2"/>
              <a:buChar char="Ø"/>
              <a:defRPr/>
            </a:pPr>
            <a:r>
              <a:rPr lang="en-GB" sz="2000" dirty="0">
                <a:cs typeface="Tahoma" pitchFamily="34" charset="0"/>
              </a:rPr>
              <a:t>  </a:t>
            </a:r>
            <a:r>
              <a:rPr lang="en-GB" sz="2000" u="sng" dirty="0">
                <a:cs typeface="Tahoma" pitchFamily="34" charset="0"/>
              </a:rPr>
              <a:t>Consequences (Teleology)</a:t>
            </a:r>
            <a:endParaRPr lang="en-GB" sz="2000" dirty="0">
              <a:cs typeface="Tahoma" pitchFamily="34" charset="0"/>
            </a:endParaRPr>
          </a:p>
          <a:p>
            <a:pPr marL="1355725" lvl="3" indent="-171450">
              <a:lnSpc>
                <a:spcPct val="80000"/>
              </a:lnSpc>
              <a:buClr>
                <a:schemeClr val="tx1"/>
              </a:buClr>
              <a:buFont typeface="Arial" panose="020B0604020202020204" pitchFamily="34" charset="0"/>
              <a:buChar char="•"/>
              <a:defRPr/>
            </a:pPr>
            <a:r>
              <a:rPr lang="en-GB" sz="1900" dirty="0">
                <a:cs typeface="Tahoma" pitchFamily="34" charset="0"/>
              </a:rPr>
              <a:t>Utilitarianism (JS Mill)</a:t>
            </a:r>
          </a:p>
          <a:p>
            <a:pPr marL="1355725" lvl="3" indent="-171450">
              <a:lnSpc>
                <a:spcPct val="80000"/>
              </a:lnSpc>
              <a:buClr>
                <a:schemeClr val="tx1"/>
              </a:buClr>
              <a:buFont typeface="Arial" panose="020B0604020202020204" pitchFamily="34" charset="0"/>
              <a:buChar char="•"/>
              <a:defRPr/>
            </a:pPr>
            <a:r>
              <a:rPr lang="en-GB" sz="1900" dirty="0">
                <a:cs typeface="Tahoma" pitchFamily="34" charset="0"/>
              </a:rPr>
              <a:t>Consequentialism</a:t>
            </a:r>
          </a:p>
          <a:p>
            <a:pPr marL="1066800" lvl="1" indent="-609600">
              <a:lnSpc>
                <a:spcPct val="80000"/>
              </a:lnSpc>
              <a:buClr>
                <a:schemeClr val="tx1"/>
              </a:buClr>
              <a:buFont typeface="Wingdings" panose="05000000000000000000" pitchFamily="2" charset="2"/>
              <a:buChar char="Ø"/>
              <a:defRPr/>
            </a:pPr>
            <a:r>
              <a:rPr lang="en-GB" sz="2000" dirty="0">
                <a:cs typeface="Tahoma" pitchFamily="34" charset="0"/>
              </a:rPr>
              <a:t>  </a:t>
            </a:r>
            <a:r>
              <a:rPr lang="en-GB" sz="2000" u="sng" dirty="0">
                <a:cs typeface="Tahoma" pitchFamily="34" charset="0"/>
              </a:rPr>
              <a:t>Duties (Deontology)</a:t>
            </a:r>
            <a:endParaRPr lang="en-GB" sz="2000" dirty="0">
              <a:cs typeface="Tahoma" pitchFamily="34" charset="0"/>
            </a:endParaRPr>
          </a:p>
          <a:p>
            <a:pPr marL="1527175" lvl="3" indent="-342900">
              <a:lnSpc>
                <a:spcPct val="80000"/>
              </a:lnSpc>
              <a:buClr>
                <a:schemeClr val="tx1"/>
              </a:buClr>
              <a:buFont typeface="Arial" panose="020B0604020202020204" pitchFamily="34" charset="0"/>
              <a:buChar char="•"/>
              <a:defRPr/>
            </a:pPr>
            <a:r>
              <a:rPr lang="en-GB" sz="1900" dirty="0">
                <a:cs typeface="Tahoma" pitchFamily="34" charset="0"/>
              </a:rPr>
              <a:t>Right/wrong – Kant – the Moral Imperative</a:t>
            </a:r>
          </a:p>
          <a:p>
            <a:pPr marL="1527175" lvl="3" indent="-342900">
              <a:lnSpc>
                <a:spcPct val="80000"/>
              </a:lnSpc>
              <a:buClr>
                <a:schemeClr val="tx1"/>
              </a:buClr>
              <a:buFont typeface="Arial" panose="020B0604020202020204" pitchFamily="34" charset="0"/>
              <a:buChar char="•"/>
              <a:defRPr/>
            </a:pPr>
            <a:r>
              <a:rPr lang="en-GB" sz="1900" dirty="0">
                <a:cs typeface="Tahoma" pitchFamily="34" charset="0"/>
              </a:rPr>
              <a:t>Duty/obligation</a:t>
            </a:r>
          </a:p>
          <a:p>
            <a:pPr marL="1797050" lvl="4" indent="-342900">
              <a:lnSpc>
                <a:spcPct val="80000"/>
              </a:lnSpc>
              <a:buClr>
                <a:schemeClr val="tx1"/>
              </a:buClr>
              <a:buFont typeface="Arial" panose="020B0604020202020204" pitchFamily="34" charset="0"/>
              <a:buChar char="•"/>
              <a:defRPr/>
            </a:pPr>
            <a:endParaRPr lang="en-GB" sz="1900" dirty="0">
              <a:cs typeface="Tahoma" pitchFamily="34" charset="0"/>
            </a:endParaRP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6</a:t>
            </a:fld>
            <a:endParaRPr lang="en-GB"/>
          </a:p>
        </p:txBody>
      </p:sp>
    </p:spTree>
    <p:extLst>
      <p:ext uri="{BB962C8B-B14F-4D97-AF65-F5344CB8AC3E}">
        <p14:creationId xmlns:p14="http://schemas.microsoft.com/office/powerpoint/2010/main" val="3636536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04664"/>
            <a:ext cx="8316598" cy="1143000"/>
          </a:xfrm>
        </p:spPr>
        <p:txBody>
          <a:bodyPr>
            <a:normAutofit/>
          </a:bodyPr>
          <a:lstStyle/>
          <a:p>
            <a:r>
              <a:rPr lang="en-GB" sz="4400" dirty="0">
                <a:latin typeface="+mn-lt"/>
              </a:rPr>
              <a:t>Principles of Ethics</a:t>
            </a:r>
          </a:p>
        </p:txBody>
      </p:sp>
      <p:sp>
        <p:nvSpPr>
          <p:cNvPr id="3" name="Content Placeholder 2"/>
          <p:cNvSpPr>
            <a:spLocks noGrp="1"/>
          </p:cNvSpPr>
          <p:nvPr>
            <p:ph sz="half" idx="1"/>
          </p:nvPr>
        </p:nvSpPr>
        <p:spPr>
          <a:xfrm>
            <a:off x="323528" y="1412776"/>
            <a:ext cx="7848872" cy="4525963"/>
          </a:xfrm>
        </p:spPr>
        <p:txBody>
          <a:bodyPr>
            <a:normAutofit lnSpcReduction="10000"/>
          </a:bodyPr>
          <a:lstStyle/>
          <a:p>
            <a:pPr>
              <a:lnSpc>
                <a:spcPct val="80000"/>
              </a:lnSpc>
              <a:defRPr/>
            </a:pPr>
            <a:r>
              <a:rPr lang="en-GB" sz="3000" dirty="0"/>
              <a:t>Jacques </a:t>
            </a:r>
            <a:r>
              <a:rPr lang="en-GB" sz="3000" dirty="0" err="1"/>
              <a:t>Thiroux</a:t>
            </a:r>
            <a:r>
              <a:rPr lang="en-GB" sz="3000" dirty="0"/>
              <a:t> (1980) – 5 Principles:</a:t>
            </a:r>
          </a:p>
          <a:p>
            <a:pPr lvl="1">
              <a:lnSpc>
                <a:spcPct val="80000"/>
              </a:lnSpc>
              <a:defRPr/>
            </a:pPr>
            <a:r>
              <a:rPr lang="en-GB" sz="3000" u="sng" dirty="0"/>
              <a:t>The Value of Life</a:t>
            </a:r>
          </a:p>
          <a:p>
            <a:pPr lvl="1">
              <a:lnSpc>
                <a:spcPct val="80000"/>
              </a:lnSpc>
              <a:defRPr/>
            </a:pPr>
            <a:r>
              <a:rPr lang="en-GB" sz="3000" u="sng" dirty="0"/>
              <a:t>Goodness or Rightness</a:t>
            </a:r>
            <a:endParaRPr lang="en-GB" sz="3000" dirty="0"/>
          </a:p>
          <a:p>
            <a:pPr>
              <a:lnSpc>
                <a:spcPct val="80000"/>
              </a:lnSpc>
              <a:defRPr/>
            </a:pPr>
            <a:r>
              <a:rPr lang="en-GB" sz="3000" dirty="0"/>
              <a:t>	</a:t>
            </a:r>
            <a:r>
              <a:rPr lang="en-GB" sz="3000" i="1" dirty="0"/>
              <a:t>Do no harm: 	</a:t>
            </a:r>
            <a:r>
              <a:rPr lang="en-GB" sz="3000" dirty="0"/>
              <a:t>-  beneficence</a:t>
            </a:r>
          </a:p>
          <a:p>
            <a:pPr>
              <a:lnSpc>
                <a:spcPct val="80000"/>
              </a:lnSpc>
              <a:defRPr/>
            </a:pPr>
            <a:r>
              <a:rPr lang="en-GB" sz="3000" dirty="0"/>
              <a:t>				-  non-malfeasance</a:t>
            </a:r>
          </a:p>
          <a:p>
            <a:pPr>
              <a:lnSpc>
                <a:spcPct val="80000"/>
              </a:lnSpc>
              <a:defRPr/>
            </a:pPr>
            <a:r>
              <a:rPr lang="en-GB" sz="3000" dirty="0"/>
              <a:t>				-  malfeasance</a:t>
            </a:r>
          </a:p>
          <a:p>
            <a:pPr lvl="1">
              <a:lnSpc>
                <a:spcPct val="80000"/>
              </a:lnSpc>
              <a:defRPr/>
            </a:pPr>
            <a:r>
              <a:rPr lang="en-GB" sz="3000" u="sng" dirty="0"/>
              <a:t>Justice or Fairness</a:t>
            </a:r>
            <a:endParaRPr lang="en-GB" sz="3000" dirty="0"/>
          </a:p>
          <a:p>
            <a:pPr lvl="1">
              <a:lnSpc>
                <a:spcPct val="80000"/>
              </a:lnSpc>
              <a:defRPr/>
            </a:pPr>
            <a:r>
              <a:rPr lang="en-GB" sz="3000" u="sng" dirty="0"/>
              <a:t>Truth-telling or Honesty</a:t>
            </a:r>
            <a:endParaRPr lang="en-GB" sz="3000" dirty="0"/>
          </a:p>
          <a:p>
            <a:pPr lvl="1">
              <a:lnSpc>
                <a:spcPct val="80000"/>
              </a:lnSpc>
              <a:defRPr/>
            </a:pPr>
            <a:r>
              <a:rPr lang="en-GB" sz="3000" u="sng" dirty="0"/>
              <a:t>Individual Freedom</a:t>
            </a:r>
            <a:r>
              <a:rPr lang="en-GB" sz="3000" dirty="0"/>
              <a:t> - Respect for the autonomy</a:t>
            </a:r>
          </a:p>
          <a:p>
            <a:pPr marL="0" lvl="1" indent="0">
              <a:lnSpc>
                <a:spcPct val="80000"/>
              </a:lnSpc>
              <a:buNone/>
              <a:defRPr/>
            </a:pPr>
            <a:r>
              <a:rPr lang="en-GB" sz="3000" dirty="0"/>
              <a:t>of the individual/ Protection of vulnerable people</a:t>
            </a: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7</a:t>
            </a:fld>
            <a:endParaRPr lang="en-GB"/>
          </a:p>
        </p:txBody>
      </p:sp>
    </p:spTree>
    <p:extLst>
      <p:ext uri="{BB962C8B-B14F-4D97-AF65-F5344CB8AC3E}">
        <p14:creationId xmlns:p14="http://schemas.microsoft.com/office/powerpoint/2010/main" val="4142714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franchiselawyers.files.wordpress.com/2010/12/old-ke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6016" y="3573016"/>
            <a:ext cx="4119693" cy="2739158"/>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51520" y="548680"/>
            <a:ext cx="8316598" cy="926976"/>
          </a:xfrm>
        </p:spPr>
        <p:txBody>
          <a:bodyPr>
            <a:normAutofit/>
          </a:bodyPr>
          <a:lstStyle/>
          <a:p>
            <a:r>
              <a:rPr lang="en-GB" sz="4400" dirty="0">
                <a:latin typeface="+mn-lt"/>
              </a:rPr>
              <a:t>Key Ethical Issues</a:t>
            </a:r>
          </a:p>
        </p:txBody>
      </p:sp>
      <p:sp>
        <p:nvSpPr>
          <p:cNvPr id="3" name="Content Placeholder 2"/>
          <p:cNvSpPr>
            <a:spLocks noGrp="1"/>
          </p:cNvSpPr>
          <p:nvPr>
            <p:ph sz="half" idx="1"/>
          </p:nvPr>
        </p:nvSpPr>
        <p:spPr/>
        <p:txBody>
          <a:bodyPr/>
          <a:lstStyle/>
          <a:p>
            <a:pPr marL="285750" indent="-285750">
              <a:buFont typeface="Arial" pitchFamily="34" charset="0"/>
              <a:buChar char="•"/>
            </a:pPr>
            <a:r>
              <a:rPr lang="en-GB" sz="4000" dirty="0"/>
              <a:t>Consent</a:t>
            </a:r>
          </a:p>
          <a:p>
            <a:pPr marL="285750" indent="-285750">
              <a:buFont typeface="Arial" pitchFamily="34" charset="0"/>
              <a:buChar char="•"/>
            </a:pPr>
            <a:r>
              <a:rPr lang="en-GB" sz="4000" dirty="0"/>
              <a:t>Confidentiality</a:t>
            </a:r>
          </a:p>
          <a:p>
            <a:pPr marL="285750" indent="-285750">
              <a:buFont typeface="Arial" pitchFamily="34" charset="0"/>
              <a:buChar char="•"/>
            </a:pPr>
            <a:r>
              <a:rPr lang="en-GB" sz="4000" dirty="0"/>
              <a:t>Data Protection</a:t>
            </a:r>
          </a:p>
          <a:p>
            <a:pPr marL="285750" indent="-285750">
              <a:buFont typeface="Arial" pitchFamily="34" charset="0"/>
              <a:buChar char="•"/>
            </a:pPr>
            <a:r>
              <a:rPr lang="en-GB" sz="4000" dirty="0"/>
              <a:t>Vulnerable Groups</a:t>
            </a:r>
          </a:p>
          <a:p>
            <a:pPr marL="285750" indent="-285750">
              <a:buFont typeface="Arial" pitchFamily="34" charset="0"/>
              <a:buChar char="•"/>
            </a:pPr>
            <a:r>
              <a:rPr lang="en-GB" sz="4000" dirty="0"/>
              <a:t>Risk</a:t>
            </a: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8</a:t>
            </a:fld>
            <a:endParaRPr lang="en-GB"/>
          </a:p>
        </p:txBody>
      </p:sp>
    </p:spTree>
    <p:extLst>
      <p:ext uri="{BB962C8B-B14F-4D97-AF65-F5344CB8AC3E}">
        <p14:creationId xmlns:p14="http://schemas.microsoft.com/office/powerpoint/2010/main" val="3305647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316598" cy="1143000"/>
          </a:xfrm>
        </p:spPr>
        <p:txBody>
          <a:bodyPr>
            <a:normAutofit/>
          </a:bodyPr>
          <a:lstStyle/>
          <a:p>
            <a:pPr algn="ctr"/>
            <a:r>
              <a:rPr lang="en-GB" sz="3200" dirty="0">
                <a:latin typeface="+mn-lt"/>
              </a:rPr>
              <a:t>A Checklist</a:t>
            </a:r>
          </a:p>
        </p:txBody>
      </p:sp>
      <p:sp>
        <p:nvSpPr>
          <p:cNvPr id="3" name="Content Placeholder 2"/>
          <p:cNvSpPr>
            <a:spLocks noGrp="1"/>
          </p:cNvSpPr>
          <p:nvPr>
            <p:ph sz="half" idx="1"/>
          </p:nvPr>
        </p:nvSpPr>
        <p:spPr>
          <a:xfrm>
            <a:off x="179512" y="1052736"/>
            <a:ext cx="8424936" cy="5256584"/>
          </a:xfrm>
        </p:spPr>
        <p:txBody>
          <a:bodyPr>
            <a:normAutofit fontScale="40000" lnSpcReduction="20000"/>
          </a:bodyPr>
          <a:lstStyle/>
          <a:p>
            <a:pPr marL="628650" indent="-285750">
              <a:lnSpc>
                <a:spcPct val="150000"/>
              </a:lnSpc>
              <a:buFont typeface="Arial" panose="020B0604020202020204" pitchFamily="34" charset="0"/>
              <a:buChar char="•"/>
            </a:pPr>
            <a:r>
              <a:rPr lang="en-GB" sz="4300" dirty="0"/>
              <a:t>Relevance of the research and research design</a:t>
            </a:r>
          </a:p>
          <a:p>
            <a:pPr marL="628650" indent="-285750">
              <a:lnSpc>
                <a:spcPct val="150000"/>
              </a:lnSpc>
              <a:buFont typeface="Arial" panose="020B0604020202020204" pitchFamily="34" charset="0"/>
              <a:buChar char="•"/>
            </a:pPr>
            <a:r>
              <a:rPr lang="en-GB" sz="4300" dirty="0"/>
              <a:t> Suitability of applicant and supporting staff</a:t>
            </a:r>
          </a:p>
          <a:p>
            <a:pPr marL="628650" indent="-285750">
              <a:lnSpc>
                <a:spcPct val="150000"/>
              </a:lnSpc>
              <a:buFont typeface="Arial" panose="020B0604020202020204" pitchFamily="34" charset="0"/>
              <a:buChar char="•"/>
            </a:pPr>
            <a:r>
              <a:rPr lang="en-GB" sz="4300" dirty="0"/>
              <a:t> Quality of Facilities</a:t>
            </a:r>
          </a:p>
          <a:p>
            <a:pPr marL="628650" indent="-285750">
              <a:lnSpc>
                <a:spcPct val="150000"/>
              </a:lnSpc>
              <a:buFont typeface="Arial" panose="020B0604020202020204" pitchFamily="34" charset="0"/>
              <a:buChar char="•"/>
            </a:pPr>
            <a:r>
              <a:rPr lang="en-GB" sz="4300" dirty="0"/>
              <a:t> Evaluation of anticipated benefits and risks</a:t>
            </a:r>
          </a:p>
          <a:p>
            <a:pPr marL="628650" indent="-285750">
              <a:lnSpc>
                <a:spcPct val="150000"/>
              </a:lnSpc>
              <a:buFont typeface="Arial" panose="020B0604020202020204" pitchFamily="34" charset="0"/>
              <a:buChar char="•"/>
            </a:pPr>
            <a:r>
              <a:rPr lang="en-GB" sz="4300" dirty="0"/>
              <a:t> Care and protection of research participant</a:t>
            </a:r>
          </a:p>
          <a:p>
            <a:pPr marL="628650" indent="-285750">
              <a:lnSpc>
                <a:spcPct val="150000"/>
              </a:lnSpc>
              <a:buFont typeface="Arial" panose="020B0604020202020204" pitchFamily="34" charset="0"/>
              <a:buChar char="•"/>
            </a:pPr>
            <a:r>
              <a:rPr lang="en-GB" sz="4300" dirty="0"/>
              <a:t> Hazards, discomforts and distress of participants</a:t>
            </a:r>
          </a:p>
          <a:p>
            <a:pPr marL="628650" indent="-285750">
              <a:lnSpc>
                <a:spcPct val="150000"/>
              </a:lnSpc>
              <a:buFont typeface="Arial" panose="020B0604020202020204" pitchFamily="34" charset="0"/>
              <a:buChar char="•"/>
            </a:pPr>
            <a:r>
              <a:rPr lang="en-GB" sz="4300" dirty="0"/>
              <a:t> Consent of research participant (Including justification for research on persons lacking mental capacity)</a:t>
            </a:r>
          </a:p>
          <a:p>
            <a:pPr marL="628650" indent="-285750">
              <a:lnSpc>
                <a:spcPct val="150000"/>
              </a:lnSpc>
              <a:buFont typeface="Arial" panose="020B0604020202020204" pitchFamily="34" charset="0"/>
              <a:buChar char="•"/>
            </a:pPr>
            <a:r>
              <a:rPr lang="en-GB" sz="4300" dirty="0"/>
              <a:t> Participant Information Sheet: Adequacy and completeness</a:t>
            </a:r>
          </a:p>
          <a:p>
            <a:pPr marL="628650" indent="-285750">
              <a:lnSpc>
                <a:spcPct val="150000"/>
              </a:lnSpc>
              <a:buFont typeface="Arial" panose="020B0604020202020204" pitchFamily="34" charset="0"/>
              <a:buChar char="•"/>
            </a:pPr>
            <a:r>
              <a:rPr lang="en-GB" sz="4300" dirty="0"/>
              <a:t> Recruitment arrangements</a:t>
            </a:r>
          </a:p>
          <a:p>
            <a:pPr marL="628650" indent="-285750">
              <a:lnSpc>
                <a:spcPct val="150000"/>
              </a:lnSpc>
              <a:buFont typeface="Arial" panose="020B0604020202020204" pitchFamily="34" charset="0"/>
              <a:buChar char="•"/>
            </a:pPr>
            <a:r>
              <a:rPr lang="en-GB" sz="4300" dirty="0"/>
              <a:t> Confidentiality: Privacy and Protection of Data</a:t>
            </a:r>
          </a:p>
          <a:p>
            <a:pPr marL="628650" indent="-285750">
              <a:lnSpc>
                <a:spcPct val="150000"/>
              </a:lnSpc>
              <a:buFont typeface="Arial" panose="020B0604020202020204" pitchFamily="34" charset="0"/>
              <a:buChar char="•"/>
            </a:pPr>
            <a:r>
              <a:rPr lang="en-GB" sz="4300" dirty="0"/>
              <a:t> Indemnity and Compensation</a:t>
            </a:r>
          </a:p>
          <a:p>
            <a:pPr marL="342900">
              <a:lnSpc>
                <a:spcPct val="150000"/>
              </a:lnSpc>
              <a:buFontTx/>
              <a:buAutoNum type="arabicPeriod"/>
            </a:pPr>
            <a:endParaRPr lang="en-GB" dirty="0"/>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9</a:t>
            </a:fld>
            <a:endParaRPr lang="en-GB"/>
          </a:p>
        </p:txBody>
      </p:sp>
      <p:pic>
        <p:nvPicPr>
          <p:cNvPr id="2050" name="Picture 2" descr="http://www.seoglobalpro.com/wp-content/uploads/2012/12/side_6.png"/>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5220072" y="1124744"/>
            <a:ext cx="2541860" cy="2181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1351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2.bp.blogspot.com/-ywfYKNqIK6E/TzOeVro01oI/AAAAAAAABCg/bxNCQ2tTDE8/s1600/30.jpg"/>
          <p:cNvPicPr>
            <a:picLocks noChangeAspect="1" noChangeArrowheads="1"/>
          </p:cNvPicPr>
          <p:nvPr/>
        </p:nvPicPr>
        <p:blipFill>
          <a:blip r:embed="rId2" cstate="print">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5148063" y="3140968"/>
            <a:ext cx="3603507" cy="225219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51520" y="620688"/>
            <a:ext cx="8316598" cy="1143000"/>
          </a:xfrm>
        </p:spPr>
        <p:txBody>
          <a:bodyPr>
            <a:noAutofit/>
          </a:bodyPr>
          <a:lstStyle/>
          <a:p>
            <a:r>
              <a:rPr lang="en-GB" sz="4000" dirty="0">
                <a:latin typeface="+mn-lt"/>
              </a:rPr>
              <a:t>Relevance of the Research and Research Design</a:t>
            </a:r>
          </a:p>
        </p:txBody>
      </p:sp>
      <p:sp>
        <p:nvSpPr>
          <p:cNvPr id="3" name="Content Placeholder 2"/>
          <p:cNvSpPr>
            <a:spLocks noGrp="1"/>
          </p:cNvSpPr>
          <p:nvPr>
            <p:ph sz="half" idx="1"/>
          </p:nvPr>
        </p:nvSpPr>
        <p:spPr>
          <a:xfrm>
            <a:off x="323528" y="2204864"/>
            <a:ext cx="5436278" cy="4525963"/>
          </a:xfrm>
        </p:spPr>
        <p:txBody>
          <a:bodyPr/>
          <a:lstStyle/>
          <a:p>
            <a:pPr marL="285750" indent="-285750">
              <a:buFont typeface="Arial" pitchFamily="34" charset="0"/>
              <a:buChar char="•"/>
            </a:pPr>
            <a:r>
              <a:rPr lang="en-GB" sz="3200" dirty="0"/>
              <a:t>Importance of  justification – not over justification</a:t>
            </a:r>
          </a:p>
          <a:p>
            <a:endParaRPr lang="en-GB" sz="3200" dirty="0"/>
          </a:p>
          <a:p>
            <a:pPr marL="285750" indent="-285750">
              <a:buFont typeface="Arial" pitchFamily="34" charset="0"/>
              <a:buChar char="•"/>
            </a:pPr>
            <a:r>
              <a:rPr lang="en-GB" sz="3200" dirty="0"/>
              <a:t>Clarity of methodology </a:t>
            </a: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10</a:t>
            </a:fld>
            <a:endParaRPr lang="en-GB"/>
          </a:p>
        </p:txBody>
      </p:sp>
    </p:spTree>
    <p:extLst>
      <p:ext uri="{BB962C8B-B14F-4D97-AF65-F5344CB8AC3E}">
        <p14:creationId xmlns:p14="http://schemas.microsoft.com/office/powerpoint/2010/main" val="1474460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764704"/>
            <a:ext cx="8316598" cy="710952"/>
          </a:xfrm>
        </p:spPr>
        <p:txBody>
          <a:bodyPr/>
          <a:lstStyle/>
          <a:p>
            <a:r>
              <a:rPr lang="en-GB" dirty="0">
                <a:latin typeface="+mn-lt"/>
              </a:rPr>
              <a:t>Suitability of applicant and supporting staff</a:t>
            </a:r>
          </a:p>
        </p:txBody>
      </p:sp>
      <p:sp>
        <p:nvSpPr>
          <p:cNvPr id="3" name="Content Placeholder 2"/>
          <p:cNvSpPr>
            <a:spLocks noGrp="1"/>
          </p:cNvSpPr>
          <p:nvPr>
            <p:ph sz="half" idx="1"/>
          </p:nvPr>
        </p:nvSpPr>
        <p:spPr>
          <a:xfrm>
            <a:off x="251520" y="1772816"/>
            <a:ext cx="5436278" cy="4525963"/>
          </a:xfrm>
        </p:spPr>
        <p:txBody>
          <a:bodyPr/>
          <a:lstStyle/>
          <a:p>
            <a:pPr marL="285750" indent="-285750">
              <a:buFont typeface="Arial" pitchFamily="34" charset="0"/>
              <a:buChar char="•"/>
            </a:pPr>
            <a:r>
              <a:rPr lang="en-GB" sz="2800" dirty="0"/>
              <a:t>Student / Supervisor</a:t>
            </a:r>
          </a:p>
          <a:p>
            <a:endParaRPr lang="en-GB" sz="2800" dirty="0"/>
          </a:p>
          <a:p>
            <a:pPr marL="285750" indent="-285750">
              <a:buFont typeface="Arial" pitchFamily="34" charset="0"/>
              <a:buChar char="•"/>
            </a:pPr>
            <a:r>
              <a:rPr lang="en-GB" sz="2800" dirty="0"/>
              <a:t>Risk – Supportive Environment?</a:t>
            </a:r>
          </a:p>
          <a:p>
            <a:endParaRPr lang="en-GB" sz="2800" dirty="0"/>
          </a:p>
          <a:p>
            <a:pPr marL="285750" indent="-285750">
              <a:buFont typeface="Arial" pitchFamily="34" charset="0"/>
              <a:buChar char="•"/>
            </a:pPr>
            <a:r>
              <a:rPr lang="en-GB" sz="2800" dirty="0"/>
              <a:t>Quality of Facilities</a:t>
            </a: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11</a:t>
            </a:fld>
            <a:endParaRPr lang="en-GB"/>
          </a:p>
        </p:txBody>
      </p:sp>
      <p:pic>
        <p:nvPicPr>
          <p:cNvPr id="3074" name="Picture 2" descr="http://inventionofthemicroscope.weebly.com/uploads/2/0/0/6/20062933/7222798_or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339560"/>
            <a:ext cx="2952329" cy="3623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3638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692696"/>
            <a:ext cx="8316598" cy="854968"/>
          </a:xfrm>
        </p:spPr>
        <p:txBody>
          <a:bodyPr/>
          <a:lstStyle/>
          <a:p>
            <a:r>
              <a:rPr lang="en-GB" dirty="0">
                <a:latin typeface="+mn-lt"/>
              </a:rPr>
              <a:t>Evaluation of anticipated benefits and risks</a:t>
            </a:r>
          </a:p>
        </p:txBody>
      </p:sp>
      <p:sp>
        <p:nvSpPr>
          <p:cNvPr id="3" name="Content Placeholder 2"/>
          <p:cNvSpPr>
            <a:spLocks noGrp="1"/>
          </p:cNvSpPr>
          <p:nvPr>
            <p:ph sz="half" idx="1"/>
          </p:nvPr>
        </p:nvSpPr>
        <p:spPr>
          <a:xfrm>
            <a:off x="323528" y="1772816"/>
            <a:ext cx="5436278" cy="4525963"/>
          </a:xfrm>
        </p:spPr>
        <p:txBody>
          <a:bodyPr/>
          <a:lstStyle/>
          <a:p>
            <a:pPr marL="285750" indent="-285750">
              <a:buFont typeface="Arial" pitchFamily="34" charset="0"/>
              <a:buChar char="•"/>
            </a:pPr>
            <a:r>
              <a:rPr lang="en-GB" sz="3200" dirty="0"/>
              <a:t>Key element in Risk Assessment</a:t>
            </a:r>
          </a:p>
          <a:p>
            <a:endParaRPr lang="en-GB" sz="3200" dirty="0"/>
          </a:p>
          <a:p>
            <a:pPr marL="285750" indent="-285750">
              <a:buFont typeface="Arial" pitchFamily="34" charset="0"/>
              <a:buChar char="•"/>
            </a:pPr>
            <a:r>
              <a:rPr lang="en-GB" sz="3200" dirty="0"/>
              <a:t>Management of Risk</a:t>
            </a:r>
          </a:p>
          <a:p>
            <a:endParaRPr lang="en-GB" sz="3200" dirty="0"/>
          </a:p>
          <a:p>
            <a:pPr marL="285750" indent="-285750">
              <a:buFont typeface="Arial" pitchFamily="34" charset="0"/>
              <a:buChar char="•"/>
            </a:pPr>
            <a:r>
              <a:rPr lang="en-GB" sz="3200" dirty="0"/>
              <a:t>Limits</a:t>
            </a: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dirty="0"/>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12</a:t>
            </a:fld>
            <a:endParaRPr lang="en-GB"/>
          </a:p>
        </p:txBody>
      </p:sp>
      <p:pic>
        <p:nvPicPr>
          <p:cNvPr id="4098" name="Picture 2" descr="http://dietsinreview.s3.amazonaws.com/diet_column/wp-content/uploads/2014/01/dice-e13902650934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3695976"/>
            <a:ext cx="3096344" cy="26731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0905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48680"/>
            <a:ext cx="8532622" cy="1143000"/>
          </a:xfrm>
        </p:spPr>
        <p:txBody>
          <a:bodyPr>
            <a:normAutofit fontScale="90000"/>
          </a:bodyPr>
          <a:lstStyle/>
          <a:p>
            <a:pPr algn="ctr"/>
            <a:r>
              <a:rPr lang="en-US" dirty="0"/>
              <a:t>Risk Assessment (physical &amp; psychological): </a:t>
            </a:r>
            <a:br>
              <a:rPr lang="en-US" dirty="0"/>
            </a:br>
            <a:r>
              <a:rPr lang="en-US" dirty="0"/>
              <a:t>Low Risk</a:t>
            </a:r>
            <a:r>
              <a:rPr lang="en-GB" dirty="0"/>
              <a:t/>
            </a:r>
            <a:br>
              <a:rPr lang="en-GB" dirty="0"/>
            </a:br>
            <a:endParaRPr lang="en-GB" dirty="0"/>
          </a:p>
        </p:txBody>
      </p:sp>
      <p:sp>
        <p:nvSpPr>
          <p:cNvPr id="3" name="Content Placeholder 2"/>
          <p:cNvSpPr>
            <a:spLocks noGrp="1"/>
          </p:cNvSpPr>
          <p:nvPr>
            <p:ph sz="half" idx="1"/>
          </p:nvPr>
        </p:nvSpPr>
        <p:spPr>
          <a:xfrm>
            <a:off x="1043608" y="1844824"/>
            <a:ext cx="6768752" cy="4032448"/>
          </a:xfrm>
        </p:spPr>
        <p:txBody>
          <a:bodyPr>
            <a:normAutofit/>
          </a:bodyPr>
          <a:lstStyle/>
          <a:p>
            <a:pPr marL="285750" lvl="0" indent="-285750">
              <a:buFont typeface="Arial" panose="020B0604020202020204" pitchFamily="34" charset="0"/>
              <a:buChar char="•"/>
            </a:pPr>
            <a:r>
              <a:rPr lang="en-US" sz="2400" dirty="0"/>
              <a:t>Very low risk of causing distress</a:t>
            </a:r>
            <a:endParaRPr lang="en-GB" sz="2400" dirty="0"/>
          </a:p>
          <a:p>
            <a:pPr marL="285750" lvl="0" indent="-285750">
              <a:buFont typeface="Arial" panose="020B0604020202020204" pitchFamily="34" charset="0"/>
              <a:buChar char="•"/>
            </a:pPr>
            <a:r>
              <a:rPr lang="en-US" sz="2400" dirty="0"/>
              <a:t>Not involving vulnerable participants</a:t>
            </a:r>
            <a:endParaRPr lang="en-GB" sz="2400" dirty="0"/>
          </a:p>
          <a:p>
            <a:pPr marL="285750" lvl="0" indent="-285750">
              <a:buFont typeface="Arial" panose="020B0604020202020204" pitchFamily="34" charset="0"/>
              <a:buChar char="•"/>
            </a:pPr>
            <a:r>
              <a:rPr lang="en-US" sz="2400" dirty="0"/>
              <a:t>Low risk to researcher and participant</a:t>
            </a:r>
            <a:endParaRPr lang="en-GB" sz="2400" dirty="0"/>
          </a:p>
          <a:p>
            <a:pPr marL="285750" indent="-285750">
              <a:buFont typeface="Arial" panose="020B0604020202020204" pitchFamily="34" charset="0"/>
              <a:buChar char="•"/>
            </a:pPr>
            <a:r>
              <a:rPr lang="en-US" sz="2400" dirty="0"/>
              <a:t>e.g. no direct contact</a:t>
            </a:r>
            <a:endParaRPr lang="en-GB" sz="2400" dirty="0"/>
          </a:p>
          <a:p>
            <a:pPr marL="285750" lvl="0" indent="-285750">
              <a:buFont typeface="Arial" panose="020B0604020202020204" pitchFamily="34" charset="0"/>
              <a:buChar char="•"/>
            </a:pPr>
            <a:r>
              <a:rPr lang="en-US" sz="2400" dirty="0"/>
              <a:t>If gatekeeper access required it is already in place</a:t>
            </a:r>
            <a:endParaRPr lang="en-GB" sz="2400" dirty="0"/>
          </a:p>
          <a:p>
            <a:pPr marL="285750" lvl="0" indent="-285750">
              <a:buFont typeface="Arial" panose="020B0604020202020204" pitchFamily="34" charset="0"/>
              <a:buChar char="•"/>
            </a:pPr>
            <a:r>
              <a:rPr lang="en-US" sz="2400" dirty="0"/>
              <a:t>Possible examples; online questionnaires, focus groups</a:t>
            </a:r>
            <a:endParaRPr lang="en-GB" sz="2400" dirty="0"/>
          </a:p>
          <a:p>
            <a:pPr marL="285750" indent="-285750">
              <a:buFont typeface="Arial" panose="020B0604020202020204" pitchFamily="34" charset="0"/>
              <a:buChar char="•"/>
            </a:pPr>
            <a:endParaRPr lang="en-GB" sz="2400"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dirty="0"/>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13</a:t>
            </a:fld>
            <a:endParaRPr lang="en-GB"/>
          </a:p>
        </p:txBody>
      </p:sp>
    </p:spTree>
    <p:extLst>
      <p:ext uri="{BB962C8B-B14F-4D97-AF65-F5344CB8AC3E}">
        <p14:creationId xmlns:p14="http://schemas.microsoft.com/office/powerpoint/2010/main" val="3891540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476672"/>
            <a:ext cx="8316598" cy="1143000"/>
          </a:xfrm>
        </p:spPr>
        <p:txBody>
          <a:bodyPr>
            <a:normAutofit fontScale="90000"/>
          </a:bodyPr>
          <a:lstStyle/>
          <a:p>
            <a:pPr algn="ctr"/>
            <a:r>
              <a:rPr lang="en-US" dirty="0"/>
              <a:t/>
            </a:r>
            <a:br>
              <a:rPr lang="en-US" dirty="0"/>
            </a:br>
            <a:r>
              <a:rPr lang="en-US" dirty="0"/>
              <a:t>Medium Risk</a:t>
            </a:r>
            <a:r>
              <a:rPr lang="en-GB" dirty="0"/>
              <a:t/>
            </a:r>
            <a:br>
              <a:rPr lang="en-GB" dirty="0"/>
            </a:br>
            <a:endParaRPr lang="en-GB" dirty="0"/>
          </a:p>
        </p:txBody>
      </p:sp>
      <p:sp>
        <p:nvSpPr>
          <p:cNvPr id="3" name="Content Placeholder 2"/>
          <p:cNvSpPr>
            <a:spLocks noGrp="1"/>
          </p:cNvSpPr>
          <p:nvPr>
            <p:ph sz="half" idx="1"/>
          </p:nvPr>
        </p:nvSpPr>
        <p:spPr>
          <a:xfrm>
            <a:off x="611560" y="2060848"/>
            <a:ext cx="7992888" cy="4104456"/>
          </a:xfrm>
        </p:spPr>
        <p:txBody>
          <a:bodyPr>
            <a:normAutofit/>
          </a:bodyPr>
          <a:lstStyle/>
          <a:p>
            <a:pPr marL="285750" lvl="0" indent="-285750">
              <a:buFont typeface="Arial" panose="020B0604020202020204" pitchFamily="34" charset="0"/>
              <a:buChar char="•"/>
            </a:pPr>
            <a:r>
              <a:rPr lang="en-US" sz="2000" dirty="0"/>
              <a:t>Topics and methods may cause ‘moderate’ distress</a:t>
            </a:r>
            <a:endParaRPr lang="en-GB" sz="2000" dirty="0"/>
          </a:p>
          <a:p>
            <a:pPr marL="285750" lvl="0" indent="-285750">
              <a:buFont typeface="Arial" panose="020B0604020202020204" pitchFamily="34" charset="0"/>
              <a:buChar char="•"/>
            </a:pPr>
            <a:r>
              <a:rPr lang="en-US" sz="2000" dirty="0"/>
              <a:t>Sources of help and support should be detailed</a:t>
            </a:r>
            <a:endParaRPr lang="en-GB" sz="2000" dirty="0"/>
          </a:p>
          <a:p>
            <a:pPr marL="285750" lvl="0" indent="-285750">
              <a:buFont typeface="Arial" panose="020B0604020202020204" pitchFamily="34" charset="0"/>
              <a:buChar char="•"/>
            </a:pPr>
            <a:r>
              <a:rPr lang="en-US" sz="2000" dirty="0"/>
              <a:t>May involve vulnerable groups – detail how you would deal with the risks</a:t>
            </a:r>
            <a:endParaRPr lang="en-GB" sz="2000" dirty="0"/>
          </a:p>
          <a:p>
            <a:pPr marL="285750" lvl="0" indent="-285750">
              <a:buFont typeface="Arial" panose="020B0604020202020204" pitchFamily="34" charset="0"/>
              <a:buChar char="•"/>
            </a:pPr>
            <a:r>
              <a:rPr lang="en-US" sz="2000" dirty="0"/>
              <a:t>Face to face data collection methods, public places, offices, organisations (with permission)</a:t>
            </a:r>
            <a:endParaRPr lang="en-GB" sz="2000" dirty="0"/>
          </a:p>
          <a:p>
            <a:pPr marL="285750" lvl="0" indent="-285750">
              <a:buFont typeface="Arial" panose="020B0604020202020204" pitchFamily="34" charset="0"/>
              <a:buChar char="•"/>
            </a:pPr>
            <a:r>
              <a:rPr lang="en-US" sz="2000" dirty="0"/>
              <a:t>Risk assessment required</a:t>
            </a:r>
            <a:endParaRPr lang="en-GB" sz="2000" dirty="0"/>
          </a:p>
          <a:p>
            <a:pPr marL="285750" lvl="0" indent="-285750">
              <a:buFont typeface="Arial" panose="020B0604020202020204" pitchFamily="34" charset="0"/>
              <a:buChar char="•"/>
            </a:pPr>
            <a:r>
              <a:rPr lang="en-US" sz="2000" dirty="0"/>
              <a:t>Material inducements /incentives offered to participants</a:t>
            </a:r>
            <a:endParaRPr lang="en-GB" sz="2000" dirty="0"/>
          </a:p>
          <a:p>
            <a:pPr marL="285750" lvl="0" indent="-285750">
              <a:buFont typeface="Arial" panose="020B0604020202020204" pitchFamily="34" charset="0"/>
              <a:buChar char="•"/>
            </a:pPr>
            <a:r>
              <a:rPr lang="en-US" sz="2000" dirty="0"/>
              <a:t>Setting unfamiliar to the researcher</a:t>
            </a:r>
            <a:endParaRPr lang="en-GB" sz="2000" dirty="0"/>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14</a:t>
            </a:fld>
            <a:endParaRPr lang="en-GB"/>
          </a:p>
        </p:txBody>
      </p:sp>
    </p:spTree>
    <p:extLst>
      <p:ext uri="{BB962C8B-B14F-4D97-AF65-F5344CB8AC3E}">
        <p14:creationId xmlns:p14="http://schemas.microsoft.com/office/powerpoint/2010/main" val="1393130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a:t/>
            </a:r>
            <a:br>
              <a:rPr lang="en-US" dirty="0"/>
            </a:br>
            <a:r>
              <a:rPr lang="en-US" dirty="0"/>
              <a:t>High Risk</a:t>
            </a:r>
            <a:r>
              <a:rPr lang="en-GB" dirty="0"/>
              <a:t/>
            </a:r>
            <a:br>
              <a:rPr lang="en-GB" dirty="0"/>
            </a:br>
            <a:endParaRPr lang="en-GB" dirty="0"/>
          </a:p>
        </p:txBody>
      </p:sp>
      <p:sp>
        <p:nvSpPr>
          <p:cNvPr id="3" name="Content Placeholder 2"/>
          <p:cNvSpPr>
            <a:spLocks noGrp="1"/>
          </p:cNvSpPr>
          <p:nvPr>
            <p:ph sz="half" idx="1"/>
          </p:nvPr>
        </p:nvSpPr>
        <p:spPr>
          <a:xfrm>
            <a:off x="1331640" y="1412776"/>
            <a:ext cx="6949280" cy="4824536"/>
          </a:xfrm>
        </p:spPr>
        <p:txBody>
          <a:bodyPr>
            <a:noAutofit/>
          </a:bodyPr>
          <a:lstStyle/>
          <a:p>
            <a:pPr marL="285750" lvl="0" indent="-285750">
              <a:buFont typeface="Arial" panose="020B0604020202020204" pitchFamily="34" charset="0"/>
              <a:buChar char="•"/>
            </a:pPr>
            <a:r>
              <a:rPr lang="en-US" sz="1800" dirty="0"/>
              <a:t>Human tissue/ biological material</a:t>
            </a:r>
            <a:endParaRPr lang="en-GB" sz="1800" dirty="0"/>
          </a:p>
          <a:p>
            <a:pPr marL="285750" lvl="0" indent="-285750">
              <a:buFont typeface="Arial" panose="020B0604020202020204" pitchFamily="34" charset="0"/>
              <a:buChar char="•"/>
            </a:pPr>
            <a:r>
              <a:rPr lang="en-US" sz="1800" dirty="0"/>
              <a:t>NHS patients</a:t>
            </a:r>
            <a:endParaRPr lang="en-GB" sz="1800" dirty="0"/>
          </a:p>
          <a:p>
            <a:pPr marL="285750" lvl="0" indent="-285750">
              <a:buFont typeface="Arial" panose="020B0604020202020204" pitchFamily="34" charset="0"/>
              <a:buChar char="•"/>
            </a:pPr>
            <a:r>
              <a:rPr lang="en-US" sz="1800" dirty="0"/>
              <a:t>People using social care services</a:t>
            </a:r>
            <a:endParaRPr lang="en-GB" sz="1800" dirty="0"/>
          </a:p>
          <a:p>
            <a:pPr marL="285750" lvl="0" indent="-285750">
              <a:buFont typeface="Arial" panose="020B0604020202020204" pitchFamily="34" charset="0"/>
              <a:buChar char="•"/>
            </a:pPr>
            <a:r>
              <a:rPr lang="en-US" sz="1800" dirty="0"/>
              <a:t>Social Services esp. where 3 or more social services included</a:t>
            </a:r>
            <a:endParaRPr lang="en-GB" sz="1800" dirty="0"/>
          </a:p>
          <a:p>
            <a:pPr marL="285750" lvl="0" indent="-285750">
              <a:buFont typeface="Arial" panose="020B0604020202020204" pitchFamily="34" charset="0"/>
              <a:buChar char="•"/>
            </a:pPr>
            <a:r>
              <a:rPr lang="en-US" sz="1800" dirty="0"/>
              <a:t>Capacity to consent in doubt</a:t>
            </a:r>
            <a:endParaRPr lang="en-GB" sz="1800" dirty="0"/>
          </a:p>
          <a:p>
            <a:pPr marL="285750" lvl="0" indent="-285750">
              <a:buFont typeface="Arial" panose="020B0604020202020204" pitchFamily="34" charset="0"/>
              <a:buChar char="•"/>
            </a:pPr>
            <a:r>
              <a:rPr lang="en-US" sz="1800" dirty="0"/>
              <a:t>Vulnerable groups</a:t>
            </a:r>
            <a:endParaRPr lang="en-GB" sz="1800" dirty="0"/>
          </a:p>
          <a:p>
            <a:pPr marL="285750" lvl="0" indent="-285750">
              <a:buFont typeface="Arial" panose="020B0604020202020204" pitchFamily="34" charset="0"/>
              <a:buChar char="•"/>
            </a:pPr>
            <a:r>
              <a:rPr lang="en-US" sz="1800" dirty="0"/>
              <a:t>Risk of distress, harm, embarrassment is high</a:t>
            </a:r>
            <a:endParaRPr lang="en-GB" sz="1800" dirty="0"/>
          </a:p>
          <a:p>
            <a:pPr marL="285750" lvl="0" indent="-285750">
              <a:buFont typeface="Arial" panose="020B0604020202020204" pitchFamily="34" charset="0"/>
              <a:buChar char="•"/>
            </a:pPr>
            <a:r>
              <a:rPr lang="en-US" sz="1800" dirty="0"/>
              <a:t>Illegal activity, illicit activity</a:t>
            </a:r>
            <a:endParaRPr lang="en-GB" sz="1800" dirty="0"/>
          </a:p>
          <a:p>
            <a:pPr marL="285750" lvl="0" indent="-285750">
              <a:buFont typeface="Arial" panose="020B0604020202020204" pitchFamily="34" charset="0"/>
              <a:buChar char="•"/>
            </a:pPr>
            <a:r>
              <a:rPr lang="en-US" sz="1800" dirty="0"/>
              <a:t>Sole facilitator of Focus Group esp. distressing topic</a:t>
            </a:r>
            <a:endParaRPr lang="en-GB" sz="1800" dirty="0"/>
          </a:p>
          <a:p>
            <a:pPr marL="285750" lvl="0" indent="-285750">
              <a:buFont typeface="Arial" panose="020B0604020202020204" pitchFamily="34" charset="0"/>
              <a:buChar char="•"/>
            </a:pPr>
            <a:r>
              <a:rPr lang="en-US" sz="1800" dirty="0"/>
              <a:t>Overseas</a:t>
            </a:r>
            <a:endParaRPr lang="en-GB" sz="1800" dirty="0"/>
          </a:p>
          <a:p>
            <a:pPr marL="285750" lvl="0" indent="-285750">
              <a:buFont typeface="Arial" panose="020B0604020202020204" pitchFamily="34" charset="0"/>
              <a:buChar char="•"/>
            </a:pPr>
            <a:r>
              <a:rPr lang="en-US" sz="1800" dirty="0"/>
              <a:t>Lone researcher – home visits</a:t>
            </a:r>
            <a:endParaRPr lang="en-GB" sz="1800" dirty="0"/>
          </a:p>
          <a:p>
            <a:endParaRPr lang="en-GB" sz="1800"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 </a:t>
            </a:r>
          </a:p>
        </p:txBody>
      </p:sp>
      <p:sp>
        <p:nvSpPr>
          <p:cNvPr id="6" name="Slide Number Placeholder 5"/>
          <p:cNvSpPr>
            <a:spLocks noGrp="1"/>
          </p:cNvSpPr>
          <p:nvPr>
            <p:ph type="sldNum" sz="quarter" idx="12"/>
          </p:nvPr>
        </p:nvSpPr>
        <p:spPr/>
        <p:txBody>
          <a:bodyPr/>
          <a:lstStyle/>
          <a:p>
            <a:fld id="{786194A1-5B28-41B4-A256-7AB656992733}" type="slidenum">
              <a:rPr lang="en-GB" smtClean="0"/>
              <a:t>15</a:t>
            </a:fld>
            <a:endParaRPr lang="en-GB"/>
          </a:p>
        </p:txBody>
      </p:sp>
    </p:spTree>
    <p:extLst>
      <p:ext uri="{BB962C8B-B14F-4D97-AF65-F5344CB8AC3E}">
        <p14:creationId xmlns:p14="http://schemas.microsoft.com/office/powerpoint/2010/main" val="155270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316598" cy="854968"/>
          </a:xfrm>
        </p:spPr>
        <p:txBody>
          <a:bodyPr/>
          <a:lstStyle/>
          <a:p>
            <a:r>
              <a:rPr lang="en-GB" dirty="0">
                <a:latin typeface="+mn-lt"/>
              </a:rPr>
              <a:t>Care and Protection of Research Participant</a:t>
            </a:r>
          </a:p>
        </p:txBody>
      </p:sp>
      <p:sp>
        <p:nvSpPr>
          <p:cNvPr id="3" name="Content Placeholder 2"/>
          <p:cNvSpPr>
            <a:spLocks noGrp="1"/>
          </p:cNvSpPr>
          <p:nvPr>
            <p:ph sz="half" idx="1"/>
          </p:nvPr>
        </p:nvSpPr>
        <p:spPr>
          <a:xfrm>
            <a:off x="251520" y="1412776"/>
            <a:ext cx="8280920" cy="4525963"/>
          </a:xfrm>
        </p:spPr>
        <p:txBody>
          <a:bodyPr/>
          <a:lstStyle/>
          <a:p>
            <a:r>
              <a:rPr lang="en-GB" sz="2400" b="1" dirty="0"/>
              <a:t>Hazards, Discomforts and Distress of Participants</a:t>
            </a:r>
          </a:p>
          <a:p>
            <a:endParaRPr lang="en-GB" sz="2000" b="1" dirty="0"/>
          </a:p>
          <a:p>
            <a:pPr marL="285750" indent="-285750">
              <a:spcAft>
                <a:spcPts val="0"/>
              </a:spcAft>
              <a:buFont typeface="Arial" pitchFamily="34" charset="0"/>
              <a:buChar char="•"/>
            </a:pPr>
            <a:r>
              <a:rPr lang="en-GB" sz="2000" dirty="0"/>
              <a:t>Duty of Care</a:t>
            </a:r>
          </a:p>
          <a:p>
            <a:pPr>
              <a:spcAft>
                <a:spcPts val="0"/>
              </a:spcAft>
            </a:pPr>
            <a:endParaRPr lang="en-GB" sz="2000" dirty="0"/>
          </a:p>
          <a:p>
            <a:pPr marL="285750" indent="-285750">
              <a:spcAft>
                <a:spcPts val="0"/>
              </a:spcAft>
              <a:buFont typeface="Arial" pitchFamily="34" charset="0"/>
              <a:buChar char="•"/>
            </a:pPr>
            <a:r>
              <a:rPr lang="en-GB" sz="2000" dirty="0"/>
              <a:t>Supportive Environment – Relevant Permissions</a:t>
            </a:r>
          </a:p>
          <a:p>
            <a:pPr>
              <a:spcAft>
                <a:spcPts val="0"/>
              </a:spcAft>
            </a:pPr>
            <a:endParaRPr lang="en-GB" sz="2000" dirty="0"/>
          </a:p>
          <a:p>
            <a:pPr marL="285750" indent="-285750">
              <a:spcAft>
                <a:spcPts val="0"/>
              </a:spcAft>
              <a:buFont typeface="Arial" pitchFamily="34" charset="0"/>
              <a:buChar char="•"/>
            </a:pPr>
            <a:r>
              <a:rPr lang="en-GB" sz="2000" dirty="0"/>
              <a:t>Clarity and Sufficient detail – Participant Information Sheet</a:t>
            </a:r>
          </a:p>
          <a:p>
            <a:pPr>
              <a:spcAft>
                <a:spcPts val="0"/>
              </a:spcAft>
            </a:pPr>
            <a:endParaRPr lang="en-GB" sz="2000" dirty="0"/>
          </a:p>
          <a:p>
            <a:pPr marL="285750" indent="-285750">
              <a:spcAft>
                <a:spcPts val="0"/>
              </a:spcAft>
              <a:buFont typeface="Arial" pitchFamily="34" charset="0"/>
              <a:buChar char="•"/>
            </a:pPr>
            <a:r>
              <a:rPr lang="en-GB" sz="2000" dirty="0"/>
              <a:t>Vulnerable Groups</a:t>
            </a: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dirty="0"/>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16</a:t>
            </a:fld>
            <a:endParaRPr lang="en-GB"/>
          </a:p>
        </p:txBody>
      </p:sp>
      <p:pic>
        <p:nvPicPr>
          <p:cNvPr id="5124" name="Picture 4" descr="http://dingo.care2.com/pictures/greenliving/uploads/2011/05/plant-seedl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4678" y="4286490"/>
            <a:ext cx="3571503" cy="2152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4209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20688"/>
            <a:ext cx="8316598" cy="1143000"/>
          </a:xfrm>
        </p:spPr>
        <p:txBody>
          <a:bodyPr>
            <a:normAutofit fontScale="90000"/>
          </a:bodyPr>
          <a:lstStyle/>
          <a:p>
            <a:r>
              <a:rPr lang="en-GB" sz="4000" dirty="0">
                <a:latin typeface="+mn-lt"/>
              </a:rPr>
              <a:t>Consent of Research Participant</a:t>
            </a:r>
            <a:br>
              <a:rPr lang="en-GB" sz="4000" dirty="0">
                <a:latin typeface="+mn-lt"/>
              </a:rPr>
            </a:br>
            <a:r>
              <a:rPr lang="en-GB" sz="2700" dirty="0">
                <a:latin typeface="+mn-lt"/>
              </a:rPr>
              <a:t>(Including justification for research on persons lacking mental capacity)</a:t>
            </a:r>
          </a:p>
        </p:txBody>
      </p:sp>
      <p:sp>
        <p:nvSpPr>
          <p:cNvPr id="3" name="Content Placeholder 2"/>
          <p:cNvSpPr>
            <a:spLocks noGrp="1"/>
          </p:cNvSpPr>
          <p:nvPr>
            <p:ph sz="half" idx="1"/>
          </p:nvPr>
        </p:nvSpPr>
        <p:spPr>
          <a:xfrm>
            <a:off x="323528" y="2204864"/>
            <a:ext cx="5436278" cy="4525963"/>
          </a:xfrm>
        </p:spPr>
        <p:txBody>
          <a:bodyPr>
            <a:normAutofit/>
          </a:bodyPr>
          <a:lstStyle/>
          <a:p>
            <a:pPr marL="285750" indent="-285750">
              <a:spcAft>
                <a:spcPts val="0"/>
              </a:spcAft>
              <a:buFont typeface="Arial" pitchFamily="34" charset="0"/>
              <a:buChar char="•"/>
            </a:pPr>
            <a:r>
              <a:rPr lang="en-GB" sz="2000" dirty="0"/>
              <a:t>Consent Form</a:t>
            </a:r>
          </a:p>
          <a:p>
            <a:pPr marL="1028700" lvl="1" indent="-571500">
              <a:spcAft>
                <a:spcPts val="0"/>
              </a:spcAft>
              <a:buFont typeface="Wingdings" panose="05000000000000000000" pitchFamily="2" charset="2"/>
              <a:buChar char="Ø"/>
            </a:pPr>
            <a:r>
              <a:rPr lang="en-GB" sz="2000" dirty="0"/>
              <a:t>Relevance / Clarity / Appropriate linkage with PIS</a:t>
            </a:r>
          </a:p>
          <a:p>
            <a:pPr>
              <a:spcAft>
                <a:spcPts val="0"/>
              </a:spcAft>
            </a:pPr>
            <a:endParaRPr lang="en-GB" sz="2000" dirty="0"/>
          </a:p>
          <a:p>
            <a:pPr marL="285750" indent="-285750">
              <a:spcAft>
                <a:spcPts val="0"/>
              </a:spcAft>
              <a:buFont typeface="Arial" pitchFamily="34" charset="0"/>
              <a:buChar char="•"/>
            </a:pPr>
            <a:r>
              <a:rPr lang="en-GB" sz="2000" dirty="0"/>
              <a:t>A Continuing obligation?</a:t>
            </a:r>
          </a:p>
          <a:p>
            <a:pPr>
              <a:spcAft>
                <a:spcPts val="0"/>
              </a:spcAft>
            </a:pPr>
            <a:endParaRPr lang="en-GB" sz="2000" dirty="0"/>
          </a:p>
          <a:p>
            <a:pPr marL="285750" indent="-285750">
              <a:spcAft>
                <a:spcPts val="0"/>
              </a:spcAft>
              <a:buFont typeface="Arial" pitchFamily="34" charset="0"/>
              <a:buChar char="•"/>
            </a:pPr>
            <a:r>
              <a:rPr lang="en-GB" sz="2000" dirty="0">
                <a:hlinkClick r:id="rId2"/>
              </a:rPr>
              <a:t>Covert Surveillance</a:t>
            </a:r>
            <a:endParaRPr lang="en-GB" sz="2000" dirty="0"/>
          </a:p>
          <a:p>
            <a:pPr marL="285750" indent="-285750">
              <a:spcAft>
                <a:spcPts val="0"/>
              </a:spcAft>
              <a:buFont typeface="Arial" pitchFamily="34" charset="0"/>
              <a:buChar char="•"/>
            </a:pPr>
            <a:endParaRPr lang="en-GB" sz="2000" dirty="0"/>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17</a:t>
            </a:fld>
            <a:endParaRPr lang="en-GB"/>
          </a:p>
        </p:txBody>
      </p:sp>
      <p:pic>
        <p:nvPicPr>
          <p:cNvPr id="6146" name="Picture 2" descr="http://www.kensodev.com/wp-content/uploads/2009/11/iStock_000009156726XSma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4" y="3336610"/>
            <a:ext cx="2587377" cy="3093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1846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48680"/>
            <a:ext cx="8316598" cy="1080120"/>
          </a:xfrm>
        </p:spPr>
        <p:txBody>
          <a:bodyPr>
            <a:normAutofit/>
          </a:bodyPr>
          <a:lstStyle/>
          <a:p>
            <a:r>
              <a:rPr lang="en-GB" sz="4400" dirty="0">
                <a:latin typeface="Gotham" panose="02000504050000020004" pitchFamily="2" charset="0"/>
                <a:cs typeface="Tahoma" pitchFamily="34" charset="0"/>
              </a:rPr>
              <a:t>The Participants</a:t>
            </a:r>
            <a:endParaRPr lang="en-GB" sz="4400" dirty="0">
              <a:latin typeface="Gotham" panose="02000504050000020004" pitchFamily="2" charset="0"/>
            </a:endParaRPr>
          </a:p>
        </p:txBody>
      </p:sp>
      <p:sp>
        <p:nvSpPr>
          <p:cNvPr id="3" name="Content Placeholder 2"/>
          <p:cNvSpPr>
            <a:spLocks noGrp="1"/>
          </p:cNvSpPr>
          <p:nvPr>
            <p:ph sz="half" idx="1"/>
          </p:nvPr>
        </p:nvSpPr>
        <p:spPr>
          <a:xfrm>
            <a:off x="467544" y="1844824"/>
            <a:ext cx="8244590" cy="3888432"/>
          </a:xfrm>
        </p:spPr>
        <p:txBody>
          <a:bodyPr>
            <a:normAutofit fontScale="55000" lnSpcReduction="20000"/>
          </a:bodyPr>
          <a:lstStyle/>
          <a:p>
            <a:pPr marL="609600" indent="-609600">
              <a:lnSpc>
                <a:spcPct val="90000"/>
              </a:lnSpc>
              <a:buClr>
                <a:schemeClr val="tx1"/>
              </a:buClr>
              <a:buFontTx/>
              <a:buAutoNum type="alphaUcPeriod"/>
              <a:defRPr/>
            </a:pPr>
            <a:r>
              <a:rPr lang="en-GB" sz="5100" u="sng" dirty="0">
                <a:latin typeface="Gotham" panose="02000504050000020004" pitchFamily="2" charset="0"/>
                <a:cs typeface="Tahoma" pitchFamily="34" charset="0"/>
              </a:rPr>
              <a:t>Volunteers</a:t>
            </a:r>
          </a:p>
          <a:p>
            <a:pPr marL="609600" indent="-609600">
              <a:lnSpc>
                <a:spcPct val="90000"/>
              </a:lnSpc>
              <a:buClr>
                <a:schemeClr val="tx1"/>
              </a:buClr>
              <a:buFontTx/>
              <a:buAutoNum type="alphaUcPeriod"/>
              <a:defRPr/>
            </a:pPr>
            <a:r>
              <a:rPr lang="en-GB" sz="5100" u="sng" dirty="0">
                <a:latin typeface="Gotham" panose="02000504050000020004" pitchFamily="2" charset="0"/>
                <a:cs typeface="Tahoma" pitchFamily="34" charset="0"/>
              </a:rPr>
              <a:t>Patients/Clients</a:t>
            </a:r>
          </a:p>
          <a:p>
            <a:pPr marL="609600" indent="-609600">
              <a:lnSpc>
                <a:spcPct val="90000"/>
              </a:lnSpc>
              <a:buClr>
                <a:schemeClr val="tx1"/>
              </a:buClr>
              <a:buFontTx/>
              <a:buAutoNum type="alphaUcPeriod"/>
              <a:defRPr/>
            </a:pPr>
            <a:r>
              <a:rPr lang="en-GB" sz="5100" u="sng" dirty="0">
                <a:latin typeface="Gotham" panose="02000504050000020004" pitchFamily="2" charset="0"/>
                <a:cs typeface="Tahoma" pitchFamily="34" charset="0"/>
              </a:rPr>
              <a:t>Special Groups – mental (incapacity) and/or context</a:t>
            </a:r>
            <a:endParaRPr lang="en-GB" sz="5100" dirty="0">
              <a:latin typeface="Gotham" panose="02000504050000020004" pitchFamily="2" charset="0"/>
              <a:cs typeface="Tahoma" pitchFamily="34" charset="0"/>
            </a:endParaRPr>
          </a:p>
          <a:p>
            <a:pPr marL="990600" lvl="1" indent="-533400">
              <a:lnSpc>
                <a:spcPct val="90000"/>
              </a:lnSpc>
              <a:buFontTx/>
              <a:buChar char="•"/>
              <a:defRPr/>
            </a:pPr>
            <a:r>
              <a:rPr lang="en-GB" sz="5100" dirty="0">
                <a:latin typeface="Gotham" panose="02000504050000020004" pitchFamily="2" charset="0"/>
                <a:cs typeface="Tahoma" pitchFamily="34" charset="0"/>
              </a:rPr>
              <a:t>Children</a:t>
            </a:r>
          </a:p>
          <a:p>
            <a:pPr marL="990600" lvl="1" indent="-533400">
              <a:lnSpc>
                <a:spcPct val="90000"/>
              </a:lnSpc>
              <a:buFontTx/>
              <a:buChar char="•"/>
              <a:defRPr/>
            </a:pPr>
            <a:r>
              <a:rPr lang="en-GB" sz="5100" dirty="0">
                <a:latin typeface="Gotham" panose="02000504050000020004" pitchFamily="2" charset="0"/>
                <a:cs typeface="Tahoma" pitchFamily="34" charset="0"/>
              </a:rPr>
              <a:t>Persons with mental or behavioural disorders</a:t>
            </a:r>
          </a:p>
          <a:p>
            <a:pPr marL="990600" lvl="1" indent="-533400">
              <a:lnSpc>
                <a:spcPct val="90000"/>
              </a:lnSpc>
              <a:buFontTx/>
              <a:buChar char="•"/>
              <a:defRPr/>
            </a:pPr>
            <a:r>
              <a:rPr lang="en-GB" sz="5100" dirty="0">
                <a:latin typeface="Gotham" panose="02000504050000020004" pitchFamily="2" charset="0"/>
                <a:cs typeface="Tahoma" pitchFamily="34" charset="0"/>
              </a:rPr>
              <a:t>The elderly</a:t>
            </a:r>
          </a:p>
          <a:p>
            <a:pPr marL="990600" lvl="1" indent="-533400">
              <a:lnSpc>
                <a:spcPct val="90000"/>
              </a:lnSpc>
              <a:buFontTx/>
              <a:buChar char="•"/>
              <a:defRPr/>
            </a:pPr>
            <a:r>
              <a:rPr lang="en-GB" sz="5100" dirty="0">
                <a:latin typeface="Gotham" panose="02000504050000020004" pitchFamily="2" charset="0"/>
                <a:cs typeface="Tahoma" pitchFamily="34" charset="0"/>
              </a:rPr>
              <a:t>Persons with learning difficulties</a:t>
            </a:r>
          </a:p>
          <a:p>
            <a:pPr marL="990600" lvl="1" indent="-533400">
              <a:lnSpc>
                <a:spcPct val="90000"/>
              </a:lnSpc>
              <a:buFontTx/>
              <a:buChar char="•"/>
              <a:defRPr/>
            </a:pPr>
            <a:r>
              <a:rPr lang="en-GB" sz="5100" dirty="0">
                <a:latin typeface="Gotham" panose="02000504050000020004" pitchFamily="2" charset="0"/>
                <a:cs typeface="Tahoma" pitchFamily="34" charset="0"/>
              </a:rPr>
              <a:t>Pregnant women</a:t>
            </a:r>
          </a:p>
          <a:p>
            <a:pPr marL="990600" lvl="1" indent="-533400">
              <a:lnSpc>
                <a:spcPct val="90000"/>
              </a:lnSpc>
              <a:buFontTx/>
              <a:buChar char="•"/>
              <a:defRPr/>
            </a:pPr>
            <a:r>
              <a:rPr lang="en-GB" sz="5100" dirty="0">
                <a:latin typeface="Gotham" panose="02000504050000020004" pitchFamily="2" charset="0"/>
                <a:cs typeface="Tahoma" pitchFamily="34" charset="0"/>
              </a:rPr>
              <a:t>Others</a:t>
            </a:r>
          </a:p>
          <a:p>
            <a:pPr algn="ctr"/>
            <a:endParaRPr lang="en-GB" sz="2800" dirty="0">
              <a:solidFill>
                <a:schemeClr val="tx1"/>
              </a:solidFill>
              <a:latin typeface="Gotham" panose="02000504050000020004" pitchFamily="2" charset="0"/>
            </a:endParaRPr>
          </a:p>
        </p:txBody>
      </p:sp>
      <p:sp>
        <p:nvSpPr>
          <p:cNvPr id="7" name="Footer Placeholder 4"/>
          <p:cNvSpPr>
            <a:spLocks noGrp="1"/>
          </p:cNvSpPr>
          <p:nvPr>
            <p:ph type="ftr" sz="quarter" idx="11"/>
          </p:nvPr>
        </p:nvSpPr>
        <p:spPr>
          <a:xfrm>
            <a:off x="1691680" y="6435725"/>
            <a:ext cx="2880320" cy="365125"/>
          </a:xfrm>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18</a:t>
            </a:fld>
            <a:endParaRPr lang="en-GB"/>
          </a:p>
        </p:txBody>
      </p:sp>
      <p:pic>
        <p:nvPicPr>
          <p:cNvPr id="8" name="Picture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4797152"/>
            <a:ext cx="1656184" cy="8768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7295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677" y="140929"/>
            <a:ext cx="8316598" cy="1143000"/>
          </a:xfrm>
        </p:spPr>
        <p:txBody>
          <a:bodyPr>
            <a:normAutofit/>
          </a:bodyPr>
          <a:lstStyle/>
          <a:p>
            <a:r>
              <a:rPr lang="en-GB" sz="3600" dirty="0">
                <a:latin typeface="Gotham"/>
              </a:rPr>
              <a:t>Others…</a:t>
            </a:r>
          </a:p>
        </p:txBody>
      </p:sp>
      <p:sp>
        <p:nvSpPr>
          <p:cNvPr id="3" name="Content Placeholder 2"/>
          <p:cNvSpPr>
            <a:spLocks noGrp="1"/>
          </p:cNvSpPr>
          <p:nvPr>
            <p:ph sz="half" idx="1"/>
          </p:nvPr>
        </p:nvSpPr>
        <p:spPr>
          <a:xfrm>
            <a:off x="1119064" y="1475686"/>
            <a:ext cx="6408712" cy="4212483"/>
          </a:xfrm>
        </p:spPr>
        <p:txBody>
          <a:bodyPr>
            <a:normAutofit fontScale="62500" lnSpcReduction="20000"/>
          </a:bodyPr>
          <a:lstStyle/>
          <a:p>
            <a:pPr>
              <a:spcBef>
                <a:spcPts val="1200"/>
              </a:spcBef>
              <a:spcAft>
                <a:spcPts val="1200"/>
              </a:spcAft>
              <a:buFont typeface="Wingdings" panose="05000000000000000000" pitchFamily="2" charset="2"/>
              <a:buChar char="§"/>
            </a:pPr>
            <a:r>
              <a:rPr lang="en-GB" sz="3300" dirty="0">
                <a:latin typeface="Gotham"/>
              </a:rPr>
              <a:t>Students </a:t>
            </a:r>
          </a:p>
          <a:p>
            <a:pPr>
              <a:spcAft>
                <a:spcPts val="1200"/>
              </a:spcAft>
              <a:buFont typeface="Wingdings" panose="05000000000000000000" pitchFamily="2" charset="2"/>
              <a:buChar char="§"/>
            </a:pPr>
            <a:r>
              <a:rPr lang="en-GB" sz="3300" dirty="0">
                <a:latin typeface="Gotham"/>
              </a:rPr>
              <a:t>Members of the Armed Forces</a:t>
            </a:r>
          </a:p>
          <a:p>
            <a:pPr>
              <a:spcAft>
                <a:spcPts val="1200"/>
              </a:spcAft>
              <a:buFont typeface="Wingdings" panose="05000000000000000000" pitchFamily="2" charset="2"/>
              <a:buChar char="§"/>
            </a:pPr>
            <a:r>
              <a:rPr lang="en-GB" sz="3300" dirty="0">
                <a:latin typeface="Gotham"/>
              </a:rPr>
              <a:t>Prisoners</a:t>
            </a:r>
          </a:p>
          <a:p>
            <a:pPr>
              <a:spcAft>
                <a:spcPts val="1200"/>
              </a:spcAft>
              <a:buFont typeface="Wingdings" panose="05000000000000000000" pitchFamily="2" charset="2"/>
              <a:buChar char="§"/>
            </a:pPr>
            <a:r>
              <a:rPr lang="en-GB" sz="3300" dirty="0">
                <a:latin typeface="Gotham"/>
              </a:rPr>
              <a:t>Asylum seekers/ Refugees</a:t>
            </a:r>
          </a:p>
          <a:p>
            <a:pPr>
              <a:spcAft>
                <a:spcPts val="600"/>
              </a:spcAft>
              <a:buFont typeface="Wingdings" panose="05000000000000000000" pitchFamily="2" charset="2"/>
              <a:buChar char="§"/>
            </a:pPr>
            <a:r>
              <a:rPr lang="en-GB" sz="3300" dirty="0">
                <a:latin typeface="Gotham"/>
              </a:rPr>
              <a:t>Employees </a:t>
            </a:r>
          </a:p>
          <a:p>
            <a:pPr>
              <a:spcAft>
                <a:spcPts val="1200"/>
              </a:spcAft>
              <a:buFont typeface="Wingdings" panose="05000000000000000000" pitchFamily="2" charset="2"/>
              <a:buChar char="§"/>
            </a:pPr>
            <a:endParaRPr lang="en-GB" sz="3300" dirty="0">
              <a:latin typeface="Gotham"/>
            </a:endParaRPr>
          </a:p>
          <a:p>
            <a:pPr marL="109728" indent="0">
              <a:spcAft>
                <a:spcPts val="1200"/>
              </a:spcAft>
              <a:buNone/>
            </a:pPr>
            <a:r>
              <a:rPr lang="en-GB" sz="3300" dirty="0">
                <a:latin typeface="Gotham"/>
              </a:rPr>
              <a:t>+ Anybody?</a:t>
            </a:r>
          </a:p>
          <a:p>
            <a:pPr marL="109728" indent="0">
              <a:spcAft>
                <a:spcPts val="1200"/>
              </a:spcAft>
              <a:buNone/>
            </a:pPr>
            <a:endParaRPr lang="en-GB" dirty="0"/>
          </a:p>
          <a:p>
            <a:pPr marL="109728" indent="0" algn="ctr">
              <a:spcAft>
                <a:spcPts val="1200"/>
              </a:spcAft>
              <a:buNone/>
            </a:pPr>
            <a:r>
              <a:rPr lang="en-GB" sz="3400" dirty="0">
                <a:latin typeface="Gotham"/>
              </a:rPr>
              <a:t>CONTEXT</a:t>
            </a:r>
            <a:r>
              <a:rPr lang="en-GB" sz="3600" dirty="0">
                <a:latin typeface="Gotham"/>
              </a:rPr>
              <a:t>: e.g. sensitive topics/ limits to confidentiality</a:t>
            </a:r>
          </a:p>
          <a:p>
            <a:pPr marL="109728" indent="0">
              <a:spcAft>
                <a:spcPts val="1200"/>
              </a:spcAft>
              <a:buNone/>
            </a:pPr>
            <a:endParaRPr lang="en-GB" dirty="0"/>
          </a:p>
          <a:p>
            <a:pPr marL="109728" indent="0">
              <a:buNone/>
            </a:pPr>
            <a:endParaRPr lang="en-GB" dirty="0"/>
          </a:p>
          <a:p>
            <a:pPr marL="109728" indent="0">
              <a:buNone/>
            </a:pPr>
            <a:endParaRPr lang="en-GB" dirty="0"/>
          </a:p>
        </p:txBody>
      </p:sp>
      <p:sp>
        <p:nvSpPr>
          <p:cNvPr id="7" name="Footer Placeholder 4"/>
          <p:cNvSpPr>
            <a:spLocks noGrp="1"/>
          </p:cNvSpPr>
          <p:nvPr>
            <p:ph type="ftr" sz="quarter" idx="11"/>
          </p:nvPr>
        </p:nvSpPr>
        <p:spPr>
          <a:xfrm>
            <a:off x="1691680" y="6435725"/>
            <a:ext cx="2880320" cy="365125"/>
          </a:xfrm>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19</a:t>
            </a:fld>
            <a:endParaRPr lang="en-GB"/>
          </a:p>
        </p:txBody>
      </p:sp>
      <p:pic>
        <p:nvPicPr>
          <p:cNvPr id="4122"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2535766"/>
            <a:ext cx="1085850" cy="752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23"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3768" y="2297641"/>
            <a:ext cx="733425" cy="476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0480" y="3501008"/>
            <a:ext cx="2023120" cy="11488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9360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
            </a:r>
            <a:br>
              <a:rPr lang="en-US" dirty="0"/>
            </a:br>
            <a:r>
              <a:rPr lang="en-US" dirty="0"/>
              <a:t> </a:t>
            </a:r>
            <a:r>
              <a:rPr lang="en-US" sz="4000" dirty="0"/>
              <a:t>Children</a:t>
            </a:r>
            <a:endParaRPr lang="en-GB" sz="4000" dirty="0"/>
          </a:p>
        </p:txBody>
      </p:sp>
      <p:sp>
        <p:nvSpPr>
          <p:cNvPr id="3" name="Content Placeholder 2"/>
          <p:cNvSpPr>
            <a:spLocks noGrp="1"/>
          </p:cNvSpPr>
          <p:nvPr>
            <p:ph sz="half" idx="1"/>
          </p:nvPr>
        </p:nvSpPr>
        <p:spPr>
          <a:xfrm>
            <a:off x="827584" y="1844824"/>
            <a:ext cx="7560840" cy="3384376"/>
          </a:xfrm>
        </p:spPr>
        <p:txBody>
          <a:bodyPr>
            <a:normAutofit/>
          </a:bodyPr>
          <a:lstStyle/>
          <a:p>
            <a:pPr marL="457200" lvl="0" indent="-457200">
              <a:buFont typeface="+mj-lt"/>
              <a:buAutoNum type="alphaLcPeriod"/>
            </a:pPr>
            <a:r>
              <a:rPr lang="en-US" sz="2400" dirty="0"/>
              <a:t>Parental consent &lt;18 years</a:t>
            </a:r>
            <a:endParaRPr lang="en-GB" sz="2400" dirty="0"/>
          </a:p>
          <a:p>
            <a:pPr marL="457200" lvl="0" indent="-457200">
              <a:buFont typeface="+mj-lt"/>
              <a:buAutoNum type="alphaLcPeriod"/>
            </a:pPr>
            <a:r>
              <a:rPr lang="en-US" sz="2400" dirty="0"/>
              <a:t>Individual consent for children on a case by case, and study by study basis</a:t>
            </a:r>
            <a:endParaRPr lang="en-GB" sz="2400" dirty="0"/>
          </a:p>
          <a:p>
            <a:pPr marL="457200" lvl="0" indent="-457200">
              <a:buFont typeface="+mj-lt"/>
              <a:buAutoNum type="alphaLcPeriod"/>
            </a:pPr>
            <a:r>
              <a:rPr lang="en-US" sz="2400" dirty="0"/>
              <a:t>Assent all those under 18 years</a:t>
            </a:r>
            <a:endParaRPr lang="en-GB" sz="2400" dirty="0"/>
          </a:p>
          <a:p>
            <a:pPr marL="457200" lvl="0" indent="-457200">
              <a:buFont typeface="+mj-lt"/>
              <a:buAutoNum type="alphaLcPeriod"/>
            </a:pPr>
            <a:r>
              <a:rPr lang="en-US" sz="2400" dirty="0"/>
              <a:t>Child friendly participant information sheet</a:t>
            </a:r>
            <a:endParaRPr lang="en-GB" sz="2400" dirty="0"/>
          </a:p>
          <a:p>
            <a:pPr marL="457200" lvl="0" indent="-457200">
              <a:buFont typeface="+mj-lt"/>
              <a:buAutoNum type="alphaLcPeriod"/>
            </a:pPr>
            <a:r>
              <a:rPr lang="en-US" sz="2400" dirty="0"/>
              <a:t>Does the study need to be carried out with children?</a:t>
            </a:r>
            <a:endParaRPr lang="en-GB" sz="2400" dirty="0"/>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20</a:t>
            </a:fld>
            <a:endParaRPr lang="en-GB"/>
          </a:p>
        </p:txBody>
      </p:sp>
    </p:spTree>
    <p:extLst>
      <p:ext uri="{BB962C8B-B14F-4D97-AF65-F5344CB8AC3E}">
        <p14:creationId xmlns:p14="http://schemas.microsoft.com/office/powerpoint/2010/main" val="442749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548680"/>
            <a:ext cx="8244590" cy="1143000"/>
          </a:xfrm>
        </p:spPr>
        <p:txBody>
          <a:bodyPr>
            <a:noAutofit/>
          </a:bodyPr>
          <a:lstStyle/>
          <a:p>
            <a:r>
              <a:rPr lang="en-GB" sz="3600" dirty="0">
                <a:latin typeface="+mn-lt"/>
              </a:rPr>
              <a:t>Participant Information Sheet (P.I.S.)</a:t>
            </a:r>
          </a:p>
        </p:txBody>
      </p:sp>
      <p:sp>
        <p:nvSpPr>
          <p:cNvPr id="3" name="Content Placeholder 2"/>
          <p:cNvSpPr>
            <a:spLocks noGrp="1"/>
          </p:cNvSpPr>
          <p:nvPr>
            <p:ph sz="half" idx="1"/>
          </p:nvPr>
        </p:nvSpPr>
        <p:spPr>
          <a:xfrm>
            <a:off x="323528" y="2132856"/>
            <a:ext cx="5436278" cy="4032448"/>
          </a:xfrm>
        </p:spPr>
        <p:txBody>
          <a:bodyPr/>
          <a:lstStyle/>
          <a:p>
            <a:pPr marL="285750" indent="-285750">
              <a:buFont typeface="Arial" pitchFamily="34" charset="0"/>
              <a:buChar char="•"/>
            </a:pPr>
            <a:r>
              <a:rPr lang="en-GB" sz="3200" dirty="0"/>
              <a:t>Clarity</a:t>
            </a:r>
          </a:p>
          <a:p>
            <a:endParaRPr lang="en-GB" sz="3200" dirty="0"/>
          </a:p>
          <a:p>
            <a:pPr marL="285750" indent="-285750">
              <a:buFont typeface="Arial" pitchFamily="34" charset="0"/>
              <a:buChar char="•"/>
            </a:pPr>
            <a:r>
              <a:rPr lang="en-GB" sz="3200" dirty="0"/>
              <a:t>Adequacy</a:t>
            </a:r>
          </a:p>
          <a:p>
            <a:endParaRPr lang="en-GB" sz="3200" dirty="0"/>
          </a:p>
          <a:p>
            <a:pPr marL="285750" indent="-285750">
              <a:buFont typeface="Arial" pitchFamily="34" charset="0"/>
              <a:buChar char="•"/>
            </a:pPr>
            <a:r>
              <a:rPr lang="en-GB" sz="3200" dirty="0"/>
              <a:t>Completeness</a:t>
            </a: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 </a:t>
            </a:r>
          </a:p>
        </p:txBody>
      </p:sp>
      <p:sp>
        <p:nvSpPr>
          <p:cNvPr id="6" name="Slide Number Placeholder 5"/>
          <p:cNvSpPr>
            <a:spLocks noGrp="1"/>
          </p:cNvSpPr>
          <p:nvPr>
            <p:ph type="sldNum" sz="quarter" idx="12"/>
          </p:nvPr>
        </p:nvSpPr>
        <p:spPr/>
        <p:txBody>
          <a:bodyPr/>
          <a:lstStyle/>
          <a:p>
            <a:fld id="{786194A1-5B28-41B4-A256-7AB656992733}" type="slidenum">
              <a:rPr lang="en-GB" smtClean="0"/>
              <a:t>21</a:t>
            </a:fld>
            <a:endParaRPr lang="en-GB"/>
          </a:p>
        </p:txBody>
      </p:sp>
      <p:pic>
        <p:nvPicPr>
          <p:cNvPr id="7170" name="Picture 2" descr="http://www.pammarketingnut.com/wp-content/uploads/iStock_000010007327Small-300x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501008"/>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3145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7128791" cy="926976"/>
          </a:xfrm>
        </p:spPr>
        <p:txBody>
          <a:bodyPr>
            <a:normAutofit/>
          </a:bodyPr>
          <a:lstStyle/>
          <a:p>
            <a:pPr algn="ctr"/>
            <a:r>
              <a:rPr lang="en-GB" sz="4000" dirty="0"/>
              <a:t>PIS – Checklist</a:t>
            </a:r>
          </a:p>
        </p:txBody>
      </p:sp>
      <p:sp>
        <p:nvSpPr>
          <p:cNvPr id="3" name="Content Placeholder 2"/>
          <p:cNvSpPr>
            <a:spLocks noGrp="1"/>
          </p:cNvSpPr>
          <p:nvPr>
            <p:ph sz="half" idx="1"/>
          </p:nvPr>
        </p:nvSpPr>
        <p:spPr>
          <a:xfrm>
            <a:off x="971600" y="1628800"/>
            <a:ext cx="6984776" cy="4669980"/>
          </a:xfrm>
        </p:spPr>
        <p:txBody>
          <a:bodyPr>
            <a:noAutofit/>
          </a:bodyPr>
          <a:lstStyle/>
          <a:p>
            <a:pPr>
              <a:buFont typeface="Wingdings" panose="05000000000000000000" pitchFamily="2" charset="2"/>
              <a:buChar char="§"/>
            </a:pPr>
            <a:r>
              <a:rPr lang="en-GB" sz="2400" b="1" dirty="0"/>
              <a:t>Study title</a:t>
            </a:r>
            <a:endParaRPr lang="en-GB" sz="2400" dirty="0"/>
          </a:p>
          <a:p>
            <a:pPr>
              <a:buFont typeface="Wingdings" panose="05000000000000000000" pitchFamily="2" charset="2"/>
              <a:buChar char="§"/>
            </a:pPr>
            <a:r>
              <a:rPr lang="en-GB" sz="2400" b="1" dirty="0"/>
              <a:t>Invitation Paragraph</a:t>
            </a:r>
            <a:endParaRPr lang="en-GB" sz="2400" dirty="0"/>
          </a:p>
          <a:p>
            <a:pPr>
              <a:buFont typeface="Wingdings" panose="05000000000000000000" pitchFamily="2" charset="2"/>
              <a:buChar char="§"/>
            </a:pPr>
            <a:r>
              <a:rPr lang="en-GB" sz="2400" b="1" dirty="0"/>
              <a:t>What is the purpose of the study?</a:t>
            </a:r>
            <a:endParaRPr lang="en-GB" sz="2400" dirty="0"/>
          </a:p>
          <a:p>
            <a:pPr>
              <a:buFont typeface="Wingdings" panose="05000000000000000000" pitchFamily="2" charset="2"/>
              <a:buChar char="§"/>
            </a:pPr>
            <a:r>
              <a:rPr lang="en-GB" sz="2400" b="1" dirty="0"/>
              <a:t>Why have been invited to participate?</a:t>
            </a:r>
            <a:endParaRPr lang="en-GB" sz="2400" dirty="0"/>
          </a:p>
          <a:p>
            <a:pPr>
              <a:buFont typeface="Wingdings" panose="05000000000000000000" pitchFamily="2" charset="2"/>
              <a:buChar char="§"/>
            </a:pPr>
            <a:r>
              <a:rPr lang="en-GB" sz="2400" b="1" dirty="0"/>
              <a:t>Do I have to take part?</a:t>
            </a:r>
            <a:endParaRPr lang="en-GB" sz="2400" dirty="0"/>
          </a:p>
          <a:p>
            <a:pPr>
              <a:buFont typeface="Wingdings" panose="05000000000000000000" pitchFamily="2" charset="2"/>
              <a:buChar char="§"/>
            </a:pPr>
            <a:r>
              <a:rPr lang="en-GB" sz="2400" b="1" dirty="0"/>
              <a:t>What will happen to me if I take part?</a:t>
            </a:r>
            <a:endParaRPr lang="en-GB" sz="2400" dirty="0"/>
          </a:p>
          <a:p>
            <a:pPr>
              <a:buFont typeface="Wingdings" panose="05000000000000000000" pitchFamily="2" charset="2"/>
              <a:buChar char="§"/>
            </a:pPr>
            <a:r>
              <a:rPr lang="en-GB" sz="2400" b="1" dirty="0"/>
              <a:t>What do I have to do?</a:t>
            </a:r>
            <a:endParaRPr lang="en-GB" sz="2400" dirty="0"/>
          </a:p>
          <a:p>
            <a:endParaRPr lang="en-GB" sz="2800"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An Introduction to Research Ethics </a:t>
            </a:r>
          </a:p>
        </p:txBody>
      </p:sp>
      <p:sp>
        <p:nvSpPr>
          <p:cNvPr id="6" name="Slide Number Placeholder 5"/>
          <p:cNvSpPr>
            <a:spLocks noGrp="1"/>
          </p:cNvSpPr>
          <p:nvPr>
            <p:ph type="sldNum" sz="quarter" idx="12"/>
          </p:nvPr>
        </p:nvSpPr>
        <p:spPr/>
        <p:txBody>
          <a:bodyPr/>
          <a:lstStyle/>
          <a:p>
            <a:fld id="{786194A1-5B28-41B4-A256-7AB656992733}" type="slidenum">
              <a:rPr lang="en-GB" smtClean="0"/>
              <a:t>22</a:t>
            </a:fld>
            <a:endParaRPr lang="en-GB"/>
          </a:p>
        </p:txBody>
      </p:sp>
    </p:spTree>
    <p:extLst>
      <p:ext uri="{BB962C8B-B14F-4D97-AF65-F5344CB8AC3E}">
        <p14:creationId xmlns:p14="http://schemas.microsoft.com/office/powerpoint/2010/main" val="3919231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332656"/>
            <a:ext cx="8316599" cy="926976"/>
          </a:xfrm>
        </p:spPr>
        <p:txBody>
          <a:bodyPr>
            <a:noAutofit/>
          </a:bodyPr>
          <a:lstStyle/>
          <a:p>
            <a:pPr algn="ctr"/>
            <a:r>
              <a:rPr lang="en-GB" sz="4000" dirty="0"/>
              <a:t>Checklist (continued)</a:t>
            </a:r>
            <a:r>
              <a:rPr lang="en-GB" sz="4000" dirty="0">
                <a:latin typeface="Gotham" panose="02000504050000020004" pitchFamily="2" charset="0"/>
              </a:rPr>
              <a:t/>
            </a:r>
            <a:br>
              <a:rPr lang="en-GB" sz="4000" dirty="0">
                <a:latin typeface="Gotham" panose="02000504050000020004" pitchFamily="2" charset="0"/>
              </a:rPr>
            </a:br>
            <a:endParaRPr lang="en-GB" sz="4000" dirty="0">
              <a:latin typeface="Gotham" panose="02000504050000020004" pitchFamily="2" charset="0"/>
            </a:endParaRPr>
          </a:p>
        </p:txBody>
      </p:sp>
      <p:sp>
        <p:nvSpPr>
          <p:cNvPr id="3" name="Content Placeholder 2"/>
          <p:cNvSpPr>
            <a:spLocks noGrp="1"/>
          </p:cNvSpPr>
          <p:nvPr>
            <p:ph sz="half" idx="1"/>
          </p:nvPr>
        </p:nvSpPr>
        <p:spPr>
          <a:xfrm>
            <a:off x="179512" y="1340769"/>
            <a:ext cx="8568951" cy="4464496"/>
          </a:xfrm>
        </p:spPr>
        <p:txBody>
          <a:bodyPr>
            <a:normAutofit/>
          </a:bodyPr>
          <a:lstStyle/>
          <a:p>
            <a:pPr>
              <a:buFont typeface="Wingdings" panose="05000000000000000000" pitchFamily="2" charset="2"/>
              <a:buChar char="§"/>
            </a:pPr>
            <a:r>
              <a:rPr lang="en-GB" sz="2200" b="1" dirty="0"/>
              <a:t>What are the possible disadvantages and risks of taking part?</a:t>
            </a:r>
            <a:endParaRPr lang="en-GB" sz="2200" dirty="0"/>
          </a:p>
          <a:p>
            <a:pPr>
              <a:buFont typeface="Wingdings" panose="05000000000000000000" pitchFamily="2" charset="2"/>
              <a:buChar char="§"/>
            </a:pPr>
            <a:r>
              <a:rPr lang="en-GB" sz="2200" b="1" dirty="0"/>
              <a:t>What if something goes wrong?</a:t>
            </a:r>
            <a:endParaRPr lang="en-GB" sz="2200" dirty="0"/>
          </a:p>
          <a:p>
            <a:pPr>
              <a:buFont typeface="Wingdings" panose="05000000000000000000" pitchFamily="2" charset="2"/>
              <a:buChar char="§"/>
            </a:pPr>
            <a:r>
              <a:rPr lang="en-GB" sz="2200" b="1" dirty="0"/>
              <a:t>Will my taking part in this study be kept confidential?</a:t>
            </a:r>
            <a:endParaRPr lang="en-GB" sz="2200" dirty="0"/>
          </a:p>
          <a:p>
            <a:pPr>
              <a:buFont typeface="Wingdings" panose="05000000000000000000" pitchFamily="2" charset="2"/>
              <a:buChar char="§"/>
            </a:pPr>
            <a:r>
              <a:rPr lang="en-GB" sz="2200" b="1" dirty="0"/>
              <a:t>What will happen to the results of the research study?</a:t>
            </a:r>
            <a:endParaRPr lang="en-GB" sz="2200" dirty="0"/>
          </a:p>
          <a:p>
            <a:pPr>
              <a:buFont typeface="Wingdings" panose="05000000000000000000" pitchFamily="2" charset="2"/>
              <a:buChar char="§"/>
            </a:pPr>
            <a:r>
              <a:rPr lang="en-GB" sz="2200" b="1" dirty="0"/>
              <a:t>Who is organising and funding the research?</a:t>
            </a:r>
            <a:endParaRPr lang="en-GB" sz="2200" dirty="0"/>
          </a:p>
          <a:p>
            <a:pPr>
              <a:buFont typeface="Wingdings" panose="05000000000000000000" pitchFamily="2" charset="2"/>
              <a:buChar char="§"/>
            </a:pPr>
            <a:r>
              <a:rPr lang="en-GB" sz="2200" b="1" dirty="0"/>
              <a:t>What are the indemnity arrangements?</a:t>
            </a:r>
            <a:endParaRPr lang="en-GB" sz="2200" dirty="0"/>
          </a:p>
          <a:p>
            <a:pPr>
              <a:buFont typeface="Wingdings" panose="05000000000000000000" pitchFamily="2" charset="2"/>
              <a:buChar char="§"/>
            </a:pPr>
            <a:r>
              <a:rPr lang="en-GB" sz="2200" b="1" dirty="0"/>
              <a:t>Who has reviewed the study?</a:t>
            </a:r>
            <a:endParaRPr lang="en-GB" sz="2200" dirty="0"/>
          </a:p>
          <a:p>
            <a:pPr>
              <a:buFont typeface="Wingdings" panose="05000000000000000000" pitchFamily="2" charset="2"/>
              <a:buChar char="§"/>
            </a:pPr>
            <a:r>
              <a:rPr lang="en-GB" sz="2200" b="1" dirty="0"/>
              <a:t>Contact for further information</a:t>
            </a:r>
            <a:endParaRPr lang="en-GB" sz="2200" dirty="0"/>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23</a:t>
            </a:fld>
            <a:endParaRPr lang="en-GB"/>
          </a:p>
        </p:txBody>
      </p:sp>
    </p:spTree>
    <p:extLst>
      <p:ext uri="{BB962C8B-B14F-4D97-AF65-F5344CB8AC3E}">
        <p14:creationId xmlns:p14="http://schemas.microsoft.com/office/powerpoint/2010/main" val="847932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67544" y="116632"/>
            <a:ext cx="8316599" cy="710952"/>
          </a:xfrm>
        </p:spPr>
        <p:txBody>
          <a:bodyPr/>
          <a:lstStyle/>
          <a:p>
            <a:pPr algn="ctr"/>
            <a:r>
              <a:rPr lang="en-GB" dirty="0"/>
              <a:t>Example Consent Form</a:t>
            </a:r>
          </a:p>
        </p:txBody>
      </p:sp>
      <p:graphicFrame>
        <p:nvGraphicFramePr>
          <p:cNvPr id="31" name="Content Placeholder 30"/>
          <p:cNvGraphicFramePr>
            <a:graphicFrameLocks noGrp="1"/>
          </p:cNvGraphicFramePr>
          <p:nvPr>
            <p:ph sz="half" idx="1"/>
            <p:extLst>
              <p:ext uri="{D42A27DB-BD31-4B8C-83A1-F6EECF244321}">
                <p14:modId xmlns:p14="http://schemas.microsoft.com/office/powerpoint/2010/main" val="1292299066"/>
              </p:ext>
            </p:extLst>
          </p:nvPr>
        </p:nvGraphicFramePr>
        <p:xfrm>
          <a:off x="2411760" y="836710"/>
          <a:ext cx="4248473" cy="5462143"/>
        </p:xfrm>
        <a:graphic>
          <a:graphicData uri="http://schemas.openxmlformats.org/drawingml/2006/table">
            <a:tbl>
              <a:tblPr>
                <a:tableStyleId>{5C22544A-7EE6-4342-B048-85BDC9FD1C3A}</a:tableStyleId>
              </a:tblPr>
              <a:tblGrid>
                <a:gridCol w="2975536">
                  <a:extLst>
                    <a:ext uri="{9D8B030D-6E8A-4147-A177-3AD203B41FA5}">
                      <a16:colId xmlns:a16="http://schemas.microsoft.com/office/drawing/2014/main" xmlns="" val="20000"/>
                    </a:ext>
                  </a:extLst>
                </a:gridCol>
                <a:gridCol w="176008">
                  <a:extLst>
                    <a:ext uri="{9D8B030D-6E8A-4147-A177-3AD203B41FA5}">
                      <a16:colId xmlns:a16="http://schemas.microsoft.com/office/drawing/2014/main" xmlns="" val="20001"/>
                    </a:ext>
                  </a:extLst>
                </a:gridCol>
                <a:gridCol w="304447">
                  <a:extLst>
                    <a:ext uri="{9D8B030D-6E8A-4147-A177-3AD203B41FA5}">
                      <a16:colId xmlns:a16="http://schemas.microsoft.com/office/drawing/2014/main" xmlns="" val="20002"/>
                    </a:ext>
                  </a:extLst>
                </a:gridCol>
                <a:gridCol w="488035">
                  <a:extLst>
                    <a:ext uri="{9D8B030D-6E8A-4147-A177-3AD203B41FA5}">
                      <a16:colId xmlns:a16="http://schemas.microsoft.com/office/drawing/2014/main" xmlns="" val="20003"/>
                    </a:ext>
                  </a:extLst>
                </a:gridCol>
                <a:gridCol w="304447">
                  <a:extLst>
                    <a:ext uri="{9D8B030D-6E8A-4147-A177-3AD203B41FA5}">
                      <a16:colId xmlns:a16="http://schemas.microsoft.com/office/drawing/2014/main" xmlns="" val="20004"/>
                    </a:ext>
                  </a:extLst>
                </a:gridCol>
              </a:tblGrid>
              <a:tr h="128190">
                <a:tc gridSpan="5">
                  <a:txBody>
                    <a:bodyPr/>
                    <a:lstStyle/>
                    <a:p>
                      <a:pPr marL="228600">
                        <a:spcBef>
                          <a:spcPts val="300"/>
                        </a:spcBef>
                        <a:spcAft>
                          <a:spcPts val="800"/>
                        </a:spcAft>
                      </a:pPr>
                      <a:r>
                        <a:rPr lang="en-GB" sz="800" dirty="0">
                          <a:effectLst/>
                        </a:rPr>
                        <a:t>The participant should complete the whole of this sheet</a:t>
                      </a:r>
                      <a:endParaRPr lang="en-GB" sz="700" b="1" i="1" dirty="0">
                        <a:effectLst/>
                        <a:latin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0"/>
                  </a:ext>
                </a:extLst>
              </a:tr>
              <a:tr h="384569">
                <a:tc>
                  <a:txBody>
                    <a:bodyPr/>
                    <a:lstStyle/>
                    <a:p>
                      <a:pPr>
                        <a:spcAft>
                          <a:spcPts val="0"/>
                        </a:spcAft>
                        <a:tabLst>
                          <a:tab pos="2637155" algn="ctr"/>
                          <a:tab pos="5274310" algn="r"/>
                          <a:tab pos="457200" algn="l"/>
                        </a:tabLst>
                      </a:pPr>
                      <a:r>
                        <a:rPr lang="en-GB" sz="800">
                          <a:effectLst/>
                        </a:rPr>
                        <a:t> </a:t>
                      </a:r>
                      <a:endParaRPr lang="en-GB" sz="700">
                        <a:effectLst/>
                        <a:latin typeface="Times New Roman"/>
                        <a:ea typeface="Times New Roman"/>
                      </a:endParaRPr>
                    </a:p>
                  </a:txBody>
                  <a:tcPr marL="51059" marR="51059" marT="0" marB="0"/>
                </a:tc>
                <a:tc gridSpan="4">
                  <a:txBody>
                    <a:bodyPr/>
                    <a:lstStyle/>
                    <a:p>
                      <a:pPr>
                        <a:spcAft>
                          <a:spcPts val="0"/>
                        </a:spcAft>
                      </a:pPr>
                      <a:r>
                        <a:rPr lang="en-GB" sz="800">
                          <a:effectLst/>
                        </a:rPr>
                        <a:t>                     Please tick the appropriate box</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1"/>
                  </a:ext>
                </a:extLst>
              </a:tr>
              <a:tr h="384569">
                <a:tc gridSpan="2">
                  <a:txBody>
                    <a:bodyPr/>
                    <a:lstStyle/>
                    <a:p>
                      <a:pPr marL="4591050" algn="r">
                        <a:spcAft>
                          <a:spcPts val="0"/>
                        </a:spcAft>
                      </a:pPr>
                      <a:r>
                        <a:rPr lang="en-GB" sz="800" dirty="0">
                          <a:effectLst/>
                        </a:rPr>
                        <a:t>YES</a:t>
                      </a:r>
                      <a:endParaRPr lang="en-GB" sz="900" b="1" dirty="0">
                        <a:effectLst/>
                        <a:latin typeface="Times New Roman"/>
                        <a:ea typeface="Times New Roman"/>
                      </a:endParaRPr>
                    </a:p>
                  </a:txBody>
                  <a:tcPr marL="51059" marR="51059" marT="0" marB="0"/>
                </a:tc>
                <a:tc hMerge="1">
                  <a:txBody>
                    <a:bodyPr/>
                    <a:lstStyle/>
                    <a:p>
                      <a:endParaRPr lang="en-GB"/>
                    </a:p>
                  </a:txBody>
                  <a:tcPr/>
                </a:tc>
                <a:tc>
                  <a:txBody>
                    <a:bodyPr/>
                    <a:lstStyle/>
                    <a:p>
                      <a:pPr marL="4591050">
                        <a:spcAft>
                          <a:spcPts val="0"/>
                        </a:spcAft>
                      </a:pPr>
                      <a:r>
                        <a:rPr lang="en-GB" sz="800">
                          <a:effectLst/>
                        </a:rPr>
                        <a:t> </a:t>
                      </a:r>
                      <a:endParaRPr lang="en-GB" sz="900" b="1">
                        <a:effectLst/>
                        <a:latin typeface="Times New Roman"/>
                        <a:ea typeface="Times New Roman"/>
                      </a:endParaRPr>
                    </a:p>
                  </a:txBody>
                  <a:tcPr marL="51059" marR="51059" marT="0" marB="0"/>
                </a:tc>
                <a:tc>
                  <a:txBody>
                    <a:bodyPr/>
                    <a:lstStyle/>
                    <a:p>
                      <a:pPr marL="4591050">
                        <a:spcAft>
                          <a:spcPts val="0"/>
                        </a:spcAft>
                      </a:pPr>
                      <a:r>
                        <a:rPr lang="en-GB" sz="800">
                          <a:effectLst/>
                        </a:rPr>
                        <a:t>NO</a:t>
                      </a:r>
                      <a:endParaRPr lang="en-GB" sz="900" b="1">
                        <a:effectLst/>
                        <a:latin typeface="Times New Roman"/>
                        <a:ea typeface="Times New Roman"/>
                      </a:endParaRPr>
                    </a:p>
                  </a:txBody>
                  <a:tcPr marL="51059" marR="51059" marT="0" marB="0"/>
                </a:tc>
                <a:tc>
                  <a:txBody>
                    <a:bodyPr/>
                    <a:lstStyle/>
                    <a:p>
                      <a:pPr marL="4591050">
                        <a:spcAft>
                          <a:spcPts val="0"/>
                        </a:spcAft>
                      </a:pPr>
                      <a:r>
                        <a:rPr lang="en-GB" sz="800">
                          <a:effectLst/>
                        </a:rPr>
                        <a:t> </a:t>
                      </a:r>
                      <a:endParaRPr lang="en-GB" sz="900" b="1">
                        <a:effectLst/>
                        <a:latin typeface="Times New Roman"/>
                        <a:ea typeface="Times New Roman"/>
                      </a:endParaRPr>
                    </a:p>
                  </a:txBody>
                  <a:tcPr marL="51059" marR="51059" marT="0" marB="0"/>
                </a:tc>
                <a:extLst>
                  <a:ext uri="{0D108BD9-81ED-4DB2-BD59-A6C34878D82A}">
                    <a16:rowId xmlns:a16="http://schemas.microsoft.com/office/drawing/2014/main" xmlns="" val="10002"/>
                  </a:ext>
                </a:extLst>
              </a:tr>
              <a:tr h="220447">
                <a:tc gridSpan="5">
                  <a:txBody>
                    <a:bodyPr/>
                    <a:lstStyle/>
                    <a:p>
                      <a:pPr marL="457200">
                        <a:spcBef>
                          <a:spcPts val="600"/>
                        </a:spcBef>
                        <a:spcAft>
                          <a:spcPts val="0"/>
                        </a:spcAft>
                      </a:pPr>
                      <a:r>
                        <a:rPr lang="en-GB" sz="800">
                          <a:effectLst/>
                        </a:rPr>
                        <a:t>Have you read the Research Participant Information Sheet?</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3"/>
                  </a:ext>
                </a:extLst>
              </a:tr>
              <a:tr h="256380">
                <a:tc gridSpan="5">
                  <a:txBody>
                    <a:bodyPr/>
                    <a:lstStyle/>
                    <a:p>
                      <a:pPr marL="457200">
                        <a:spcBef>
                          <a:spcPts val="600"/>
                        </a:spcBef>
                        <a:spcAft>
                          <a:spcPts val="0"/>
                        </a:spcAft>
                      </a:pPr>
                      <a:r>
                        <a:rPr lang="en-GB" sz="800">
                          <a:effectLst/>
                        </a:rPr>
                        <a:t>Have you had an opportunity to ask questions and discuss this study? </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4"/>
                  </a:ext>
                </a:extLst>
              </a:tr>
              <a:tr h="220447">
                <a:tc gridSpan="5">
                  <a:txBody>
                    <a:bodyPr/>
                    <a:lstStyle/>
                    <a:p>
                      <a:pPr marL="457200">
                        <a:spcBef>
                          <a:spcPts val="600"/>
                        </a:spcBef>
                        <a:spcAft>
                          <a:spcPts val="0"/>
                        </a:spcAft>
                      </a:pPr>
                      <a:r>
                        <a:rPr lang="en-GB" sz="800">
                          <a:effectLst/>
                        </a:rPr>
                        <a:t>Have you received satisfactory answers to all your questions?</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5"/>
                  </a:ext>
                </a:extLst>
              </a:tr>
              <a:tr h="220447">
                <a:tc gridSpan="5">
                  <a:txBody>
                    <a:bodyPr/>
                    <a:lstStyle/>
                    <a:p>
                      <a:pPr marL="457200">
                        <a:spcAft>
                          <a:spcPts val="0"/>
                        </a:spcAft>
                      </a:pPr>
                      <a:r>
                        <a:rPr lang="en-GB" sz="800" dirty="0">
                          <a:effectLst/>
                        </a:rPr>
                        <a:t>Who have you spoken to?</a:t>
                      </a:r>
                      <a:endParaRPr lang="en-GB" sz="700" dirty="0">
                        <a:effectLst/>
                        <a:latin typeface="Times New Roman"/>
                        <a:ea typeface="Times New Roman"/>
                      </a:endParaRPr>
                    </a:p>
                  </a:txBody>
                  <a:tcPr marL="51059" marR="51059"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6"/>
                  </a:ext>
                </a:extLst>
              </a:tr>
              <a:tr h="384569">
                <a:tc gridSpan="5">
                  <a:txBody>
                    <a:bodyPr/>
                    <a:lstStyle/>
                    <a:p>
                      <a:pPr marL="457200">
                        <a:spcAft>
                          <a:spcPts val="0"/>
                        </a:spcAft>
                      </a:pPr>
                      <a:r>
                        <a:rPr lang="en-GB" sz="800">
                          <a:effectLst/>
                        </a:rPr>
                        <a:t>Do you understand that you will not be referred to by name in any report</a:t>
                      </a:r>
                      <a:endParaRPr lang="en-GB" sz="700">
                        <a:effectLst/>
                      </a:endParaRPr>
                    </a:p>
                    <a:p>
                      <a:pPr marL="457200">
                        <a:spcAft>
                          <a:spcPts val="0"/>
                        </a:spcAft>
                      </a:pPr>
                      <a:r>
                        <a:rPr lang="en-GB" sz="800">
                          <a:effectLst/>
                        </a:rPr>
                        <a:t>concerning the study?</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7"/>
                  </a:ext>
                </a:extLst>
              </a:tr>
              <a:tr h="220447">
                <a:tc gridSpan="5">
                  <a:txBody>
                    <a:bodyPr/>
                    <a:lstStyle/>
                    <a:p>
                      <a:pPr>
                        <a:spcBef>
                          <a:spcPts val="800"/>
                        </a:spcBef>
                        <a:spcAft>
                          <a:spcPts val="0"/>
                        </a:spcAft>
                      </a:pPr>
                      <a:r>
                        <a:rPr lang="en-GB" sz="800">
                          <a:effectLst/>
                        </a:rPr>
                        <a:t>Do you understand that you are free to withdraw from the study:</a:t>
                      </a:r>
                      <a:endParaRPr lang="en-GB" sz="900" b="1">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8"/>
                  </a:ext>
                </a:extLst>
              </a:tr>
              <a:tr h="216563">
                <a:tc gridSpan="5">
                  <a:txBody>
                    <a:bodyPr/>
                    <a:lstStyle/>
                    <a:p>
                      <a:pPr marL="342900" lvl="0" indent="-342900">
                        <a:spcBef>
                          <a:spcPts val="600"/>
                        </a:spcBef>
                        <a:spcAft>
                          <a:spcPts val="0"/>
                        </a:spcAft>
                        <a:buFont typeface="Symbol"/>
                        <a:buChar char=""/>
                        <a:tabLst>
                          <a:tab pos="685800" algn="l"/>
                        </a:tabLst>
                      </a:pPr>
                      <a:r>
                        <a:rPr lang="en-GB" sz="800">
                          <a:effectLst/>
                        </a:rPr>
                        <a:t>at any time?</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09"/>
                  </a:ext>
                </a:extLst>
              </a:tr>
              <a:tr h="220447">
                <a:tc gridSpan="5">
                  <a:txBody>
                    <a:bodyPr/>
                    <a:lstStyle/>
                    <a:p>
                      <a:pPr marL="342900" lvl="0" indent="-342900">
                        <a:spcBef>
                          <a:spcPts val="600"/>
                        </a:spcBef>
                        <a:spcAft>
                          <a:spcPts val="0"/>
                        </a:spcAft>
                        <a:buFont typeface="Symbol"/>
                        <a:buChar char=""/>
                        <a:tabLst>
                          <a:tab pos="685800" algn="l"/>
                        </a:tabLst>
                      </a:pPr>
                      <a:r>
                        <a:rPr lang="en-GB" sz="800" dirty="0">
                          <a:effectLst/>
                        </a:rPr>
                        <a:t>without having to give a reason for withdrawing?</a:t>
                      </a:r>
                      <a:endParaRPr lang="en-GB" sz="700" dirty="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10"/>
                  </a:ext>
                </a:extLst>
              </a:tr>
              <a:tr h="261235">
                <a:tc gridSpan="5">
                  <a:txBody>
                    <a:bodyPr/>
                    <a:lstStyle/>
                    <a:p>
                      <a:pPr marL="342900" lvl="0" indent="-342900">
                        <a:spcAft>
                          <a:spcPts val="0"/>
                        </a:spcAft>
                        <a:buFont typeface="Symbol"/>
                        <a:buChar char=""/>
                        <a:tabLst>
                          <a:tab pos="685800" algn="l"/>
                        </a:tabLst>
                      </a:pPr>
                      <a:r>
                        <a:rPr lang="en-GB" sz="800">
                          <a:effectLst/>
                        </a:rPr>
                        <a:t>(where relevant, adapt if necessary) without affecting your</a:t>
                      </a:r>
                      <a:endParaRPr lang="en-GB" sz="700">
                        <a:effectLst/>
                      </a:endParaRPr>
                    </a:p>
                    <a:p>
                      <a:pPr marL="685800">
                        <a:spcAft>
                          <a:spcPts val="0"/>
                        </a:spcAft>
                      </a:pPr>
                      <a:r>
                        <a:rPr lang="en-GB" sz="800">
                          <a:effectLst/>
                        </a:rPr>
                        <a:t>future care?</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11"/>
                  </a:ext>
                </a:extLst>
              </a:tr>
              <a:tr h="220447">
                <a:tc gridSpan="5">
                  <a:txBody>
                    <a:bodyPr/>
                    <a:lstStyle/>
                    <a:p>
                      <a:pPr marL="457200">
                        <a:spcBef>
                          <a:spcPts val="600"/>
                        </a:spcBef>
                        <a:spcAft>
                          <a:spcPts val="0"/>
                        </a:spcAft>
                      </a:pPr>
                      <a:r>
                        <a:rPr lang="en-GB" sz="800">
                          <a:effectLst/>
                        </a:rPr>
                        <a:t>(Where relevant) I agree to my interview being recorded.</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12"/>
                  </a:ext>
                </a:extLst>
              </a:tr>
              <a:tr h="384569">
                <a:tc gridSpan="5">
                  <a:txBody>
                    <a:bodyPr/>
                    <a:lstStyle/>
                    <a:p>
                      <a:pPr marL="457200">
                        <a:spcAft>
                          <a:spcPts val="0"/>
                        </a:spcAft>
                      </a:pPr>
                      <a:r>
                        <a:rPr lang="en-GB" sz="800">
                          <a:effectLst/>
                        </a:rPr>
                        <a:t>(Where relevant) I agree to the use of non-attributable direct quotes when</a:t>
                      </a:r>
                      <a:endParaRPr lang="en-GB" sz="700">
                        <a:effectLst/>
                      </a:endParaRPr>
                    </a:p>
                    <a:p>
                      <a:pPr marL="457200">
                        <a:spcAft>
                          <a:spcPts val="0"/>
                        </a:spcAft>
                      </a:pPr>
                      <a:r>
                        <a:rPr lang="en-GB" sz="800">
                          <a:effectLst/>
                        </a:rPr>
                        <a:t> the study is written up or published.</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13"/>
                  </a:ext>
                </a:extLst>
              </a:tr>
              <a:tr h="220447">
                <a:tc gridSpan="5">
                  <a:txBody>
                    <a:bodyPr/>
                    <a:lstStyle/>
                    <a:p>
                      <a:pPr marL="457200">
                        <a:spcBef>
                          <a:spcPts val="600"/>
                        </a:spcBef>
                        <a:spcAft>
                          <a:spcPts val="0"/>
                        </a:spcAft>
                      </a:pPr>
                      <a:r>
                        <a:rPr lang="en-GB" sz="800">
                          <a:effectLst/>
                        </a:rPr>
                        <a:t>Do you agree to take part in this study?</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14"/>
                  </a:ext>
                </a:extLst>
              </a:tr>
              <a:tr h="270946">
                <a:tc gridSpan="5">
                  <a:txBody>
                    <a:bodyPr/>
                    <a:lstStyle/>
                    <a:p>
                      <a:pPr>
                        <a:spcAft>
                          <a:spcPts val="0"/>
                        </a:spcAft>
                      </a:pPr>
                      <a:r>
                        <a:rPr lang="en-GB" sz="700">
                          <a:effectLst/>
                        </a:rPr>
                        <a:t>Signature of Research Participant: </a:t>
                      </a:r>
                      <a:endParaRPr lang="en-GB" sz="700" b="1">
                        <a:effectLst/>
                        <a:latin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15"/>
                  </a:ext>
                </a:extLst>
              </a:tr>
              <a:tr h="128190">
                <a:tc gridSpan="5">
                  <a:txBody>
                    <a:bodyPr/>
                    <a:lstStyle/>
                    <a:p>
                      <a:pPr>
                        <a:spcBef>
                          <a:spcPts val="800"/>
                        </a:spcBef>
                        <a:spcAft>
                          <a:spcPts val="0"/>
                        </a:spcAft>
                      </a:pPr>
                      <a:r>
                        <a:rPr lang="en-GB" sz="800">
                          <a:effectLst/>
                        </a:rPr>
                        <a:t>Date:</a:t>
                      </a:r>
                      <a:endParaRPr lang="en-GB" sz="900" b="1">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16"/>
                  </a:ext>
                </a:extLst>
              </a:tr>
              <a:tr h="128190">
                <a:tc gridSpan="5">
                  <a:txBody>
                    <a:bodyPr/>
                    <a:lstStyle/>
                    <a:p>
                      <a:pPr>
                        <a:spcBef>
                          <a:spcPts val="800"/>
                        </a:spcBef>
                        <a:spcAft>
                          <a:spcPts val="0"/>
                        </a:spcAft>
                      </a:pPr>
                      <a:r>
                        <a:rPr lang="en-GB" sz="800">
                          <a:effectLst/>
                        </a:rPr>
                        <a:t>Name in capitals:</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17"/>
                  </a:ext>
                </a:extLst>
              </a:tr>
              <a:tr h="128190">
                <a:tc gridSpan="5">
                  <a:txBody>
                    <a:bodyPr/>
                    <a:lstStyle/>
                    <a:p>
                      <a:pPr>
                        <a:spcAft>
                          <a:spcPts val="0"/>
                        </a:spcAft>
                      </a:pPr>
                      <a:r>
                        <a:rPr lang="en-GB" sz="800">
                          <a:effectLst/>
                        </a:rPr>
                        <a:t> </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18"/>
                  </a:ext>
                </a:extLst>
              </a:tr>
              <a:tr h="267062">
                <a:tc gridSpan="5">
                  <a:txBody>
                    <a:bodyPr/>
                    <a:lstStyle/>
                    <a:p>
                      <a:pPr>
                        <a:spcAft>
                          <a:spcPts val="0"/>
                        </a:spcAft>
                      </a:pPr>
                      <a:r>
                        <a:rPr lang="en-GB" sz="800" u="sng">
                          <a:effectLst/>
                        </a:rPr>
                        <a:t>Witness statement</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19"/>
                  </a:ext>
                </a:extLst>
              </a:tr>
              <a:tr h="211222">
                <a:tc gridSpan="5">
                  <a:txBody>
                    <a:bodyPr/>
                    <a:lstStyle/>
                    <a:p>
                      <a:pPr>
                        <a:spcAft>
                          <a:spcPts val="0"/>
                        </a:spcAft>
                      </a:pPr>
                      <a:r>
                        <a:rPr lang="en-GB" sz="800">
                          <a:effectLst/>
                        </a:rPr>
                        <a:t>I am satisfied that the above-named has given informed consent.</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20"/>
                  </a:ext>
                </a:extLst>
              </a:tr>
              <a:tr h="128190">
                <a:tc gridSpan="5">
                  <a:txBody>
                    <a:bodyPr/>
                    <a:lstStyle/>
                    <a:p>
                      <a:pPr>
                        <a:spcBef>
                          <a:spcPts val="800"/>
                        </a:spcBef>
                        <a:spcAft>
                          <a:spcPts val="0"/>
                        </a:spcAft>
                      </a:pPr>
                      <a:r>
                        <a:rPr lang="en-GB" sz="800">
                          <a:effectLst/>
                        </a:rPr>
                        <a:t>Witnessed by:</a:t>
                      </a:r>
                      <a:endParaRPr lang="en-GB" sz="900" b="1">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21"/>
                  </a:ext>
                </a:extLst>
              </a:tr>
              <a:tr h="128190">
                <a:tc gridSpan="5">
                  <a:txBody>
                    <a:bodyPr/>
                    <a:lstStyle/>
                    <a:p>
                      <a:pPr>
                        <a:spcBef>
                          <a:spcPts val="800"/>
                        </a:spcBef>
                        <a:spcAft>
                          <a:spcPts val="0"/>
                        </a:spcAft>
                      </a:pPr>
                      <a:r>
                        <a:rPr lang="en-GB" sz="800">
                          <a:effectLst/>
                        </a:rPr>
                        <a:t>Date:</a:t>
                      </a:r>
                      <a:endParaRPr lang="en-GB" sz="70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22"/>
                  </a:ext>
                </a:extLst>
              </a:tr>
              <a:tr h="128190">
                <a:tc gridSpan="5">
                  <a:txBody>
                    <a:bodyPr/>
                    <a:lstStyle/>
                    <a:p>
                      <a:pPr>
                        <a:spcBef>
                          <a:spcPts val="800"/>
                        </a:spcBef>
                        <a:spcAft>
                          <a:spcPts val="0"/>
                        </a:spcAft>
                      </a:pPr>
                      <a:r>
                        <a:rPr lang="en-GB" sz="800" dirty="0">
                          <a:effectLst/>
                        </a:rPr>
                        <a:t>Name in capitals:</a:t>
                      </a:r>
                      <a:endParaRPr lang="en-GB" sz="700" dirty="0">
                        <a:effectLst/>
                        <a:latin typeface="Times New Roman"/>
                        <a:ea typeface="Times New Roman"/>
                      </a:endParaRPr>
                    </a:p>
                  </a:txBody>
                  <a:tcPr marL="51059" marR="51059"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xmlns="" val="10023"/>
                  </a:ext>
                </a:extLst>
              </a:tr>
            </a:tbl>
          </a:graphicData>
        </a:graphic>
      </p:graphicFrame>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24</a:t>
            </a:fld>
            <a:endParaRPr lang="en-GB"/>
          </a:p>
        </p:txBody>
      </p:sp>
    </p:spTree>
    <p:extLst>
      <p:ext uri="{BB962C8B-B14F-4D97-AF65-F5344CB8AC3E}">
        <p14:creationId xmlns:p14="http://schemas.microsoft.com/office/powerpoint/2010/main" val="23303111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20688"/>
            <a:ext cx="8316598" cy="998984"/>
          </a:xfrm>
        </p:spPr>
        <p:txBody>
          <a:bodyPr>
            <a:normAutofit/>
          </a:bodyPr>
          <a:lstStyle/>
          <a:p>
            <a:r>
              <a:rPr lang="en-GB" sz="4000" dirty="0">
                <a:latin typeface="+mn-lt"/>
              </a:rPr>
              <a:t>Recruitment Arrangements</a:t>
            </a:r>
          </a:p>
        </p:txBody>
      </p:sp>
      <p:sp>
        <p:nvSpPr>
          <p:cNvPr id="3" name="Content Placeholder 2"/>
          <p:cNvSpPr>
            <a:spLocks noGrp="1"/>
          </p:cNvSpPr>
          <p:nvPr>
            <p:ph sz="half" idx="1"/>
          </p:nvPr>
        </p:nvSpPr>
        <p:spPr>
          <a:xfrm>
            <a:off x="323528" y="1916832"/>
            <a:ext cx="5436278" cy="4525963"/>
          </a:xfrm>
        </p:spPr>
        <p:txBody>
          <a:bodyPr/>
          <a:lstStyle/>
          <a:p>
            <a:pPr marL="285750" indent="-285750">
              <a:buFont typeface="Arial" pitchFamily="34" charset="0"/>
              <a:buChar char="•"/>
            </a:pPr>
            <a:r>
              <a:rPr lang="en-GB" sz="3600" dirty="0"/>
              <a:t>Feasibility</a:t>
            </a:r>
          </a:p>
          <a:p>
            <a:endParaRPr lang="en-GB" sz="3600" dirty="0"/>
          </a:p>
          <a:p>
            <a:pPr marL="285750" indent="-285750">
              <a:buFont typeface="Arial" pitchFamily="34" charset="0"/>
              <a:buChar char="•"/>
            </a:pPr>
            <a:r>
              <a:rPr lang="en-GB" sz="3600" dirty="0"/>
              <a:t>Permission</a:t>
            </a:r>
          </a:p>
          <a:p>
            <a:endParaRPr lang="en-GB" sz="3600" dirty="0"/>
          </a:p>
          <a:p>
            <a:pPr marL="285750" indent="-285750">
              <a:buFont typeface="Arial" pitchFamily="34" charset="0"/>
              <a:buChar char="•"/>
            </a:pPr>
            <a:r>
              <a:rPr lang="en-GB" sz="3600" dirty="0"/>
              <a:t>Risk</a:t>
            </a: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25</a:t>
            </a:fld>
            <a:endParaRPr lang="en-GB"/>
          </a:p>
        </p:txBody>
      </p:sp>
      <p:pic>
        <p:nvPicPr>
          <p:cNvPr id="8194" name="Picture 2" descr="https://damnuglyphotography.files.wordpress.com/2013/06/uncle_sa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2132856"/>
            <a:ext cx="3250774" cy="4282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3922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20688"/>
            <a:ext cx="8316598" cy="1143000"/>
          </a:xfrm>
        </p:spPr>
        <p:txBody>
          <a:bodyPr>
            <a:noAutofit/>
          </a:bodyPr>
          <a:lstStyle/>
          <a:p>
            <a:r>
              <a:rPr lang="en-GB" sz="4000" dirty="0">
                <a:latin typeface="+mn-lt"/>
              </a:rPr>
              <a:t>Confidentiality: Privacy and Protection of Data</a:t>
            </a:r>
          </a:p>
        </p:txBody>
      </p:sp>
      <p:sp>
        <p:nvSpPr>
          <p:cNvPr id="3" name="Content Placeholder 2"/>
          <p:cNvSpPr>
            <a:spLocks noGrp="1"/>
          </p:cNvSpPr>
          <p:nvPr>
            <p:ph sz="half" idx="1"/>
          </p:nvPr>
        </p:nvSpPr>
        <p:spPr>
          <a:xfrm>
            <a:off x="323528" y="2420888"/>
            <a:ext cx="5436278" cy="3744416"/>
          </a:xfrm>
        </p:spPr>
        <p:txBody>
          <a:bodyPr/>
          <a:lstStyle/>
          <a:p>
            <a:pPr marL="285750" indent="-285750">
              <a:buFont typeface="Arial" pitchFamily="34" charset="0"/>
              <a:buChar char="•"/>
            </a:pPr>
            <a:r>
              <a:rPr lang="en-GB" sz="3600" dirty="0"/>
              <a:t>Data Protection</a:t>
            </a:r>
          </a:p>
          <a:p>
            <a:endParaRPr lang="en-GB" sz="3600" dirty="0"/>
          </a:p>
          <a:p>
            <a:pPr marL="285750" indent="-285750">
              <a:buFont typeface="Arial" pitchFamily="34" charset="0"/>
              <a:buChar char="•"/>
            </a:pPr>
            <a:r>
              <a:rPr lang="en-GB" sz="3600" dirty="0"/>
              <a:t>Public Interest Exceptions</a:t>
            </a: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26</a:t>
            </a:fld>
            <a:endParaRPr lang="en-GB"/>
          </a:p>
        </p:txBody>
      </p:sp>
      <p:pic>
        <p:nvPicPr>
          <p:cNvPr id="9218" name="Picture 2" descr="http://www.topsecretsoftware.com/TOP-SECRE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636912"/>
            <a:ext cx="2581275" cy="2867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5154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48680"/>
            <a:ext cx="8316598" cy="792088"/>
          </a:xfrm>
        </p:spPr>
        <p:txBody>
          <a:bodyPr>
            <a:noAutofit/>
          </a:bodyPr>
          <a:lstStyle/>
          <a:p>
            <a:r>
              <a:rPr lang="en-GB" sz="3600" dirty="0">
                <a:latin typeface="+mn-lt"/>
              </a:rPr>
              <a:t>Why an application might be rejected</a:t>
            </a:r>
          </a:p>
        </p:txBody>
      </p:sp>
      <p:sp>
        <p:nvSpPr>
          <p:cNvPr id="3" name="Content Placeholder 2"/>
          <p:cNvSpPr>
            <a:spLocks noGrp="1"/>
          </p:cNvSpPr>
          <p:nvPr>
            <p:ph sz="half" idx="1"/>
          </p:nvPr>
        </p:nvSpPr>
        <p:spPr>
          <a:xfrm>
            <a:off x="539552" y="1340768"/>
            <a:ext cx="6552728" cy="4958011"/>
          </a:xfrm>
        </p:spPr>
        <p:txBody>
          <a:bodyPr>
            <a:normAutofit/>
          </a:bodyPr>
          <a:lstStyle/>
          <a:p>
            <a:pPr marL="285750" indent="-285750">
              <a:buFont typeface="Arial" pitchFamily="34" charset="0"/>
              <a:buChar char="•"/>
            </a:pPr>
            <a:r>
              <a:rPr lang="en-GB" sz="2400" dirty="0"/>
              <a:t>Committee Options</a:t>
            </a:r>
          </a:p>
          <a:p>
            <a:pPr marL="285750" indent="-285750">
              <a:buFont typeface="Arial" pitchFamily="34" charset="0"/>
              <a:buChar char="•"/>
            </a:pPr>
            <a:r>
              <a:rPr lang="en-GB" sz="2400" dirty="0"/>
              <a:t>Incomplete paperwork</a:t>
            </a:r>
          </a:p>
          <a:p>
            <a:pPr marL="285750" indent="-285750">
              <a:buFont typeface="Arial" pitchFamily="34" charset="0"/>
              <a:buChar char="•"/>
            </a:pPr>
            <a:r>
              <a:rPr lang="en-GB" sz="2400" dirty="0"/>
              <a:t>Key Ethical Themes:</a:t>
            </a:r>
          </a:p>
          <a:p>
            <a:pPr marL="742950" lvl="1" indent="-285750">
              <a:buFont typeface="Arial" pitchFamily="34" charset="0"/>
              <a:buChar char="•"/>
            </a:pPr>
            <a:r>
              <a:rPr lang="en-GB" sz="2400" dirty="0"/>
              <a:t>Omitted</a:t>
            </a:r>
          </a:p>
          <a:p>
            <a:pPr marL="742950" lvl="1" indent="-285750">
              <a:buFont typeface="Arial" pitchFamily="34" charset="0"/>
              <a:buChar char="•"/>
            </a:pPr>
            <a:r>
              <a:rPr lang="en-GB" sz="2400" dirty="0"/>
              <a:t>Incomplete</a:t>
            </a:r>
          </a:p>
          <a:p>
            <a:pPr marL="742950" lvl="1" indent="-285750">
              <a:buFont typeface="Arial" pitchFamily="34" charset="0"/>
              <a:buChar char="•"/>
            </a:pPr>
            <a:r>
              <a:rPr lang="en-GB" sz="2400" dirty="0"/>
              <a:t>Misunderstood / Ignored</a:t>
            </a:r>
          </a:p>
          <a:p>
            <a:pPr marL="285750" indent="-285750">
              <a:buFont typeface="Arial" pitchFamily="34" charset="0"/>
              <a:buChar char="•"/>
            </a:pPr>
            <a:r>
              <a:rPr lang="en-GB" sz="2400" dirty="0"/>
              <a:t>Unsatisfactory responses – commonly through no attendance</a:t>
            </a:r>
          </a:p>
          <a:p>
            <a:pPr marL="285750" indent="-285750">
              <a:buFont typeface="Arial" pitchFamily="34" charset="0"/>
              <a:buChar char="•"/>
            </a:pPr>
            <a:r>
              <a:rPr lang="en-GB" sz="2400" dirty="0"/>
              <a:t>Poor written presentation – particularly the PIS / Consent Form</a:t>
            </a:r>
          </a:p>
          <a:p>
            <a:pPr marL="285750" indent="-285750">
              <a:buFont typeface="Arial" pitchFamily="34" charset="0"/>
              <a:buChar char="•"/>
            </a:pPr>
            <a:r>
              <a:rPr lang="en-GB" sz="2400" dirty="0"/>
              <a:t>SSA</a:t>
            </a:r>
          </a:p>
          <a:p>
            <a:pPr marL="285750" indent="-285750">
              <a:buFont typeface="Arial" pitchFamily="34" charset="0"/>
              <a:buChar char="•"/>
            </a:pPr>
            <a:r>
              <a:rPr lang="en-GB" sz="2400" dirty="0"/>
              <a:t>Flawed methodology – A Research Ethics issue?</a:t>
            </a: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27</a:t>
            </a:fld>
            <a:endParaRPr lang="en-GB"/>
          </a:p>
        </p:txBody>
      </p:sp>
      <p:pic>
        <p:nvPicPr>
          <p:cNvPr id="10246" name="Picture 6" descr="http://www.clipartbest.com/cliparts/Kcj/g7R/Kcjg7Rgpi.png"/>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5220072" y="1180750"/>
            <a:ext cx="3384376" cy="2464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5063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548680"/>
            <a:ext cx="8316598" cy="1143000"/>
          </a:xfrm>
        </p:spPr>
        <p:txBody>
          <a:bodyPr>
            <a:normAutofit/>
          </a:bodyPr>
          <a:lstStyle/>
          <a:p>
            <a:r>
              <a:rPr lang="en-GB" sz="4800" dirty="0">
                <a:latin typeface="+mn-lt"/>
              </a:rPr>
              <a:t>Resources</a:t>
            </a:r>
          </a:p>
        </p:txBody>
      </p:sp>
      <p:sp>
        <p:nvSpPr>
          <p:cNvPr id="3" name="Content Placeholder 2"/>
          <p:cNvSpPr>
            <a:spLocks noGrp="1"/>
          </p:cNvSpPr>
          <p:nvPr>
            <p:ph sz="half" idx="1"/>
          </p:nvPr>
        </p:nvSpPr>
        <p:spPr>
          <a:xfrm>
            <a:off x="323528" y="1628800"/>
            <a:ext cx="5796318" cy="4525963"/>
          </a:xfrm>
        </p:spPr>
        <p:txBody>
          <a:bodyPr/>
          <a:lstStyle/>
          <a:p>
            <a:r>
              <a:rPr lang="en-GB" dirty="0"/>
              <a:t>Data Protection Rules and the EU</a:t>
            </a:r>
          </a:p>
          <a:p>
            <a:r>
              <a:rPr lang="en-GB" dirty="0">
                <a:hlinkClick r:id="rId2"/>
              </a:rPr>
              <a:t>http://realbusiness.co.uk/article/25458-prepare-yourself-for-new-data-protection-rules</a:t>
            </a:r>
            <a:r>
              <a:rPr lang="en-GB" dirty="0"/>
              <a:t> </a:t>
            </a:r>
          </a:p>
          <a:p>
            <a:r>
              <a:rPr lang="en-GB" dirty="0">
                <a:hlinkClick r:id="rId3"/>
              </a:rPr>
              <a:t>http://www.mind.org.uk/information-support/legal-rights/mental-capacity-act-2005/</a:t>
            </a:r>
            <a:r>
              <a:rPr lang="en-GB" dirty="0"/>
              <a:t> </a:t>
            </a:r>
          </a:p>
          <a:p>
            <a:r>
              <a:rPr lang="en-GB" dirty="0"/>
              <a:t>Covert Surveillance – Government Consultations</a:t>
            </a:r>
          </a:p>
          <a:p>
            <a:r>
              <a:rPr lang="en-GB" dirty="0">
                <a:hlinkClick r:id="rId4"/>
              </a:rPr>
              <a:t>https://www.gov.uk/government/consultations/covert-surveillance</a:t>
            </a:r>
            <a:r>
              <a:rPr lang="en-GB" dirty="0"/>
              <a:t> </a:t>
            </a: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28</a:t>
            </a:fld>
            <a:endParaRPr lang="en-GB"/>
          </a:p>
        </p:txBody>
      </p:sp>
      <p:pic>
        <p:nvPicPr>
          <p:cNvPr id="11267" name="Picture 3" descr="\\anfs1\acsf_users\acstkkd\Desktop\324_59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24128" y="3356992"/>
            <a:ext cx="3016005" cy="3109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2699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algn="ctr"/>
            <a:r>
              <a:rPr lang="en-GB" dirty="0"/>
              <a:t> </a:t>
            </a:r>
            <a:r>
              <a:rPr lang="en-GB" sz="4400" dirty="0">
                <a:latin typeface="Gotham"/>
              </a:rPr>
              <a:t>Case Study </a:t>
            </a:r>
          </a:p>
        </p:txBody>
      </p:sp>
      <p:sp>
        <p:nvSpPr>
          <p:cNvPr id="3" name="Content Placeholder 2"/>
          <p:cNvSpPr>
            <a:spLocks noGrp="1"/>
          </p:cNvSpPr>
          <p:nvPr>
            <p:ph sz="half" idx="1"/>
          </p:nvPr>
        </p:nvSpPr>
        <p:spPr>
          <a:xfrm>
            <a:off x="215842" y="1772816"/>
            <a:ext cx="8244590" cy="4525963"/>
          </a:xfrm>
        </p:spPr>
        <p:txBody>
          <a:bodyPr>
            <a:normAutofit/>
          </a:bodyPr>
          <a:lstStyle/>
          <a:p>
            <a:pPr algn="just"/>
            <a:r>
              <a:rPr lang="en-GB" dirty="0">
                <a:solidFill>
                  <a:srgbClr val="585858"/>
                </a:solidFill>
                <a:latin typeface="Gotham" panose="02000504050000020004" pitchFamily="2" charset="0"/>
              </a:rPr>
              <a:t>Claire Smith is a physiotherapist who is developing her career by undertaking a course in Sports Science. She is particularly interested in ‘sports drinks’, and wishes to investigate their effects on children. She plans to conduct a study on year 5 children at a local primary school. She has already visited the school and talked to the children, who were very keen to take part.</a:t>
            </a:r>
          </a:p>
          <a:p>
            <a:pPr algn="just"/>
            <a:r>
              <a:rPr lang="en-GB" dirty="0">
                <a:solidFill>
                  <a:srgbClr val="585858"/>
                </a:solidFill>
                <a:latin typeface="Gotham" panose="02000504050000020004" pitchFamily="2" charset="0"/>
              </a:rPr>
              <a:t>She plans to use a Multistage Fitness Test in which the children will be asked to run from one designated point to another in time with recorded sounds. As the test progresses, the intervals between the sounds becomes shorter and shorter, until the children run as fast as possible. Claire will record how fast each child is able to run. She will also record each child’s height and weight. Each child will be asked to take the test twice. On the first occasion, no sports drink will be given. The drink will be administered before the children take the test for the second time.</a:t>
            </a:r>
          </a:p>
          <a:p>
            <a:pPr algn="just"/>
            <a:r>
              <a:rPr lang="en-GB" dirty="0">
                <a:solidFill>
                  <a:srgbClr val="585858"/>
                </a:solidFill>
                <a:latin typeface="Gotham" panose="02000504050000020004" pitchFamily="2" charset="0"/>
              </a:rPr>
              <a:t>Claire has prepared a letter for parents in which she states the children are keen to take part, and states that she hopes to return to the school later in the year to tell the children about her findings. There is a tear-off permission slip at the end of the letter which parents are asked to sign and return.</a:t>
            </a:r>
          </a:p>
          <a:p>
            <a:pPr algn="just"/>
            <a:r>
              <a:rPr lang="en-GB" dirty="0">
                <a:solidFill>
                  <a:srgbClr val="585858"/>
                </a:solidFill>
                <a:latin typeface="Gotham" panose="02000504050000020004" pitchFamily="2" charset="0"/>
              </a:rPr>
              <a:t>As Claire is a student in the School of Health, she is required to submit her proposed research for research ethics review.</a:t>
            </a: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29</a:t>
            </a:fld>
            <a:endParaRPr lang="en-GB"/>
          </a:p>
        </p:txBody>
      </p:sp>
    </p:spTree>
    <p:extLst>
      <p:ext uri="{BB962C8B-B14F-4D97-AF65-F5344CB8AC3E}">
        <p14:creationId xmlns:p14="http://schemas.microsoft.com/office/powerpoint/2010/main" val="2062022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tx2"/>
                </a:solidFill>
                <a:latin typeface="Gotham" panose="02000504050000020004" pitchFamily="2" charset="0"/>
              </a:rPr>
              <a:t>Questions for discussion</a:t>
            </a:r>
            <a:endParaRPr lang="en-GB" dirty="0"/>
          </a:p>
        </p:txBody>
      </p:sp>
      <p:sp>
        <p:nvSpPr>
          <p:cNvPr id="3" name="Content Placeholder 2"/>
          <p:cNvSpPr>
            <a:spLocks noGrp="1"/>
          </p:cNvSpPr>
          <p:nvPr>
            <p:ph sz="half" idx="1"/>
          </p:nvPr>
        </p:nvSpPr>
        <p:spPr>
          <a:xfrm>
            <a:off x="215842" y="1772816"/>
            <a:ext cx="8172582" cy="4525963"/>
          </a:xfrm>
        </p:spPr>
        <p:txBody>
          <a:bodyPr/>
          <a:lstStyle/>
          <a:p>
            <a:pPr marL="285750" lvl="0" indent="-285750" algn="just">
              <a:buClr>
                <a:srgbClr val="CC0066"/>
              </a:buClr>
              <a:buFont typeface="Arial" panose="020B0604020202020204" pitchFamily="34" charset="0"/>
              <a:buChar char="•"/>
            </a:pPr>
            <a:r>
              <a:rPr lang="en-GB" sz="2400" dirty="0">
                <a:solidFill>
                  <a:srgbClr val="585858"/>
                </a:solidFill>
                <a:latin typeface="Gotham" panose="02000504050000020004" pitchFamily="2" charset="0"/>
              </a:rPr>
              <a:t>As Claire’s supervisor, what ethical view might you take of the letter Claire has prepared and why?</a:t>
            </a:r>
          </a:p>
          <a:p>
            <a:pPr lvl="0" algn="just"/>
            <a:endParaRPr lang="en-GB" sz="2400" dirty="0">
              <a:solidFill>
                <a:srgbClr val="585858"/>
              </a:solidFill>
              <a:latin typeface="Gotham" panose="02000504050000020004" pitchFamily="2" charset="0"/>
            </a:endParaRPr>
          </a:p>
          <a:p>
            <a:pPr marL="285750" lvl="0" indent="-285750" algn="just">
              <a:buClr>
                <a:srgbClr val="CC0066"/>
              </a:buClr>
              <a:buFont typeface="Arial" panose="020B0604020202020204" pitchFamily="34" charset="0"/>
              <a:buChar char="•"/>
            </a:pPr>
            <a:r>
              <a:rPr lang="en-GB" sz="2400" dirty="0">
                <a:solidFill>
                  <a:srgbClr val="585858"/>
                </a:solidFill>
                <a:latin typeface="Gotham" panose="02000504050000020004" pitchFamily="2" charset="0"/>
              </a:rPr>
              <a:t>What ethical issues can you identify in the proposed Multistage Fitness Testing?</a:t>
            </a:r>
          </a:p>
          <a:p>
            <a:pPr lvl="0" algn="just"/>
            <a:endParaRPr lang="en-GB" sz="2400" dirty="0">
              <a:solidFill>
                <a:srgbClr val="585858"/>
              </a:solidFill>
              <a:latin typeface="Gotham" panose="02000504050000020004" pitchFamily="2" charset="0"/>
            </a:endParaRPr>
          </a:p>
          <a:p>
            <a:pPr marL="285750" lvl="0" indent="-285750" algn="just">
              <a:buClr>
                <a:srgbClr val="FF0066"/>
              </a:buClr>
              <a:buFont typeface="Arial" panose="020B0604020202020204" pitchFamily="34" charset="0"/>
              <a:buChar char="•"/>
            </a:pPr>
            <a:r>
              <a:rPr lang="en-GB" sz="2400" dirty="0">
                <a:solidFill>
                  <a:srgbClr val="585858"/>
                </a:solidFill>
                <a:latin typeface="Gotham" panose="02000504050000020004" pitchFamily="2" charset="0"/>
              </a:rPr>
              <a:t>What ethical issues should be considered in planning research in educational settings?</a:t>
            </a:r>
          </a:p>
          <a:p>
            <a:endParaRPr lang="en-GB" dirty="0"/>
          </a:p>
        </p:txBody>
      </p:sp>
      <p:sp>
        <p:nvSpPr>
          <p:cNvPr id="4" name="Date Placeholder 3"/>
          <p:cNvSpPr>
            <a:spLocks noGrp="1"/>
          </p:cNvSpPr>
          <p:nvPr>
            <p:ph type="dt" sz="half" idx="10"/>
          </p:nvPr>
        </p:nvSpPr>
        <p:spPr/>
        <p:txBody>
          <a:bodyPr/>
          <a:lstStyle/>
          <a:p>
            <a:fld id="{A5065BC2-2DAA-4D80-B2E4-0F86901ECE4F}" type="datetime4">
              <a:rPr lang="en-GB" smtClean="0"/>
              <a:t>26 February 2023</a:t>
            </a:fld>
            <a:endParaRPr lang="en-GB"/>
          </a:p>
        </p:txBody>
      </p:sp>
      <p:sp>
        <p:nvSpPr>
          <p:cNvPr id="5" name="Footer Placeholder 4"/>
          <p:cNvSpPr>
            <a:spLocks noGrp="1"/>
          </p:cNvSpPr>
          <p:nvPr>
            <p:ph type="ftr" sz="quarter" idx="11"/>
          </p:nvPr>
        </p:nvSpPr>
        <p:spPr/>
        <p:txBody>
          <a:bodyPr/>
          <a:lstStyle/>
          <a:p>
            <a:r>
              <a:rPr lang="en-GB" dirty="0"/>
              <a:t>Introduction to Research Ethics</a:t>
            </a:r>
          </a:p>
        </p:txBody>
      </p:sp>
      <p:sp>
        <p:nvSpPr>
          <p:cNvPr id="6" name="Slide Number Placeholder 5"/>
          <p:cNvSpPr>
            <a:spLocks noGrp="1"/>
          </p:cNvSpPr>
          <p:nvPr>
            <p:ph type="sldNum" sz="quarter" idx="12"/>
          </p:nvPr>
        </p:nvSpPr>
        <p:spPr/>
        <p:txBody>
          <a:bodyPr/>
          <a:lstStyle/>
          <a:p>
            <a:fld id="{786194A1-5B28-41B4-A256-7AB656992733}" type="slidenum">
              <a:rPr lang="en-GB" smtClean="0"/>
              <a:t>30</a:t>
            </a:fld>
            <a:endParaRPr lang="en-GB"/>
          </a:p>
        </p:txBody>
      </p:sp>
    </p:spTree>
    <p:extLst>
      <p:ext uri="{BB962C8B-B14F-4D97-AF65-F5344CB8AC3E}">
        <p14:creationId xmlns:p14="http://schemas.microsoft.com/office/powerpoint/2010/main" val="2629768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UL_PowerPoint_Template">
  <a:themeElements>
    <a:clrScheme name="Custom 3">
      <a:dk1>
        <a:sysClr val="windowText" lastClr="000000"/>
      </a:dk1>
      <a:lt1>
        <a:sysClr val="window" lastClr="FFFFFF"/>
      </a:lt1>
      <a:dk2>
        <a:srgbClr val="595959"/>
      </a:dk2>
      <a:lt2>
        <a:srgbClr val="EBEBEB"/>
      </a:lt2>
      <a:accent1>
        <a:srgbClr val="00325B"/>
      </a:accent1>
      <a:accent2>
        <a:srgbClr val="BE0F34"/>
      </a:accent2>
      <a:accent3>
        <a:srgbClr val="84A5DC"/>
      </a:accent3>
      <a:accent4>
        <a:srgbClr val="8098AD"/>
      </a:accent4>
      <a:accent5>
        <a:srgbClr val="DF879A"/>
      </a:accent5>
      <a:accent6>
        <a:srgbClr val="C2D2ED"/>
      </a:accent6>
      <a:hlink>
        <a:srgbClr val="0000FF"/>
      </a:hlink>
      <a:folHlink>
        <a:srgbClr val="800080"/>
      </a:folHlink>
    </a:clrScheme>
    <a:fontScheme name="Brune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6552_BUL_PowePoint_TPL_AW_2.pptx" id="{4D67F386-3FC6-4D8E-BFEC-44461FE00372}" vid="{C71F71E6-4BC7-4BD9-955D-5E456745AA43}"/>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Brunel Template" ma:contentTypeID="0x010100B5A4C08D27C9458A8DBC831B2C0EF43F002397C6FA6683084683D0063C80286F5C000A58B20099E3D74C93845C585C9254D2" ma:contentTypeVersion="1" ma:contentTypeDescription="" ma:contentTypeScope="" ma:versionID="8de3be02cf87663af61df1038bf293f0">
  <xsd:schema xmlns:xsd="http://www.w3.org/2001/XMLSchema" xmlns:xs="http://www.w3.org/2001/XMLSchema" xmlns:p="http://schemas.microsoft.com/office/2006/metadata/properties" xmlns:ns2="b9a35ae3-052f-4fd7-bd66-15ef2ae2a91a" xmlns:ns3="acc90f36-ffc8-431b-9905-6603340ff899" targetNamespace="http://schemas.microsoft.com/office/2006/metadata/properties" ma:root="true" ma:fieldsID="33da2acc6ac8256ecd4805dd1b0a82bb" ns2:_="" ns3:_="">
    <xsd:import namespace="b9a35ae3-052f-4fd7-bd66-15ef2ae2a91a"/>
    <xsd:import namespace="acc90f36-ffc8-431b-9905-6603340ff899"/>
    <xsd:element name="properties">
      <xsd:complexType>
        <xsd:sequence>
          <xsd:element name="documentManagement">
            <xsd:complexType>
              <xsd:all>
                <xsd:element ref="ns2:BrunelBaseOwner0" minOccurs="0"/>
                <xsd:element ref="ns2:BrunelBaseAudience0" minOccurs="0"/>
                <xsd:element ref="ns3:TaxKeywordTaxHTFiel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a35ae3-052f-4fd7-bd66-15ef2ae2a91a" elementFormDefault="qualified">
    <xsd:import namespace="http://schemas.microsoft.com/office/2006/documentManagement/types"/>
    <xsd:import namespace="http://schemas.microsoft.com/office/infopath/2007/PartnerControls"/>
    <xsd:element name="BrunelBaseOwner0" ma:index="9" ma:taxonomy="true" ma:internalName="BrunelBaseOwner0" ma:taxonomyFieldName="BrunelBaseOwner" ma:displayName="Owner" ma:default="1;#Internal Communications|01e1b302-1141-47e6-ae68-8b0ede583215" ma:fieldId="{98f64fff-228a-401e-b118-7b7ed14a11bf}" ma:sspId="1f8ae13c-041c-454e-aeb3-8644223ed454" ma:termSetId="ce0b3c44-0e18-4677-9fa6-443ed1905ae4" ma:anchorId="00000000-0000-0000-0000-000000000000" ma:open="false" ma:isKeyword="false">
      <xsd:complexType>
        <xsd:sequence>
          <xsd:element ref="pc:Terms" minOccurs="0" maxOccurs="1"/>
        </xsd:sequence>
      </xsd:complexType>
    </xsd:element>
    <xsd:element name="BrunelBaseAudience0" ma:index="11" nillable="true" ma:taxonomy="true" ma:internalName="BrunelBaseAudience0" ma:taxonomyFieldName="BrunelBaseAudience" ma:displayName="Search Audience" ma:default="" ma:fieldId="{d57833c3-6316-40fd-9f4a-bdce40d7b5e8}" ma:taxonomyMulti="true" ma:sspId="1f8ae13c-041c-454e-aeb3-8644223ed454" ma:termSetId="e48bdc75-7773-40af-8e0d-060ff7e1dbe0"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acc90f36-ffc8-431b-9905-6603340ff899" elementFormDefault="qualified">
    <xsd:import namespace="http://schemas.microsoft.com/office/2006/documentManagement/types"/>
    <xsd:import namespace="http://schemas.microsoft.com/office/infopath/2007/PartnerControls"/>
    <xsd:element name="TaxKeywordTaxHTField" ma:index="12" nillable="true" ma:taxonomy="true" ma:internalName="TaxKeywordTaxHTField" ma:taxonomyFieldName="TaxKeyword" ma:displayName="Enterprise Keywords" ma:fieldId="{23f27201-bee3-471e-b2e7-b64fd8b7ca38}" ma:taxonomyMulti="true" ma:sspId="1f8ae13c-041c-454e-aeb3-8644223ed454" ma:termSetId="00000000-0000-0000-0000-000000000000" ma:anchorId="00000000-0000-0000-0000-000000000000" ma:open="true" ma:isKeyword="tru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KeywordTaxHTField xmlns="acc90f36-ffc8-431b-9905-6603340ff899">
      <Terms xmlns="http://schemas.microsoft.com/office/infopath/2007/PartnerControls"/>
    </TaxKeywordTaxHTField>
    <BrunelBaseOwner0 xmlns="b9a35ae3-052f-4fd7-bd66-15ef2ae2a91a">
      <Terms xmlns="http://schemas.microsoft.com/office/infopath/2007/PartnerControls">
        <TermInfo xmlns="http://schemas.microsoft.com/office/infopath/2007/PartnerControls">
          <TermName xmlns="http://schemas.microsoft.com/office/infopath/2007/PartnerControls">Internal Communications</TermName>
          <TermId xmlns="http://schemas.microsoft.com/office/infopath/2007/PartnerControls">01e1b302-1141-47e6-ae68-8b0ede583215</TermId>
        </TermInfo>
      </Terms>
    </BrunelBaseOwner0>
    <BrunelBaseAudience0 xmlns="b9a35ae3-052f-4fd7-bd66-15ef2ae2a91a">
      <Terms xmlns="http://schemas.microsoft.com/office/infopath/2007/PartnerControls"/>
    </BrunelBaseAudience0>
  </documentManagement>
</p:properties>
</file>

<file path=customXml/itemProps1.xml><?xml version="1.0" encoding="utf-8"?>
<ds:datastoreItem xmlns:ds="http://schemas.openxmlformats.org/officeDocument/2006/customXml" ds:itemID="{91A20A98-9BF8-4507-879B-888EB959C904}">
  <ds:schemaRefs>
    <ds:schemaRef ds:uri="http://schemas.microsoft.com/sharepoint/v3/contenttype/forms"/>
  </ds:schemaRefs>
</ds:datastoreItem>
</file>

<file path=customXml/itemProps2.xml><?xml version="1.0" encoding="utf-8"?>
<ds:datastoreItem xmlns:ds="http://schemas.openxmlformats.org/officeDocument/2006/customXml" ds:itemID="{B3F5565E-E83F-459F-8C58-D19A1FC562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a35ae3-052f-4fd7-bd66-15ef2ae2a91a"/>
    <ds:schemaRef ds:uri="acc90f36-ffc8-431b-9905-6603340ff89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3ABB48A-250F-437B-B2B8-3E409D4ED280}">
  <ds:schemaRefs>
    <ds:schemaRef ds:uri="http://www.w3.org/XML/1998/namespace"/>
    <ds:schemaRef ds:uri="http://schemas.microsoft.com/office/2006/metadata/properties"/>
    <ds:schemaRef ds:uri="http://schemas.openxmlformats.org/package/2006/metadata/core-properties"/>
    <ds:schemaRef ds:uri="http://purl.org/dc/terms/"/>
    <ds:schemaRef ds:uri="http://schemas.microsoft.com/office/2006/documentManagement/types"/>
    <ds:schemaRef ds:uri="http://purl.org/dc/dcmitype/"/>
    <ds:schemaRef ds:uri="acc90f36-ffc8-431b-9905-6603340ff899"/>
    <ds:schemaRef ds:uri="http://schemas.microsoft.com/office/infopath/2007/PartnerControls"/>
    <ds:schemaRef ds:uri="b9a35ae3-052f-4fd7-bd66-15ef2ae2a91a"/>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BUL_PowerPoint_Template</Template>
  <TotalTime>591</TotalTime>
  <Words>1615</Words>
  <Application>Microsoft Office PowerPoint</Application>
  <PresentationFormat>Předvádění na obrazovce (4:3)</PresentationFormat>
  <Paragraphs>331</Paragraphs>
  <Slides>30</Slides>
  <Notes>0</Notes>
  <HiddenSlides>0</HiddenSlides>
  <MMClips>0</MMClips>
  <ScaleCrop>false</ScaleCrop>
  <HeadingPairs>
    <vt:vector size="6" baseType="variant">
      <vt:variant>
        <vt:lpstr>Použitá písma</vt:lpstr>
      </vt:variant>
      <vt:variant>
        <vt:i4>8</vt:i4>
      </vt:variant>
      <vt:variant>
        <vt:lpstr>Motiv</vt:lpstr>
      </vt:variant>
      <vt:variant>
        <vt:i4>2</vt:i4>
      </vt:variant>
      <vt:variant>
        <vt:lpstr>Nadpisy snímků</vt:lpstr>
      </vt:variant>
      <vt:variant>
        <vt:i4>30</vt:i4>
      </vt:variant>
    </vt:vector>
  </HeadingPairs>
  <TitlesOfParts>
    <vt:vector size="40" baseType="lpstr">
      <vt:lpstr>Arial</vt:lpstr>
      <vt:lpstr>Calibri</vt:lpstr>
      <vt:lpstr>Calibri Light</vt:lpstr>
      <vt:lpstr>Gotham</vt:lpstr>
      <vt:lpstr>Symbol</vt:lpstr>
      <vt:lpstr>Tahoma</vt:lpstr>
      <vt:lpstr>Times New Roman</vt:lpstr>
      <vt:lpstr>Wingdings</vt:lpstr>
      <vt:lpstr>BUL_PowerPoint_Template</vt:lpstr>
      <vt:lpstr>Motiv Office</vt:lpstr>
      <vt:lpstr>Prezentace aplikace PowerPoint</vt:lpstr>
      <vt:lpstr>Events that Changed Research Practice </vt:lpstr>
      <vt:lpstr>Why the concern?</vt:lpstr>
      <vt:lpstr>Responses to Violations: Ethical Guidelines and Procedures</vt:lpstr>
      <vt:lpstr>  All research will belong to one of two categories</vt:lpstr>
      <vt:lpstr>General Ethical Guidelines</vt:lpstr>
      <vt:lpstr>Principles of Ethics</vt:lpstr>
      <vt:lpstr>Key Ethical Issues</vt:lpstr>
      <vt:lpstr>A Checklist</vt:lpstr>
      <vt:lpstr>Relevance of the Research and Research Design</vt:lpstr>
      <vt:lpstr>Suitability of applicant and supporting staff</vt:lpstr>
      <vt:lpstr>Evaluation of anticipated benefits and risks</vt:lpstr>
      <vt:lpstr>Risk Assessment (physical &amp; psychological):  Low Risk </vt:lpstr>
      <vt:lpstr> Medium Risk </vt:lpstr>
      <vt:lpstr> High Risk </vt:lpstr>
      <vt:lpstr>Care and Protection of Research Participant</vt:lpstr>
      <vt:lpstr>Consent of Research Participant (Including justification for research on persons lacking mental capacity)</vt:lpstr>
      <vt:lpstr>The Participants</vt:lpstr>
      <vt:lpstr>Others…</vt:lpstr>
      <vt:lpstr>  Children</vt:lpstr>
      <vt:lpstr>Participant Information Sheet (P.I.S.)</vt:lpstr>
      <vt:lpstr>PIS – Checklist</vt:lpstr>
      <vt:lpstr>Checklist (continued) </vt:lpstr>
      <vt:lpstr>Example Consent Form</vt:lpstr>
      <vt:lpstr>Recruitment Arrangements</vt:lpstr>
      <vt:lpstr>Confidentiality: Privacy and Protection of Data</vt:lpstr>
      <vt:lpstr>Why an application might be rejected</vt:lpstr>
      <vt:lpstr>Resources</vt:lpstr>
      <vt:lpstr> Case Study </vt:lpstr>
      <vt:lpstr>Questions for discussion</vt:lpstr>
    </vt:vector>
  </TitlesOfParts>
  <Company>Brunel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Brunel University London Research Ethics Committee</dc:title>
  <dc:creator>BuildUser</dc:creator>
  <cp:lastModifiedBy>martin.buk@tiscali.cz</cp:lastModifiedBy>
  <cp:revision>66</cp:revision>
  <cp:lastPrinted>2016-02-09T10:34:56Z</cp:lastPrinted>
  <dcterms:created xsi:type="dcterms:W3CDTF">2014-12-11T12:45:17Z</dcterms:created>
  <dcterms:modified xsi:type="dcterms:W3CDTF">2023-02-26T16:05:44Z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0x010100B5A4C08D27C9458A8DBC831B2C0EF43F002397C6FA6683084683D0063C80286F5C000A58B20099E3D74C93845C585C9254D2</vt:lpwstr>
  </property>
  <property fmtid="{D5CDD505-2E9C-101B-9397-08002B2CF9AE}" pid="3" name="BrunelBaseOwner">
    <vt:lpwstr>1;#Internal Communications|01e1b302-1141-47e6-ae68-8b0ede583215</vt:lpwstr>
  </property>
  <property fmtid="{D5CDD505-2E9C-101B-9397-08002B2CF9AE}" pid="4" name="BrunelBaseOwner0">
    <vt:lpwstr>Internal Communications|01e1b302-1141-47e6-ae68-8b0ede583215</vt:lpwstr>
  </property>
  <property fmtid="{D5CDD505-2E9C-101B-9397-08002B2CF9AE}" pid="5" name="TaxKeyword">
    <vt:lpwstr/>
  </property>
  <property fmtid="{D5CDD505-2E9C-101B-9397-08002B2CF9AE}" pid="6" name="BrunelBaseAudience">
    <vt:lpwstr/>
  </property>
  <property fmtid="{D5CDD505-2E9C-101B-9397-08002B2CF9AE}" pid="7" name="l50cde2150514e6e90cdde84639c12b5">
    <vt:lpwstr/>
  </property>
  <property fmtid="{D5CDD505-2E9C-101B-9397-08002B2CF9AE}" pid="8" name="foo">
    <vt:lpwstr/>
  </property>
  <property fmtid="{D5CDD505-2E9C-101B-9397-08002B2CF9AE}" pid="9" name="TaxCatchAll">
    <vt:lpwstr>1;#Internal Communications|01e1b302-1141-47e6-ae68-8b0ede583215</vt:lpwstr>
  </property>
</Properties>
</file>