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9"/>
  </p:notesMasterIdLst>
  <p:sldIdLst>
    <p:sldId id="566" r:id="rId2"/>
    <p:sldId id="257" r:id="rId3"/>
    <p:sldId id="544" r:id="rId4"/>
    <p:sldId id="546" r:id="rId5"/>
    <p:sldId id="545" r:id="rId6"/>
    <p:sldId id="560" r:id="rId7"/>
    <p:sldId id="548" r:id="rId8"/>
    <p:sldId id="549" r:id="rId9"/>
    <p:sldId id="550" r:id="rId10"/>
    <p:sldId id="547" r:id="rId11"/>
    <p:sldId id="551" r:id="rId12"/>
    <p:sldId id="537" r:id="rId13"/>
    <p:sldId id="565" r:id="rId14"/>
    <p:sldId id="552" r:id="rId15"/>
    <p:sldId id="553" r:id="rId16"/>
    <p:sldId id="554" r:id="rId17"/>
    <p:sldId id="555" r:id="rId18"/>
    <p:sldId id="556" r:id="rId19"/>
    <p:sldId id="557" r:id="rId20"/>
    <p:sldId id="558" r:id="rId21"/>
    <p:sldId id="562" r:id="rId22"/>
    <p:sldId id="540" r:id="rId23"/>
    <p:sldId id="541" r:id="rId24"/>
    <p:sldId id="542" r:id="rId25"/>
    <p:sldId id="304" r:id="rId26"/>
    <p:sldId id="563" r:id="rId27"/>
    <p:sldId id="564" r:id="rId28"/>
  </p:sldIdLst>
  <p:sldSz cx="12192000" cy="6858000"/>
  <p:notesSz cx="6797675" cy="9929813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Škubal Jaroslav" initials="ŠJ" lastIdx="1" clrIdx="0">
    <p:extLst>
      <p:ext uri="{19B8F6BF-5375-455C-9EA6-DF929625EA0E}">
        <p15:presenceInfo xmlns:p15="http://schemas.microsoft.com/office/powerpoint/2012/main" userId="S-1-5-21-1547161642-926492609-839522115-7741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88" d="100"/>
          <a:sy n="88" d="100"/>
        </p:scale>
        <p:origin x="451" y="67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commentAuthors" Target="commentAuthors.xml"/><Relationship Id="rId8" Type="http://schemas.openxmlformats.org/officeDocument/2006/relationships/slide" Target="slides/slide7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A83A6C-8FF1-41F7-92BC-6CE40908002B}" type="datetimeFigureOut">
              <a:rPr lang="cs-CZ" smtClean="0"/>
              <a:t>17.02.2023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420688" y="1241425"/>
            <a:ext cx="5956300" cy="33512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79450" y="4778375"/>
            <a:ext cx="5438775" cy="3910013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431338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49688" y="9431338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88BA6A2-4D9D-4DD4-B0C1-92D6541EE7F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70180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g1281ae760a8_0_137:notes"/>
          <p:cNvSpPr txBox="1">
            <a:spLocks noGrp="1"/>
          </p:cNvSpPr>
          <p:nvPr>
            <p:ph type="body" idx="1"/>
          </p:nvPr>
        </p:nvSpPr>
        <p:spPr>
          <a:xfrm>
            <a:off x="685790" y="4343395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2" name="Google Shape;102;g1281ae760a8_0_13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44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2901278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0C4A7-1042-4631-A4D0-CACFD474EAB9}" type="datetimeFigureOut">
              <a:rPr lang="cs-CZ" smtClean="0"/>
              <a:t>17.02.2023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6E411-84A1-4820-9695-F6B40044A03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17205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0C4A7-1042-4631-A4D0-CACFD474EAB9}" type="datetimeFigureOut">
              <a:rPr lang="cs-CZ" smtClean="0"/>
              <a:t>17.02.2023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6E411-84A1-4820-9695-F6B40044A03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554447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0C4A7-1042-4631-A4D0-CACFD474EAB9}" type="datetimeFigureOut">
              <a:rPr lang="cs-CZ" smtClean="0"/>
              <a:t>17.02.2023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6E411-84A1-4820-9695-F6B40044A03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935200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0C4A7-1042-4631-A4D0-CACFD474EAB9}" type="datetimeFigureOut">
              <a:rPr lang="cs-CZ" smtClean="0"/>
              <a:t>17.02.2023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6E411-84A1-4820-9695-F6B40044A03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571402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0C4A7-1042-4631-A4D0-CACFD474EAB9}" type="datetimeFigureOut">
              <a:rPr lang="cs-CZ" smtClean="0"/>
              <a:t>17.02.2023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6E411-84A1-4820-9695-F6B40044A03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900664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0C4A7-1042-4631-A4D0-CACFD474EAB9}" type="datetimeFigureOut">
              <a:rPr lang="cs-CZ" smtClean="0"/>
              <a:t>17.02.2023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6E411-84A1-4820-9695-F6B40044A03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760810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0C4A7-1042-4631-A4D0-CACFD474EAB9}" type="datetimeFigureOut">
              <a:rPr lang="cs-CZ" smtClean="0"/>
              <a:t>17.02.2023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6E411-84A1-4820-9695-F6B40044A03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195192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0C4A7-1042-4631-A4D0-CACFD474EAB9}" type="datetimeFigureOut">
              <a:rPr lang="cs-CZ" smtClean="0"/>
              <a:t>17.02.2023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6E411-84A1-4820-9695-F6B40044A03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09244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0C4A7-1042-4631-A4D0-CACFD474EAB9}" type="datetimeFigureOut">
              <a:rPr lang="cs-CZ" smtClean="0"/>
              <a:t>17.02.2023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6E411-84A1-4820-9695-F6B40044A03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176083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0C4A7-1042-4631-A4D0-CACFD474EAB9}" type="datetimeFigureOut">
              <a:rPr lang="cs-CZ" smtClean="0"/>
              <a:t>17.02.2023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6E411-84A1-4820-9695-F6B40044A03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068935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0C4A7-1042-4631-A4D0-CACFD474EAB9}" type="datetimeFigureOut">
              <a:rPr lang="cs-CZ" smtClean="0"/>
              <a:t>17.02.2023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6E411-84A1-4820-9695-F6B40044A03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261636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10C4A7-1042-4631-A4D0-CACFD474EAB9}" type="datetimeFigureOut">
              <a:rPr lang="cs-CZ" smtClean="0"/>
              <a:t>17.02.2023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D6E411-84A1-4820-9695-F6B40044A03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615365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3.wmf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9.wmf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20"/>
          <p:cNvSpPr/>
          <p:nvPr/>
        </p:nvSpPr>
        <p:spPr>
          <a:xfrm>
            <a:off x="1247607" y="701779"/>
            <a:ext cx="9696786" cy="4651467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/>
            </a:stretch>
          </a:blip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endParaRPr sz="1909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5" name="Google Shape;105;p20"/>
          <p:cNvSpPr txBox="1"/>
          <p:nvPr/>
        </p:nvSpPr>
        <p:spPr>
          <a:xfrm>
            <a:off x="2059808" y="2060951"/>
            <a:ext cx="8072383" cy="16058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algn="ctr"/>
            <a:r>
              <a:rPr lang="cs-CZ" sz="2121" b="1" dirty="0">
                <a:solidFill>
                  <a:schemeClr val="accent5">
                    <a:lumMod val="75000"/>
                  </a:schemeClr>
                </a:solidFill>
              </a:rPr>
              <a:t>ESF II </a:t>
            </a:r>
            <a:r>
              <a:rPr lang="cs-CZ" sz="2121" b="1" dirty="0" err="1">
                <a:solidFill>
                  <a:schemeClr val="accent5">
                    <a:lumMod val="75000"/>
                  </a:schemeClr>
                </a:solidFill>
              </a:rPr>
              <a:t>project</a:t>
            </a:r>
            <a:r>
              <a:rPr lang="cs-CZ" sz="2121" b="1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cs-CZ" sz="2121" b="1" dirty="0" err="1">
                <a:solidFill>
                  <a:schemeClr val="accent5">
                    <a:lumMod val="75000"/>
                  </a:schemeClr>
                </a:solidFill>
              </a:rPr>
              <a:t>of</a:t>
            </a:r>
            <a:r>
              <a:rPr lang="cs-CZ" sz="2121" b="1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cs-CZ" sz="2121" b="1" dirty="0" err="1">
                <a:solidFill>
                  <a:schemeClr val="accent5">
                    <a:lumMod val="75000"/>
                  </a:schemeClr>
                </a:solidFill>
              </a:rPr>
              <a:t>the</a:t>
            </a:r>
            <a:r>
              <a:rPr lang="cs-CZ" sz="2121" b="1" dirty="0">
                <a:solidFill>
                  <a:schemeClr val="accent5">
                    <a:lumMod val="75000"/>
                  </a:schemeClr>
                </a:solidFill>
              </a:rPr>
              <a:t> University </a:t>
            </a:r>
            <a:r>
              <a:rPr lang="cs-CZ" sz="2121" b="1" dirty="0" err="1">
                <a:solidFill>
                  <a:schemeClr val="accent5">
                    <a:lumMod val="75000"/>
                  </a:schemeClr>
                </a:solidFill>
              </a:rPr>
              <a:t>of</a:t>
            </a:r>
            <a:r>
              <a:rPr lang="cs-CZ" sz="2121" b="1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cs-CZ" sz="2121" b="1" dirty="0" err="1">
                <a:solidFill>
                  <a:schemeClr val="accent5">
                    <a:lumMod val="75000"/>
                  </a:schemeClr>
                </a:solidFill>
              </a:rPr>
              <a:t>West</a:t>
            </a:r>
            <a:r>
              <a:rPr lang="cs-CZ" sz="2121" b="1" dirty="0">
                <a:solidFill>
                  <a:schemeClr val="accent5">
                    <a:lumMod val="75000"/>
                  </a:schemeClr>
                </a:solidFill>
              </a:rPr>
              <a:t> Bohemia in </a:t>
            </a:r>
            <a:r>
              <a:rPr lang="cs-CZ" sz="2121" b="1" dirty="0" err="1">
                <a:solidFill>
                  <a:schemeClr val="accent5">
                    <a:lumMod val="75000"/>
                  </a:schemeClr>
                </a:solidFill>
              </a:rPr>
              <a:t>Pilsen</a:t>
            </a:r>
            <a:endParaRPr lang="cs-CZ" sz="2121" b="1" dirty="0">
              <a:solidFill>
                <a:schemeClr val="accent5">
                  <a:lumMod val="75000"/>
                </a:schemeClr>
              </a:solidFill>
            </a:endParaRPr>
          </a:p>
          <a:p>
            <a:pPr algn="ctr"/>
            <a:endParaRPr lang="cs-CZ" sz="2121" b="1" dirty="0">
              <a:solidFill>
                <a:schemeClr val="accent5">
                  <a:lumMod val="75000"/>
                </a:schemeClr>
              </a:solidFill>
            </a:endParaRPr>
          </a:p>
          <a:p>
            <a:pPr algn="ctr"/>
            <a:r>
              <a:rPr lang="cs-CZ" sz="2121" b="1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cs-CZ" sz="2121" dirty="0" err="1">
                <a:solidFill>
                  <a:schemeClr val="accent5">
                    <a:lumMod val="75000"/>
                  </a:schemeClr>
                </a:solidFill>
              </a:rPr>
              <a:t>reg</a:t>
            </a:r>
            <a:r>
              <a:rPr lang="cs-CZ" sz="2121" dirty="0">
                <a:solidFill>
                  <a:schemeClr val="accent5">
                    <a:lumMod val="75000"/>
                  </a:schemeClr>
                </a:solidFill>
              </a:rPr>
              <a:t>. </a:t>
            </a:r>
            <a:r>
              <a:rPr lang="cs-CZ" sz="2121" dirty="0" err="1">
                <a:solidFill>
                  <a:schemeClr val="accent5">
                    <a:lumMod val="75000"/>
                  </a:schemeClr>
                </a:solidFill>
              </a:rPr>
              <a:t>number</a:t>
            </a:r>
            <a:r>
              <a:rPr lang="cs-CZ" sz="2121" dirty="0">
                <a:solidFill>
                  <a:schemeClr val="accent5">
                    <a:lumMod val="75000"/>
                  </a:schemeClr>
                </a:solidFill>
              </a:rPr>
              <a:t>: CZ.02.2.69/0.0/0.0/18_056/0013239</a:t>
            </a:r>
          </a:p>
          <a:p>
            <a:pPr algn="ctr"/>
            <a:endParaRPr lang="cs-CZ" sz="2121" dirty="0">
              <a:solidFill>
                <a:schemeClr val="accent5">
                  <a:lumMod val="75000"/>
                </a:schemeClr>
              </a:solidFill>
            </a:endParaRPr>
          </a:p>
          <a:p>
            <a:pPr lvl="0" algn="ctr">
              <a:lnSpc>
                <a:spcPct val="115000"/>
              </a:lnSpc>
            </a:pPr>
            <a:r>
              <a:rPr lang="cs-CZ" sz="1697" dirty="0" smtClean="0"/>
              <a:t>KEV/EPV</a:t>
            </a:r>
            <a:endParaRPr lang="cs-CZ" sz="1697" dirty="0"/>
          </a:p>
        </p:txBody>
      </p:sp>
      <p:pic>
        <p:nvPicPr>
          <p:cNvPr id="6" name="Obrázek 5" descr="https://opvvv.msmt.cz/media/msmt/uploads/OP_VVV/Pravidla_pro_publicitu/logolinky/JVS2_opraveny_aj/logolink_OP_VVV_hor_barva_eng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7562" y="5778340"/>
            <a:ext cx="4576396" cy="10100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34437383"/>
      </p:ext>
    </p:extLst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                           Outline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47889" y="1546919"/>
            <a:ext cx="10515600" cy="4910325"/>
          </a:xfrm>
        </p:spPr>
        <p:txBody>
          <a:bodyPr>
            <a:normAutofit/>
          </a:bodyPr>
          <a:lstStyle/>
          <a:p>
            <a:r>
              <a:rPr lang="en-GB" dirty="0"/>
              <a:t>AC power supply systems</a:t>
            </a:r>
          </a:p>
          <a:p>
            <a:r>
              <a:rPr lang="en-GB" dirty="0"/>
              <a:t>Ways of power supply</a:t>
            </a:r>
          </a:p>
          <a:p>
            <a:r>
              <a:rPr lang="en-GB" dirty="0"/>
              <a:t>Main electric parts of the vehicles with series motor</a:t>
            </a:r>
          </a:p>
          <a:p>
            <a:r>
              <a:rPr lang="en-GB" dirty="0"/>
              <a:t>Ways of control of series motor at AC traction</a:t>
            </a:r>
          </a:p>
          <a:p>
            <a:r>
              <a:rPr lang="en-GB" dirty="0"/>
              <a:t>Traction rectifier, replacement circuit</a:t>
            </a:r>
          </a:p>
          <a:p>
            <a:r>
              <a:rPr lang="en-GB" dirty="0"/>
              <a:t>Voltage and current waveforms</a:t>
            </a:r>
          </a:p>
          <a:p>
            <a:r>
              <a:rPr lang="en-GB" dirty="0"/>
              <a:t>Schema of the vehicle</a:t>
            </a:r>
          </a:p>
          <a:p>
            <a:r>
              <a:rPr lang="en-GB" dirty="0"/>
              <a:t>Traction characteristics</a:t>
            </a:r>
          </a:p>
          <a:p>
            <a:pPr marL="0" indent="0">
              <a:buNone/>
            </a:pPr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4" name="Obrázek 3" descr="https://opvvv.msmt.cz/media/msmt/uploads/OP_VVV/Pravidla_pro_publicitu/logolinky/JVS2_opraveny_aj/logolink_OP_VVV_hor_barva_eng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7562" y="5778340"/>
            <a:ext cx="4576396" cy="10100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235385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AC power supply systems</a:t>
            </a:r>
          </a:p>
        </p:txBody>
      </p:sp>
      <p:sp>
        <p:nvSpPr>
          <p:cNvPr id="3" name="Obdélník 2"/>
          <p:cNvSpPr/>
          <p:nvPr/>
        </p:nvSpPr>
        <p:spPr>
          <a:xfrm>
            <a:off x="1659466" y="1346666"/>
            <a:ext cx="8297333" cy="46320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Tx/>
              <a:buChar char="-"/>
            </a:pPr>
            <a:r>
              <a:rPr lang="en-GB" sz="2800" dirty="0"/>
              <a:t>15 kV 16,7 Hz. Since the beginning of 20</a:t>
            </a:r>
            <a:r>
              <a:rPr lang="en-GB" sz="2800" baseline="30000" dirty="0"/>
              <a:t>th</a:t>
            </a:r>
            <a:r>
              <a:rPr lang="en-GB" sz="2800" dirty="0"/>
              <a:t> century. Germany, Austria, Switzerland, Norway, Sweden</a:t>
            </a:r>
          </a:p>
          <a:p>
            <a:pPr>
              <a:spcBef>
                <a:spcPts val="600"/>
              </a:spcBef>
              <a:buFontTx/>
              <a:buChar char="-"/>
            </a:pPr>
            <a:r>
              <a:rPr lang="en-GB" sz="2800" dirty="0"/>
              <a:t>25 kV 50 Hz (60 Hz). It is considered the most advantageous today. Hungary, part of France, part of the former USSR, India, Pakistan, further lands which started with electrification later (Denmark). In Czech Republic southern main tracks.</a:t>
            </a:r>
          </a:p>
          <a:p>
            <a:pPr>
              <a:spcBef>
                <a:spcPts val="600"/>
              </a:spcBef>
              <a:buFontTx/>
              <a:buChar char="-"/>
            </a:pPr>
            <a:r>
              <a:rPr lang="en-GB" sz="2800" dirty="0"/>
              <a:t>  </a:t>
            </a:r>
            <a:r>
              <a:rPr lang="cs-CZ" sz="2800" dirty="0" err="1"/>
              <a:t>Transition</a:t>
            </a:r>
            <a:r>
              <a:rPr lang="en-GB" sz="2800" dirty="0"/>
              <a:t> between AC and DC systems is provided by dual current vehicles.</a:t>
            </a:r>
          </a:p>
          <a:p>
            <a:pPr>
              <a:spcBef>
                <a:spcPts val="600"/>
              </a:spcBef>
            </a:pPr>
            <a:r>
              <a:rPr lang="en-GB" sz="2800" dirty="0"/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24494018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Advantages and disadvantages of AC supply systems</a:t>
            </a:r>
          </a:p>
        </p:txBody>
      </p:sp>
      <p:sp>
        <p:nvSpPr>
          <p:cNvPr id="3" name="Obdélník 2"/>
          <p:cNvSpPr/>
          <p:nvPr/>
        </p:nvSpPr>
        <p:spPr>
          <a:xfrm>
            <a:off x="1444977" y="2136339"/>
            <a:ext cx="9335911" cy="42011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/>
              <a:t>Advantages:</a:t>
            </a:r>
          </a:p>
          <a:p>
            <a:pPr>
              <a:buFontTx/>
              <a:buChar char="-"/>
            </a:pPr>
            <a:r>
              <a:rPr lang="en-GB" sz="2800" dirty="0"/>
              <a:t>Smaller cross-section of the supply line, lighter conduction</a:t>
            </a:r>
          </a:p>
          <a:p>
            <a:pPr>
              <a:buFontTx/>
              <a:buChar char="-"/>
            </a:pPr>
            <a:r>
              <a:rPr lang="en-GB" sz="2800" dirty="0"/>
              <a:t>Longer power sections - 40 km against 20 km</a:t>
            </a:r>
          </a:p>
          <a:p>
            <a:pPr>
              <a:buFontTx/>
              <a:buChar char="-"/>
            </a:pPr>
            <a:r>
              <a:rPr lang="en-GB" sz="2800" dirty="0"/>
              <a:t>Lower losses in supply line (approx. eight times lower current)</a:t>
            </a:r>
          </a:p>
          <a:p>
            <a:pPr>
              <a:buFontTx/>
              <a:buChar char="-"/>
            </a:pPr>
            <a:r>
              <a:rPr lang="en-GB" sz="2800" dirty="0"/>
              <a:t>Lower number of power stations</a:t>
            </a:r>
          </a:p>
          <a:p>
            <a:pPr>
              <a:buFontTx/>
              <a:buChar char="-"/>
            </a:pPr>
            <a:r>
              <a:rPr lang="en-GB" sz="2800" dirty="0"/>
              <a:t>Stray currents – at DC systems they cause  pipe corrosion</a:t>
            </a:r>
          </a:p>
          <a:p>
            <a:pPr>
              <a:spcBef>
                <a:spcPts val="600"/>
              </a:spcBef>
            </a:pPr>
            <a:r>
              <a:rPr lang="en-GB" sz="2800" dirty="0"/>
              <a:t>Disadvantages:</a:t>
            </a:r>
          </a:p>
          <a:p>
            <a:pPr>
              <a:spcBef>
                <a:spcPts val="600"/>
              </a:spcBef>
              <a:buFontTx/>
              <a:buChar char="-"/>
            </a:pPr>
            <a:r>
              <a:rPr lang="en-GB" sz="2800" dirty="0"/>
              <a:t>Asymmetrical load of superordinate supply system </a:t>
            </a:r>
          </a:p>
          <a:p>
            <a:pPr>
              <a:spcBef>
                <a:spcPts val="600"/>
              </a:spcBef>
              <a:buFontTx/>
              <a:buChar char="-"/>
            </a:pPr>
            <a:r>
              <a:rPr lang="en-GB" sz="2800" dirty="0"/>
              <a:t>Each traction vehicle includes traction transformer </a:t>
            </a:r>
          </a:p>
        </p:txBody>
      </p:sp>
    </p:spTree>
    <p:extLst>
      <p:ext uri="{BB962C8B-B14F-4D97-AF65-F5344CB8AC3E}">
        <p14:creationId xmlns:p14="http://schemas.microsoft.com/office/powerpoint/2010/main" val="10485027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Way of supply at AC system</a:t>
            </a:r>
          </a:p>
        </p:txBody>
      </p:sp>
      <p:graphicFrame>
        <p:nvGraphicFramePr>
          <p:cNvPr id="3" name="Objek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41292030"/>
              </p:ext>
            </p:extLst>
          </p:nvPr>
        </p:nvGraphicFramePr>
        <p:xfrm>
          <a:off x="1374892" y="1951631"/>
          <a:ext cx="9442215" cy="331245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Picture" r:id="rId3" imgW="4391660" imgH="1534160" progId="Word.Picture.8">
                  <p:embed/>
                </p:oleObj>
              </mc:Choice>
              <mc:Fallback>
                <p:oleObj name="Picture" r:id="rId3" imgW="4391660" imgH="1534160" progId="Word.Picture.8">
                  <p:embed/>
                  <p:pic>
                    <p:nvPicPr>
                      <p:cNvPr id="4" name="Objek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74892" y="1951631"/>
                        <a:ext cx="9442215" cy="3312459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1286373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9603" y="968209"/>
            <a:ext cx="9906000" cy="4048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353840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Power station </a:t>
            </a:r>
            <a:r>
              <a:rPr lang="en-GB" dirty="0" err="1"/>
              <a:t>Vranov</a:t>
            </a:r>
            <a:r>
              <a:rPr lang="en-GB" dirty="0"/>
              <a:t> – outer part</a:t>
            </a: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64254" y="1423079"/>
            <a:ext cx="7263492" cy="54349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42544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Power station </a:t>
            </a:r>
            <a:r>
              <a:rPr lang="en-GB" dirty="0" err="1"/>
              <a:t>Vranov</a:t>
            </a:r>
            <a:r>
              <a:rPr lang="en-GB" dirty="0"/>
              <a:t> – transformer</a:t>
            </a: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37151" y="1269242"/>
            <a:ext cx="7264400" cy="5435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834776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Transformer label</a:t>
            </a: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99412" y="1296538"/>
            <a:ext cx="3593176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376686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dirty="0"/>
              <a:t>Main parts of the AC vehicles with series motors</a:t>
            </a:r>
          </a:p>
        </p:txBody>
      </p:sp>
      <p:sp>
        <p:nvSpPr>
          <p:cNvPr id="3" name="Obdélník 2"/>
          <p:cNvSpPr/>
          <p:nvPr/>
        </p:nvSpPr>
        <p:spPr>
          <a:xfrm>
            <a:off x="2494845" y="2359084"/>
            <a:ext cx="6096000" cy="2523768"/>
          </a:xfrm>
          <a:prstGeom prst="rect">
            <a:avLst/>
          </a:prstGeom>
        </p:spPr>
        <p:txBody>
          <a:bodyPr>
            <a:spAutoFit/>
          </a:bodyPr>
          <a:lstStyle/>
          <a:p>
            <a:pPr marL="457200" indent="-457200">
              <a:buFontTx/>
              <a:buChar char="-"/>
            </a:pPr>
            <a:r>
              <a:rPr lang="en-GB" sz="2800" dirty="0"/>
              <a:t>DC series motor</a:t>
            </a:r>
          </a:p>
          <a:p>
            <a:pPr marL="457200" indent="-457200">
              <a:buFontTx/>
              <a:buChar char="-"/>
            </a:pPr>
            <a:r>
              <a:rPr lang="en-GB" sz="2800" dirty="0"/>
              <a:t>Transformer with tap control</a:t>
            </a:r>
          </a:p>
          <a:p>
            <a:pPr marL="457200" indent="-457200">
              <a:buFontTx/>
              <a:buChar char="-"/>
            </a:pPr>
            <a:r>
              <a:rPr lang="en-GB" sz="2800" dirty="0"/>
              <a:t>Uncontrolled rectifier (the most frequent in bridge connection)</a:t>
            </a:r>
          </a:p>
          <a:p>
            <a:pPr marL="457200" indent="-457200">
              <a:buFontTx/>
              <a:buChar char="-"/>
            </a:pPr>
            <a:r>
              <a:rPr lang="en-GB" sz="2800" dirty="0"/>
              <a:t>smoothing choke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7354185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Voltage control at low voltage side 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49403" y="1857210"/>
            <a:ext cx="7058256" cy="3973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953322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Voltage control at high voltage side </a:t>
            </a:r>
          </a:p>
        </p:txBody>
      </p:sp>
      <p:sp>
        <p:nvSpPr>
          <p:cNvPr id="3" name="Rectangle 2"/>
          <p:cNvSpPr>
            <a:spLocks noChangeAspect="1" noChangeArrowheads="1"/>
          </p:cNvSpPr>
          <p:nvPr/>
        </p:nvSpPr>
        <p:spPr bwMode="auto">
          <a:xfrm>
            <a:off x="4858603" y="2238233"/>
            <a:ext cx="1872000" cy="187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graphicFrame>
        <p:nvGraphicFramePr>
          <p:cNvPr id="4" name="Objekt 3"/>
          <p:cNvGraphicFramePr>
            <a:graphicFrameLocks noChangeAspect="1"/>
          </p:cNvGraphicFramePr>
          <p:nvPr/>
        </p:nvGraphicFramePr>
        <p:xfrm>
          <a:off x="4217144" y="1690688"/>
          <a:ext cx="5521536" cy="46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0" name="Picture" r:id="rId3" imgW="3030220" imgH="2527300" progId="Word.Picture.8">
                  <p:embed/>
                </p:oleObj>
              </mc:Choice>
              <mc:Fallback>
                <p:oleObj name="Picture" r:id="rId3" imgW="3030220" imgH="2527300" progId="Word.Picture.8">
                  <p:embed/>
                  <p:pic>
                    <p:nvPicPr>
                      <p:cNvPr id="4" name="Objek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grayscl/>
                        <a:biLevel thresh="50000"/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17144" y="1690688"/>
                        <a:ext cx="5521536" cy="46080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70036000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657430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/>
              <a:t>Tap changer of class 242 loco</a:t>
            </a: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49384" y="1022556"/>
            <a:ext cx="3493232" cy="547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725086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Tap changer – rear view</a:t>
            </a: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1404" y="1378251"/>
            <a:ext cx="2886595" cy="51372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887113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Selector</a:t>
            </a: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3933" y="1336459"/>
            <a:ext cx="6560404" cy="49211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218158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/>
              <a:t>Stykačová část</a:t>
            </a: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33241" y="1363755"/>
            <a:ext cx="6560404" cy="4921134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5760" y="353820"/>
            <a:ext cx="8200479" cy="61503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267997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 Smoothing choke</a:t>
            </a: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29302" y="1492309"/>
            <a:ext cx="8229600" cy="462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112929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Control of series motor at AC system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33637" y="1690688"/>
            <a:ext cx="7324725" cy="4152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683619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Control by shunting</a:t>
            </a:r>
          </a:p>
        </p:txBody>
      </p:sp>
      <p:pic>
        <p:nvPicPr>
          <p:cNvPr id="3" name="Zástupný symbol pro obsah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28107" y="2300016"/>
            <a:ext cx="2200000" cy="36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017150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Replacement circuit</a:t>
            </a: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9485" y="2004587"/>
            <a:ext cx="8201025" cy="4029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489280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Powering to the load, commutation</a:t>
            </a: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537" y="2119312"/>
            <a:ext cx="11972925" cy="2619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956679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Course of voltages and currents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5187" b="3551"/>
          <a:stretch>
            <a:fillRect/>
          </a:stretch>
        </p:blipFill>
        <p:spPr bwMode="auto">
          <a:xfrm>
            <a:off x="1847398" y="1690688"/>
            <a:ext cx="7997673" cy="48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0238918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56499" y="-125132"/>
            <a:ext cx="7963131" cy="1325563"/>
          </a:xfrm>
        </p:spPr>
        <p:txBody>
          <a:bodyPr/>
          <a:lstStyle/>
          <a:p>
            <a:pPr algn="ctr"/>
            <a:r>
              <a:rPr lang="en-GB" dirty="0"/>
              <a:t>Power diagram of class 64E loco</a:t>
            </a:r>
          </a:p>
        </p:txBody>
      </p:sp>
      <p:pic>
        <p:nvPicPr>
          <p:cNvPr id="1026" name="Picture 2" descr="64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4000484" y="-623695"/>
            <a:ext cx="4475163" cy="83407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6603809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95639"/>
          </a:xfrm>
        </p:spPr>
        <p:txBody>
          <a:bodyPr/>
          <a:lstStyle/>
          <a:p>
            <a:pPr algn="ctr"/>
            <a:r>
              <a:rPr lang="en-GB" dirty="0"/>
              <a:t>Traction characteristics of class 64E loco</a:t>
            </a: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95978" y="1260764"/>
            <a:ext cx="5372887" cy="53093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522714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/>
              <a:t>                                          </a:t>
            </a:r>
            <a:r>
              <a:rPr lang="en-GB" dirty="0"/>
              <a:t>Thank you for your attention.</a:t>
            </a:r>
          </a:p>
        </p:txBody>
      </p:sp>
    </p:spTree>
    <p:extLst>
      <p:ext uri="{BB962C8B-B14F-4D97-AF65-F5344CB8AC3E}">
        <p14:creationId xmlns:p14="http://schemas.microsoft.com/office/powerpoint/2010/main" val="228813599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Questions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/>
              <a:t>Which AC supply systems do you know?</a:t>
            </a:r>
          </a:p>
          <a:p>
            <a:r>
              <a:rPr lang="en-GB" dirty="0"/>
              <a:t>In which lands these AC systems can be found?</a:t>
            </a:r>
          </a:p>
          <a:p>
            <a:r>
              <a:rPr lang="en-GB" dirty="0"/>
              <a:t>Which are advantages and disadvantages of AC supply sys</a:t>
            </a:r>
            <a:r>
              <a:rPr lang="cs-CZ" dirty="0"/>
              <a:t>t</a:t>
            </a:r>
            <a:r>
              <a:rPr lang="en-GB" dirty="0"/>
              <a:t>ems in comparison with DC sys</a:t>
            </a:r>
            <a:r>
              <a:rPr lang="cs-CZ" dirty="0"/>
              <a:t>t</a:t>
            </a:r>
            <a:r>
              <a:rPr lang="en-GB" dirty="0"/>
              <a:t>ems?</a:t>
            </a:r>
          </a:p>
          <a:p>
            <a:r>
              <a:rPr lang="en-GB" dirty="0"/>
              <a:t>How is provided transition between AC and DC systems?</a:t>
            </a:r>
          </a:p>
          <a:p>
            <a:r>
              <a:rPr lang="en-GB" dirty="0"/>
              <a:t>Which are ways of supply at AC system?</a:t>
            </a:r>
          </a:p>
          <a:p>
            <a:r>
              <a:rPr lang="en-GB" dirty="0"/>
              <a:t>Which are main parts of the AC vehicles with series motors?</a:t>
            </a:r>
          </a:p>
          <a:p>
            <a:r>
              <a:rPr lang="en-GB" dirty="0"/>
              <a:t>Which are two basic ways of voltage control? </a:t>
            </a:r>
          </a:p>
          <a:p>
            <a:r>
              <a:rPr lang="en-GB" dirty="0"/>
              <a:t>Which basic parts the tap cha</a:t>
            </a:r>
            <a:r>
              <a:rPr lang="cs-CZ" dirty="0"/>
              <a:t>n</a:t>
            </a:r>
            <a:r>
              <a:rPr lang="en-GB" dirty="0" err="1"/>
              <a:t>ger</a:t>
            </a:r>
            <a:r>
              <a:rPr lang="en-GB" dirty="0"/>
              <a:t> consist of? Describe its function</a:t>
            </a:r>
            <a:r>
              <a:rPr lang="cs-CZ" dirty="0"/>
              <a:t>.</a:t>
            </a:r>
            <a:r>
              <a:rPr lang="en-GB" dirty="0"/>
              <a:t> </a:t>
            </a:r>
          </a:p>
          <a:p>
            <a:r>
              <a:rPr lang="en-GB" dirty="0"/>
              <a:t>How the series motor at these vehicles is controlled? </a:t>
            </a:r>
          </a:p>
          <a:p>
            <a:endParaRPr lang="cs-CZ" dirty="0"/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1567354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99123" y="497010"/>
            <a:ext cx="10515600" cy="5935052"/>
          </a:xfrm>
        </p:spPr>
        <p:txBody>
          <a:bodyPr/>
          <a:lstStyle/>
          <a:p>
            <a:r>
              <a:rPr lang="en-GB" dirty="0"/>
              <a:t>Draw replacement circuit of the drive at these vehicles. </a:t>
            </a:r>
          </a:p>
          <a:p>
            <a:r>
              <a:rPr lang="en-GB" dirty="0"/>
              <a:t>Which are two parts of </a:t>
            </a:r>
            <a:r>
              <a:rPr lang="en-GB" dirty="0" err="1"/>
              <a:t>rectif</a:t>
            </a:r>
            <a:r>
              <a:rPr lang="cs-CZ" dirty="0"/>
              <a:t>y</a:t>
            </a:r>
            <a:r>
              <a:rPr lang="en-GB" dirty="0" err="1"/>
              <a:t>ing</a:t>
            </a:r>
            <a:r>
              <a:rPr lang="en-GB" dirty="0"/>
              <a:t> of AC voltage are at these vehicles? </a:t>
            </a:r>
          </a:p>
          <a:p>
            <a:r>
              <a:rPr lang="en-GB" dirty="0"/>
              <a:t>Draw a course of voltages and currents at AC as well DC side at these vehicles. </a:t>
            </a:r>
          </a:p>
          <a:p>
            <a:r>
              <a:rPr lang="en-GB" dirty="0"/>
              <a:t>Draw a block diagram of these vehicles. </a:t>
            </a:r>
          </a:p>
          <a:p>
            <a:r>
              <a:rPr lang="en-GB" dirty="0"/>
              <a:t>Draw a traction characteristics of these vehicles. </a:t>
            </a:r>
          </a:p>
          <a:p>
            <a:endParaRPr lang="en-GB" dirty="0"/>
          </a:p>
          <a:p>
            <a:endParaRPr lang="cs-CZ" dirty="0"/>
          </a:p>
        </p:txBody>
      </p:sp>
      <p:pic>
        <p:nvPicPr>
          <p:cNvPr id="4" name="Obrázek 3" descr="https://opvvv.msmt.cz/media/msmt/uploads/OP_VVV/Pravidla_pro_publicitu/logolinky/JVS2_opraveny_aj/logolink_OP_VVV_hor_barva_eng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7562" y="5778340"/>
            <a:ext cx="4576396" cy="10100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08258212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5281</TotalTime>
  <Words>499</Words>
  <Application>Microsoft Office PowerPoint</Application>
  <PresentationFormat>Širokoúhlá obrazovka</PresentationFormat>
  <Paragraphs>77</Paragraphs>
  <Slides>27</Slides>
  <Notes>1</Notes>
  <HiddenSlides>0</HiddenSlides>
  <MMClips>0</MMClips>
  <ScaleCrop>false</ScaleCrop>
  <HeadingPairs>
    <vt:vector size="8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27</vt:i4>
      </vt:variant>
    </vt:vector>
  </HeadingPairs>
  <TitlesOfParts>
    <vt:vector size="32" baseType="lpstr">
      <vt:lpstr>Arial</vt:lpstr>
      <vt:lpstr>Calibri</vt:lpstr>
      <vt:lpstr>Calibri Light</vt:lpstr>
      <vt:lpstr>Motiv Office</vt:lpstr>
      <vt:lpstr>Picture</vt:lpstr>
      <vt:lpstr>Prezentace aplikace PowerPoint</vt:lpstr>
      <vt:lpstr>                           Outline</vt:lpstr>
      <vt:lpstr>AC power supply systems</vt:lpstr>
      <vt:lpstr>Advantages and disadvantages of AC supply systems</vt:lpstr>
      <vt:lpstr>Way of supply at AC system</vt:lpstr>
      <vt:lpstr>Prezentace aplikace PowerPoint</vt:lpstr>
      <vt:lpstr>Power station Vranov – outer part</vt:lpstr>
      <vt:lpstr>Power station Vranov – transformer</vt:lpstr>
      <vt:lpstr>Transformer label</vt:lpstr>
      <vt:lpstr>Main parts of the AC vehicles with series motors</vt:lpstr>
      <vt:lpstr>Voltage control at low voltage side </vt:lpstr>
      <vt:lpstr>Voltage control at high voltage side </vt:lpstr>
      <vt:lpstr>Tap changer of class 242 loco</vt:lpstr>
      <vt:lpstr>Tap changer – rear view</vt:lpstr>
      <vt:lpstr>Selector</vt:lpstr>
      <vt:lpstr>Stykačová část</vt:lpstr>
      <vt:lpstr> Smoothing choke</vt:lpstr>
      <vt:lpstr>Control of series motor at AC system</vt:lpstr>
      <vt:lpstr>Control by shunting</vt:lpstr>
      <vt:lpstr>Replacement circuit</vt:lpstr>
      <vt:lpstr>Powering to the load, commutation</vt:lpstr>
      <vt:lpstr>Course of voltages and currents</vt:lpstr>
      <vt:lpstr>Power diagram of class 64E loco</vt:lpstr>
      <vt:lpstr>Traction characteristics of class 64E loco</vt:lpstr>
      <vt:lpstr>Prezentace aplikace PowerPoint</vt:lpstr>
      <vt:lpstr>Questions</vt:lpstr>
      <vt:lpstr>Prezentace aplikace PowerPoint</vt:lpstr>
    </vt:vector>
  </TitlesOfParts>
  <Company>SKODA ICT s.r.o.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Úvodní přednáška ZDI</dc:title>
  <dc:creator>Škubal Jaroslav</dc:creator>
  <cp:lastModifiedBy>martin.buk@tiscali.cz</cp:lastModifiedBy>
  <cp:revision>678</cp:revision>
  <cp:lastPrinted>2020-10-02T09:16:39Z</cp:lastPrinted>
  <dcterms:created xsi:type="dcterms:W3CDTF">2020-09-24T12:06:13Z</dcterms:created>
  <dcterms:modified xsi:type="dcterms:W3CDTF">2023-02-17T22:30:31Z</dcterms:modified>
</cp:coreProperties>
</file>