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media/image7.jpg" ContentType="image/jpeg"/>
  <Override PartName="/ppt/media/image41.jpg" ContentType="image/jpeg"/>
  <Override PartName="/ppt/media/image42.jpg" ContentType="image/jpeg"/>
  <Override PartName="/ppt/media/image43.jpg" ContentType="image/jpeg"/>
  <Override PartName="/ppt/media/image45.jpg" ContentType="image/jpeg"/>
  <Override PartName="/ppt/media/image46.jpg" ContentType="image/jpeg"/>
  <Override PartName="/ppt/media/image49.jpg" ContentType="image/jpeg"/>
  <Override PartName="/ppt/media/image58.jpg" ContentType="image/jpeg"/>
  <Override PartName="/ppt/media/image59.jpg" ContentType="image/jpeg"/>
  <Override PartName="/ppt/media/image60.jpg" ContentType="image/jpeg"/>
  <Override PartName="/ppt/media/image63.jpg" ContentType="image/jpeg"/>
  <Override PartName="/ppt/media/image64.jpg" ContentType="image/jpeg"/>
  <Override PartName="/ppt/media/image65.jpg" ContentType="image/jpeg"/>
  <Override PartName="/ppt/media/image81.jpg" ContentType="image/jpeg"/>
  <Override PartName="/ppt/media/image82.jpg" ContentType="image/jpeg"/>
  <Override PartName="/ppt/media/image84.jpg" ContentType="image/jpeg"/>
  <Override PartName="/ppt/media/image85.jpg" ContentType="image/jpeg"/>
  <Override PartName="/ppt/media/image86.jpg" ContentType="image/jpeg"/>
  <Override PartName="/ppt/media/image87.jpg" ContentType="image/jpeg"/>
  <Override PartName="/ppt/media/image88.jpg" ContentType="image/jpeg"/>
  <Override PartName="/ppt/media/image89.jpg" ContentType="image/jpeg"/>
  <Override PartName="/ppt/media/image90.jpg" ContentType="image/jpeg"/>
  <Override PartName="/ppt/media/image91.jpg" ContentType="image/jpeg"/>
  <Override PartName="/ppt/media/image93.jpg" ContentType="image/jpeg"/>
  <Override PartName="/ppt/media/image94.jpg" ContentType="image/jpeg"/>
  <Override PartName="/ppt/media/image95.jpg" ContentType="image/jpeg"/>
  <Override PartName="/ppt/media/image96.jpg" ContentType="image/jpeg"/>
  <Override PartName="/ppt/media/image97.jpg" ContentType="image/jpeg"/>
  <Override PartName="/ppt/media/image98.jpg" ContentType="image/jpeg"/>
  <Override PartName="/ppt/media/image99.jpg" ContentType="image/jpeg"/>
  <Override PartName="/ppt/media/image100.jpg" ContentType="image/jpeg"/>
  <Override PartName="/ppt/media/image101.jpg" ContentType="image/jpeg"/>
  <Override PartName="/ppt/media/image102.jpg" ContentType="image/jpeg"/>
  <Override PartName="/ppt/media/image103.jpg" ContentType="image/jpeg"/>
  <Override PartName="/ppt/media/image104.jpg" ContentType="image/jpeg"/>
  <Override PartName="/ppt/media/image105.jpg" ContentType="image/jpeg"/>
  <Override PartName="/ppt/media/image106.jpg" ContentType="image/jpeg"/>
  <Override PartName="/ppt/media/image107.jpg" ContentType="image/jpeg"/>
  <Override PartName="/ppt/media/image108.jpg" ContentType="image/jpeg"/>
  <Override PartName="/ppt/media/image109.jpg" ContentType="image/jpeg"/>
  <Override PartName="/ppt/media/image110.jpg" ContentType="image/jpeg"/>
  <Override PartName="/ppt/media/image111.jpg" ContentType="image/jpeg"/>
  <Override PartName="/ppt/media/image112.jpg" ContentType="image/jpeg"/>
  <Override PartName="/ppt/media/image113.jpg" ContentType="image/jpeg"/>
  <Override PartName="/ppt/media/image114.jpg" ContentType="image/jpeg"/>
  <Override PartName="/ppt/media/image115.jpg" ContentType="image/jpeg"/>
  <Override PartName="/ppt/media/image116.jpg" ContentType="image/jpeg"/>
  <Override PartName="/ppt/media/image117.jpg" ContentType="image/jpeg"/>
  <Override PartName="/ppt/media/image118.jpg" ContentType="image/jpeg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97" r:id="rId3"/>
    <p:sldId id="299" r:id="rId4"/>
    <p:sldId id="300" r:id="rId5"/>
    <p:sldId id="301" r:id="rId6"/>
    <p:sldId id="302" r:id="rId7"/>
    <p:sldId id="303" r:id="rId8"/>
    <p:sldId id="304" r:id="rId9"/>
    <p:sldId id="305" r:id="rId10"/>
    <p:sldId id="306" r:id="rId11"/>
    <p:sldId id="307" r:id="rId12"/>
    <p:sldId id="308" r:id="rId13"/>
    <p:sldId id="309" r:id="rId14"/>
    <p:sldId id="310" r:id="rId15"/>
    <p:sldId id="311" r:id="rId16"/>
    <p:sldId id="312" r:id="rId17"/>
    <p:sldId id="313" r:id="rId18"/>
    <p:sldId id="314" r:id="rId19"/>
    <p:sldId id="315" r:id="rId20"/>
    <p:sldId id="316" r:id="rId21"/>
    <p:sldId id="317" r:id="rId22"/>
    <p:sldId id="318" r:id="rId23"/>
    <p:sldId id="319" r:id="rId24"/>
    <p:sldId id="320" r:id="rId25"/>
    <p:sldId id="321" r:id="rId26"/>
    <p:sldId id="322" r:id="rId27"/>
    <p:sldId id="323" r:id="rId28"/>
    <p:sldId id="324" r:id="rId29"/>
    <p:sldId id="325" r:id="rId30"/>
    <p:sldId id="326" r:id="rId31"/>
    <p:sldId id="327" r:id="rId32"/>
    <p:sldId id="328" r:id="rId33"/>
    <p:sldId id="329" r:id="rId34"/>
    <p:sldId id="330" r:id="rId35"/>
    <p:sldId id="331" r:id="rId36"/>
    <p:sldId id="332" r:id="rId37"/>
    <p:sldId id="333" r:id="rId38"/>
    <p:sldId id="334" r:id="rId39"/>
    <p:sldId id="335" r:id="rId40"/>
    <p:sldId id="336" r:id="rId41"/>
    <p:sldId id="337" r:id="rId42"/>
    <p:sldId id="338" r:id="rId43"/>
    <p:sldId id="339" r:id="rId44"/>
    <p:sldId id="340" r:id="rId45"/>
    <p:sldId id="341" r:id="rId46"/>
    <p:sldId id="342" r:id="rId47"/>
    <p:sldId id="343" r:id="rId48"/>
    <p:sldId id="344" r:id="rId49"/>
    <p:sldId id="345" r:id="rId50"/>
    <p:sldId id="346" r:id="rId51"/>
    <p:sldId id="347" r:id="rId52"/>
    <p:sldId id="348" r:id="rId53"/>
    <p:sldId id="349" r:id="rId54"/>
    <p:sldId id="350" r:id="rId55"/>
    <p:sldId id="351" r:id="rId56"/>
    <p:sldId id="352" r:id="rId57"/>
    <p:sldId id="353" r:id="rId58"/>
    <p:sldId id="354" r:id="rId59"/>
    <p:sldId id="355" r:id="rId60"/>
    <p:sldId id="356" r:id="rId61"/>
    <p:sldId id="357" r:id="rId62"/>
    <p:sldId id="358" r:id="rId63"/>
    <p:sldId id="359" r:id="rId64"/>
    <p:sldId id="360" r:id="rId65"/>
    <p:sldId id="361" r:id="rId66"/>
    <p:sldId id="362" r:id="rId67"/>
    <p:sldId id="363" r:id="rId68"/>
    <p:sldId id="364" r:id="rId69"/>
    <p:sldId id="365" r:id="rId70"/>
    <p:sldId id="366" r:id="rId71"/>
    <p:sldId id="367" r:id="rId72"/>
    <p:sldId id="368" r:id="rId73"/>
    <p:sldId id="369" r:id="rId74"/>
    <p:sldId id="370" r:id="rId75"/>
    <p:sldId id="371" r:id="rId76"/>
    <p:sldId id="372" r:id="rId77"/>
    <p:sldId id="373" r:id="rId78"/>
    <p:sldId id="374" r:id="rId79"/>
    <p:sldId id="375" r:id="rId80"/>
    <p:sldId id="376" r:id="rId81"/>
    <p:sldId id="377" r:id="rId82"/>
    <p:sldId id="378" r:id="rId83"/>
    <p:sldId id="379" r:id="rId84"/>
    <p:sldId id="380" r:id="rId85"/>
    <p:sldId id="381" r:id="rId86"/>
    <p:sldId id="382" r:id="rId87"/>
  </p:sldIdLst>
  <p:sldSz cx="10693400" cy="7562850"/>
  <p:notesSz cx="10693400" cy="756285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9" d="100"/>
          <a:sy n="79" d="100"/>
        </p:scale>
        <p:origin x="1356" y="96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slide" Target="slides/slide75.xml"/><Relationship Id="rId84" Type="http://schemas.openxmlformats.org/officeDocument/2006/relationships/slide" Target="slides/slide83.xml"/><Relationship Id="rId89" Type="http://schemas.openxmlformats.org/officeDocument/2006/relationships/viewProps" Target="viewProps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87" Type="http://schemas.openxmlformats.org/officeDocument/2006/relationships/slide" Target="slides/slide86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90" Type="http://schemas.openxmlformats.org/officeDocument/2006/relationships/theme" Target="theme/theme1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presProps" Target="presProps.xml"/><Relationship Id="rId9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802005" y="2344483"/>
            <a:ext cx="9089390" cy="15881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604010" y="4235196"/>
            <a:ext cx="7485380" cy="189071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7/14/2022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500" b="1" i="0">
                <a:solidFill>
                  <a:srgbClr val="428F9B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7/14/2022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500" b="1" i="0">
                <a:solidFill>
                  <a:srgbClr val="428F9B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534670" y="1739455"/>
            <a:ext cx="4651629" cy="499148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5507101" y="1739455"/>
            <a:ext cx="4651629" cy="499148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7/14/2022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500" b="1" i="0">
                <a:solidFill>
                  <a:srgbClr val="428F9B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7/14/2022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336675" y="3060807"/>
            <a:ext cx="8020050" cy="809902"/>
          </a:xfrm>
        </p:spPr>
        <p:txBody>
          <a:bodyPr anchor="b"/>
          <a:lstStyle>
            <a:lvl1pPr algn="ctr">
              <a:defRPr sz="5263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36675" y="3972247"/>
            <a:ext cx="8020050" cy="323935"/>
          </a:xfrm>
        </p:spPr>
        <p:txBody>
          <a:bodyPr/>
          <a:lstStyle>
            <a:lvl1pPr marL="0" indent="0" algn="ctr">
              <a:buNone/>
              <a:defRPr sz="2105"/>
            </a:lvl1pPr>
            <a:lvl2pPr marL="401010" indent="0" algn="ctr">
              <a:buNone/>
              <a:defRPr sz="1754"/>
            </a:lvl2pPr>
            <a:lvl3pPr marL="802020" indent="0" algn="ctr">
              <a:buNone/>
              <a:defRPr sz="1579"/>
            </a:lvl3pPr>
            <a:lvl4pPr marL="1203030" indent="0" algn="ctr">
              <a:buNone/>
              <a:defRPr sz="1403"/>
            </a:lvl4pPr>
            <a:lvl5pPr marL="1604040" indent="0" algn="ctr">
              <a:buNone/>
              <a:defRPr sz="1403"/>
            </a:lvl5pPr>
            <a:lvl6pPr marL="2005051" indent="0" algn="ctr">
              <a:buNone/>
              <a:defRPr sz="1403"/>
            </a:lvl6pPr>
            <a:lvl7pPr marL="2406061" indent="0" algn="ctr">
              <a:buNone/>
              <a:defRPr sz="1403"/>
            </a:lvl7pPr>
            <a:lvl8pPr marL="2807071" indent="0" algn="ctr">
              <a:buNone/>
              <a:defRPr sz="1403"/>
            </a:lvl8pPr>
            <a:lvl9pPr marL="3208081" indent="0" algn="ctr">
              <a:buNone/>
              <a:defRPr sz="1403"/>
            </a:lvl9pPr>
          </a:lstStyle>
          <a:p>
            <a:r>
              <a:rPr lang="cs-CZ" smtClean="0"/>
              <a:t>Kliknutím můžete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534670" y="7033450"/>
            <a:ext cx="2459482" cy="276999"/>
          </a:xfrm>
        </p:spPr>
        <p:txBody>
          <a:bodyPr/>
          <a:lstStyle/>
          <a:p>
            <a:fld id="{D13C580B-E45E-469E-8C02-8774B69EA5FD}" type="datetimeFigureOut">
              <a:rPr lang="cs-CZ" smtClean="0"/>
              <a:t>14.7.2022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3635756" y="7033450"/>
            <a:ext cx="3421888" cy="276999"/>
          </a:xfr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7699248" y="7033450"/>
            <a:ext cx="2459482" cy="276999"/>
          </a:xfrm>
        </p:spPr>
        <p:txBody>
          <a:bodyPr/>
          <a:lstStyle/>
          <a:p>
            <a:fld id="{BC1DD9AE-1EDA-454D-BA49-799195FBA8E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182549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34670" y="7033450"/>
            <a:ext cx="2459482" cy="276999"/>
          </a:xfrm>
        </p:spPr>
        <p:txBody>
          <a:bodyPr/>
          <a:lstStyle/>
          <a:p>
            <a:fld id="{4B390D03-2070-4127-97C8-8736C4D014B2}" type="datetime1">
              <a:rPr lang="cs-CZ" smtClean="0"/>
              <a:t>14.7.2022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635756" y="7033450"/>
            <a:ext cx="3421888" cy="276999"/>
          </a:xfrm>
        </p:spPr>
        <p:txBody>
          <a:bodyPr/>
          <a:lstStyle/>
          <a:p>
            <a:r>
              <a:rPr lang="cs-CZ" smtClean="0"/>
              <a:t>Autoři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9809797" y="520057"/>
            <a:ext cx="525765" cy="276999"/>
          </a:xfrm>
        </p:spPr>
        <p:txBody>
          <a:bodyPr/>
          <a:lstStyle/>
          <a:p>
            <a:fld id="{1C0CBCFB-2E99-46B1-89A8-A54818510E9E}" type="slidenum">
              <a:rPr lang="cs-CZ" smtClean="0"/>
              <a:t>‹#›</a:t>
            </a:fld>
            <a:endParaRPr lang="cs-CZ"/>
          </a:p>
        </p:txBody>
      </p:sp>
      <p:sp>
        <p:nvSpPr>
          <p:cNvPr id="8" name="Nadpis 1"/>
          <p:cNvSpPr>
            <a:spLocks noGrp="1"/>
          </p:cNvSpPr>
          <p:nvPr>
            <p:ph type="title"/>
          </p:nvPr>
        </p:nvSpPr>
        <p:spPr>
          <a:xfrm>
            <a:off x="357850" y="1081527"/>
            <a:ext cx="9977700" cy="538609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9" name="Zástupný symbol pro obsah 2"/>
          <p:cNvSpPr>
            <a:spLocks noGrp="1"/>
          </p:cNvSpPr>
          <p:nvPr>
            <p:ph idx="1"/>
          </p:nvPr>
        </p:nvSpPr>
        <p:spPr>
          <a:xfrm>
            <a:off x="357850" y="1858328"/>
            <a:ext cx="4957275" cy="1317027"/>
          </a:xfrm>
        </p:spPr>
        <p:txBody>
          <a:bodyPr/>
          <a:lstStyle>
            <a:lvl2pPr>
              <a:defRPr>
                <a:solidFill>
                  <a:srgbClr val="828282"/>
                </a:solidFill>
              </a:defRPr>
            </a:lvl2pPr>
            <a:lvl3pPr>
              <a:buClr>
                <a:srgbClr val="FF0000"/>
              </a:buClr>
              <a:defRPr>
                <a:solidFill>
                  <a:srgbClr val="82828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3pPr>
            <a:lvl4pPr marL="1403535" indent="-200505">
              <a:buClr>
                <a:srgbClr val="F03223"/>
              </a:buClr>
              <a:buFont typeface="Arial" panose="020B0604020202020204" pitchFamily="34" charset="0"/>
              <a:buChar char="▫"/>
              <a:defRPr sz="1579">
                <a:solidFill>
                  <a:srgbClr val="82828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4pPr>
            <a:lvl5pPr marL="1804546" indent="-200505">
              <a:buClr>
                <a:srgbClr val="F03223"/>
              </a:buClr>
              <a:buFont typeface="Tahoma" panose="020B0604030504040204" pitchFamily="34" charset="0"/>
              <a:buChar char="◦"/>
              <a:defRPr sz="1579">
                <a:solidFill>
                  <a:srgbClr val="82828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5pPr>
          </a:lstStyle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10" name="Zástupný symbol pro obsah 2"/>
          <p:cNvSpPr>
            <a:spLocks noGrp="1"/>
          </p:cNvSpPr>
          <p:nvPr>
            <p:ph idx="13"/>
          </p:nvPr>
        </p:nvSpPr>
        <p:spPr>
          <a:xfrm>
            <a:off x="5378829" y="1858328"/>
            <a:ext cx="4957275" cy="1317027"/>
          </a:xfrm>
        </p:spPr>
        <p:txBody>
          <a:bodyPr/>
          <a:lstStyle>
            <a:lvl2pPr>
              <a:defRPr>
                <a:solidFill>
                  <a:srgbClr val="828282"/>
                </a:solidFill>
              </a:defRPr>
            </a:lvl2pPr>
            <a:lvl3pPr>
              <a:buClr>
                <a:srgbClr val="FF0000"/>
              </a:buClr>
              <a:defRPr>
                <a:solidFill>
                  <a:srgbClr val="82828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3pPr>
            <a:lvl4pPr marL="1403535" indent="-200505">
              <a:buClr>
                <a:srgbClr val="F03223"/>
              </a:buClr>
              <a:buFont typeface="Arial" panose="020B0604020202020204" pitchFamily="34" charset="0"/>
              <a:buChar char="▫"/>
              <a:defRPr sz="1579">
                <a:solidFill>
                  <a:srgbClr val="82828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4pPr>
            <a:lvl5pPr marL="1804546" indent="-200505">
              <a:buClr>
                <a:srgbClr val="F03223"/>
              </a:buClr>
              <a:buFont typeface="Tahoma" panose="020B0604030504040204" pitchFamily="34" charset="0"/>
              <a:buChar char="◦"/>
              <a:defRPr sz="1579">
                <a:solidFill>
                  <a:srgbClr val="82828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5pPr>
          </a:lstStyle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2826312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>
          <a:xfrm>
            <a:off x="534670" y="7033450"/>
            <a:ext cx="2459482" cy="276999"/>
          </a:xfrm>
        </p:spPr>
        <p:txBody>
          <a:bodyPr/>
          <a:lstStyle/>
          <a:p>
            <a:fld id="{0FEC6EA0-E7FC-40E6-AD13-6F31E86CE3E8}" type="datetime1">
              <a:rPr lang="cs-CZ" smtClean="0"/>
              <a:t>14.7.2022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3635756" y="7033450"/>
            <a:ext cx="3421888" cy="276999"/>
          </a:xfrm>
        </p:spPr>
        <p:txBody>
          <a:bodyPr/>
          <a:lstStyle/>
          <a:p>
            <a:r>
              <a:rPr lang="cs-CZ" smtClean="0"/>
              <a:t>Autoři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>
          <a:xfrm>
            <a:off x="9809797" y="520057"/>
            <a:ext cx="525765" cy="276999"/>
          </a:xfrm>
        </p:spPr>
        <p:txBody>
          <a:bodyPr/>
          <a:lstStyle/>
          <a:p>
            <a:fld id="{1C0CBCFB-2E99-46B1-89A8-A54818510E9E}" type="slidenum">
              <a:rPr lang="cs-CZ" smtClean="0"/>
              <a:t>‹#›</a:t>
            </a:fld>
            <a:endParaRPr lang="cs-CZ"/>
          </a:p>
        </p:txBody>
      </p:sp>
      <p:sp>
        <p:nvSpPr>
          <p:cNvPr id="6" name="Nadpis 1"/>
          <p:cNvSpPr>
            <a:spLocks noGrp="1"/>
          </p:cNvSpPr>
          <p:nvPr>
            <p:ph type="title"/>
          </p:nvPr>
        </p:nvSpPr>
        <p:spPr>
          <a:xfrm>
            <a:off x="357850" y="1081527"/>
            <a:ext cx="9977700" cy="538609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0175214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57839" y="1756566"/>
            <a:ext cx="4957275" cy="595500"/>
          </a:xfrm>
        </p:spPr>
        <p:txBody>
          <a:bodyPr anchor="b">
            <a:noAutofit/>
          </a:bodyPr>
          <a:lstStyle>
            <a:lvl1pPr marL="0" indent="0">
              <a:buNone/>
              <a:defRPr sz="1930" b="1"/>
            </a:lvl1pPr>
            <a:lvl2pPr marL="401010" indent="0">
              <a:buNone/>
              <a:defRPr sz="1754" b="1"/>
            </a:lvl2pPr>
            <a:lvl3pPr marL="802020" indent="0">
              <a:buNone/>
              <a:defRPr sz="1579" b="1"/>
            </a:lvl3pPr>
            <a:lvl4pPr marL="1203030" indent="0">
              <a:buNone/>
              <a:defRPr sz="1403" b="1"/>
            </a:lvl4pPr>
            <a:lvl5pPr marL="1604040" indent="0">
              <a:buNone/>
              <a:defRPr sz="1403" b="1"/>
            </a:lvl5pPr>
            <a:lvl6pPr marL="2005051" indent="0">
              <a:buNone/>
              <a:defRPr sz="1403" b="1"/>
            </a:lvl6pPr>
            <a:lvl7pPr marL="2406061" indent="0">
              <a:buNone/>
              <a:defRPr sz="1403" b="1"/>
            </a:lvl7pPr>
            <a:lvl8pPr marL="2807071" indent="0">
              <a:buNone/>
              <a:defRPr sz="1403" b="1"/>
            </a:lvl8pPr>
            <a:lvl9pPr marL="3208081" indent="0">
              <a:buNone/>
              <a:defRPr sz="1403" b="1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5378829" y="1756566"/>
            <a:ext cx="4956721" cy="595500"/>
          </a:xfrm>
        </p:spPr>
        <p:txBody>
          <a:bodyPr anchor="b">
            <a:noAutofit/>
          </a:bodyPr>
          <a:lstStyle>
            <a:lvl1pPr marL="0" indent="0">
              <a:buNone/>
              <a:defRPr sz="1930" b="1"/>
            </a:lvl1pPr>
            <a:lvl2pPr marL="401010" indent="0">
              <a:buNone/>
              <a:defRPr sz="1754" b="1"/>
            </a:lvl2pPr>
            <a:lvl3pPr marL="802020" indent="0">
              <a:buNone/>
              <a:defRPr sz="1579" b="1"/>
            </a:lvl3pPr>
            <a:lvl4pPr marL="1203030" indent="0">
              <a:buNone/>
              <a:defRPr sz="1403" b="1"/>
            </a:lvl4pPr>
            <a:lvl5pPr marL="1604040" indent="0">
              <a:buNone/>
              <a:defRPr sz="1403" b="1"/>
            </a:lvl5pPr>
            <a:lvl6pPr marL="2005051" indent="0">
              <a:buNone/>
              <a:defRPr sz="1403" b="1"/>
            </a:lvl6pPr>
            <a:lvl7pPr marL="2406061" indent="0">
              <a:buNone/>
              <a:defRPr sz="1403" b="1"/>
            </a:lvl7pPr>
            <a:lvl8pPr marL="2807071" indent="0">
              <a:buNone/>
              <a:defRPr sz="1403" b="1"/>
            </a:lvl8pPr>
            <a:lvl9pPr marL="3208081" indent="0">
              <a:buNone/>
              <a:defRPr sz="1403" b="1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>
          <a:xfrm>
            <a:off x="534670" y="7033450"/>
            <a:ext cx="2459482" cy="276999"/>
          </a:xfrm>
        </p:spPr>
        <p:txBody>
          <a:bodyPr/>
          <a:lstStyle/>
          <a:p>
            <a:fld id="{9A8ADBD0-4161-4F85-BDCC-8C1B0E89C190}" type="datetime1">
              <a:rPr lang="cs-CZ" smtClean="0"/>
              <a:t>14.7.2022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3635756" y="7033450"/>
            <a:ext cx="3421888" cy="276999"/>
          </a:xfrm>
        </p:spPr>
        <p:txBody>
          <a:bodyPr/>
          <a:lstStyle/>
          <a:p>
            <a:r>
              <a:rPr lang="cs-CZ" smtClean="0"/>
              <a:t>Autoři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7699248" y="7033450"/>
            <a:ext cx="2459482" cy="276999"/>
          </a:xfrm>
        </p:spPr>
        <p:txBody>
          <a:bodyPr/>
          <a:lstStyle/>
          <a:p>
            <a:fld id="{1C0CBCFB-2E99-46B1-89A8-A54818510E9E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Nadpis 1"/>
          <p:cNvSpPr>
            <a:spLocks noGrp="1"/>
          </p:cNvSpPr>
          <p:nvPr>
            <p:ph type="title"/>
          </p:nvPr>
        </p:nvSpPr>
        <p:spPr>
          <a:xfrm>
            <a:off x="357850" y="1081527"/>
            <a:ext cx="9977700" cy="538609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11" name="Zástupný symbol pro obsah 2"/>
          <p:cNvSpPr>
            <a:spLocks noGrp="1"/>
          </p:cNvSpPr>
          <p:nvPr>
            <p:ph idx="13"/>
          </p:nvPr>
        </p:nvSpPr>
        <p:spPr>
          <a:xfrm>
            <a:off x="357850" y="2422311"/>
            <a:ext cx="4957275" cy="1317027"/>
          </a:xfrm>
        </p:spPr>
        <p:txBody>
          <a:bodyPr/>
          <a:lstStyle>
            <a:lvl2pPr>
              <a:defRPr>
                <a:solidFill>
                  <a:srgbClr val="828282"/>
                </a:solidFill>
              </a:defRPr>
            </a:lvl2pPr>
            <a:lvl3pPr>
              <a:buClr>
                <a:srgbClr val="FF0000"/>
              </a:buClr>
              <a:defRPr>
                <a:solidFill>
                  <a:srgbClr val="82828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3pPr>
            <a:lvl4pPr marL="1403535" indent="-200505">
              <a:buClr>
                <a:srgbClr val="F03223"/>
              </a:buClr>
              <a:buFont typeface="Arial" panose="020B0604020202020204" pitchFamily="34" charset="0"/>
              <a:buChar char="▫"/>
              <a:defRPr sz="1579">
                <a:solidFill>
                  <a:srgbClr val="82828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4pPr>
            <a:lvl5pPr marL="1804546" indent="-200505">
              <a:buClr>
                <a:srgbClr val="F03223"/>
              </a:buClr>
              <a:buFont typeface="Tahoma" panose="020B0604030504040204" pitchFamily="34" charset="0"/>
              <a:buChar char="◦"/>
              <a:defRPr sz="1579">
                <a:solidFill>
                  <a:srgbClr val="82828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5pPr>
          </a:lstStyle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12" name="Zástupný symbol pro obsah 2"/>
          <p:cNvSpPr>
            <a:spLocks noGrp="1"/>
          </p:cNvSpPr>
          <p:nvPr>
            <p:ph idx="14"/>
          </p:nvPr>
        </p:nvSpPr>
        <p:spPr>
          <a:xfrm>
            <a:off x="5378829" y="2422311"/>
            <a:ext cx="4957275" cy="1317027"/>
          </a:xfrm>
        </p:spPr>
        <p:txBody>
          <a:bodyPr/>
          <a:lstStyle>
            <a:lvl2pPr>
              <a:defRPr>
                <a:solidFill>
                  <a:srgbClr val="828282"/>
                </a:solidFill>
              </a:defRPr>
            </a:lvl2pPr>
            <a:lvl3pPr>
              <a:buClr>
                <a:srgbClr val="FF0000"/>
              </a:buClr>
              <a:defRPr>
                <a:solidFill>
                  <a:srgbClr val="82828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3pPr>
            <a:lvl4pPr marL="1403535" indent="-200505">
              <a:buClr>
                <a:srgbClr val="F03223"/>
              </a:buClr>
              <a:buFont typeface="Arial" panose="020B0604020202020204" pitchFamily="34" charset="0"/>
              <a:buChar char="▫"/>
              <a:defRPr sz="1579">
                <a:solidFill>
                  <a:srgbClr val="82828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4pPr>
            <a:lvl5pPr marL="1804546" indent="-200505">
              <a:buClr>
                <a:srgbClr val="F03223"/>
              </a:buClr>
              <a:buFont typeface="Tahoma" panose="020B0604030504040204" pitchFamily="34" charset="0"/>
              <a:buChar char="◦"/>
              <a:defRPr sz="1579">
                <a:solidFill>
                  <a:srgbClr val="82828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5pPr>
          </a:lstStyle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5730803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3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12"/>
            <a:ext cx="10692002" cy="6479997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k object 17"/>
          <p:cNvSpPr/>
          <p:nvPr/>
        </p:nvSpPr>
        <p:spPr>
          <a:xfrm>
            <a:off x="6684092" y="6750009"/>
            <a:ext cx="1117395" cy="539997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bk object 18"/>
          <p:cNvSpPr/>
          <p:nvPr/>
        </p:nvSpPr>
        <p:spPr>
          <a:xfrm>
            <a:off x="3786055" y="6828576"/>
            <a:ext cx="2078671" cy="385982"/>
          </a:xfrm>
          <a:prstGeom prst="rect">
            <a:avLst/>
          </a:prstGeom>
          <a:blipFill>
            <a:blip r:embed="rId1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bk object 19"/>
          <p:cNvSpPr/>
          <p:nvPr/>
        </p:nvSpPr>
        <p:spPr>
          <a:xfrm>
            <a:off x="2890520" y="6750012"/>
            <a:ext cx="810260" cy="540385"/>
          </a:xfrm>
          <a:custGeom>
            <a:avLst/>
            <a:gdLst/>
            <a:ahLst/>
            <a:cxnLst/>
            <a:rect l="l" t="t" r="r" b="b"/>
            <a:pathLst>
              <a:path w="810260" h="540384">
                <a:moveTo>
                  <a:pt x="0" y="0"/>
                </a:moveTo>
                <a:lnTo>
                  <a:pt x="810006" y="0"/>
                </a:lnTo>
                <a:lnTo>
                  <a:pt x="810006" y="540004"/>
                </a:lnTo>
                <a:lnTo>
                  <a:pt x="0" y="540004"/>
                </a:lnTo>
                <a:lnTo>
                  <a:pt x="0" y="0"/>
                </a:lnTo>
                <a:close/>
              </a:path>
            </a:pathLst>
          </a:custGeom>
          <a:solidFill>
            <a:srgbClr val="16419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bk object 20"/>
          <p:cNvSpPr/>
          <p:nvPr/>
        </p:nvSpPr>
        <p:spPr>
          <a:xfrm>
            <a:off x="3266979" y="6810011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26"/>
                </a:moveTo>
                <a:lnTo>
                  <a:pt x="0" y="20726"/>
                </a:lnTo>
                <a:lnTo>
                  <a:pt x="17640" y="33540"/>
                </a:lnTo>
                <a:lnTo>
                  <a:pt x="10909" y="54267"/>
                </a:lnTo>
                <a:lnTo>
                  <a:pt x="28536" y="41452"/>
                </a:lnTo>
                <a:lnTo>
                  <a:pt x="42002" y="41452"/>
                </a:lnTo>
                <a:lnTo>
                  <a:pt x="39433" y="33540"/>
                </a:lnTo>
                <a:lnTo>
                  <a:pt x="57073" y="20726"/>
                </a:lnTo>
                <a:close/>
              </a:path>
              <a:path w="57150" h="54609">
                <a:moveTo>
                  <a:pt x="42002" y="41452"/>
                </a:moveTo>
                <a:lnTo>
                  <a:pt x="28536" y="41452"/>
                </a:lnTo>
                <a:lnTo>
                  <a:pt x="46164" y="54267"/>
                </a:lnTo>
                <a:lnTo>
                  <a:pt x="42002" y="41452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26"/>
                </a:lnTo>
                <a:lnTo>
                  <a:pt x="35267" y="20726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bk object 21"/>
          <p:cNvSpPr/>
          <p:nvPr/>
        </p:nvSpPr>
        <p:spPr>
          <a:xfrm>
            <a:off x="3176979" y="6834127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26"/>
                </a:moveTo>
                <a:lnTo>
                  <a:pt x="0" y="20726"/>
                </a:lnTo>
                <a:lnTo>
                  <a:pt x="17640" y="33528"/>
                </a:lnTo>
                <a:lnTo>
                  <a:pt x="10909" y="54267"/>
                </a:lnTo>
                <a:lnTo>
                  <a:pt x="28536" y="41452"/>
                </a:lnTo>
                <a:lnTo>
                  <a:pt x="42005" y="41452"/>
                </a:lnTo>
                <a:lnTo>
                  <a:pt x="39433" y="33528"/>
                </a:lnTo>
                <a:lnTo>
                  <a:pt x="57073" y="20726"/>
                </a:lnTo>
                <a:close/>
              </a:path>
              <a:path w="57150" h="54609">
                <a:moveTo>
                  <a:pt x="42005" y="41452"/>
                </a:moveTo>
                <a:lnTo>
                  <a:pt x="28536" y="41452"/>
                </a:lnTo>
                <a:lnTo>
                  <a:pt x="46164" y="54267"/>
                </a:lnTo>
                <a:lnTo>
                  <a:pt x="42005" y="41452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26"/>
                </a:lnTo>
                <a:lnTo>
                  <a:pt x="35267" y="20726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bk object 22"/>
          <p:cNvSpPr/>
          <p:nvPr/>
        </p:nvSpPr>
        <p:spPr>
          <a:xfrm>
            <a:off x="3111094" y="6899998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39"/>
                </a:moveTo>
                <a:lnTo>
                  <a:pt x="0" y="20739"/>
                </a:lnTo>
                <a:lnTo>
                  <a:pt x="17640" y="33553"/>
                </a:lnTo>
                <a:lnTo>
                  <a:pt x="10896" y="54279"/>
                </a:lnTo>
                <a:lnTo>
                  <a:pt x="28536" y="41465"/>
                </a:lnTo>
                <a:lnTo>
                  <a:pt x="42002" y="41465"/>
                </a:lnTo>
                <a:lnTo>
                  <a:pt x="39433" y="33553"/>
                </a:lnTo>
                <a:lnTo>
                  <a:pt x="57073" y="20739"/>
                </a:lnTo>
                <a:close/>
              </a:path>
              <a:path w="57150" h="54609">
                <a:moveTo>
                  <a:pt x="42002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2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bk object 23"/>
          <p:cNvSpPr/>
          <p:nvPr/>
        </p:nvSpPr>
        <p:spPr>
          <a:xfrm>
            <a:off x="3086980" y="6990012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61" y="20726"/>
                </a:moveTo>
                <a:lnTo>
                  <a:pt x="0" y="20726"/>
                </a:lnTo>
                <a:lnTo>
                  <a:pt x="17640" y="33528"/>
                </a:lnTo>
                <a:lnTo>
                  <a:pt x="10896" y="54267"/>
                </a:lnTo>
                <a:lnTo>
                  <a:pt x="28536" y="41452"/>
                </a:lnTo>
                <a:lnTo>
                  <a:pt x="42005" y="41452"/>
                </a:lnTo>
                <a:lnTo>
                  <a:pt x="39433" y="33528"/>
                </a:lnTo>
                <a:lnTo>
                  <a:pt x="57061" y="20726"/>
                </a:lnTo>
                <a:close/>
              </a:path>
              <a:path w="57150" h="54609">
                <a:moveTo>
                  <a:pt x="42005" y="41452"/>
                </a:moveTo>
                <a:lnTo>
                  <a:pt x="28536" y="41452"/>
                </a:lnTo>
                <a:lnTo>
                  <a:pt x="46164" y="54267"/>
                </a:lnTo>
                <a:lnTo>
                  <a:pt x="42005" y="41452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26"/>
                </a:lnTo>
                <a:lnTo>
                  <a:pt x="35267" y="20726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bk object 24"/>
          <p:cNvSpPr/>
          <p:nvPr/>
        </p:nvSpPr>
        <p:spPr>
          <a:xfrm>
            <a:off x="3446979" y="6990012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26"/>
                </a:moveTo>
                <a:lnTo>
                  <a:pt x="0" y="20726"/>
                </a:lnTo>
                <a:lnTo>
                  <a:pt x="17640" y="33528"/>
                </a:lnTo>
                <a:lnTo>
                  <a:pt x="10896" y="54267"/>
                </a:lnTo>
                <a:lnTo>
                  <a:pt x="28536" y="41452"/>
                </a:lnTo>
                <a:lnTo>
                  <a:pt x="42005" y="41452"/>
                </a:lnTo>
                <a:lnTo>
                  <a:pt x="39433" y="33528"/>
                </a:lnTo>
                <a:lnTo>
                  <a:pt x="57073" y="20726"/>
                </a:lnTo>
                <a:close/>
              </a:path>
              <a:path w="57150" h="54609">
                <a:moveTo>
                  <a:pt x="42005" y="41452"/>
                </a:moveTo>
                <a:lnTo>
                  <a:pt x="28536" y="41452"/>
                </a:lnTo>
                <a:lnTo>
                  <a:pt x="46164" y="54267"/>
                </a:lnTo>
                <a:lnTo>
                  <a:pt x="42005" y="41452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26"/>
                </a:lnTo>
                <a:lnTo>
                  <a:pt x="35267" y="20726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bk object 25"/>
          <p:cNvSpPr/>
          <p:nvPr/>
        </p:nvSpPr>
        <p:spPr>
          <a:xfrm>
            <a:off x="3422864" y="6899998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61" y="20739"/>
                </a:moveTo>
                <a:lnTo>
                  <a:pt x="0" y="20739"/>
                </a:lnTo>
                <a:lnTo>
                  <a:pt x="17640" y="33553"/>
                </a:lnTo>
                <a:lnTo>
                  <a:pt x="10896" y="54279"/>
                </a:lnTo>
                <a:lnTo>
                  <a:pt x="28536" y="41465"/>
                </a:lnTo>
                <a:lnTo>
                  <a:pt x="42002" y="41465"/>
                </a:lnTo>
                <a:lnTo>
                  <a:pt x="39433" y="33553"/>
                </a:lnTo>
                <a:lnTo>
                  <a:pt x="57061" y="20739"/>
                </a:lnTo>
                <a:close/>
              </a:path>
              <a:path w="57150" h="54609">
                <a:moveTo>
                  <a:pt x="42002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2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bk object 26"/>
          <p:cNvSpPr/>
          <p:nvPr/>
        </p:nvSpPr>
        <p:spPr>
          <a:xfrm>
            <a:off x="3356979" y="6834127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26"/>
                </a:moveTo>
                <a:lnTo>
                  <a:pt x="0" y="20726"/>
                </a:lnTo>
                <a:lnTo>
                  <a:pt x="17640" y="33528"/>
                </a:lnTo>
                <a:lnTo>
                  <a:pt x="10896" y="54267"/>
                </a:lnTo>
                <a:lnTo>
                  <a:pt x="28536" y="41452"/>
                </a:lnTo>
                <a:lnTo>
                  <a:pt x="42005" y="41452"/>
                </a:lnTo>
                <a:lnTo>
                  <a:pt x="39433" y="33528"/>
                </a:lnTo>
                <a:lnTo>
                  <a:pt x="57073" y="20726"/>
                </a:lnTo>
                <a:close/>
              </a:path>
              <a:path w="57150" h="54609">
                <a:moveTo>
                  <a:pt x="42005" y="41452"/>
                </a:moveTo>
                <a:lnTo>
                  <a:pt x="28536" y="41452"/>
                </a:lnTo>
                <a:lnTo>
                  <a:pt x="46164" y="54267"/>
                </a:lnTo>
                <a:lnTo>
                  <a:pt x="42005" y="41452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26"/>
                </a:lnTo>
                <a:lnTo>
                  <a:pt x="35267" y="20726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bk object 27"/>
          <p:cNvSpPr/>
          <p:nvPr/>
        </p:nvSpPr>
        <p:spPr>
          <a:xfrm>
            <a:off x="3422864" y="7080001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61" y="20739"/>
                </a:moveTo>
                <a:lnTo>
                  <a:pt x="0" y="20739"/>
                </a:lnTo>
                <a:lnTo>
                  <a:pt x="17640" y="33540"/>
                </a:lnTo>
                <a:lnTo>
                  <a:pt x="10896" y="54279"/>
                </a:lnTo>
                <a:lnTo>
                  <a:pt x="28536" y="41465"/>
                </a:lnTo>
                <a:lnTo>
                  <a:pt x="42005" y="41465"/>
                </a:lnTo>
                <a:lnTo>
                  <a:pt x="39433" y="33540"/>
                </a:lnTo>
                <a:lnTo>
                  <a:pt x="57061" y="20739"/>
                </a:lnTo>
                <a:close/>
              </a:path>
              <a:path w="57150" h="54609">
                <a:moveTo>
                  <a:pt x="42005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5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bk object 28"/>
          <p:cNvSpPr/>
          <p:nvPr/>
        </p:nvSpPr>
        <p:spPr>
          <a:xfrm>
            <a:off x="3356979" y="7145883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39"/>
                </a:moveTo>
                <a:lnTo>
                  <a:pt x="0" y="20739"/>
                </a:lnTo>
                <a:lnTo>
                  <a:pt x="17640" y="33553"/>
                </a:lnTo>
                <a:lnTo>
                  <a:pt x="10896" y="54279"/>
                </a:lnTo>
                <a:lnTo>
                  <a:pt x="28536" y="41465"/>
                </a:lnTo>
                <a:lnTo>
                  <a:pt x="42002" y="41465"/>
                </a:lnTo>
                <a:lnTo>
                  <a:pt x="39433" y="33553"/>
                </a:lnTo>
                <a:lnTo>
                  <a:pt x="57073" y="20739"/>
                </a:lnTo>
                <a:close/>
              </a:path>
              <a:path w="57150" h="54609">
                <a:moveTo>
                  <a:pt x="42002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2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bk object 29"/>
          <p:cNvSpPr/>
          <p:nvPr/>
        </p:nvSpPr>
        <p:spPr>
          <a:xfrm>
            <a:off x="3266979" y="7169999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39"/>
                </a:moveTo>
                <a:lnTo>
                  <a:pt x="0" y="20739"/>
                </a:lnTo>
                <a:lnTo>
                  <a:pt x="17640" y="33540"/>
                </a:lnTo>
                <a:lnTo>
                  <a:pt x="10909" y="54279"/>
                </a:lnTo>
                <a:lnTo>
                  <a:pt x="28536" y="41465"/>
                </a:lnTo>
                <a:lnTo>
                  <a:pt x="42005" y="41465"/>
                </a:lnTo>
                <a:lnTo>
                  <a:pt x="39433" y="33540"/>
                </a:lnTo>
                <a:lnTo>
                  <a:pt x="57073" y="20739"/>
                </a:lnTo>
                <a:close/>
              </a:path>
              <a:path w="57150" h="54609">
                <a:moveTo>
                  <a:pt x="42005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5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bk object 30"/>
          <p:cNvSpPr/>
          <p:nvPr/>
        </p:nvSpPr>
        <p:spPr>
          <a:xfrm>
            <a:off x="3176979" y="7145883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39"/>
                </a:moveTo>
                <a:lnTo>
                  <a:pt x="0" y="20739"/>
                </a:lnTo>
                <a:lnTo>
                  <a:pt x="17640" y="33553"/>
                </a:lnTo>
                <a:lnTo>
                  <a:pt x="10909" y="54279"/>
                </a:lnTo>
                <a:lnTo>
                  <a:pt x="28536" y="41465"/>
                </a:lnTo>
                <a:lnTo>
                  <a:pt x="42002" y="41465"/>
                </a:lnTo>
                <a:lnTo>
                  <a:pt x="39433" y="33553"/>
                </a:lnTo>
                <a:lnTo>
                  <a:pt x="57073" y="20739"/>
                </a:lnTo>
                <a:close/>
              </a:path>
              <a:path w="57150" h="54609">
                <a:moveTo>
                  <a:pt x="42002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2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bk object 31"/>
          <p:cNvSpPr/>
          <p:nvPr/>
        </p:nvSpPr>
        <p:spPr>
          <a:xfrm>
            <a:off x="3111094" y="7080001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39"/>
                </a:moveTo>
                <a:lnTo>
                  <a:pt x="0" y="20739"/>
                </a:lnTo>
                <a:lnTo>
                  <a:pt x="17640" y="33540"/>
                </a:lnTo>
                <a:lnTo>
                  <a:pt x="10896" y="54279"/>
                </a:lnTo>
                <a:lnTo>
                  <a:pt x="28536" y="41465"/>
                </a:lnTo>
                <a:lnTo>
                  <a:pt x="42005" y="41465"/>
                </a:lnTo>
                <a:lnTo>
                  <a:pt x="39433" y="33540"/>
                </a:lnTo>
                <a:lnTo>
                  <a:pt x="57073" y="20739"/>
                </a:lnTo>
                <a:close/>
              </a:path>
              <a:path w="57150" h="54609">
                <a:moveTo>
                  <a:pt x="42005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5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707301" y="1328879"/>
            <a:ext cx="9278797" cy="5334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500" b="1" i="0">
                <a:solidFill>
                  <a:srgbClr val="428F9B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707301" y="2069865"/>
            <a:ext cx="9278797" cy="18542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635756" y="7033450"/>
            <a:ext cx="3421888" cy="37814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534670" y="7033450"/>
            <a:ext cx="2459482" cy="37814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7/14/2022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7699248" y="7033450"/>
            <a:ext cx="2459482" cy="37814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Relationship Id="rId5" Type="http://schemas.microsoft.com/office/2007/relationships/hdphoto" Target="../media/hdphoto2.wdp"/><Relationship Id="rId4" Type="http://schemas.openxmlformats.org/officeDocument/2006/relationships/image" Target="../media/image19.png"/></Relationships>
</file>

<file path=ppt/slides/_rels/slide18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g"/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7.png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0.jpeg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g"/><Relationship Id="rId2" Type="http://schemas.openxmlformats.org/officeDocument/2006/relationships/image" Target="../media/image58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0.jpg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g"/><Relationship Id="rId2" Type="http://schemas.openxmlformats.org/officeDocument/2006/relationships/image" Target="../media/image63.jp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2" Type="http://schemas.openxmlformats.org/officeDocument/2006/relationships/image" Target="../media/image65.jp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png"/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0.jpeg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png"/><Relationship Id="rId2" Type="http://schemas.openxmlformats.org/officeDocument/2006/relationships/image" Target="../media/image7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4.png"/><Relationship Id="rId4" Type="http://schemas.openxmlformats.org/officeDocument/2006/relationships/image" Target="../media/image73.png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png"/><Relationship Id="rId2" Type="http://schemas.openxmlformats.org/officeDocument/2006/relationships/image" Target="../media/image75.pn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png"/><Relationship Id="rId2" Type="http://schemas.openxmlformats.org/officeDocument/2006/relationships/image" Target="../media/image77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0.png"/><Relationship Id="rId4" Type="http://schemas.openxmlformats.org/officeDocument/2006/relationships/image" Target="../media/image79.png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g"/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jpeg"/><Relationship Id="rId2" Type="http://schemas.openxmlformats.org/officeDocument/2006/relationships/image" Target="../media/image82.jpg"/><Relationship Id="rId1" Type="http://schemas.openxmlformats.org/officeDocument/2006/relationships/slideLayout" Target="../slideLayouts/slideLayout9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jpg"/><Relationship Id="rId2" Type="http://schemas.openxmlformats.org/officeDocument/2006/relationships/image" Target="../media/image84.jpg"/><Relationship Id="rId1" Type="http://schemas.openxmlformats.org/officeDocument/2006/relationships/slideLayout" Target="../slideLayouts/slideLayout1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jpg"/><Relationship Id="rId2" Type="http://schemas.openxmlformats.org/officeDocument/2006/relationships/image" Target="../media/image86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8.jpg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jpg"/><Relationship Id="rId1" Type="http://schemas.openxmlformats.org/officeDocument/2006/relationships/slideLayout" Target="../slideLayouts/slideLayout1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.jpg"/><Relationship Id="rId2" Type="http://schemas.openxmlformats.org/officeDocument/2006/relationships/image" Target="../media/image90.jpg"/><Relationship Id="rId1" Type="http://schemas.openxmlformats.org/officeDocument/2006/relationships/slideLayout" Target="../slideLayouts/slideLayout1.xml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3.jpg"/><Relationship Id="rId2" Type="http://schemas.openxmlformats.org/officeDocument/2006/relationships/image" Target="../media/image9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4.jpg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5.jpg"/><Relationship Id="rId1" Type="http://schemas.openxmlformats.org/officeDocument/2006/relationships/slideLayout" Target="../slideLayouts/slideLayout1.xml"/></Relationships>
</file>

<file path=ppt/slides/_rels/slide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6.jpg"/><Relationship Id="rId1" Type="http://schemas.openxmlformats.org/officeDocument/2006/relationships/slideLayout" Target="../slideLayouts/slideLayout9.xml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8.jpg"/><Relationship Id="rId2" Type="http://schemas.openxmlformats.org/officeDocument/2006/relationships/image" Target="../media/image97.jpg"/><Relationship Id="rId1" Type="http://schemas.openxmlformats.org/officeDocument/2006/relationships/slideLayout" Target="../slideLayouts/slideLayout9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9.jpg"/><Relationship Id="rId1" Type="http://schemas.openxmlformats.org/officeDocument/2006/relationships/slideLayout" Target="../slideLayouts/slideLayout9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0.jpg"/><Relationship Id="rId1" Type="http://schemas.openxmlformats.org/officeDocument/2006/relationships/slideLayout" Target="../slideLayouts/slideLayout7.xml"/></Relationships>
</file>

<file path=ppt/slides/_rels/slide7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2.jpg"/><Relationship Id="rId2" Type="http://schemas.openxmlformats.org/officeDocument/2006/relationships/image" Target="../media/image101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4.jpg"/><Relationship Id="rId4" Type="http://schemas.openxmlformats.org/officeDocument/2006/relationships/image" Target="../media/image103.jpg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5.jpg"/><Relationship Id="rId1" Type="http://schemas.openxmlformats.org/officeDocument/2006/relationships/slideLayout" Target="../slideLayouts/slideLayout1.xml"/></Relationships>
</file>

<file path=ppt/slides/_rels/slide8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7.jpg"/><Relationship Id="rId2" Type="http://schemas.openxmlformats.org/officeDocument/2006/relationships/image" Target="../media/image106.jpg"/><Relationship Id="rId1" Type="http://schemas.openxmlformats.org/officeDocument/2006/relationships/slideLayout" Target="../slideLayouts/slideLayout1.xml"/></Relationships>
</file>

<file path=ppt/slides/_rels/slide8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9.jpg"/><Relationship Id="rId2" Type="http://schemas.openxmlformats.org/officeDocument/2006/relationships/image" Target="../media/image108.jpg"/><Relationship Id="rId1" Type="http://schemas.openxmlformats.org/officeDocument/2006/relationships/slideLayout" Target="../slideLayouts/slideLayout1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0.jpg"/><Relationship Id="rId1" Type="http://schemas.openxmlformats.org/officeDocument/2006/relationships/slideLayout" Target="../slideLayouts/slideLayout1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1.jpg"/><Relationship Id="rId1" Type="http://schemas.openxmlformats.org/officeDocument/2006/relationships/slideLayout" Target="../slideLayouts/slideLayout1.xml"/></Relationships>
</file>

<file path=ppt/slides/_rels/slide8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3.jpg"/><Relationship Id="rId2" Type="http://schemas.openxmlformats.org/officeDocument/2006/relationships/image" Target="../media/image112.jpg"/><Relationship Id="rId1" Type="http://schemas.openxmlformats.org/officeDocument/2006/relationships/slideLayout" Target="../slideLayouts/slideLayout1.xml"/></Relationships>
</file>

<file path=ppt/slides/_rels/slide8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5.jpg"/><Relationship Id="rId2" Type="http://schemas.openxmlformats.org/officeDocument/2006/relationships/image" Target="../media/image114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6.jpg"/></Relationships>
</file>

<file path=ppt/slides/_rels/slide8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8.jpg"/><Relationship Id="rId2" Type="http://schemas.openxmlformats.org/officeDocument/2006/relationships/image" Target="../media/image117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0692002" cy="647999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6684092" y="6750009"/>
            <a:ext cx="1117395" cy="53999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3786055" y="6828576"/>
            <a:ext cx="2078671" cy="38598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2890520" y="6750012"/>
            <a:ext cx="810260" cy="540385"/>
          </a:xfrm>
          <a:custGeom>
            <a:avLst/>
            <a:gdLst/>
            <a:ahLst/>
            <a:cxnLst/>
            <a:rect l="l" t="t" r="r" b="b"/>
            <a:pathLst>
              <a:path w="810260" h="540384">
                <a:moveTo>
                  <a:pt x="0" y="0"/>
                </a:moveTo>
                <a:lnTo>
                  <a:pt x="810006" y="0"/>
                </a:lnTo>
                <a:lnTo>
                  <a:pt x="810006" y="540004"/>
                </a:lnTo>
                <a:lnTo>
                  <a:pt x="0" y="540004"/>
                </a:lnTo>
                <a:lnTo>
                  <a:pt x="0" y="0"/>
                </a:lnTo>
                <a:close/>
              </a:path>
            </a:pathLst>
          </a:custGeom>
          <a:solidFill>
            <a:srgbClr val="16419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3266979" y="6810011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26"/>
                </a:moveTo>
                <a:lnTo>
                  <a:pt x="0" y="20726"/>
                </a:lnTo>
                <a:lnTo>
                  <a:pt x="17640" y="33540"/>
                </a:lnTo>
                <a:lnTo>
                  <a:pt x="10909" y="54267"/>
                </a:lnTo>
                <a:lnTo>
                  <a:pt x="28536" y="41452"/>
                </a:lnTo>
                <a:lnTo>
                  <a:pt x="42002" y="41452"/>
                </a:lnTo>
                <a:lnTo>
                  <a:pt x="39433" y="33540"/>
                </a:lnTo>
                <a:lnTo>
                  <a:pt x="57073" y="20726"/>
                </a:lnTo>
                <a:close/>
              </a:path>
              <a:path w="57150" h="54609">
                <a:moveTo>
                  <a:pt x="42002" y="41452"/>
                </a:moveTo>
                <a:lnTo>
                  <a:pt x="28536" y="41452"/>
                </a:lnTo>
                <a:lnTo>
                  <a:pt x="46164" y="54267"/>
                </a:lnTo>
                <a:lnTo>
                  <a:pt x="42002" y="41452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26"/>
                </a:lnTo>
                <a:lnTo>
                  <a:pt x="35267" y="20726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3176979" y="6834127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26"/>
                </a:moveTo>
                <a:lnTo>
                  <a:pt x="0" y="20726"/>
                </a:lnTo>
                <a:lnTo>
                  <a:pt x="17640" y="33528"/>
                </a:lnTo>
                <a:lnTo>
                  <a:pt x="10909" y="54267"/>
                </a:lnTo>
                <a:lnTo>
                  <a:pt x="28536" y="41452"/>
                </a:lnTo>
                <a:lnTo>
                  <a:pt x="42005" y="41452"/>
                </a:lnTo>
                <a:lnTo>
                  <a:pt x="39433" y="33528"/>
                </a:lnTo>
                <a:lnTo>
                  <a:pt x="57073" y="20726"/>
                </a:lnTo>
                <a:close/>
              </a:path>
              <a:path w="57150" h="54609">
                <a:moveTo>
                  <a:pt x="42005" y="41452"/>
                </a:moveTo>
                <a:lnTo>
                  <a:pt x="28536" y="41452"/>
                </a:lnTo>
                <a:lnTo>
                  <a:pt x="46164" y="54267"/>
                </a:lnTo>
                <a:lnTo>
                  <a:pt x="42005" y="41452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26"/>
                </a:lnTo>
                <a:lnTo>
                  <a:pt x="35267" y="20726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3111094" y="6899998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39"/>
                </a:moveTo>
                <a:lnTo>
                  <a:pt x="0" y="20739"/>
                </a:lnTo>
                <a:lnTo>
                  <a:pt x="17640" y="33553"/>
                </a:lnTo>
                <a:lnTo>
                  <a:pt x="10896" y="54279"/>
                </a:lnTo>
                <a:lnTo>
                  <a:pt x="28536" y="41465"/>
                </a:lnTo>
                <a:lnTo>
                  <a:pt x="42002" y="41465"/>
                </a:lnTo>
                <a:lnTo>
                  <a:pt x="39433" y="33553"/>
                </a:lnTo>
                <a:lnTo>
                  <a:pt x="57073" y="20739"/>
                </a:lnTo>
                <a:close/>
              </a:path>
              <a:path w="57150" h="54609">
                <a:moveTo>
                  <a:pt x="42002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2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3086980" y="6990012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61" y="20726"/>
                </a:moveTo>
                <a:lnTo>
                  <a:pt x="0" y="20726"/>
                </a:lnTo>
                <a:lnTo>
                  <a:pt x="17640" y="33528"/>
                </a:lnTo>
                <a:lnTo>
                  <a:pt x="10896" y="54267"/>
                </a:lnTo>
                <a:lnTo>
                  <a:pt x="28536" y="41452"/>
                </a:lnTo>
                <a:lnTo>
                  <a:pt x="42005" y="41452"/>
                </a:lnTo>
                <a:lnTo>
                  <a:pt x="39433" y="33528"/>
                </a:lnTo>
                <a:lnTo>
                  <a:pt x="57061" y="20726"/>
                </a:lnTo>
                <a:close/>
              </a:path>
              <a:path w="57150" h="54609">
                <a:moveTo>
                  <a:pt x="42005" y="41452"/>
                </a:moveTo>
                <a:lnTo>
                  <a:pt x="28536" y="41452"/>
                </a:lnTo>
                <a:lnTo>
                  <a:pt x="46164" y="54267"/>
                </a:lnTo>
                <a:lnTo>
                  <a:pt x="42005" y="41452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26"/>
                </a:lnTo>
                <a:lnTo>
                  <a:pt x="35267" y="20726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3446979" y="6990012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26"/>
                </a:moveTo>
                <a:lnTo>
                  <a:pt x="0" y="20726"/>
                </a:lnTo>
                <a:lnTo>
                  <a:pt x="17640" y="33528"/>
                </a:lnTo>
                <a:lnTo>
                  <a:pt x="10896" y="54267"/>
                </a:lnTo>
                <a:lnTo>
                  <a:pt x="28536" y="41452"/>
                </a:lnTo>
                <a:lnTo>
                  <a:pt x="42005" y="41452"/>
                </a:lnTo>
                <a:lnTo>
                  <a:pt x="39433" y="33528"/>
                </a:lnTo>
                <a:lnTo>
                  <a:pt x="57073" y="20726"/>
                </a:lnTo>
                <a:close/>
              </a:path>
              <a:path w="57150" h="54609">
                <a:moveTo>
                  <a:pt x="42005" y="41452"/>
                </a:moveTo>
                <a:lnTo>
                  <a:pt x="28536" y="41452"/>
                </a:lnTo>
                <a:lnTo>
                  <a:pt x="46164" y="54267"/>
                </a:lnTo>
                <a:lnTo>
                  <a:pt x="42005" y="41452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26"/>
                </a:lnTo>
                <a:lnTo>
                  <a:pt x="35267" y="20726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3422864" y="6899998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61" y="20739"/>
                </a:moveTo>
                <a:lnTo>
                  <a:pt x="0" y="20739"/>
                </a:lnTo>
                <a:lnTo>
                  <a:pt x="17640" y="33553"/>
                </a:lnTo>
                <a:lnTo>
                  <a:pt x="10896" y="54279"/>
                </a:lnTo>
                <a:lnTo>
                  <a:pt x="28536" y="41465"/>
                </a:lnTo>
                <a:lnTo>
                  <a:pt x="42002" y="41465"/>
                </a:lnTo>
                <a:lnTo>
                  <a:pt x="39433" y="33553"/>
                </a:lnTo>
                <a:lnTo>
                  <a:pt x="57061" y="20739"/>
                </a:lnTo>
                <a:close/>
              </a:path>
              <a:path w="57150" h="54609">
                <a:moveTo>
                  <a:pt x="42002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2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3356979" y="6834127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26"/>
                </a:moveTo>
                <a:lnTo>
                  <a:pt x="0" y="20726"/>
                </a:lnTo>
                <a:lnTo>
                  <a:pt x="17640" y="33528"/>
                </a:lnTo>
                <a:lnTo>
                  <a:pt x="10896" y="54267"/>
                </a:lnTo>
                <a:lnTo>
                  <a:pt x="28536" y="41452"/>
                </a:lnTo>
                <a:lnTo>
                  <a:pt x="42005" y="41452"/>
                </a:lnTo>
                <a:lnTo>
                  <a:pt x="39433" y="33528"/>
                </a:lnTo>
                <a:lnTo>
                  <a:pt x="57073" y="20726"/>
                </a:lnTo>
                <a:close/>
              </a:path>
              <a:path w="57150" h="54609">
                <a:moveTo>
                  <a:pt x="42005" y="41452"/>
                </a:moveTo>
                <a:lnTo>
                  <a:pt x="28536" y="41452"/>
                </a:lnTo>
                <a:lnTo>
                  <a:pt x="46164" y="54267"/>
                </a:lnTo>
                <a:lnTo>
                  <a:pt x="42005" y="41452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26"/>
                </a:lnTo>
                <a:lnTo>
                  <a:pt x="35267" y="20726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3422864" y="7080001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61" y="20739"/>
                </a:moveTo>
                <a:lnTo>
                  <a:pt x="0" y="20739"/>
                </a:lnTo>
                <a:lnTo>
                  <a:pt x="17640" y="33540"/>
                </a:lnTo>
                <a:lnTo>
                  <a:pt x="10896" y="54279"/>
                </a:lnTo>
                <a:lnTo>
                  <a:pt x="28536" y="41465"/>
                </a:lnTo>
                <a:lnTo>
                  <a:pt x="42005" y="41465"/>
                </a:lnTo>
                <a:lnTo>
                  <a:pt x="39433" y="33540"/>
                </a:lnTo>
                <a:lnTo>
                  <a:pt x="57061" y="20739"/>
                </a:lnTo>
                <a:close/>
              </a:path>
              <a:path w="57150" h="54609">
                <a:moveTo>
                  <a:pt x="42005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5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3356979" y="7145883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39"/>
                </a:moveTo>
                <a:lnTo>
                  <a:pt x="0" y="20739"/>
                </a:lnTo>
                <a:lnTo>
                  <a:pt x="17640" y="33553"/>
                </a:lnTo>
                <a:lnTo>
                  <a:pt x="10896" y="54279"/>
                </a:lnTo>
                <a:lnTo>
                  <a:pt x="28536" y="41465"/>
                </a:lnTo>
                <a:lnTo>
                  <a:pt x="42002" y="41465"/>
                </a:lnTo>
                <a:lnTo>
                  <a:pt x="39433" y="33553"/>
                </a:lnTo>
                <a:lnTo>
                  <a:pt x="57073" y="20739"/>
                </a:lnTo>
                <a:close/>
              </a:path>
              <a:path w="57150" h="54609">
                <a:moveTo>
                  <a:pt x="42002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2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3266979" y="7169999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39"/>
                </a:moveTo>
                <a:lnTo>
                  <a:pt x="0" y="20739"/>
                </a:lnTo>
                <a:lnTo>
                  <a:pt x="17640" y="33540"/>
                </a:lnTo>
                <a:lnTo>
                  <a:pt x="10909" y="54279"/>
                </a:lnTo>
                <a:lnTo>
                  <a:pt x="28536" y="41465"/>
                </a:lnTo>
                <a:lnTo>
                  <a:pt x="42005" y="41465"/>
                </a:lnTo>
                <a:lnTo>
                  <a:pt x="39433" y="33540"/>
                </a:lnTo>
                <a:lnTo>
                  <a:pt x="57073" y="20739"/>
                </a:lnTo>
                <a:close/>
              </a:path>
              <a:path w="57150" h="54609">
                <a:moveTo>
                  <a:pt x="42005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5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3176979" y="7145883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39"/>
                </a:moveTo>
                <a:lnTo>
                  <a:pt x="0" y="20739"/>
                </a:lnTo>
                <a:lnTo>
                  <a:pt x="17640" y="33553"/>
                </a:lnTo>
                <a:lnTo>
                  <a:pt x="10909" y="54279"/>
                </a:lnTo>
                <a:lnTo>
                  <a:pt x="28536" y="41465"/>
                </a:lnTo>
                <a:lnTo>
                  <a:pt x="42002" y="41465"/>
                </a:lnTo>
                <a:lnTo>
                  <a:pt x="39433" y="33553"/>
                </a:lnTo>
                <a:lnTo>
                  <a:pt x="57073" y="20739"/>
                </a:lnTo>
                <a:close/>
              </a:path>
              <a:path w="57150" h="54609">
                <a:moveTo>
                  <a:pt x="42002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2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3111094" y="7080001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39"/>
                </a:moveTo>
                <a:lnTo>
                  <a:pt x="0" y="20739"/>
                </a:lnTo>
                <a:lnTo>
                  <a:pt x="17640" y="33540"/>
                </a:lnTo>
                <a:lnTo>
                  <a:pt x="10896" y="54279"/>
                </a:lnTo>
                <a:lnTo>
                  <a:pt x="28536" y="41465"/>
                </a:lnTo>
                <a:lnTo>
                  <a:pt x="42005" y="41465"/>
                </a:lnTo>
                <a:lnTo>
                  <a:pt x="39433" y="33540"/>
                </a:lnTo>
                <a:lnTo>
                  <a:pt x="57073" y="20739"/>
                </a:lnTo>
                <a:close/>
              </a:path>
              <a:path w="57150" h="54609">
                <a:moveTo>
                  <a:pt x="42005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5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 txBox="1"/>
          <p:nvPr/>
        </p:nvSpPr>
        <p:spPr>
          <a:xfrm>
            <a:off x="895543" y="2319254"/>
            <a:ext cx="8902065" cy="112248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ts val="4700"/>
              </a:lnSpc>
            </a:pPr>
            <a:r>
              <a:rPr lang="cs-CZ" sz="3200" b="1" spc="-20" dirty="0">
                <a:solidFill>
                  <a:srgbClr val="428F9B"/>
                </a:solidFill>
                <a:cs typeface="Calibri"/>
              </a:rPr>
              <a:t>ESF II projekt Západočeské univerzity v Plzni</a:t>
            </a:r>
          </a:p>
          <a:p>
            <a:pPr algn="ctr">
              <a:lnSpc>
                <a:spcPts val="4700"/>
              </a:lnSpc>
            </a:pPr>
            <a:r>
              <a:rPr lang="cs-CZ" sz="2000" b="1" spc="-20" dirty="0" err="1">
                <a:solidFill>
                  <a:srgbClr val="428F9B"/>
                </a:solidFill>
                <a:cs typeface="Calibri"/>
              </a:rPr>
              <a:t>reg</a:t>
            </a:r>
            <a:r>
              <a:rPr lang="cs-CZ" sz="2000" b="1" spc="-20" dirty="0">
                <a:solidFill>
                  <a:srgbClr val="428F9B"/>
                </a:solidFill>
                <a:cs typeface="Calibri"/>
              </a:rPr>
              <a:t>. č. CZ.02.2.69/0.0/0.0/18_056/0013239</a:t>
            </a:r>
            <a:endParaRPr sz="4000" dirty="0">
              <a:latin typeface="Calibri"/>
              <a:cs typeface="Calibri"/>
            </a:endParaRPr>
          </a:p>
        </p:txBody>
      </p:sp>
    </p:spTree>
  </p:cSld>
  <p:clrMapOvr>
    <a:masterClrMapping/>
  </p:clrMapOvr>
  <p:transition>
    <p:push dir="r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ransition>
    <p:push dir="r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02005" y="1679186"/>
            <a:ext cx="9089390" cy="538609"/>
          </a:xfrm>
        </p:spPr>
        <p:txBody>
          <a:bodyPr/>
          <a:lstStyle/>
          <a:p>
            <a:r>
              <a:rPr lang="cs-CZ" dirty="0" smtClean="0"/>
              <a:t>ÚVOD - terminologie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735171" y="2375132"/>
            <a:ext cx="9223058" cy="3816486"/>
          </a:xfrm>
          <a:prstGeom prst="rect">
            <a:avLst/>
          </a:prstGeom>
        </p:spPr>
        <p:txBody>
          <a:bodyPr/>
          <a:lstStyle/>
          <a:p>
            <a:r>
              <a:rPr lang="cs-CZ" dirty="0" smtClean="0"/>
              <a:t>ČSN EN 10204 z roku 2005 (adekvátní ČSN 42 0009)</a:t>
            </a:r>
          </a:p>
          <a:p>
            <a:r>
              <a:rPr lang="cs-CZ" dirty="0" smtClean="0"/>
              <a:t>PROČ?</a:t>
            </a:r>
          </a:p>
          <a:p>
            <a:pPr lvl="1" algn="just"/>
            <a:r>
              <a:rPr lang="cs-CZ" dirty="0" smtClean="0"/>
              <a:t>Definuje dokument kontroly, který bude poskytnut odběrateli tzn. technické dodací podmínky </a:t>
            </a:r>
          </a:p>
          <a:p>
            <a:pPr lvl="1" algn="just"/>
            <a:r>
              <a:rPr lang="cs-CZ" dirty="0" smtClean="0"/>
              <a:t>Tato norma se obvykle spojuje s normou ČSN EN 10168 (ČSN 42 0007) – Dokumenty kontroly – přehled a popis údajů</a:t>
            </a:r>
          </a:p>
          <a:p>
            <a:pPr marL="401010" lvl="1"/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4294967295"/>
          </p:nvPr>
        </p:nvSpPr>
        <p:spPr>
          <a:xfrm>
            <a:off x="7552214" y="6348955"/>
            <a:ext cx="2406015" cy="320245"/>
          </a:xfrm>
          <a:prstGeom prst="rect">
            <a:avLst/>
          </a:prstGeom>
        </p:spPr>
        <p:txBody>
          <a:bodyPr/>
          <a:lstStyle/>
          <a:p>
            <a:fld id="{DE4D6E78-E7AE-439A-95B4-38161C32124B}" type="slidenum">
              <a:rPr lang="cs-CZ" altLang="cs-CZ" smtClean="0"/>
              <a:pPr/>
              <a:t>3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1759937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číslo snímku 5"/>
          <p:cNvSpPr>
            <a:spLocks noGrp="1"/>
          </p:cNvSpPr>
          <p:nvPr>
            <p:ph type="sldNum" sz="quarter" idx="4294967295"/>
          </p:nvPr>
        </p:nvSpPr>
        <p:spPr>
          <a:xfrm>
            <a:off x="7552214" y="6348955"/>
            <a:ext cx="2406015" cy="320245"/>
          </a:xfrm>
          <a:prstGeom prst="rect">
            <a:avLst/>
          </a:prstGeom>
        </p:spPr>
        <p:txBody>
          <a:bodyPr/>
          <a:lstStyle/>
          <a:p>
            <a:fld id="{E9E0AD3B-C55B-4178-85A4-EB041B8DF535}" type="slidenum">
              <a:rPr lang="cs-CZ" altLang="cs-CZ"/>
              <a:pPr/>
              <a:t>4</a:t>
            </a:fld>
            <a:endParaRPr lang="cs-CZ" altLang="cs-CZ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167824" y="2202500"/>
            <a:ext cx="9978809" cy="3347322"/>
          </a:xfrm>
          <a:prstGeom prst="rect">
            <a:avLst/>
          </a:prstGeom>
        </p:spPr>
        <p:txBody>
          <a:bodyPr>
            <a:normAutofit fontScale="92500"/>
          </a:bodyPr>
          <a:lstStyle/>
          <a:p>
            <a:pPr algn="just"/>
            <a:r>
              <a:rPr lang="cs-CZ" altLang="cs-CZ" sz="1403" i="1" dirty="0"/>
              <a:t>Norma popisuje dokumenty kontroly poskytované odběrateli v souladu s objednávkou pro dodávku všech kovových výrobků (může být využita i pro nekovové). Norma je spojována s předpisem na výrobek, který udává technické dodací podmínky </a:t>
            </a:r>
            <a:r>
              <a:rPr lang="cs-CZ" altLang="cs-CZ" sz="1403" i="1" dirty="0"/>
              <a:t>výrobku</a:t>
            </a:r>
          </a:p>
          <a:p>
            <a:pPr algn="just"/>
            <a:endParaRPr lang="cs-CZ" altLang="cs-CZ" sz="1403" i="1" dirty="0"/>
          </a:p>
          <a:p>
            <a:pPr algn="just"/>
            <a:r>
              <a:rPr lang="cs-CZ" altLang="cs-CZ" sz="1403" dirty="0"/>
              <a:t>Nespecifikovaná kontrola </a:t>
            </a:r>
          </a:p>
          <a:p>
            <a:pPr lvl="1" algn="just"/>
            <a:r>
              <a:rPr lang="cs-CZ" altLang="cs-CZ" sz="1403" dirty="0"/>
              <a:t>Výrobce dle svého provede kontrolu výrobků se stejným předpisem a vyrobené stejným výrobním postupem zda splňují požadavky objednávky (kontrolované výrobky nemusí být součástí dodávky)</a:t>
            </a:r>
          </a:p>
          <a:p>
            <a:pPr algn="just"/>
            <a:r>
              <a:rPr lang="cs-CZ" altLang="cs-CZ" sz="1403" dirty="0"/>
              <a:t>Specifikovaná kontrola</a:t>
            </a:r>
          </a:p>
          <a:p>
            <a:pPr lvl="1" algn="just"/>
            <a:r>
              <a:rPr lang="cs-CZ" altLang="cs-CZ" sz="1403" dirty="0"/>
              <a:t>Kontrola před dodávkou  podle předpisu na výrobek (</a:t>
            </a:r>
            <a:r>
              <a:rPr lang="cs-CZ" altLang="cs-CZ" sz="1403" b="1" dirty="0"/>
              <a:t>na výrobcích určených k dodání, nebo na výrobcích zkušební jednotky ze kterých dodávané výrobky tvoří část této zkušební jednotky</a:t>
            </a:r>
            <a:r>
              <a:rPr lang="cs-CZ" altLang="cs-CZ" sz="1403" dirty="0"/>
              <a:t>). Tím se ověří zda výrobky splňují požadavky objednávky</a:t>
            </a:r>
          </a:p>
          <a:p>
            <a:pPr algn="just"/>
            <a:r>
              <a:rPr lang="cs-CZ" altLang="cs-CZ" sz="1403" dirty="0"/>
              <a:t>Zprostředkovatel</a:t>
            </a:r>
          </a:p>
          <a:p>
            <a:pPr lvl="1" algn="just"/>
            <a:r>
              <a:rPr lang="cs-CZ" altLang="cs-CZ" sz="1403" dirty="0"/>
              <a:t>Organizace, která odebírá výrobky od výrobce a dodává je bez dalšího zpracování, nebo po zpracování bez změny vlastností</a:t>
            </a:r>
          </a:p>
          <a:p>
            <a:pPr algn="just"/>
            <a:r>
              <a:rPr lang="cs-CZ" altLang="cs-CZ" sz="1403" dirty="0"/>
              <a:t> Předpis na výrobek</a:t>
            </a:r>
          </a:p>
          <a:p>
            <a:pPr lvl="1" algn="just"/>
            <a:r>
              <a:rPr lang="cs-CZ" altLang="cs-CZ" sz="1403" dirty="0"/>
              <a:t>Úplné podrobné technické požadavky, platné pro danou objednávku uvedené v písemné formě, tj. odkazy na předpisy, normy apod</a:t>
            </a:r>
            <a:r>
              <a:rPr lang="cs-CZ" altLang="cs-CZ" sz="1403" dirty="0"/>
              <a:t>.</a:t>
            </a:r>
          </a:p>
          <a:p>
            <a:pPr algn="just"/>
            <a:r>
              <a:rPr lang="cs-CZ" altLang="cs-CZ" sz="1579" dirty="0"/>
              <a:t>Výrobce</a:t>
            </a:r>
            <a:r>
              <a:rPr lang="cs-CZ" altLang="cs-CZ" sz="1579" dirty="0"/>
              <a:t>	</a:t>
            </a:r>
            <a:endParaRPr lang="cs-CZ" altLang="cs-CZ" sz="1579" dirty="0"/>
          </a:p>
          <a:p>
            <a:pPr lvl="1" algn="just"/>
            <a:r>
              <a:rPr lang="cs-CZ" altLang="cs-CZ" sz="1403" dirty="0"/>
              <a:t>Organizace, která vyrábí příslušné výrobek v souladu s požadavky objednávky a podle technických dodacích podmínek uvedených v předpisu na výrobek</a:t>
            </a:r>
            <a:endParaRPr lang="cs-CZ" altLang="cs-CZ" sz="1403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9900" y="1408401"/>
            <a:ext cx="9089390" cy="1588198"/>
          </a:xfrm>
        </p:spPr>
        <p:txBody>
          <a:bodyPr>
            <a:normAutofit/>
          </a:bodyPr>
          <a:lstStyle/>
          <a:p>
            <a:r>
              <a:rPr lang="cs-CZ" dirty="0"/>
              <a:t>ÚVOD - terminologie</a:t>
            </a:r>
          </a:p>
        </p:txBody>
      </p:sp>
    </p:spTree>
    <p:extLst>
      <p:ext uri="{BB962C8B-B14F-4D97-AF65-F5344CB8AC3E}">
        <p14:creationId xmlns:p14="http://schemas.microsoft.com/office/powerpoint/2010/main" val="2825414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94139" y="1634087"/>
            <a:ext cx="7145642" cy="436452"/>
          </a:xfrm>
        </p:spPr>
        <p:txBody>
          <a:bodyPr>
            <a:normAutofit fontScale="90000"/>
          </a:bodyPr>
          <a:lstStyle/>
          <a:p>
            <a:r>
              <a:rPr lang="cs-CZ" dirty="0"/>
              <a:t>ÚVOD - terminologie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294139" y="2328814"/>
            <a:ext cx="7641999" cy="4042028"/>
          </a:xfrm>
          <a:prstGeom prst="rect">
            <a:avLst/>
          </a:prstGeom>
        </p:spPr>
        <p:txBody>
          <a:bodyPr>
            <a:normAutofit/>
          </a:bodyPr>
          <a:lstStyle/>
          <a:p>
            <a:pPr algn="just"/>
            <a:r>
              <a:rPr lang="cs-CZ" sz="1403" dirty="0"/>
              <a:t>Prohlášení o shodě s objednávkou „2.1“ </a:t>
            </a:r>
          </a:p>
          <a:p>
            <a:pPr lvl="1" algn="just"/>
            <a:r>
              <a:rPr lang="cs-CZ" sz="1403" dirty="0"/>
              <a:t>Výrobce potvrzuje, že dodané výrobky jsou v souladu s požadavky objednávky (</a:t>
            </a:r>
            <a:r>
              <a:rPr lang="cs-CZ" sz="1403" b="1" dirty="0"/>
              <a:t>neuvádí</a:t>
            </a:r>
            <a:r>
              <a:rPr lang="cs-CZ" sz="1403" dirty="0"/>
              <a:t> jakékoliv </a:t>
            </a:r>
            <a:r>
              <a:rPr lang="cs-CZ" sz="1403" b="1" dirty="0"/>
              <a:t>výsledky zkoušek</a:t>
            </a:r>
            <a:r>
              <a:rPr lang="cs-CZ" sz="1403" dirty="0"/>
              <a:t>) </a:t>
            </a:r>
          </a:p>
          <a:p>
            <a:pPr algn="just"/>
            <a:r>
              <a:rPr lang="cs-CZ" sz="1403" dirty="0"/>
              <a:t>Zkušební zpráva „2.2.“</a:t>
            </a:r>
          </a:p>
          <a:p>
            <a:pPr lvl="1" algn="just"/>
            <a:r>
              <a:rPr lang="cs-CZ" sz="1403" dirty="0"/>
              <a:t>Výrobce potvrzuje, že dodané výrobky jsou v souladu s požadavky objednávky </a:t>
            </a:r>
            <a:r>
              <a:rPr lang="cs-CZ" sz="1403" b="1" i="1" dirty="0"/>
              <a:t>(uvádí se výsledky zkoušek </a:t>
            </a:r>
            <a:r>
              <a:rPr lang="cs-CZ" sz="1403" dirty="0"/>
              <a:t>na základě nespecifikované kontroly</a:t>
            </a:r>
            <a:r>
              <a:rPr lang="cs-CZ" sz="1403" b="1" i="1" dirty="0"/>
              <a:t>)</a:t>
            </a:r>
          </a:p>
          <a:p>
            <a:pPr algn="just"/>
            <a:r>
              <a:rPr lang="cs-CZ" sz="1403" dirty="0"/>
              <a:t>Inspekční certifikát „3.1“</a:t>
            </a:r>
          </a:p>
          <a:p>
            <a:pPr lvl="1" algn="just"/>
            <a:r>
              <a:rPr lang="cs-CZ" sz="1403" dirty="0"/>
              <a:t>Dokument vydaný výrobcem kde potvrzuje, že dodané výrobky jsou v souladu s požadavky objednávky, a ve kterém </a:t>
            </a:r>
            <a:r>
              <a:rPr lang="cs-CZ" sz="1403" b="1" dirty="0"/>
              <a:t>uvádí výsledky zkoušek</a:t>
            </a:r>
          </a:p>
          <a:p>
            <a:pPr lvl="1" algn="just"/>
            <a:r>
              <a:rPr lang="cs-CZ" sz="1403" dirty="0"/>
              <a:t>Zkušební jednotka a prováděné zkoušky jsou uvedeny v předpisu na výrobek, úředních předpisech, technických předpisech a/nebo v objednávce</a:t>
            </a:r>
          </a:p>
          <a:p>
            <a:pPr lvl="1" algn="just"/>
            <a:r>
              <a:rPr lang="cs-CZ" sz="1403" dirty="0"/>
              <a:t>Je potvrzen oprávněným zástupcem výrobce nezávislým na výrobních útvarech</a:t>
            </a:r>
          </a:p>
          <a:p>
            <a:pPr algn="just"/>
            <a:r>
              <a:rPr lang="cs-CZ" sz="1579" dirty="0"/>
              <a:t>Inspekční certifikát „3.2“</a:t>
            </a:r>
          </a:p>
          <a:p>
            <a:pPr lvl="1" algn="just"/>
            <a:r>
              <a:rPr lang="cs-CZ" sz="1403" dirty="0"/>
              <a:t>Dokument připravený zástupcem výrobce nezávislým na výrobních útvarech a buď oprávněným zástupce odběratele nebo inspektorem. Obsahuje prohlášení, že výrobky jsou v souladu s požadavky objednávky a jsou v něm uvedeny výsledky zkoušek</a:t>
            </a:r>
          </a:p>
          <a:p>
            <a:pPr lvl="1" algn="just"/>
            <a:endParaRPr lang="cs-CZ" sz="1403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4294967295"/>
          </p:nvPr>
        </p:nvSpPr>
        <p:spPr>
          <a:xfrm>
            <a:off x="7552214" y="6348955"/>
            <a:ext cx="2406015" cy="320245"/>
          </a:xfrm>
          <a:prstGeom prst="rect">
            <a:avLst/>
          </a:prstGeom>
        </p:spPr>
        <p:txBody>
          <a:bodyPr/>
          <a:lstStyle/>
          <a:p>
            <a:fld id="{DE4D6E78-E7AE-439A-95B4-38161C32124B}" type="slidenum">
              <a:rPr lang="cs-CZ" altLang="cs-CZ" smtClean="0"/>
              <a:pPr/>
              <a:t>5</a:t>
            </a:fld>
            <a:endParaRPr lang="cs-CZ" altLang="cs-CZ" dirty="0"/>
          </a:p>
        </p:txBody>
      </p:sp>
      <p:sp>
        <p:nvSpPr>
          <p:cNvPr id="5" name="Pravá složená závorka 4"/>
          <p:cNvSpPr/>
          <p:nvPr/>
        </p:nvSpPr>
        <p:spPr>
          <a:xfrm>
            <a:off x="8062452" y="2265657"/>
            <a:ext cx="505256" cy="1578925"/>
          </a:xfrm>
          <a:prstGeom prst="rightBrace">
            <a:avLst/>
          </a:prstGeom>
          <a:ln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 sz="1754" dirty="0"/>
          </a:p>
        </p:txBody>
      </p:sp>
      <p:sp>
        <p:nvSpPr>
          <p:cNvPr id="6" name="TextovéPole 5"/>
          <p:cNvSpPr txBox="1"/>
          <p:nvPr/>
        </p:nvSpPr>
        <p:spPr>
          <a:xfrm>
            <a:off x="8676966" y="2731185"/>
            <a:ext cx="1974923" cy="4702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28" dirty="0">
                <a:solidFill>
                  <a:srgbClr val="5E82AB"/>
                </a:solidFill>
              </a:rPr>
              <a:t>Na základě nespecifikované kontroly</a:t>
            </a:r>
          </a:p>
        </p:txBody>
      </p:sp>
      <p:sp>
        <p:nvSpPr>
          <p:cNvPr id="7" name="Pravá složená závorka 6"/>
          <p:cNvSpPr/>
          <p:nvPr/>
        </p:nvSpPr>
        <p:spPr>
          <a:xfrm>
            <a:off x="8062452" y="3828283"/>
            <a:ext cx="505256" cy="2858365"/>
          </a:xfrm>
          <a:prstGeom prst="rightBrace">
            <a:avLst/>
          </a:prstGeom>
          <a:ln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 sz="1754" dirty="0"/>
          </a:p>
        </p:txBody>
      </p:sp>
      <p:sp>
        <p:nvSpPr>
          <p:cNvPr id="8" name="TextovéPole 7"/>
          <p:cNvSpPr txBox="1"/>
          <p:nvPr/>
        </p:nvSpPr>
        <p:spPr>
          <a:xfrm>
            <a:off x="8615315" y="4933531"/>
            <a:ext cx="2036574" cy="4702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28" dirty="0">
                <a:solidFill>
                  <a:srgbClr val="5E82AB"/>
                </a:solidFill>
              </a:rPr>
              <a:t>Na základě specifikované kontroly</a:t>
            </a:r>
          </a:p>
        </p:txBody>
      </p:sp>
      <p:sp>
        <p:nvSpPr>
          <p:cNvPr id="9" name="Obdélník 8"/>
          <p:cNvSpPr/>
          <p:nvPr/>
        </p:nvSpPr>
        <p:spPr>
          <a:xfrm>
            <a:off x="4410495" y="3619458"/>
            <a:ext cx="1896609" cy="33534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579" dirty="0"/>
              <a:t>ÚVOD - terminologie</a:t>
            </a:r>
          </a:p>
        </p:txBody>
      </p:sp>
    </p:spTree>
    <p:extLst>
      <p:ext uri="{BB962C8B-B14F-4D97-AF65-F5344CB8AC3E}">
        <p14:creationId xmlns:p14="http://schemas.microsoft.com/office/powerpoint/2010/main" val="3491290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167825" y="2139342"/>
            <a:ext cx="5368346" cy="2463124"/>
          </a:xfrm>
          <a:prstGeom prst="rect">
            <a:avLst/>
          </a:prstGeom>
        </p:spPr>
        <p:txBody>
          <a:bodyPr>
            <a:normAutofit/>
          </a:bodyPr>
          <a:lstStyle/>
          <a:p>
            <a:pPr algn="just"/>
            <a:r>
              <a:rPr lang="cs-CZ" sz="1579" dirty="0"/>
              <a:t>Dokument musí být potvrzen zodpovědnou osobou</a:t>
            </a:r>
          </a:p>
          <a:p>
            <a:pPr algn="just"/>
            <a:r>
              <a:rPr lang="cs-CZ" sz="1579" dirty="0"/>
              <a:t>Předání dokumentů může být elektronicky nebo písemně</a:t>
            </a:r>
          </a:p>
          <a:p>
            <a:pPr algn="just"/>
            <a:r>
              <a:rPr lang="cs-CZ" sz="1579" dirty="0">
                <a:solidFill>
                  <a:srgbClr val="FF0000"/>
                </a:solidFill>
              </a:rPr>
              <a:t>Zprostředkovatel</a:t>
            </a:r>
          </a:p>
          <a:p>
            <a:pPr lvl="1" algn="just"/>
            <a:r>
              <a:rPr lang="cs-CZ" sz="1579" dirty="0">
                <a:solidFill>
                  <a:srgbClr val="FF0000"/>
                </a:solidFill>
              </a:rPr>
              <a:t>Nesmí provádět na dokumentech změny (může odevzdat originál nebo kopie od výrobce)</a:t>
            </a:r>
          </a:p>
          <a:p>
            <a:pPr lvl="1" algn="just"/>
            <a:r>
              <a:rPr lang="cs-CZ" sz="1579" dirty="0">
                <a:solidFill>
                  <a:srgbClr val="FF0000"/>
                </a:solidFill>
              </a:rPr>
              <a:t>Změna může být pouze v množství skutečné (dílčí) x dodané</a:t>
            </a:r>
          </a:p>
          <a:p>
            <a:pPr marL="401010" lvl="1"/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4294967295"/>
          </p:nvPr>
        </p:nvSpPr>
        <p:spPr>
          <a:xfrm>
            <a:off x="7552214" y="6348955"/>
            <a:ext cx="2406015" cy="320245"/>
          </a:xfrm>
          <a:prstGeom prst="rect">
            <a:avLst/>
          </a:prstGeom>
        </p:spPr>
        <p:txBody>
          <a:bodyPr/>
          <a:lstStyle/>
          <a:p>
            <a:fld id="{DE4D6E78-E7AE-439A-95B4-38161C32124B}" type="slidenum">
              <a:rPr lang="cs-CZ" altLang="cs-CZ" smtClean="0"/>
              <a:pPr/>
              <a:t>6</a:t>
            </a:fld>
            <a:endParaRPr lang="cs-CZ" altLang="cs-CZ"/>
          </a:p>
        </p:txBody>
      </p:sp>
      <p:sp>
        <p:nvSpPr>
          <p:cNvPr id="5" name="Nadpis 1"/>
          <p:cNvSpPr txBox="1">
            <a:spLocks/>
          </p:cNvSpPr>
          <p:nvPr/>
        </p:nvSpPr>
        <p:spPr bwMode="auto">
          <a:xfrm>
            <a:off x="242962" y="1255144"/>
            <a:ext cx="9482625" cy="10025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80201" tIns="40100" rIns="80201" bIns="40100" numCol="1" anchor="ctr" anchorCtr="0" compatLnSpc="1">
            <a:prstTxWarp prst="textNoShape">
              <a:avLst/>
            </a:prstTxWarp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5E82AB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5E82AB"/>
                </a:solidFill>
                <a:latin typeface="Arial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5E82AB"/>
                </a:solidFill>
                <a:latin typeface="Arial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5E82AB"/>
                </a:solidFill>
                <a:latin typeface="Arial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5E82AB"/>
                </a:solidFill>
                <a:latin typeface="Arial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5E82AB"/>
                </a:solidFill>
                <a:latin typeface="Arial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5E82AB"/>
                </a:solidFill>
                <a:latin typeface="Arial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5E82AB"/>
                </a:solidFill>
                <a:latin typeface="Arial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5E82AB"/>
                </a:solidFill>
                <a:latin typeface="Arial" charset="0"/>
              </a:defRPr>
            </a:lvl9pPr>
          </a:lstStyle>
          <a:p>
            <a:r>
              <a:rPr lang="cs-CZ" altLang="cs-CZ" sz="2193" b="0" dirty="0">
                <a:solidFill>
                  <a:srgbClr val="0F0F0F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Druhy dokumentů kontroly – platnost, zprostředkovatel </a:t>
            </a:r>
            <a:endParaRPr lang="cs-CZ" sz="2193" b="0" dirty="0">
              <a:solidFill>
                <a:srgbClr val="0F0F0F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6" name="Zástupný symbol pro obsah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5643" y="2013029"/>
            <a:ext cx="4851201" cy="45772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5186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231900" y="1264867"/>
            <a:ext cx="6451088" cy="808771"/>
          </a:xfrm>
        </p:spPr>
        <p:txBody>
          <a:bodyPr>
            <a:normAutofit fontScale="90000"/>
          </a:bodyPr>
          <a:lstStyle/>
          <a:p>
            <a:pPr algn="ctr"/>
            <a:r>
              <a:rPr lang="cs-CZ" dirty="0" smtClean="0"/>
              <a:t>VŠEOBECNÉ TECHNICKÉ DODACÍ PODMÍNIKY PRO OCELOVÉ VÝROBKY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1548367" y="2619535"/>
            <a:ext cx="4042049" cy="4067113"/>
          </a:xfrm>
          <a:prstGeom prst="rect">
            <a:avLst/>
          </a:prstGeom>
        </p:spPr>
        <p:txBody>
          <a:bodyPr/>
          <a:lstStyle/>
          <a:p>
            <a:r>
              <a:rPr lang="cs-CZ" sz="1579" dirty="0"/>
              <a:t>Údaje pro objednávku například:</a:t>
            </a:r>
          </a:p>
          <a:p>
            <a:pPr lvl="1"/>
            <a:r>
              <a:rPr lang="cs-CZ" sz="1579" dirty="0"/>
              <a:t>Hmotnost, délka, plocha povrchu, počet kusů</a:t>
            </a:r>
          </a:p>
          <a:p>
            <a:pPr lvl="1"/>
            <a:r>
              <a:rPr lang="cs-CZ" sz="1579" dirty="0"/>
              <a:t>Tvar </a:t>
            </a:r>
          </a:p>
          <a:p>
            <a:pPr lvl="1"/>
            <a:r>
              <a:rPr lang="cs-CZ" sz="1579" dirty="0"/>
              <a:t>Jmenovité rozměry</a:t>
            </a:r>
          </a:p>
          <a:p>
            <a:pPr lvl="1"/>
            <a:endParaRPr lang="cs-CZ" sz="1579" dirty="0"/>
          </a:p>
          <a:p>
            <a:pPr lvl="1"/>
            <a:r>
              <a:rPr lang="cs-CZ" sz="1579" dirty="0"/>
              <a:t>Dodací podmínky (TZ, POU…)</a:t>
            </a:r>
          </a:p>
          <a:p>
            <a:pPr lvl="1"/>
            <a:r>
              <a:rPr lang="cs-CZ" sz="1579" dirty="0"/>
              <a:t>Zvláštní požadavky na jakost povrchu a vnitřní jakost</a:t>
            </a:r>
          </a:p>
          <a:p>
            <a:pPr lvl="1"/>
            <a:r>
              <a:rPr lang="cs-CZ" sz="1579" dirty="0"/>
              <a:t>Druh dokumentu kontroly</a:t>
            </a:r>
          </a:p>
          <a:p>
            <a:pPr lvl="1"/>
            <a:r>
              <a:rPr lang="cs-CZ" sz="1579" dirty="0"/>
              <a:t>Požadavky na kontrolu</a:t>
            </a:r>
          </a:p>
          <a:p>
            <a:pPr lvl="1"/>
            <a:r>
              <a:rPr lang="cs-CZ" sz="1579" dirty="0"/>
              <a:t>Požadavky na značení, balení, nakládku</a:t>
            </a:r>
          </a:p>
          <a:p>
            <a:pPr lvl="1"/>
            <a:endParaRPr lang="cs-CZ" sz="1579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4294967295"/>
          </p:nvPr>
        </p:nvSpPr>
        <p:spPr>
          <a:xfrm>
            <a:off x="7552214" y="6348955"/>
            <a:ext cx="2406015" cy="320245"/>
          </a:xfrm>
          <a:prstGeom prst="rect">
            <a:avLst/>
          </a:prstGeom>
        </p:spPr>
        <p:txBody>
          <a:bodyPr/>
          <a:lstStyle/>
          <a:p>
            <a:fld id="{DE4D6E78-E7AE-439A-95B4-38161C32124B}" type="slidenum">
              <a:rPr lang="cs-CZ" altLang="cs-CZ" smtClean="0"/>
              <a:pPr/>
              <a:t>7</a:t>
            </a:fld>
            <a:endParaRPr lang="cs-CZ" altLang="cs-CZ" dirty="0"/>
          </a:p>
        </p:txBody>
      </p:sp>
      <p:sp>
        <p:nvSpPr>
          <p:cNvPr id="5" name="Pravá složená závorka 4"/>
          <p:cNvSpPr/>
          <p:nvPr/>
        </p:nvSpPr>
        <p:spPr>
          <a:xfrm>
            <a:off x="5189162" y="2619535"/>
            <a:ext cx="410521" cy="1073669"/>
          </a:xfrm>
          <a:prstGeom prst="rightBrac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 sz="1579"/>
          </a:p>
        </p:txBody>
      </p:sp>
      <p:sp>
        <p:nvSpPr>
          <p:cNvPr id="6" name="TextovéPole 5"/>
          <p:cNvSpPr txBox="1"/>
          <p:nvPr/>
        </p:nvSpPr>
        <p:spPr>
          <a:xfrm>
            <a:off x="5851956" y="2872927"/>
            <a:ext cx="1705239" cy="5783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579" dirty="0"/>
              <a:t>Včetně úchylek a tolerancí</a:t>
            </a:r>
          </a:p>
        </p:txBody>
      </p:sp>
      <p:sp>
        <p:nvSpPr>
          <p:cNvPr id="7" name="Obdélník 6"/>
          <p:cNvSpPr/>
          <p:nvPr/>
        </p:nvSpPr>
        <p:spPr>
          <a:xfrm>
            <a:off x="1430965" y="2525194"/>
            <a:ext cx="6380369" cy="397889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1579"/>
          </a:p>
        </p:txBody>
      </p:sp>
    </p:spTree>
    <p:extLst>
      <p:ext uri="{BB962C8B-B14F-4D97-AF65-F5344CB8AC3E}">
        <p14:creationId xmlns:p14="http://schemas.microsoft.com/office/powerpoint/2010/main" val="37214437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8B1847-09A8-4C45-81DE-39D0F4705E00}" type="slidenum">
              <a:rPr lang="cs-CZ" altLang="cs-CZ"/>
              <a:pPr/>
              <a:t>8</a:t>
            </a:fld>
            <a:endParaRPr lang="cs-CZ" altLang="cs-CZ"/>
          </a:p>
        </p:txBody>
      </p:sp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336676" y="3081295"/>
            <a:ext cx="7862713" cy="1457579"/>
          </a:xfrm>
        </p:spPr>
        <p:txBody>
          <a:bodyPr/>
          <a:lstStyle/>
          <a:p>
            <a:pPr algn="ctr"/>
            <a:r>
              <a:rPr lang="cs-CZ" altLang="cs-CZ" sz="4736" dirty="0"/>
              <a:t>Dokumenty kontroly –</a:t>
            </a:r>
            <a:br>
              <a:rPr lang="cs-CZ" altLang="cs-CZ" sz="4736" dirty="0"/>
            </a:br>
            <a:r>
              <a:rPr lang="cs-CZ" altLang="cs-CZ" sz="4736" dirty="0"/>
              <a:t>orientace v dokumentu</a:t>
            </a:r>
          </a:p>
        </p:txBody>
      </p:sp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4967977" y="5865804"/>
            <a:ext cx="4107491" cy="69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defRPr sz="3000" b="1">
                <a:solidFill>
                  <a:srgbClr val="5E82AB"/>
                </a:solidFill>
                <a:latin typeface="Arial" charset="0"/>
              </a:defRPr>
            </a:lvl1pPr>
            <a:lvl2pPr>
              <a:defRPr sz="3000" b="1">
                <a:solidFill>
                  <a:srgbClr val="5E82AB"/>
                </a:solidFill>
                <a:latin typeface="Arial" charset="0"/>
              </a:defRPr>
            </a:lvl2pPr>
            <a:lvl3pPr>
              <a:defRPr sz="3000" b="1">
                <a:solidFill>
                  <a:srgbClr val="5E82AB"/>
                </a:solidFill>
                <a:latin typeface="Arial" charset="0"/>
              </a:defRPr>
            </a:lvl3pPr>
            <a:lvl4pPr>
              <a:defRPr sz="3000" b="1">
                <a:solidFill>
                  <a:srgbClr val="5E82AB"/>
                </a:solidFill>
                <a:latin typeface="Arial" charset="0"/>
              </a:defRPr>
            </a:lvl4pPr>
            <a:lvl5pPr>
              <a:defRPr sz="3000" b="1">
                <a:solidFill>
                  <a:srgbClr val="5E82AB"/>
                </a:solidFill>
                <a:latin typeface="Arial" charset="0"/>
              </a:defRPr>
            </a:lvl5pPr>
            <a:lvl6pPr marL="457200" fontAlgn="base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5E82AB"/>
                </a:solidFill>
                <a:latin typeface="Arial" charset="0"/>
              </a:defRPr>
            </a:lvl6pPr>
            <a:lvl7pPr marL="914400" fontAlgn="base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5E82AB"/>
                </a:solidFill>
                <a:latin typeface="Arial" charset="0"/>
              </a:defRPr>
            </a:lvl7pPr>
            <a:lvl8pPr marL="1371600" fontAlgn="base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5E82AB"/>
                </a:solidFill>
                <a:latin typeface="Arial" charset="0"/>
              </a:defRPr>
            </a:lvl8pPr>
            <a:lvl9pPr marL="1828800" fontAlgn="base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5E82AB"/>
                </a:solidFill>
                <a:latin typeface="Arial" charset="0"/>
              </a:defRPr>
            </a:lvl9pPr>
          </a:lstStyle>
          <a:p>
            <a:endParaRPr lang="cs-CZ" altLang="cs-CZ" sz="2631"/>
          </a:p>
        </p:txBody>
      </p:sp>
      <p:sp>
        <p:nvSpPr>
          <p:cNvPr id="2053" name="Rectangle 5"/>
          <p:cNvSpPr>
            <a:spLocks noChangeArrowheads="1"/>
          </p:cNvSpPr>
          <p:nvPr/>
        </p:nvSpPr>
        <p:spPr bwMode="auto">
          <a:xfrm>
            <a:off x="5473407" y="5865804"/>
            <a:ext cx="3220551" cy="7156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algn="ctr">
              <a:spcBef>
                <a:spcPct val="20000"/>
              </a:spcBef>
              <a:defRPr sz="2800">
                <a:solidFill>
                  <a:srgbClr val="5E82AB"/>
                </a:solidFill>
                <a:latin typeface="Arial" charset="0"/>
              </a:defRPr>
            </a:lvl1pPr>
            <a:lvl2pPr algn="ctr">
              <a:spcBef>
                <a:spcPct val="20000"/>
              </a:spcBef>
              <a:defRPr sz="2400">
                <a:solidFill>
                  <a:srgbClr val="5E82AB"/>
                </a:solidFill>
                <a:latin typeface="Arial" charset="0"/>
              </a:defRPr>
            </a:lvl2pPr>
            <a:lvl3pPr algn="ctr">
              <a:spcBef>
                <a:spcPct val="20000"/>
              </a:spcBef>
              <a:defRPr sz="2000">
                <a:solidFill>
                  <a:srgbClr val="5E82AB"/>
                </a:solidFill>
                <a:latin typeface="Arial" charset="0"/>
              </a:defRPr>
            </a:lvl3pPr>
            <a:lvl4pPr algn="ctr">
              <a:spcBef>
                <a:spcPct val="20000"/>
              </a:spcBef>
              <a:defRPr>
                <a:solidFill>
                  <a:srgbClr val="5E82AB"/>
                </a:solidFill>
                <a:latin typeface="Arial" charset="0"/>
              </a:defRPr>
            </a:lvl4pPr>
            <a:lvl5pPr algn="ctr">
              <a:spcBef>
                <a:spcPct val="20000"/>
              </a:spcBef>
              <a:defRPr>
                <a:solidFill>
                  <a:srgbClr val="5E82AB"/>
                </a:solidFill>
                <a:latin typeface="Arial" charset="0"/>
              </a:defRPr>
            </a:lvl5pPr>
            <a:lvl6pPr algn="ctr" fontAlgn="base">
              <a:spcBef>
                <a:spcPct val="20000"/>
              </a:spcBef>
              <a:spcAft>
                <a:spcPct val="0"/>
              </a:spcAft>
              <a:defRPr>
                <a:solidFill>
                  <a:srgbClr val="5E82AB"/>
                </a:solidFill>
                <a:latin typeface="Arial" charset="0"/>
              </a:defRPr>
            </a:lvl6pPr>
            <a:lvl7pPr algn="ctr" fontAlgn="base">
              <a:spcBef>
                <a:spcPct val="20000"/>
              </a:spcBef>
              <a:spcAft>
                <a:spcPct val="0"/>
              </a:spcAft>
              <a:defRPr>
                <a:solidFill>
                  <a:srgbClr val="5E82AB"/>
                </a:solidFill>
                <a:latin typeface="Arial" charset="0"/>
              </a:defRPr>
            </a:lvl7pPr>
            <a:lvl8pPr algn="ctr" fontAlgn="base">
              <a:spcBef>
                <a:spcPct val="20000"/>
              </a:spcBef>
              <a:spcAft>
                <a:spcPct val="0"/>
              </a:spcAft>
              <a:defRPr>
                <a:solidFill>
                  <a:srgbClr val="5E82AB"/>
                </a:solidFill>
                <a:latin typeface="Arial" charset="0"/>
              </a:defRPr>
            </a:lvl8pPr>
            <a:lvl9pPr algn="ctr" fontAlgn="base">
              <a:spcBef>
                <a:spcPct val="20000"/>
              </a:spcBef>
              <a:spcAft>
                <a:spcPct val="0"/>
              </a:spcAft>
              <a:defRPr>
                <a:solidFill>
                  <a:srgbClr val="5E82AB"/>
                </a:solidFill>
                <a:latin typeface="Arial" charset="0"/>
              </a:defRPr>
            </a:lvl9pPr>
          </a:lstStyle>
          <a:p>
            <a:r>
              <a:rPr lang="cs-CZ" altLang="cs-CZ" sz="1403" dirty="0">
                <a:solidFill>
                  <a:schemeClr val="bg1"/>
                </a:solidFill>
              </a:rPr>
              <a:t>Jiří Hájek</a:t>
            </a:r>
          </a:p>
        </p:txBody>
      </p:sp>
    </p:spTree>
    <p:extLst>
      <p:ext uri="{BB962C8B-B14F-4D97-AF65-F5344CB8AC3E}">
        <p14:creationId xmlns:p14="http://schemas.microsoft.com/office/powerpoint/2010/main" val="21146839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94139" y="1507773"/>
            <a:ext cx="6261617" cy="538609"/>
          </a:xfrm>
        </p:spPr>
        <p:txBody>
          <a:bodyPr/>
          <a:lstStyle/>
          <a:p>
            <a:r>
              <a:rPr lang="cs-CZ" dirty="0" smtClean="0"/>
              <a:t>ÚVOD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207356" y="2391971"/>
            <a:ext cx="10191906" cy="4105206"/>
          </a:xfrm>
          <a:prstGeom prst="rect">
            <a:avLst/>
          </a:prstGeom>
        </p:spPr>
        <p:txBody>
          <a:bodyPr/>
          <a:lstStyle/>
          <a:p>
            <a:pPr algn="just"/>
            <a:r>
              <a:rPr lang="cs-CZ" sz="1754" dirty="0"/>
              <a:t>ČSN EN 10168 obsahuje přehled údajů, které souvisí s dokumenty kontroly</a:t>
            </a:r>
          </a:p>
          <a:p>
            <a:pPr lvl="1" algn="just"/>
            <a:r>
              <a:rPr lang="cs-CZ" sz="1754" dirty="0"/>
              <a:t>Tato označení mohou být používána v dodacích dokumentech</a:t>
            </a:r>
          </a:p>
          <a:p>
            <a:pPr lvl="1" algn="just"/>
            <a:r>
              <a:rPr lang="cs-CZ" sz="1754" dirty="0"/>
              <a:t>Vychází z 10204 – druhů dokumentů kontroly</a:t>
            </a:r>
          </a:p>
          <a:p>
            <a:pPr algn="just"/>
            <a:r>
              <a:rPr lang="cs-CZ" sz="1754" dirty="0"/>
              <a:t>Všechny typy dokumentů kontroly uvedené v EN 10204 mají </a:t>
            </a:r>
            <a:r>
              <a:rPr lang="cs-CZ" sz="1754" b="1" u="sng" dirty="0"/>
              <a:t>společné skupiny údajů, které umožňují zřetelně zařadit dokument dodávaným výrobkům</a:t>
            </a:r>
            <a:r>
              <a:rPr lang="cs-CZ" sz="1754" dirty="0"/>
              <a:t> (myšleno -  obchodní údaje a popis výrobků)</a:t>
            </a:r>
          </a:p>
          <a:p>
            <a:pPr algn="just"/>
            <a:r>
              <a:rPr lang="cs-CZ" sz="1754" dirty="0"/>
              <a:t>Všechny dokumenty kontroly (mimo 2.1.) obsahují informace o specifických i nespecifických zkouškách uskutečněných na základě specifikace týkající se výrobku (mechanické zkoušky, chemie včetně ostatních zkoušek</a:t>
            </a:r>
          </a:p>
          <a:p>
            <a:pPr algn="just"/>
            <a:r>
              <a:rPr lang="cs-CZ" sz="1754" dirty="0"/>
              <a:t>Ve všech dokumentech kontroly </a:t>
            </a:r>
            <a:r>
              <a:rPr lang="cs-CZ" sz="1754" b="1" dirty="0"/>
              <a:t>musí být obsaženo prohlášení o shodě</a:t>
            </a:r>
            <a:r>
              <a:rPr lang="cs-CZ" sz="1754" dirty="0"/>
              <a:t> dodaných výrobků s požadavky objednávky</a:t>
            </a:r>
          </a:p>
          <a:p>
            <a:pPr algn="just"/>
            <a:r>
              <a:rPr lang="cs-CZ" sz="1754" dirty="0"/>
              <a:t>Organizace odpovědná za vystavení dokumentu kontroly </a:t>
            </a:r>
            <a:r>
              <a:rPr lang="cs-CZ" sz="1754" b="1" dirty="0"/>
              <a:t>smí měnit</a:t>
            </a:r>
            <a:r>
              <a:rPr lang="cs-CZ" sz="1754" dirty="0"/>
              <a:t> pořadí </a:t>
            </a:r>
            <a:r>
              <a:rPr lang="cs-CZ" sz="1754" b="1" dirty="0"/>
              <a:t>a rozložení </a:t>
            </a:r>
            <a:r>
              <a:rPr lang="cs-CZ" sz="1754" dirty="0"/>
              <a:t>zmíněných údajů daných v části 5 a v tabulkách 2 až 5. Může také </a:t>
            </a:r>
            <a:r>
              <a:rPr lang="cs-CZ" sz="1754" b="1" dirty="0"/>
              <a:t>vypustit</a:t>
            </a:r>
            <a:r>
              <a:rPr lang="cs-CZ" sz="1754" dirty="0"/>
              <a:t> nepotřebná pole </a:t>
            </a: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4294967295"/>
          </p:nvPr>
        </p:nvSpPr>
        <p:spPr>
          <a:xfrm>
            <a:off x="7552214" y="6348955"/>
            <a:ext cx="2406015" cy="320245"/>
          </a:xfrm>
          <a:prstGeom prst="rect">
            <a:avLst/>
          </a:prstGeom>
        </p:spPr>
        <p:txBody>
          <a:bodyPr/>
          <a:lstStyle/>
          <a:p>
            <a:fld id="{DE4D6E78-E7AE-439A-95B4-38161C32124B}" type="slidenum">
              <a:rPr lang="cs-CZ" altLang="cs-CZ" smtClean="0"/>
              <a:pPr/>
              <a:t>9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33640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0" y="2202500"/>
            <a:ext cx="10462418" cy="4799933"/>
          </a:xfrm>
          <a:prstGeom prst="rect">
            <a:avLst/>
          </a:prstGeom>
        </p:spPr>
        <p:txBody>
          <a:bodyPr/>
          <a:lstStyle/>
          <a:p>
            <a:r>
              <a:rPr lang="cs-CZ" sz="1754" dirty="0"/>
              <a:t>Příslušné číselné znaky jsou jednoznačné. Jiná čísla se nesmí využívat</a:t>
            </a:r>
          </a:p>
          <a:p>
            <a:r>
              <a:rPr lang="cs-CZ" sz="1754" dirty="0"/>
              <a:t>Značení údajů na dokumentech (C01 apod.) by mělo být uvedeno v příslušných polích nikoliv nahodile např. v textu</a:t>
            </a:r>
          </a:p>
          <a:p>
            <a:r>
              <a:rPr lang="cs-CZ" sz="1754" dirty="0"/>
              <a:t>Je možné některé jednoznačné popisy zkrátit (ale jasně) – umístění zkušebního vzorku nahradit ….umístění…</a:t>
            </a:r>
          </a:p>
          <a:p>
            <a:r>
              <a:rPr lang="cs-CZ" sz="1754" dirty="0"/>
              <a:t>Jestliže je v poli nedostatek prostoru je možné se odkázat na přílohu, kde je např. výkres apod. </a:t>
            </a:r>
          </a:p>
          <a:p>
            <a:r>
              <a:rPr lang="cs-CZ" sz="1754" dirty="0"/>
              <a:t>POLE </a:t>
            </a:r>
          </a:p>
          <a:p>
            <a:pPr lvl="1"/>
            <a:r>
              <a:rPr lang="cs-CZ" sz="1754" dirty="0"/>
              <a:t>1) Údaje s pevně stanovenými číselnými znaky </a:t>
            </a:r>
            <a:r>
              <a:rPr lang="cs-CZ" sz="1754" i="1" dirty="0"/>
              <a:t>např. A01 – Výrobní závod</a:t>
            </a:r>
          </a:p>
          <a:p>
            <a:pPr lvl="1"/>
            <a:r>
              <a:rPr lang="cs-CZ" sz="1754" dirty="0"/>
              <a:t>2) Pole údajů, které mohou být volně užívány </a:t>
            </a:r>
            <a:r>
              <a:rPr lang="cs-CZ" sz="1754" i="1" dirty="0"/>
              <a:t>např. A10 – A99, B14 až B99 apod. viz norma</a:t>
            </a:r>
          </a:p>
          <a:p>
            <a:endParaRPr lang="cs-CZ" sz="1930" i="1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4294967295"/>
          </p:nvPr>
        </p:nvSpPr>
        <p:spPr>
          <a:xfrm>
            <a:off x="7552214" y="6348955"/>
            <a:ext cx="2406015" cy="320245"/>
          </a:xfrm>
          <a:prstGeom prst="rect">
            <a:avLst/>
          </a:prstGeom>
        </p:spPr>
        <p:txBody>
          <a:bodyPr/>
          <a:lstStyle/>
          <a:p>
            <a:fld id="{DE4D6E78-E7AE-439A-95B4-38161C32124B}" type="slidenum">
              <a:rPr lang="cs-CZ" altLang="cs-CZ" smtClean="0"/>
              <a:pPr/>
              <a:t>10</a:t>
            </a:fld>
            <a:endParaRPr lang="cs-CZ" altLang="cs-CZ"/>
          </a:p>
        </p:txBody>
      </p:sp>
      <p:sp>
        <p:nvSpPr>
          <p:cNvPr id="5" name="Nadpis 1"/>
          <p:cNvSpPr>
            <a:spLocks noGrp="1"/>
          </p:cNvSpPr>
          <p:nvPr>
            <p:ph type="title"/>
          </p:nvPr>
        </p:nvSpPr>
        <p:spPr>
          <a:xfrm>
            <a:off x="357296" y="1634086"/>
            <a:ext cx="7145642" cy="303515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ÚVOD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800074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927149" y="1038225"/>
            <a:ext cx="6324774" cy="631570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Pole v příslušném dokumentu kontroly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4294967295"/>
          </p:nvPr>
        </p:nvSpPr>
        <p:spPr>
          <a:xfrm>
            <a:off x="7552214" y="6348955"/>
            <a:ext cx="2406015" cy="320245"/>
          </a:xfrm>
          <a:prstGeom prst="rect">
            <a:avLst/>
          </a:prstGeom>
        </p:spPr>
        <p:txBody>
          <a:bodyPr/>
          <a:lstStyle/>
          <a:p>
            <a:fld id="{DE4D6E78-E7AE-439A-95B4-38161C32124B}" type="slidenum">
              <a:rPr lang="cs-CZ" altLang="cs-CZ" smtClean="0"/>
              <a:pPr/>
              <a:t>11</a:t>
            </a:fld>
            <a:endParaRPr lang="cs-CZ" altLang="cs-CZ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4294967295"/>
          </p:nvPr>
        </p:nvPicPr>
        <p:blipFill rotWithShape="1">
          <a:blip r:embed="rId2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7" t="1972" r="21588" b="2438"/>
          <a:stretch/>
        </p:blipFill>
        <p:spPr bwMode="auto">
          <a:xfrm>
            <a:off x="1115180" y="2139343"/>
            <a:ext cx="7136743" cy="4240170"/>
          </a:xfrm>
          <a:prstGeom prst="rect">
            <a:avLst/>
          </a:prstGeom>
          <a:solidFill>
            <a:schemeClr val="accent2">
              <a:alpha val="42000"/>
            </a:schemeClr>
          </a:solidFill>
          <a:ln>
            <a:noFill/>
          </a:ln>
          <a:extLst/>
        </p:spPr>
      </p:pic>
    </p:spTree>
    <p:extLst>
      <p:ext uri="{BB962C8B-B14F-4D97-AF65-F5344CB8AC3E}">
        <p14:creationId xmlns:p14="http://schemas.microsoft.com/office/powerpoint/2010/main" val="1212097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4294967295"/>
          </p:nvPr>
        </p:nvSpPr>
        <p:spPr>
          <a:xfrm>
            <a:off x="7552214" y="6348955"/>
            <a:ext cx="2406015" cy="320245"/>
          </a:xfrm>
          <a:prstGeom prst="rect">
            <a:avLst/>
          </a:prstGeom>
        </p:spPr>
        <p:txBody>
          <a:bodyPr/>
          <a:lstStyle/>
          <a:p>
            <a:fld id="{DE4D6E78-E7AE-439A-95B4-38161C32124B}" type="slidenum">
              <a:rPr lang="cs-CZ" altLang="cs-CZ" smtClean="0"/>
              <a:pPr/>
              <a:t>12</a:t>
            </a:fld>
            <a:endParaRPr lang="cs-CZ" altLang="cs-CZ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25" t="7232" r="4461" b="4497"/>
          <a:stretch/>
        </p:blipFill>
        <p:spPr bwMode="auto">
          <a:xfrm>
            <a:off x="1557279" y="3808506"/>
            <a:ext cx="7799446" cy="2986455"/>
          </a:xfrm>
          <a:prstGeom prst="rect">
            <a:avLst/>
          </a:prstGeom>
          <a:ln w="38100">
            <a:solidFill>
              <a:schemeClr val="tx2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1557279" y="3798091"/>
            <a:ext cx="3031537" cy="24083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s-CZ" sz="965" dirty="0"/>
              <a:t>A02 Druh dokumentu/Type </a:t>
            </a:r>
            <a:r>
              <a:rPr lang="cs-CZ" sz="965" dirty="0" err="1"/>
              <a:t>of</a:t>
            </a:r>
            <a:r>
              <a:rPr lang="cs-CZ" sz="965" dirty="0"/>
              <a:t>  </a:t>
            </a:r>
            <a:r>
              <a:rPr lang="cs-CZ" sz="965" dirty="0" err="1"/>
              <a:t>Inspection</a:t>
            </a:r>
            <a:r>
              <a:rPr lang="cs-CZ" sz="965" dirty="0"/>
              <a:t> </a:t>
            </a:r>
            <a:r>
              <a:rPr lang="cs-CZ" sz="965" dirty="0" err="1"/>
              <a:t>document</a:t>
            </a:r>
            <a:endParaRPr lang="cs-CZ" sz="965" dirty="0"/>
          </a:p>
        </p:txBody>
      </p:sp>
      <p:sp>
        <p:nvSpPr>
          <p:cNvPr id="10" name="TextovéPole 9"/>
          <p:cNvSpPr txBox="1"/>
          <p:nvPr/>
        </p:nvSpPr>
        <p:spPr>
          <a:xfrm>
            <a:off x="1557279" y="4286682"/>
            <a:ext cx="3031537" cy="24083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s-CZ" sz="965" dirty="0"/>
              <a:t>A01/A05 Výrobní závod/</a:t>
            </a:r>
            <a:r>
              <a:rPr lang="cs-CZ" sz="965" dirty="0" err="1"/>
              <a:t>manufacturer´s</a:t>
            </a:r>
            <a:r>
              <a:rPr lang="cs-CZ" sz="965" dirty="0"/>
              <a:t> </a:t>
            </a:r>
            <a:r>
              <a:rPr lang="cs-CZ" sz="965" dirty="0" err="1"/>
              <a:t>works</a:t>
            </a:r>
            <a:endParaRPr lang="cs-CZ" sz="965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6041427" y="4791938"/>
            <a:ext cx="3031537" cy="24083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s-CZ" sz="965" dirty="0"/>
              <a:t>A03 Číslo dokumentu/</a:t>
            </a:r>
            <a:r>
              <a:rPr lang="cs-CZ" sz="965" dirty="0" err="1"/>
              <a:t>Document</a:t>
            </a:r>
            <a:r>
              <a:rPr lang="cs-CZ" sz="965" dirty="0"/>
              <a:t> no.</a:t>
            </a:r>
          </a:p>
        </p:txBody>
      </p:sp>
      <p:sp>
        <p:nvSpPr>
          <p:cNvPr id="13" name="TextovéPole 12"/>
          <p:cNvSpPr txBox="1"/>
          <p:nvPr/>
        </p:nvSpPr>
        <p:spPr>
          <a:xfrm>
            <a:off x="1557279" y="5464505"/>
            <a:ext cx="2273653" cy="24083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s-CZ" sz="965" dirty="0"/>
              <a:t>A07 Číslo objednávky/</a:t>
            </a:r>
            <a:r>
              <a:rPr lang="cs-CZ" sz="965" dirty="0" err="1"/>
              <a:t>Purchaser´s</a:t>
            </a:r>
            <a:r>
              <a:rPr lang="cs-CZ" sz="965" dirty="0"/>
              <a:t> No. </a:t>
            </a:r>
          </a:p>
        </p:txBody>
      </p:sp>
      <p:sp>
        <p:nvSpPr>
          <p:cNvPr id="14" name="TextovéPole 13"/>
          <p:cNvSpPr txBox="1"/>
          <p:nvPr/>
        </p:nvSpPr>
        <p:spPr>
          <a:xfrm>
            <a:off x="1571285" y="5852779"/>
            <a:ext cx="2273653" cy="24083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s-CZ" sz="965" dirty="0"/>
              <a:t>A10 Číslo kontraktu/</a:t>
            </a:r>
            <a:r>
              <a:rPr lang="cs-CZ" sz="965" dirty="0" err="1"/>
              <a:t>Contract</a:t>
            </a:r>
            <a:r>
              <a:rPr lang="cs-CZ" sz="965" dirty="0"/>
              <a:t> No.</a:t>
            </a:r>
          </a:p>
        </p:txBody>
      </p:sp>
      <p:sp>
        <p:nvSpPr>
          <p:cNvPr id="15" name="TextovéPole 14"/>
          <p:cNvSpPr txBox="1"/>
          <p:nvPr/>
        </p:nvSpPr>
        <p:spPr>
          <a:xfrm>
            <a:off x="1594850" y="6221234"/>
            <a:ext cx="2236083" cy="24083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s-CZ" sz="965" dirty="0"/>
              <a:t>A08 Číslo zakázky/Works </a:t>
            </a:r>
            <a:r>
              <a:rPr lang="cs-CZ" sz="965" dirty="0" err="1"/>
              <a:t>order</a:t>
            </a:r>
            <a:r>
              <a:rPr lang="cs-CZ" sz="965" dirty="0"/>
              <a:t> No.</a:t>
            </a:r>
          </a:p>
        </p:txBody>
      </p:sp>
      <p:sp>
        <p:nvSpPr>
          <p:cNvPr id="17" name="TextovéPole 16"/>
          <p:cNvSpPr txBox="1"/>
          <p:nvPr/>
        </p:nvSpPr>
        <p:spPr>
          <a:xfrm>
            <a:off x="5310699" y="5465170"/>
            <a:ext cx="2236083" cy="24083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s-CZ" sz="965" dirty="0"/>
              <a:t>A06 Příjemce/</a:t>
            </a:r>
            <a:r>
              <a:rPr lang="cs-CZ" sz="965" dirty="0" err="1"/>
              <a:t>Consignee</a:t>
            </a:r>
            <a:endParaRPr lang="cs-CZ" sz="965" dirty="0"/>
          </a:p>
        </p:txBody>
      </p:sp>
      <p:cxnSp>
        <p:nvCxnSpPr>
          <p:cNvPr id="20" name="Přímá spojnice 19"/>
          <p:cNvCxnSpPr/>
          <p:nvPr/>
        </p:nvCxnSpPr>
        <p:spPr>
          <a:xfrm>
            <a:off x="1574019" y="4267759"/>
            <a:ext cx="7785440" cy="0"/>
          </a:xfrm>
          <a:prstGeom prst="line">
            <a:avLst/>
          </a:prstGeom>
          <a:ln w="381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nice 17"/>
          <p:cNvCxnSpPr/>
          <p:nvPr/>
        </p:nvCxnSpPr>
        <p:spPr>
          <a:xfrm>
            <a:off x="1557280" y="3798090"/>
            <a:ext cx="16739" cy="2986455"/>
          </a:xfrm>
          <a:prstGeom prst="line">
            <a:avLst/>
          </a:prstGeom>
          <a:ln w="381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Přímá spojnice 23"/>
          <p:cNvCxnSpPr/>
          <p:nvPr/>
        </p:nvCxnSpPr>
        <p:spPr>
          <a:xfrm>
            <a:off x="1584435" y="5423507"/>
            <a:ext cx="7785440" cy="0"/>
          </a:xfrm>
          <a:prstGeom prst="line">
            <a:avLst/>
          </a:prstGeom>
          <a:ln w="381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Přímá spojnice 21"/>
          <p:cNvCxnSpPr/>
          <p:nvPr/>
        </p:nvCxnSpPr>
        <p:spPr>
          <a:xfrm flipV="1">
            <a:off x="5310697" y="5423509"/>
            <a:ext cx="0" cy="1361038"/>
          </a:xfrm>
          <a:prstGeom prst="line">
            <a:avLst/>
          </a:prstGeom>
          <a:ln w="381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Přímá spojnice 24"/>
          <p:cNvCxnSpPr/>
          <p:nvPr/>
        </p:nvCxnSpPr>
        <p:spPr>
          <a:xfrm>
            <a:off x="6010181" y="4267759"/>
            <a:ext cx="0" cy="1155748"/>
          </a:xfrm>
          <a:prstGeom prst="line">
            <a:avLst/>
          </a:prstGeom>
          <a:ln w="381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Přímá spojnice 26"/>
          <p:cNvCxnSpPr/>
          <p:nvPr/>
        </p:nvCxnSpPr>
        <p:spPr>
          <a:xfrm>
            <a:off x="6041427" y="4791937"/>
            <a:ext cx="3315298" cy="0"/>
          </a:xfrm>
          <a:prstGeom prst="line">
            <a:avLst/>
          </a:prstGeom>
          <a:ln w="381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Přímá spojnice 28"/>
          <p:cNvCxnSpPr/>
          <p:nvPr/>
        </p:nvCxnSpPr>
        <p:spPr>
          <a:xfrm>
            <a:off x="8157187" y="4267759"/>
            <a:ext cx="0" cy="524178"/>
          </a:xfrm>
          <a:prstGeom prst="line">
            <a:avLst/>
          </a:prstGeom>
          <a:ln w="381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25" name="TextovéPole 1024"/>
          <p:cNvSpPr txBox="1"/>
          <p:nvPr/>
        </p:nvSpPr>
        <p:spPr>
          <a:xfrm>
            <a:off x="3262519" y="1547770"/>
            <a:ext cx="5305189" cy="2251257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1403" dirty="0"/>
              <a:t>A01 Výrobní závod</a:t>
            </a:r>
          </a:p>
          <a:p>
            <a:r>
              <a:rPr lang="cs-CZ" sz="1403" dirty="0"/>
              <a:t>A02 Druh dokumentu kontroly</a:t>
            </a:r>
          </a:p>
          <a:p>
            <a:r>
              <a:rPr lang="cs-CZ" sz="1403" dirty="0"/>
              <a:t>A03 Číslo dokumentu</a:t>
            </a:r>
          </a:p>
          <a:p>
            <a:r>
              <a:rPr lang="cs-CZ" sz="1403" dirty="0"/>
              <a:t>A04 Značka výrobce</a:t>
            </a:r>
          </a:p>
          <a:p>
            <a:r>
              <a:rPr lang="cs-CZ" sz="1403" dirty="0"/>
              <a:t>A05 Vystavovatel dokumentu kontroly</a:t>
            </a:r>
          </a:p>
          <a:p>
            <a:r>
              <a:rPr lang="cs-CZ" sz="1403" dirty="0"/>
              <a:t>A 06 Odběratel/příjemce</a:t>
            </a:r>
          </a:p>
          <a:p>
            <a:r>
              <a:rPr lang="cs-CZ" sz="1403" dirty="0"/>
              <a:t>A 07 Číslo objednávky odběratele popř. číslo položky</a:t>
            </a:r>
          </a:p>
          <a:p>
            <a:r>
              <a:rPr lang="cs-CZ" sz="1403" dirty="0"/>
              <a:t>A08 Číslo zakázky výrobce</a:t>
            </a:r>
          </a:p>
          <a:p>
            <a:r>
              <a:rPr lang="cs-CZ" sz="1403" dirty="0"/>
              <a:t>A 09 Sortimentní číslo položky zákazníka</a:t>
            </a:r>
          </a:p>
          <a:p>
            <a:r>
              <a:rPr lang="cs-CZ" sz="1403" dirty="0"/>
              <a:t>A 10 až A 99 Doplňkové údaje</a:t>
            </a:r>
          </a:p>
        </p:txBody>
      </p:sp>
      <p:cxnSp>
        <p:nvCxnSpPr>
          <p:cNvPr id="1030" name="Přímá spojnice 1029"/>
          <p:cNvCxnSpPr/>
          <p:nvPr/>
        </p:nvCxnSpPr>
        <p:spPr>
          <a:xfrm flipV="1">
            <a:off x="5310699" y="5945711"/>
            <a:ext cx="4059176" cy="21794"/>
          </a:xfrm>
          <a:prstGeom prst="line">
            <a:avLst/>
          </a:prstGeom>
          <a:ln w="38100">
            <a:solidFill>
              <a:schemeClr val="tx2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2" name="Přímá spojnice 1031"/>
          <p:cNvCxnSpPr/>
          <p:nvPr/>
        </p:nvCxnSpPr>
        <p:spPr>
          <a:xfrm>
            <a:off x="7340285" y="5945712"/>
            <a:ext cx="0" cy="854919"/>
          </a:xfrm>
          <a:prstGeom prst="line">
            <a:avLst/>
          </a:prstGeom>
          <a:ln w="38100">
            <a:solidFill>
              <a:schemeClr val="tx2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33" name="TextovéPole 1032"/>
          <p:cNvSpPr txBox="1"/>
          <p:nvPr/>
        </p:nvSpPr>
        <p:spPr>
          <a:xfrm>
            <a:off x="5310699" y="5977297"/>
            <a:ext cx="2029587" cy="11318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965" dirty="0"/>
              <a:t>A11</a:t>
            </a:r>
          </a:p>
          <a:p>
            <a:pPr algn="ctr"/>
            <a:r>
              <a:rPr lang="cs-CZ" sz="965" dirty="0"/>
              <a:t>Dopravní prostředek č. </a:t>
            </a:r>
          </a:p>
          <a:p>
            <a:pPr algn="ctr"/>
            <a:r>
              <a:rPr lang="cs-CZ" sz="965" dirty="0" err="1"/>
              <a:t>Wagoon</a:t>
            </a:r>
            <a:r>
              <a:rPr lang="cs-CZ" sz="965" dirty="0"/>
              <a:t> No.</a:t>
            </a:r>
          </a:p>
          <a:p>
            <a:pPr algn="ctr"/>
            <a:endParaRPr lang="cs-CZ" sz="965" dirty="0"/>
          </a:p>
          <a:p>
            <a:pPr algn="ctr"/>
            <a:r>
              <a:rPr lang="cs-CZ" sz="965" dirty="0"/>
              <a:t>7S42479</a:t>
            </a:r>
          </a:p>
          <a:p>
            <a:pPr algn="ctr"/>
            <a:endParaRPr lang="cs-CZ" sz="965" dirty="0"/>
          </a:p>
          <a:p>
            <a:pPr algn="ctr"/>
            <a:endParaRPr lang="cs-CZ" sz="965" dirty="0"/>
          </a:p>
        </p:txBody>
      </p:sp>
      <p:sp>
        <p:nvSpPr>
          <p:cNvPr id="44" name="TextovéPole 43"/>
          <p:cNvSpPr txBox="1"/>
          <p:nvPr/>
        </p:nvSpPr>
        <p:spPr>
          <a:xfrm>
            <a:off x="7340287" y="5977297"/>
            <a:ext cx="2029587" cy="11318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965" dirty="0"/>
              <a:t>A12</a:t>
            </a:r>
          </a:p>
          <a:p>
            <a:pPr algn="ctr"/>
            <a:r>
              <a:rPr lang="cs-CZ" sz="965" dirty="0"/>
              <a:t>Ložný list č.</a:t>
            </a:r>
          </a:p>
          <a:p>
            <a:pPr algn="ctr"/>
            <a:r>
              <a:rPr lang="cs-CZ" sz="965" dirty="0" err="1"/>
              <a:t>Loading</a:t>
            </a:r>
            <a:r>
              <a:rPr lang="cs-CZ" sz="965" dirty="0"/>
              <a:t> list No.</a:t>
            </a:r>
          </a:p>
          <a:p>
            <a:pPr algn="ctr"/>
            <a:endParaRPr lang="cs-CZ" sz="965" dirty="0"/>
          </a:p>
          <a:p>
            <a:pPr algn="ctr"/>
            <a:r>
              <a:rPr lang="cs-CZ" sz="965" dirty="0"/>
              <a:t>3911000682</a:t>
            </a:r>
          </a:p>
          <a:p>
            <a:pPr algn="ctr"/>
            <a:endParaRPr lang="cs-CZ" sz="965" dirty="0"/>
          </a:p>
          <a:p>
            <a:pPr algn="ctr"/>
            <a:endParaRPr lang="cs-CZ" sz="965" dirty="0"/>
          </a:p>
        </p:txBody>
      </p:sp>
    </p:spTree>
    <p:extLst>
      <p:ext uri="{BB962C8B-B14F-4D97-AF65-F5344CB8AC3E}">
        <p14:creationId xmlns:p14="http://schemas.microsoft.com/office/powerpoint/2010/main" val="12327704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4294967295"/>
          </p:nvPr>
        </p:nvSpPr>
        <p:spPr>
          <a:xfrm>
            <a:off x="7552214" y="6348955"/>
            <a:ext cx="2406015" cy="320245"/>
          </a:xfrm>
          <a:prstGeom prst="rect">
            <a:avLst/>
          </a:prstGeom>
        </p:spPr>
        <p:txBody>
          <a:bodyPr/>
          <a:lstStyle/>
          <a:p>
            <a:fld id="{DE4D6E78-E7AE-439A-95B4-38161C32124B}" type="slidenum">
              <a:rPr lang="cs-CZ" altLang="cs-CZ" smtClean="0"/>
              <a:pPr/>
              <a:t>13</a:t>
            </a:fld>
            <a:endParaRPr lang="cs-CZ" altLang="cs-CZ"/>
          </a:p>
        </p:txBody>
      </p:sp>
      <p:sp>
        <p:nvSpPr>
          <p:cNvPr id="5" name="Nadpis 1"/>
          <p:cNvSpPr txBox="1">
            <a:spLocks/>
          </p:cNvSpPr>
          <p:nvPr/>
        </p:nvSpPr>
        <p:spPr bwMode="auto">
          <a:xfrm>
            <a:off x="0" y="1949872"/>
            <a:ext cx="2905223" cy="6315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80201" tIns="40100" rIns="80201" bIns="40100" numCol="1" anchor="ctr" anchorCtr="0" compatLnSpc="1">
            <a:prstTxWarp prst="textNoShape">
              <a:avLst/>
            </a:prstTxWarp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5E82AB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5E82AB"/>
                </a:solidFill>
                <a:latin typeface="Arial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5E82AB"/>
                </a:solidFill>
                <a:latin typeface="Arial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5E82AB"/>
                </a:solidFill>
                <a:latin typeface="Arial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5E82AB"/>
                </a:solidFill>
                <a:latin typeface="Arial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5E82AB"/>
                </a:solidFill>
                <a:latin typeface="Arial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5E82AB"/>
                </a:solidFill>
                <a:latin typeface="Arial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5E82AB"/>
                </a:solidFill>
                <a:latin typeface="Arial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5E82AB"/>
                </a:solidFill>
                <a:latin typeface="Arial" charset="0"/>
              </a:defRPr>
            </a:lvl9pPr>
          </a:lstStyle>
          <a:p>
            <a:pPr algn="ctr"/>
            <a:r>
              <a:rPr lang="cs-CZ" sz="2631" b="0" kern="0" dirty="0">
                <a:solidFill>
                  <a:schemeClr val="tx1"/>
                </a:solidFill>
              </a:rPr>
              <a:t>Pole v příslušném dokumentu kontroly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5428" y="4427006"/>
            <a:ext cx="7840915" cy="12491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1345650" y="4260377"/>
            <a:ext cx="3415784" cy="53784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>
            <a:defPPr>
              <a:defRPr lang="cs-CZ"/>
            </a:defPPr>
            <a:lvl1pPr>
              <a:defRPr sz="1100"/>
            </a:lvl1pPr>
          </a:lstStyle>
          <a:p>
            <a:pPr algn="ctr"/>
            <a:r>
              <a:rPr lang="cs-CZ" sz="965" dirty="0"/>
              <a:t>B 01, B09 – B11</a:t>
            </a:r>
          </a:p>
          <a:p>
            <a:pPr algn="ctr"/>
            <a:r>
              <a:rPr lang="cs-CZ" sz="965" dirty="0"/>
              <a:t>Popis výrobku/Rozměry/Tolerance</a:t>
            </a:r>
          </a:p>
          <a:p>
            <a:pPr algn="ctr"/>
            <a:r>
              <a:rPr lang="cs-CZ" sz="965" dirty="0" err="1"/>
              <a:t>Product</a:t>
            </a:r>
            <a:r>
              <a:rPr lang="cs-CZ" sz="965" dirty="0"/>
              <a:t> </a:t>
            </a:r>
            <a:r>
              <a:rPr lang="cs-CZ" sz="965" dirty="0" err="1"/>
              <a:t>description</a:t>
            </a:r>
            <a:r>
              <a:rPr lang="cs-CZ" sz="965" dirty="0"/>
              <a:t> /</a:t>
            </a:r>
            <a:r>
              <a:rPr lang="cs-CZ" sz="965" dirty="0" err="1"/>
              <a:t>Dimensions</a:t>
            </a:r>
            <a:r>
              <a:rPr lang="cs-CZ" sz="965" dirty="0"/>
              <a:t>/</a:t>
            </a:r>
            <a:r>
              <a:rPr lang="cs-CZ" sz="965" dirty="0" err="1"/>
              <a:t>Tolerant</a:t>
            </a:r>
            <a:endParaRPr lang="cs-CZ" sz="965" dirty="0"/>
          </a:p>
        </p:txBody>
      </p:sp>
      <p:sp>
        <p:nvSpPr>
          <p:cNvPr id="8" name="TextovéPole 7"/>
          <p:cNvSpPr txBox="1"/>
          <p:nvPr/>
        </p:nvSpPr>
        <p:spPr>
          <a:xfrm>
            <a:off x="4778836" y="4211246"/>
            <a:ext cx="1556526" cy="49725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>
            <a:defPPr>
              <a:defRPr lang="cs-CZ"/>
            </a:defPPr>
            <a:lvl1pPr>
              <a:defRPr sz="1100"/>
            </a:lvl1pPr>
          </a:lstStyle>
          <a:p>
            <a:pPr algn="ctr"/>
            <a:r>
              <a:rPr lang="cs-CZ" sz="877" dirty="0"/>
              <a:t>B02,B04</a:t>
            </a:r>
          </a:p>
          <a:p>
            <a:pPr algn="ctr"/>
            <a:r>
              <a:rPr lang="cs-CZ" sz="877" dirty="0"/>
              <a:t>Označení oceli/Stav dodaný</a:t>
            </a:r>
          </a:p>
          <a:p>
            <a:pPr algn="ctr"/>
            <a:r>
              <a:rPr lang="cs-CZ" sz="877" dirty="0"/>
              <a:t>Steel </a:t>
            </a:r>
            <a:r>
              <a:rPr lang="cs-CZ" sz="877" dirty="0" err="1"/>
              <a:t>designation</a:t>
            </a:r>
            <a:r>
              <a:rPr lang="cs-CZ" sz="877" dirty="0"/>
              <a:t>/</a:t>
            </a:r>
            <a:r>
              <a:rPr lang="cs-CZ" sz="877" dirty="0" err="1"/>
              <a:t>Deliv</a:t>
            </a:r>
            <a:r>
              <a:rPr lang="cs-CZ" sz="877" dirty="0"/>
              <a:t>. </a:t>
            </a:r>
            <a:r>
              <a:rPr lang="cs-CZ" sz="877" dirty="0" err="1"/>
              <a:t>state</a:t>
            </a:r>
            <a:endParaRPr lang="cs-CZ" sz="877" dirty="0"/>
          </a:p>
        </p:txBody>
      </p:sp>
      <p:sp>
        <p:nvSpPr>
          <p:cNvPr id="9" name="TextovéPole 8"/>
          <p:cNvSpPr txBox="1"/>
          <p:nvPr/>
        </p:nvSpPr>
        <p:spPr>
          <a:xfrm>
            <a:off x="6340391" y="4303183"/>
            <a:ext cx="1484990" cy="49725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>
            <a:defPPr>
              <a:defRPr lang="cs-CZ"/>
            </a:defPPr>
            <a:lvl1pPr>
              <a:defRPr sz="1100"/>
            </a:lvl1pPr>
          </a:lstStyle>
          <a:p>
            <a:pPr algn="ctr"/>
            <a:r>
              <a:rPr lang="cs-CZ" sz="877" dirty="0"/>
              <a:t>B03</a:t>
            </a:r>
          </a:p>
          <a:p>
            <a:pPr algn="ctr"/>
            <a:r>
              <a:rPr lang="cs-CZ" sz="877" dirty="0"/>
              <a:t>Materiálová norma</a:t>
            </a:r>
          </a:p>
          <a:p>
            <a:pPr algn="ctr"/>
            <a:r>
              <a:rPr lang="cs-CZ" sz="877" dirty="0" err="1"/>
              <a:t>Classification</a:t>
            </a:r>
            <a:r>
              <a:rPr lang="cs-CZ" sz="877" dirty="0"/>
              <a:t> standard</a:t>
            </a:r>
          </a:p>
        </p:txBody>
      </p:sp>
      <p:sp>
        <p:nvSpPr>
          <p:cNvPr id="10" name="TextovéPole 9"/>
          <p:cNvSpPr txBox="1"/>
          <p:nvPr/>
        </p:nvSpPr>
        <p:spPr>
          <a:xfrm>
            <a:off x="7797062" y="4283523"/>
            <a:ext cx="1402216" cy="49725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>
            <a:defPPr>
              <a:defRPr lang="cs-CZ"/>
            </a:defPPr>
            <a:lvl1pPr>
              <a:defRPr sz="1100"/>
            </a:lvl1pPr>
          </a:lstStyle>
          <a:p>
            <a:pPr algn="ctr"/>
            <a:r>
              <a:rPr lang="cs-CZ" sz="877" dirty="0"/>
              <a:t>B03</a:t>
            </a:r>
          </a:p>
          <a:p>
            <a:pPr algn="ctr"/>
            <a:r>
              <a:rPr lang="cs-CZ" sz="877" dirty="0"/>
              <a:t>Rozměrová norma</a:t>
            </a:r>
          </a:p>
          <a:p>
            <a:pPr algn="ctr"/>
            <a:r>
              <a:rPr lang="cs-CZ" sz="877" dirty="0" err="1"/>
              <a:t>Dimensional</a:t>
            </a:r>
            <a:r>
              <a:rPr lang="cs-CZ" sz="877" dirty="0"/>
              <a:t> standard</a:t>
            </a:r>
          </a:p>
        </p:txBody>
      </p:sp>
      <p:cxnSp>
        <p:nvCxnSpPr>
          <p:cNvPr id="11" name="Přímá spojnice 10"/>
          <p:cNvCxnSpPr/>
          <p:nvPr/>
        </p:nvCxnSpPr>
        <p:spPr>
          <a:xfrm>
            <a:off x="1376896" y="4260377"/>
            <a:ext cx="0" cy="1415758"/>
          </a:xfrm>
          <a:prstGeom prst="line">
            <a:avLst/>
          </a:prstGeom>
          <a:ln w="381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12"/>
          <p:cNvCxnSpPr/>
          <p:nvPr/>
        </p:nvCxnSpPr>
        <p:spPr>
          <a:xfrm>
            <a:off x="4830560" y="4283524"/>
            <a:ext cx="0" cy="1392613"/>
          </a:xfrm>
          <a:prstGeom prst="line">
            <a:avLst/>
          </a:prstGeom>
          <a:ln w="381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14"/>
          <p:cNvCxnSpPr/>
          <p:nvPr/>
        </p:nvCxnSpPr>
        <p:spPr>
          <a:xfrm>
            <a:off x="6335362" y="4260377"/>
            <a:ext cx="5030" cy="1415758"/>
          </a:xfrm>
          <a:prstGeom prst="line">
            <a:avLst/>
          </a:prstGeom>
          <a:ln w="381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nice 18"/>
          <p:cNvCxnSpPr/>
          <p:nvPr/>
        </p:nvCxnSpPr>
        <p:spPr>
          <a:xfrm>
            <a:off x="7776128" y="4240258"/>
            <a:ext cx="5030" cy="1415758"/>
          </a:xfrm>
          <a:prstGeom prst="line">
            <a:avLst/>
          </a:prstGeom>
          <a:ln w="381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nice 19"/>
          <p:cNvCxnSpPr/>
          <p:nvPr/>
        </p:nvCxnSpPr>
        <p:spPr>
          <a:xfrm>
            <a:off x="9103743" y="4221661"/>
            <a:ext cx="5030" cy="1415758"/>
          </a:xfrm>
          <a:prstGeom prst="line">
            <a:avLst/>
          </a:prstGeom>
          <a:ln w="381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Přímá spojnice 20"/>
          <p:cNvCxnSpPr/>
          <p:nvPr/>
        </p:nvCxnSpPr>
        <p:spPr>
          <a:xfrm flipV="1">
            <a:off x="1376896" y="4240260"/>
            <a:ext cx="7731876" cy="20119"/>
          </a:xfrm>
          <a:prstGeom prst="line">
            <a:avLst/>
          </a:prstGeom>
          <a:ln w="381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Přímá spojnice 22"/>
          <p:cNvCxnSpPr/>
          <p:nvPr/>
        </p:nvCxnSpPr>
        <p:spPr>
          <a:xfrm flipV="1">
            <a:off x="1376896" y="5637419"/>
            <a:ext cx="7731876" cy="38716"/>
          </a:xfrm>
          <a:prstGeom prst="line">
            <a:avLst/>
          </a:prstGeom>
          <a:ln w="381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Přímá spojnice 24"/>
          <p:cNvCxnSpPr/>
          <p:nvPr/>
        </p:nvCxnSpPr>
        <p:spPr>
          <a:xfrm flipV="1">
            <a:off x="1376898" y="4789086"/>
            <a:ext cx="3453664" cy="43036"/>
          </a:xfrm>
          <a:prstGeom prst="line">
            <a:avLst/>
          </a:prstGeom>
          <a:ln w="381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Přímá spojnice 26"/>
          <p:cNvCxnSpPr/>
          <p:nvPr/>
        </p:nvCxnSpPr>
        <p:spPr>
          <a:xfrm flipV="1">
            <a:off x="4830560" y="4769427"/>
            <a:ext cx="4273182" cy="17346"/>
          </a:xfrm>
          <a:prstGeom prst="line">
            <a:avLst/>
          </a:prstGeom>
          <a:ln w="381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TextovéPole 28"/>
          <p:cNvSpPr txBox="1"/>
          <p:nvPr/>
        </p:nvSpPr>
        <p:spPr>
          <a:xfrm>
            <a:off x="3150336" y="1517715"/>
            <a:ext cx="4301058" cy="2683042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>
            <a:defPPr>
              <a:defRPr lang="cs-CZ"/>
            </a:defPPr>
          </a:lstStyle>
          <a:p>
            <a:r>
              <a:rPr lang="cs-CZ" sz="1403" dirty="0"/>
              <a:t>B 01 – Výrobek</a:t>
            </a:r>
          </a:p>
          <a:p>
            <a:r>
              <a:rPr lang="cs-CZ" sz="1403" dirty="0"/>
              <a:t>B 02 – Označení oceli</a:t>
            </a:r>
          </a:p>
          <a:p>
            <a:r>
              <a:rPr lang="cs-CZ" sz="1403" dirty="0"/>
              <a:t>B 03 – jakékoliv doplňující požadavky</a:t>
            </a:r>
          </a:p>
          <a:p>
            <a:r>
              <a:rPr lang="cs-CZ" sz="1403" dirty="0"/>
              <a:t>B 04 – Stav výrobku při dodání</a:t>
            </a:r>
          </a:p>
          <a:p>
            <a:r>
              <a:rPr lang="cs-CZ" sz="1403" dirty="0"/>
              <a:t>B 05 – Referenční tepelné zpracování vzorků</a:t>
            </a:r>
          </a:p>
          <a:p>
            <a:r>
              <a:rPr lang="cs-CZ" sz="1403" dirty="0"/>
              <a:t>B 06 – Značení výrobku</a:t>
            </a:r>
          </a:p>
          <a:p>
            <a:r>
              <a:rPr lang="cs-CZ" sz="1403" dirty="0"/>
              <a:t>B 07 – Identifikace výrobků</a:t>
            </a:r>
          </a:p>
          <a:p>
            <a:r>
              <a:rPr lang="cs-CZ" sz="1403" dirty="0"/>
              <a:t>B 08 – Počet kusů</a:t>
            </a:r>
          </a:p>
          <a:p>
            <a:r>
              <a:rPr lang="cs-CZ" sz="1403" dirty="0"/>
              <a:t>B 09 až 11 rozměry výrobku</a:t>
            </a:r>
          </a:p>
          <a:p>
            <a:r>
              <a:rPr lang="cs-CZ" sz="1403" dirty="0"/>
              <a:t>B 12 Teoretická hmotnost</a:t>
            </a:r>
          </a:p>
          <a:p>
            <a:r>
              <a:rPr lang="cs-CZ" sz="1403" dirty="0"/>
              <a:t>B 13 Skutečná hmotnost</a:t>
            </a:r>
          </a:p>
          <a:p>
            <a:r>
              <a:rPr lang="cs-CZ" sz="1403" dirty="0"/>
              <a:t>B 14 až B 99 – doplňující údaje</a:t>
            </a:r>
          </a:p>
        </p:txBody>
      </p:sp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1443" y="5831790"/>
            <a:ext cx="1587123" cy="9414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0" name="TextovéPole 29"/>
          <p:cNvSpPr txBox="1"/>
          <p:nvPr/>
        </p:nvSpPr>
        <p:spPr>
          <a:xfrm>
            <a:off x="1367808" y="5673683"/>
            <a:ext cx="1897596" cy="1131848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s-CZ" sz="965" dirty="0"/>
              <a:t>B07/C70</a:t>
            </a:r>
          </a:p>
          <a:p>
            <a:r>
              <a:rPr lang="cs-CZ" sz="965" dirty="0"/>
              <a:t>Tavba/ Způsob výroby</a:t>
            </a:r>
          </a:p>
          <a:p>
            <a:r>
              <a:rPr lang="cs-CZ" sz="965" dirty="0"/>
              <a:t>Heat No./ </a:t>
            </a:r>
            <a:r>
              <a:rPr lang="cs-CZ" sz="965" dirty="0" err="1"/>
              <a:t>Steelmaking</a:t>
            </a:r>
            <a:r>
              <a:rPr lang="cs-CZ" sz="965" dirty="0"/>
              <a:t> </a:t>
            </a:r>
            <a:r>
              <a:rPr lang="cs-CZ" sz="965" dirty="0" err="1"/>
              <a:t>process</a:t>
            </a:r>
            <a:endParaRPr lang="cs-CZ" sz="965" dirty="0"/>
          </a:p>
          <a:p>
            <a:endParaRPr lang="cs-CZ" sz="965" dirty="0"/>
          </a:p>
          <a:p>
            <a:r>
              <a:rPr lang="cs-CZ" sz="965" dirty="0"/>
              <a:t>T22945</a:t>
            </a:r>
          </a:p>
          <a:p>
            <a:r>
              <a:rPr lang="cs-CZ" sz="965" dirty="0"/>
              <a:t>BO-ZPO2</a:t>
            </a:r>
          </a:p>
          <a:p>
            <a:r>
              <a:rPr lang="cs-CZ" sz="965" dirty="0"/>
              <a:t>BO – CC BILLETS</a:t>
            </a:r>
          </a:p>
        </p:txBody>
      </p:sp>
      <p:cxnSp>
        <p:nvCxnSpPr>
          <p:cNvPr id="3072" name="Přímá spojnice 3071"/>
          <p:cNvCxnSpPr/>
          <p:nvPr/>
        </p:nvCxnSpPr>
        <p:spPr>
          <a:xfrm>
            <a:off x="1367808" y="5676135"/>
            <a:ext cx="0" cy="1097056"/>
          </a:xfrm>
          <a:prstGeom prst="line">
            <a:avLst/>
          </a:prstGeom>
          <a:ln w="381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77" name="Přímá spojnice 3076"/>
          <p:cNvCxnSpPr/>
          <p:nvPr/>
        </p:nvCxnSpPr>
        <p:spPr>
          <a:xfrm>
            <a:off x="3265404" y="5656779"/>
            <a:ext cx="0" cy="1137180"/>
          </a:xfrm>
          <a:prstGeom prst="line">
            <a:avLst/>
          </a:prstGeom>
          <a:ln w="381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79" name="Přímá spojnice 3078"/>
          <p:cNvCxnSpPr/>
          <p:nvPr/>
        </p:nvCxnSpPr>
        <p:spPr>
          <a:xfrm>
            <a:off x="1367808" y="6788944"/>
            <a:ext cx="1897596" cy="5013"/>
          </a:xfrm>
          <a:prstGeom prst="line">
            <a:avLst/>
          </a:prstGeom>
          <a:ln w="381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81" name="Přímá spojnice 3080"/>
          <p:cNvCxnSpPr>
            <a:stCxn id="30" idx="1"/>
            <a:endCxn id="30" idx="3"/>
          </p:cNvCxnSpPr>
          <p:nvPr/>
        </p:nvCxnSpPr>
        <p:spPr>
          <a:xfrm>
            <a:off x="1367808" y="6239607"/>
            <a:ext cx="1897596" cy="0"/>
          </a:xfrm>
          <a:prstGeom prst="line">
            <a:avLst/>
          </a:prstGeom>
          <a:ln w="381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6154" y="5850794"/>
            <a:ext cx="1587123" cy="9414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3" name="TextovéPole 42"/>
          <p:cNvSpPr txBox="1"/>
          <p:nvPr/>
        </p:nvSpPr>
        <p:spPr>
          <a:xfrm>
            <a:off x="3265404" y="5682590"/>
            <a:ext cx="1897596" cy="1131848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965" dirty="0"/>
              <a:t>B07</a:t>
            </a:r>
          </a:p>
          <a:p>
            <a:pPr algn="ctr"/>
            <a:r>
              <a:rPr lang="cs-CZ" sz="965" dirty="0"/>
              <a:t>Tavba/Heat No.</a:t>
            </a:r>
          </a:p>
          <a:p>
            <a:endParaRPr lang="cs-CZ" sz="965" dirty="0"/>
          </a:p>
          <a:p>
            <a:endParaRPr lang="cs-CZ" sz="965" dirty="0"/>
          </a:p>
          <a:p>
            <a:pPr algn="ctr"/>
            <a:r>
              <a:rPr lang="cs-CZ" sz="965" dirty="0"/>
              <a:t>T22945</a:t>
            </a:r>
          </a:p>
          <a:p>
            <a:endParaRPr lang="cs-CZ" sz="965" dirty="0"/>
          </a:p>
          <a:p>
            <a:endParaRPr lang="cs-CZ" sz="965" dirty="0"/>
          </a:p>
        </p:txBody>
      </p:sp>
      <p:cxnSp>
        <p:nvCxnSpPr>
          <p:cNvPr id="44" name="Přímá spojnice 43"/>
          <p:cNvCxnSpPr/>
          <p:nvPr/>
        </p:nvCxnSpPr>
        <p:spPr>
          <a:xfrm>
            <a:off x="3262518" y="5695140"/>
            <a:ext cx="0" cy="1097056"/>
          </a:xfrm>
          <a:prstGeom prst="line">
            <a:avLst/>
          </a:prstGeom>
          <a:ln w="381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Přímá spojnice 44"/>
          <p:cNvCxnSpPr/>
          <p:nvPr/>
        </p:nvCxnSpPr>
        <p:spPr>
          <a:xfrm>
            <a:off x="5160115" y="5675783"/>
            <a:ext cx="0" cy="1137180"/>
          </a:xfrm>
          <a:prstGeom prst="line">
            <a:avLst/>
          </a:prstGeom>
          <a:ln w="381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Přímá spojnice 45"/>
          <p:cNvCxnSpPr/>
          <p:nvPr/>
        </p:nvCxnSpPr>
        <p:spPr>
          <a:xfrm>
            <a:off x="3262519" y="7581855"/>
            <a:ext cx="1897596" cy="5013"/>
          </a:xfrm>
          <a:prstGeom prst="line">
            <a:avLst/>
          </a:prstGeom>
          <a:ln w="381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Přímá spojnice 46"/>
          <p:cNvCxnSpPr>
            <a:stCxn id="43" idx="1"/>
            <a:endCxn id="43" idx="3"/>
          </p:cNvCxnSpPr>
          <p:nvPr/>
        </p:nvCxnSpPr>
        <p:spPr>
          <a:xfrm>
            <a:off x="3265404" y="6248514"/>
            <a:ext cx="1897596" cy="0"/>
          </a:xfrm>
          <a:prstGeom prst="line">
            <a:avLst/>
          </a:prstGeom>
          <a:ln w="381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Přímá spojnice 50"/>
          <p:cNvCxnSpPr/>
          <p:nvPr/>
        </p:nvCxnSpPr>
        <p:spPr>
          <a:xfrm>
            <a:off x="5160115" y="5644226"/>
            <a:ext cx="0" cy="1137180"/>
          </a:xfrm>
          <a:prstGeom prst="line">
            <a:avLst/>
          </a:prstGeom>
          <a:ln w="381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00864" y="5838241"/>
            <a:ext cx="1587123" cy="9414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3" name="TextovéPole 52"/>
          <p:cNvSpPr txBox="1"/>
          <p:nvPr/>
        </p:nvSpPr>
        <p:spPr>
          <a:xfrm>
            <a:off x="5160115" y="5670037"/>
            <a:ext cx="1897596" cy="1131848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965" dirty="0"/>
              <a:t>B08</a:t>
            </a:r>
          </a:p>
          <a:p>
            <a:pPr algn="ctr"/>
            <a:r>
              <a:rPr lang="cs-CZ" sz="965" dirty="0"/>
              <a:t>Kruhy/Kusy</a:t>
            </a:r>
          </a:p>
          <a:p>
            <a:pPr algn="ctr"/>
            <a:r>
              <a:rPr lang="cs-CZ" sz="965" dirty="0" err="1"/>
              <a:t>Coils</a:t>
            </a:r>
            <a:r>
              <a:rPr lang="cs-CZ" sz="965" dirty="0"/>
              <a:t>/</a:t>
            </a:r>
            <a:r>
              <a:rPr lang="cs-CZ" sz="965" dirty="0" err="1"/>
              <a:t>Pieces</a:t>
            </a:r>
            <a:endParaRPr lang="cs-CZ" sz="965" dirty="0"/>
          </a:p>
          <a:p>
            <a:endParaRPr lang="cs-CZ" sz="965" dirty="0"/>
          </a:p>
          <a:p>
            <a:pPr algn="ctr"/>
            <a:r>
              <a:rPr lang="cs-CZ" sz="965" dirty="0"/>
              <a:t>0</a:t>
            </a:r>
          </a:p>
          <a:p>
            <a:endParaRPr lang="cs-CZ" sz="965" dirty="0"/>
          </a:p>
          <a:p>
            <a:endParaRPr lang="cs-CZ" sz="965" dirty="0"/>
          </a:p>
        </p:txBody>
      </p:sp>
      <p:cxnSp>
        <p:nvCxnSpPr>
          <p:cNvPr id="54" name="Přímá spojnice 53"/>
          <p:cNvCxnSpPr/>
          <p:nvPr/>
        </p:nvCxnSpPr>
        <p:spPr>
          <a:xfrm>
            <a:off x="5157229" y="5682587"/>
            <a:ext cx="0" cy="1097056"/>
          </a:xfrm>
          <a:prstGeom prst="line">
            <a:avLst/>
          </a:prstGeom>
          <a:ln w="381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Přímá spojnice 54"/>
          <p:cNvCxnSpPr/>
          <p:nvPr/>
        </p:nvCxnSpPr>
        <p:spPr>
          <a:xfrm>
            <a:off x="7054825" y="5663230"/>
            <a:ext cx="0" cy="1137180"/>
          </a:xfrm>
          <a:prstGeom prst="line">
            <a:avLst/>
          </a:prstGeom>
          <a:ln w="381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Přímá spojnice 55"/>
          <p:cNvCxnSpPr/>
          <p:nvPr/>
        </p:nvCxnSpPr>
        <p:spPr>
          <a:xfrm>
            <a:off x="5157229" y="7569302"/>
            <a:ext cx="1897596" cy="5013"/>
          </a:xfrm>
          <a:prstGeom prst="line">
            <a:avLst/>
          </a:prstGeom>
          <a:ln w="381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Přímá spojnice 56"/>
          <p:cNvCxnSpPr>
            <a:stCxn id="53" idx="1"/>
            <a:endCxn id="53" idx="3"/>
          </p:cNvCxnSpPr>
          <p:nvPr/>
        </p:nvCxnSpPr>
        <p:spPr>
          <a:xfrm>
            <a:off x="5160115" y="6235961"/>
            <a:ext cx="1897596" cy="0"/>
          </a:xfrm>
          <a:prstGeom prst="line">
            <a:avLst/>
          </a:prstGeom>
          <a:ln w="381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3769" y="5830317"/>
            <a:ext cx="1587123" cy="9414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9" name="TextovéPole 58"/>
          <p:cNvSpPr txBox="1"/>
          <p:nvPr/>
        </p:nvSpPr>
        <p:spPr>
          <a:xfrm>
            <a:off x="7060135" y="5672211"/>
            <a:ext cx="948798" cy="1131848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965" dirty="0"/>
              <a:t>B08</a:t>
            </a:r>
          </a:p>
          <a:p>
            <a:pPr algn="ctr"/>
            <a:r>
              <a:rPr lang="cs-CZ" sz="965" dirty="0"/>
              <a:t>Svazky</a:t>
            </a:r>
          </a:p>
          <a:p>
            <a:pPr algn="ctr"/>
            <a:r>
              <a:rPr lang="cs-CZ" sz="965" dirty="0" err="1"/>
              <a:t>Crbd</a:t>
            </a:r>
            <a:endParaRPr lang="cs-CZ" sz="965" dirty="0"/>
          </a:p>
          <a:p>
            <a:endParaRPr lang="cs-CZ" sz="965" dirty="0"/>
          </a:p>
          <a:p>
            <a:pPr algn="ctr"/>
            <a:r>
              <a:rPr lang="cs-CZ" sz="965" dirty="0"/>
              <a:t>1</a:t>
            </a:r>
          </a:p>
          <a:p>
            <a:pPr algn="ctr"/>
            <a:endParaRPr lang="cs-CZ" sz="965" dirty="0"/>
          </a:p>
          <a:p>
            <a:pPr algn="ctr"/>
            <a:endParaRPr lang="cs-CZ" sz="965" dirty="0"/>
          </a:p>
        </p:txBody>
      </p:sp>
      <p:cxnSp>
        <p:nvCxnSpPr>
          <p:cNvPr id="60" name="Přímá spojnice 59"/>
          <p:cNvCxnSpPr/>
          <p:nvPr/>
        </p:nvCxnSpPr>
        <p:spPr>
          <a:xfrm>
            <a:off x="7054825" y="5685291"/>
            <a:ext cx="0" cy="1097056"/>
          </a:xfrm>
          <a:prstGeom prst="line">
            <a:avLst/>
          </a:prstGeom>
          <a:ln w="381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Přímá spojnice 60"/>
          <p:cNvCxnSpPr/>
          <p:nvPr/>
        </p:nvCxnSpPr>
        <p:spPr>
          <a:xfrm>
            <a:off x="8957730" y="5655306"/>
            <a:ext cx="0" cy="1137180"/>
          </a:xfrm>
          <a:prstGeom prst="line">
            <a:avLst/>
          </a:prstGeom>
          <a:ln w="381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Přímá spojnice 61"/>
          <p:cNvCxnSpPr/>
          <p:nvPr/>
        </p:nvCxnSpPr>
        <p:spPr>
          <a:xfrm>
            <a:off x="7060134" y="6787471"/>
            <a:ext cx="1897596" cy="5013"/>
          </a:xfrm>
          <a:prstGeom prst="line">
            <a:avLst/>
          </a:prstGeom>
          <a:ln w="381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Přímá spojnice 62"/>
          <p:cNvCxnSpPr>
            <a:stCxn id="59" idx="1"/>
            <a:endCxn id="59" idx="3"/>
          </p:cNvCxnSpPr>
          <p:nvPr/>
        </p:nvCxnSpPr>
        <p:spPr>
          <a:xfrm>
            <a:off x="7060135" y="6238135"/>
            <a:ext cx="948798" cy="0"/>
          </a:xfrm>
          <a:prstGeom prst="line">
            <a:avLst/>
          </a:prstGeom>
          <a:ln w="381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Přímá spojnice 63"/>
          <p:cNvCxnSpPr/>
          <p:nvPr/>
        </p:nvCxnSpPr>
        <p:spPr>
          <a:xfrm>
            <a:off x="8023678" y="5672210"/>
            <a:ext cx="0" cy="1097056"/>
          </a:xfrm>
          <a:prstGeom prst="line">
            <a:avLst/>
          </a:prstGeom>
          <a:ln w="381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Přímá spojnice 66"/>
          <p:cNvCxnSpPr/>
          <p:nvPr/>
        </p:nvCxnSpPr>
        <p:spPr>
          <a:xfrm>
            <a:off x="8139919" y="5661494"/>
            <a:ext cx="0" cy="1137180"/>
          </a:xfrm>
          <a:prstGeom prst="line">
            <a:avLst/>
          </a:prstGeom>
          <a:ln w="381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8" name="TextovéPole 67"/>
          <p:cNvSpPr txBox="1"/>
          <p:nvPr/>
        </p:nvSpPr>
        <p:spPr>
          <a:xfrm>
            <a:off x="8023678" y="5670474"/>
            <a:ext cx="1070349" cy="1131848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965" dirty="0"/>
              <a:t>B13</a:t>
            </a:r>
          </a:p>
          <a:p>
            <a:pPr algn="ctr"/>
            <a:r>
              <a:rPr lang="cs-CZ" sz="965" dirty="0"/>
              <a:t>Hmotnost (kg)</a:t>
            </a:r>
          </a:p>
          <a:p>
            <a:pPr algn="ctr"/>
            <a:r>
              <a:rPr lang="cs-CZ" sz="965" dirty="0" err="1"/>
              <a:t>Weight</a:t>
            </a:r>
            <a:r>
              <a:rPr lang="cs-CZ" sz="965" dirty="0"/>
              <a:t>(</a:t>
            </a:r>
            <a:r>
              <a:rPr lang="cs-CZ" sz="965" dirty="0" err="1"/>
              <a:t>kgs</a:t>
            </a:r>
            <a:r>
              <a:rPr lang="cs-CZ" sz="965" dirty="0"/>
              <a:t>)</a:t>
            </a:r>
          </a:p>
          <a:p>
            <a:endParaRPr lang="cs-CZ" sz="965" dirty="0"/>
          </a:p>
          <a:p>
            <a:pPr algn="ctr"/>
            <a:r>
              <a:rPr lang="cs-CZ" sz="965" dirty="0"/>
              <a:t>1898</a:t>
            </a:r>
          </a:p>
          <a:p>
            <a:pPr algn="ctr"/>
            <a:endParaRPr lang="cs-CZ" sz="965" dirty="0"/>
          </a:p>
          <a:p>
            <a:pPr algn="ctr"/>
            <a:endParaRPr lang="cs-CZ" sz="965" dirty="0"/>
          </a:p>
        </p:txBody>
      </p:sp>
      <p:cxnSp>
        <p:nvCxnSpPr>
          <p:cNvPr id="69" name="Přímá spojnice 68"/>
          <p:cNvCxnSpPr/>
          <p:nvPr/>
        </p:nvCxnSpPr>
        <p:spPr>
          <a:xfrm>
            <a:off x="8025504" y="5683555"/>
            <a:ext cx="0" cy="1097056"/>
          </a:xfrm>
          <a:prstGeom prst="line">
            <a:avLst/>
          </a:prstGeom>
          <a:ln w="381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Přímá spojnice 69"/>
          <p:cNvCxnSpPr>
            <a:stCxn id="68" idx="1"/>
            <a:endCxn id="68" idx="3"/>
          </p:cNvCxnSpPr>
          <p:nvPr/>
        </p:nvCxnSpPr>
        <p:spPr>
          <a:xfrm>
            <a:off x="8023678" y="6236398"/>
            <a:ext cx="1070349" cy="0"/>
          </a:xfrm>
          <a:prstGeom prst="line">
            <a:avLst/>
          </a:prstGeom>
          <a:ln w="381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Přímá spojnice 70"/>
          <p:cNvCxnSpPr/>
          <p:nvPr/>
        </p:nvCxnSpPr>
        <p:spPr>
          <a:xfrm>
            <a:off x="9108772" y="5670473"/>
            <a:ext cx="0" cy="1088404"/>
          </a:xfrm>
          <a:prstGeom prst="line">
            <a:avLst/>
          </a:prstGeom>
          <a:ln w="381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93" name="Přímá spojnice 3092"/>
          <p:cNvCxnSpPr>
            <a:stCxn id="58" idx="2"/>
          </p:cNvCxnSpPr>
          <p:nvPr/>
        </p:nvCxnSpPr>
        <p:spPr>
          <a:xfrm>
            <a:off x="7997332" y="6771719"/>
            <a:ext cx="1111441" cy="10628"/>
          </a:xfrm>
          <a:prstGeom prst="line">
            <a:avLst/>
          </a:prstGeom>
          <a:ln w="381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928153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4294967295"/>
          </p:nvPr>
        </p:nvSpPr>
        <p:spPr>
          <a:xfrm>
            <a:off x="7552214" y="6348955"/>
            <a:ext cx="2406015" cy="320245"/>
          </a:xfrm>
          <a:prstGeom prst="rect">
            <a:avLst/>
          </a:prstGeom>
        </p:spPr>
        <p:txBody>
          <a:bodyPr/>
          <a:lstStyle/>
          <a:p>
            <a:fld id="{DE4D6E78-E7AE-439A-95B4-38161C32124B}" type="slidenum">
              <a:rPr lang="cs-CZ" altLang="cs-CZ" smtClean="0"/>
              <a:pPr/>
              <a:t>14</a:t>
            </a:fld>
            <a:endParaRPr lang="cs-CZ" altLang="cs-CZ"/>
          </a:p>
        </p:txBody>
      </p:sp>
      <p:sp>
        <p:nvSpPr>
          <p:cNvPr id="5" name="Nadpis 1"/>
          <p:cNvSpPr txBox="1">
            <a:spLocks/>
          </p:cNvSpPr>
          <p:nvPr/>
        </p:nvSpPr>
        <p:spPr bwMode="auto">
          <a:xfrm>
            <a:off x="104668" y="1605844"/>
            <a:ext cx="4176732" cy="6315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80201" tIns="40100" rIns="80201" bIns="40100" numCol="1" anchor="ctr" anchorCtr="0" compatLnSpc="1">
            <a:prstTxWarp prst="textNoShape">
              <a:avLst/>
            </a:prstTxWarp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5E82AB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5E82AB"/>
                </a:solidFill>
                <a:latin typeface="Arial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5E82AB"/>
                </a:solidFill>
                <a:latin typeface="Arial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5E82AB"/>
                </a:solidFill>
                <a:latin typeface="Arial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5E82AB"/>
                </a:solidFill>
                <a:latin typeface="Arial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5E82AB"/>
                </a:solidFill>
                <a:latin typeface="Arial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5E82AB"/>
                </a:solidFill>
                <a:latin typeface="Arial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5E82AB"/>
                </a:solidFill>
                <a:latin typeface="Arial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5E82AB"/>
                </a:solidFill>
                <a:latin typeface="Arial" charset="0"/>
              </a:defRPr>
            </a:lvl9pPr>
          </a:lstStyle>
          <a:p>
            <a:pPr algn="ctr"/>
            <a:r>
              <a:rPr lang="cs-CZ" sz="2631" b="0" kern="0" dirty="0">
                <a:solidFill>
                  <a:schemeClr val="tx1"/>
                </a:solidFill>
              </a:rPr>
              <a:t>Pole v příslušném dokumentu kontroly</a:t>
            </a:r>
          </a:p>
        </p:txBody>
      </p:sp>
      <p:sp>
        <p:nvSpPr>
          <p:cNvPr id="7" name="TextovéPole 6"/>
          <p:cNvSpPr txBox="1"/>
          <p:nvPr/>
        </p:nvSpPr>
        <p:spPr>
          <a:xfrm>
            <a:off x="4146717" y="1835299"/>
            <a:ext cx="4105206" cy="1064394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>
            <a:defPPr>
              <a:defRPr lang="cs-CZ"/>
            </a:defPPr>
          </a:lstStyle>
          <a:p>
            <a:r>
              <a:rPr lang="cs-CZ" sz="1579" dirty="0"/>
              <a:t>Chemické složení a způsob výroby</a:t>
            </a:r>
          </a:p>
          <a:p>
            <a:r>
              <a:rPr lang="cs-CZ" sz="1579" dirty="0"/>
              <a:t>C 70 – Způsob výroby oceli</a:t>
            </a:r>
          </a:p>
          <a:p>
            <a:r>
              <a:rPr lang="cs-CZ" sz="1579" dirty="0"/>
              <a:t>C 71 až C92 chemické složení</a:t>
            </a:r>
          </a:p>
          <a:p>
            <a:r>
              <a:rPr lang="cs-CZ" sz="1579" dirty="0"/>
              <a:t>C 93 až C99 Doplňující údaje</a:t>
            </a: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2400" y="3023542"/>
            <a:ext cx="6767391" cy="10119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9" name="Přímá spojnice 8"/>
          <p:cNvCxnSpPr/>
          <p:nvPr/>
        </p:nvCxnSpPr>
        <p:spPr>
          <a:xfrm flipV="1">
            <a:off x="2599817" y="3970897"/>
            <a:ext cx="6674189" cy="64591"/>
          </a:xfrm>
          <a:prstGeom prst="line">
            <a:avLst/>
          </a:prstGeom>
          <a:ln w="381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10"/>
          <p:cNvCxnSpPr/>
          <p:nvPr/>
        </p:nvCxnSpPr>
        <p:spPr>
          <a:xfrm flipV="1">
            <a:off x="2558203" y="3357814"/>
            <a:ext cx="6751590" cy="61723"/>
          </a:xfrm>
          <a:prstGeom prst="line">
            <a:avLst/>
          </a:prstGeom>
          <a:ln w="381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12"/>
          <p:cNvCxnSpPr/>
          <p:nvPr/>
        </p:nvCxnSpPr>
        <p:spPr>
          <a:xfrm flipV="1">
            <a:off x="2599817" y="3065202"/>
            <a:ext cx="6709976" cy="63157"/>
          </a:xfrm>
          <a:prstGeom prst="line">
            <a:avLst/>
          </a:prstGeom>
          <a:ln w="381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14"/>
          <p:cNvCxnSpPr/>
          <p:nvPr/>
        </p:nvCxnSpPr>
        <p:spPr>
          <a:xfrm>
            <a:off x="9262983" y="3086698"/>
            <a:ext cx="0" cy="884198"/>
          </a:xfrm>
          <a:prstGeom prst="line">
            <a:avLst/>
          </a:prstGeom>
          <a:ln w="381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nice 16"/>
          <p:cNvCxnSpPr/>
          <p:nvPr/>
        </p:nvCxnSpPr>
        <p:spPr>
          <a:xfrm>
            <a:off x="2599815" y="3086699"/>
            <a:ext cx="0" cy="948789"/>
          </a:xfrm>
          <a:prstGeom prst="line">
            <a:avLst/>
          </a:prstGeom>
          <a:ln w="381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ovéPole 18"/>
          <p:cNvSpPr txBox="1"/>
          <p:nvPr/>
        </p:nvSpPr>
        <p:spPr>
          <a:xfrm>
            <a:off x="2641364" y="3128360"/>
            <a:ext cx="947355" cy="24083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s-CZ" sz="965" dirty="0"/>
              <a:t>C71- C92</a:t>
            </a:r>
          </a:p>
        </p:txBody>
      </p:sp>
      <p:pic>
        <p:nvPicPr>
          <p:cNvPr id="23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0037" y="4209065"/>
            <a:ext cx="1587123" cy="9414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4" name="TextovéPole 23"/>
          <p:cNvSpPr txBox="1"/>
          <p:nvPr/>
        </p:nvSpPr>
        <p:spPr>
          <a:xfrm>
            <a:off x="2586401" y="4050958"/>
            <a:ext cx="1897596" cy="157735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965" dirty="0"/>
              <a:t>C70</a:t>
            </a:r>
          </a:p>
          <a:p>
            <a:pPr algn="ctr"/>
            <a:r>
              <a:rPr lang="cs-CZ" sz="965" dirty="0"/>
              <a:t>Tavba</a:t>
            </a:r>
          </a:p>
          <a:p>
            <a:pPr algn="ctr"/>
            <a:r>
              <a:rPr lang="cs-CZ" sz="965" dirty="0"/>
              <a:t>Heat No.</a:t>
            </a:r>
          </a:p>
          <a:p>
            <a:pPr algn="ctr"/>
            <a:endParaRPr lang="cs-CZ" sz="965" dirty="0"/>
          </a:p>
          <a:p>
            <a:pPr algn="ctr"/>
            <a:endParaRPr lang="cs-CZ" sz="965" dirty="0"/>
          </a:p>
          <a:p>
            <a:pPr algn="ctr"/>
            <a:r>
              <a:rPr lang="cs-CZ" sz="965" dirty="0"/>
              <a:t>T22945</a:t>
            </a:r>
          </a:p>
          <a:p>
            <a:endParaRPr lang="cs-CZ" sz="965" dirty="0"/>
          </a:p>
          <a:p>
            <a:endParaRPr lang="cs-CZ" sz="965" dirty="0"/>
          </a:p>
          <a:p>
            <a:endParaRPr lang="cs-CZ" sz="965" dirty="0"/>
          </a:p>
          <a:p>
            <a:endParaRPr lang="cs-CZ" sz="965" dirty="0"/>
          </a:p>
        </p:txBody>
      </p:sp>
      <p:cxnSp>
        <p:nvCxnSpPr>
          <p:cNvPr id="25" name="Přímá spojnice 24"/>
          <p:cNvCxnSpPr/>
          <p:nvPr/>
        </p:nvCxnSpPr>
        <p:spPr>
          <a:xfrm flipH="1">
            <a:off x="2586401" y="4034054"/>
            <a:ext cx="13414" cy="1116414"/>
          </a:xfrm>
          <a:prstGeom prst="line">
            <a:avLst/>
          </a:prstGeom>
          <a:ln w="381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Přímá spojnice 25"/>
          <p:cNvCxnSpPr/>
          <p:nvPr/>
        </p:nvCxnSpPr>
        <p:spPr>
          <a:xfrm>
            <a:off x="4483997" y="4034054"/>
            <a:ext cx="0" cy="1137180"/>
          </a:xfrm>
          <a:prstGeom prst="line">
            <a:avLst/>
          </a:prstGeom>
          <a:ln w="381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Přímá spojnice 26"/>
          <p:cNvCxnSpPr/>
          <p:nvPr/>
        </p:nvCxnSpPr>
        <p:spPr>
          <a:xfrm>
            <a:off x="2586401" y="5166220"/>
            <a:ext cx="1897596" cy="5013"/>
          </a:xfrm>
          <a:prstGeom prst="line">
            <a:avLst/>
          </a:prstGeom>
          <a:ln w="381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Přímá spojnice 27"/>
          <p:cNvCxnSpPr/>
          <p:nvPr/>
        </p:nvCxnSpPr>
        <p:spPr>
          <a:xfrm>
            <a:off x="2586401" y="4597904"/>
            <a:ext cx="1897596" cy="0"/>
          </a:xfrm>
          <a:prstGeom prst="line">
            <a:avLst/>
          </a:prstGeom>
          <a:ln w="381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Přímá spojnice 28"/>
          <p:cNvCxnSpPr/>
          <p:nvPr/>
        </p:nvCxnSpPr>
        <p:spPr>
          <a:xfrm>
            <a:off x="4481112" y="4072416"/>
            <a:ext cx="0" cy="1097056"/>
          </a:xfrm>
          <a:prstGeom prst="line">
            <a:avLst/>
          </a:prstGeom>
          <a:ln w="381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637536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4294967295"/>
          </p:nvPr>
        </p:nvSpPr>
        <p:spPr>
          <a:xfrm>
            <a:off x="7683098" y="6030145"/>
            <a:ext cx="1272626" cy="228349"/>
          </a:xfrm>
          <a:prstGeom prst="rect">
            <a:avLst/>
          </a:prstGeom>
        </p:spPr>
        <p:txBody>
          <a:bodyPr/>
          <a:lstStyle/>
          <a:p>
            <a:fld id="{DE4D6E78-E7AE-439A-95B4-38161C32124B}" type="slidenum">
              <a:rPr lang="cs-CZ" altLang="cs-CZ" smtClean="0"/>
              <a:pPr/>
              <a:t>15</a:t>
            </a:fld>
            <a:endParaRPr lang="cs-CZ" altLang="cs-CZ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8365" y="3603940"/>
            <a:ext cx="7972653" cy="1891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58" r="44741"/>
          <a:stretch/>
        </p:blipFill>
        <p:spPr bwMode="auto">
          <a:xfrm>
            <a:off x="5951332" y="1612619"/>
            <a:ext cx="3364979" cy="1894711"/>
          </a:xfrm>
          <a:prstGeom prst="rect">
            <a:avLst/>
          </a:prstGeom>
          <a:solidFill>
            <a:schemeClr val="accent1">
              <a:alpha val="83000"/>
            </a:schemeClr>
          </a:solidFill>
          <a:ln>
            <a:noFill/>
          </a:ln>
        </p:spPr>
      </p:pic>
      <p:pic>
        <p:nvPicPr>
          <p:cNvPr id="8" name="Picture 2"/>
          <p:cNvPicPr>
            <a:picLocks noGrp="1" noChangeAspect="1" noChangeArrowheads="1"/>
          </p:cNvPicPr>
          <p:nvPr>
            <p:ph idx="4294967295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8363" y="5491178"/>
            <a:ext cx="7979280" cy="4912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Nadpis 1"/>
          <p:cNvSpPr txBox="1">
            <a:spLocks/>
          </p:cNvSpPr>
          <p:nvPr/>
        </p:nvSpPr>
        <p:spPr bwMode="auto">
          <a:xfrm>
            <a:off x="-147961" y="1507772"/>
            <a:ext cx="5936760" cy="6315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80201" tIns="40100" rIns="80201" bIns="40100" numCol="1" anchor="ctr" anchorCtr="0" compatLnSpc="1">
            <a:prstTxWarp prst="textNoShape">
              <a:avLst/>
            </a:prstTxWarp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5E82AB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5E82AB"/>
                </a:solidFill>
                <a:latin typeface="Arial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5E82AB"/>
                </a:solidFill>
                <a:latin typeface="Arial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5E82AB"/>
                </a:solidFill>
                <a:latin typeface="Arial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5E82AB"/>
                </a:solidFill>
                <a:latin typeface="Arial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5E82AB"/>
                </a:solidFill>
                <a:latin typeface="Arial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5E82AB"/>
                </a:solidFill>
                <a:latin typeface="Arial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5E82AB"/>
                </a:solidFill>
                <a:latin typeface="Arial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5E82AB"/>
                </a:solidFill>
                <a:latin typeface="Arial" charset="0"/>
              </a:defRPr>
            </a:lvl9pPr>
          </a:lstStyle>
          <a:p>
            <a:pPr algn="ctr"/>
            <a:r>
              <a:rPr lang="cs-CZ" sz="2631" b="0" kern="0" dirty="0">
                <a:solidFill>
                  <a:schemeClr val="tx1"/>
                </a:solidFill>
              </a:rPr>
              <a:t>Pole v příslušném dokumentu kontroly</a:t>
            </a:r>
          </a:p>
        </p:txBody>
      </p:sp>
    </p:spTree>
    <p:extLst>
      <p:ext uri="{BB962C8B-B14F-4D97-AF65-F5344CB8AC3E}">
        <p14:creationId xmlns:p14="http://schemas.microsoft.com/office/powerpoint/2010/main" val="32037564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4294967295"/>
          </p:nvPr>
        </p:nvSpPr>
        <p:spPr>
          <a:xfrm>
            <a:off x="7552214" y="6348955"/>
            <a:ext cx="2406015" cy="320245"/>
          </a:xfrm>
          <a:prstGeom prst="rect">
            <a:avLst/>
          </a:prstGeom>
        </p:spPr>
        <p:txBody>
          <a:bodyPr/>
          <a:lstStyle/>
          <a:p>
            <a:fld id="{DE4D6E78-E7AE-439A-95B4-38161C32124B}" type="slidenum">
              <a:rPr lang="cs-CZ" altLang="cs-CZ" smtClean="0"/>
              <a:pPr/>
              <a:t>16</a:t>
            </a:fld>
            <a:endParaRPr lang="cs-CZ" altLang="cs-CZ"/>
          </a:p>
        </p:txBody>
      </p:sp>
      <p:sp>
        <p:nvSpPr>
          <p:cNvPr id="5" name="Nadpis 1"/>
          <p:cNvSpPr txBox="1">
            <a:spLocks/>
          </p:cNvSpPr>
          <p:nvPr/>
        </p:nvSpPr>
        <p:spPr bwMode="auto">
          <a:xfrm>
            <a:off x="-147961" y="1644365"/>
            <a:ext cx="5873603" cy="6315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80201" tIns="40100" rIns="80201" bIns="40100" numCol="1" anchor="ctr" anchorCtr="0" compatLnSpc="1">
            <a:prstTxWarp prst="textNoShape">
              <a:avLst/>
            </a:prstTxWarp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5E82AB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5E82AB"/>
                </a:solidFill>
                <a:latin typeface="Arial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5E82AB"/>
                </a:solidFill>
                <a:latin typeface="Arial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5E82AB"/>
                </a:solidFill>
                <a:latin typeface="Arial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5E82AB"/>
                </a:solidFill>
                <a:latin typeface="Arial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5E82AB"/>
                </a:solidFill>
                <a:latin typeface="Arial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5E82AB"/>
                </a:solidFill>
                <a:latin typeface="Arial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5E82AB"/>
                </a:solidFill>
                <a:latin typeface="Arial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5E82AB"/>
                </a:solidFill>
                <a:latin typeface="Arial" charset="0"/>
              </a:defRPr>
            </a:lvl9pPr>
          </a:lstStyle>
          <a:p>
            <a:pPr algn="ctr"/>
            <a:r>
              <a:rPr lang="cs-CZ" sz="2631" b="0" kern="0" dirty="0">
                <a:solidFill>
                  <a:schemeClr val="tx1"/>
                </a:solidFill>
              </a:rPr>
              <a:t>Pole v příslušném dokumentu kontroly</a:t>
            </a: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63255" y="2328453"/>
            <a:ext cx="6437241" cy="20136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7022" y="4312232"/>
            <a:ext cx="7008041" cy="168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356414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4294967295"/>
          </p:nvPr>
        </p:nvSpPr>
        <p:spPr>
          <a:xfrm>
            <a:off x="7552214" y="6348955"/>
            <a:ext cx="2406015" cy="320245"/>
          </a:xfrm>
          <a:prstGeom prst="rect">
            <a:avLst/>
          </a:prstGeom>
        </p:spPr>
        <p:txBody>
          <a:bodyPr/>
          <a:lstStyle/>
          <a:p>
            <a:fld id="{DE4D6E78-E7AE-439A-95B4-38161C32124B}" type="slidenum">
              <a:rPr lang="cs-CZ" altLang="cs-CZ" smtClean="0"/>
              <a:pPr/>
              <a:t>17</a:t>
            </a:fld>
            <a:endParaRPr lang="cs-CZ" altLang="cs-CZ"/>
          </a:p>
        </p:txBody>
      </p:sp>
      <p:sp>
        <p:nvSpPr>
          <p:cNvPr id="5" name="Nadpis 1"/>
          <p:cNvSpPr txBox="1">
            <a:spLocks/>
          </p:cNvSpPr>
          <p:nvPr/>
        </p:nvSpPr>
        <p:spPr bwMode="auto">
          <a:xfrm>
            <a:off x="2315163" y="1347650"/>
            <a:ext cx="6324774" cy="6315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80201" tIns="40100" rIns="80201" bIns="40100" numCol="1" anchor="ctr" anchorCtr="0" compatLnSpc="1">
            <a:prstTxWarp prst="textNoShape">
              <a:avLst/>
            </a:prstTxWarp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5E82AB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5E82AB"/>
                </a:solidFill>
                <a:latin typeface="Arial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5E82AB"/>
                </a:solidFill>
                <a:latin typeface="Arial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5E82AB"/>
                </a:solidFill>
                <a:latin typeface="Arial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5E82AB"/>
                </a:solidFill>
                <a:latin typeface="Arial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5E82AB"/>
                </a:solidFill>
                <a:latin typeface="Arial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5E82AB"/>
                </a:solidFill>
                <a:latin typeface="Arial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5E82AB"/>
                </a:solidFill>
                <a:latin typeface="Arial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5E82AB"/>
                </a:solidFill>
                <a:latin typeface="Arial" charset="0"/>
              </a:defRPr>
            </a:lvl9pPr>
          </a:lstStyle>
          <a:p>
            <a:pPr algn="ctr"/>
            <a:r>
              <a:rPr lang="cs-CZ" sz="2631" b="0" kern="0" dirty="0">
                <a:solidFill>
                  <a:schemeClr val="tx1"/>
                </a:solidFill>
              </a:rPr>
              <a:t>Příklady z praxe: 1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9261" r="6393"/>
          <a:stretch/>
        </p:blipFill>
        <p:spPr bwMode="auto">
          <a:xfrm>
            <a:off x="2478299" y="1886714"/>
            <a:ext cx="6609227" cy="27837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7352" y="4791938"/>
            <a:ext cx="6711926" cy="17193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392787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4294967295"/>
          </p:nvPr>
        </p:nvSpPr>
        <p:spPr>
          <a:xfrm>
            <a:off x="7552214" y="6348955"/>
            <a:ext cx="2406015" cy="320245"/>
          </a:xfrm>
          <a:prstGeom prst="rect">
            <a:avLst/>
          </a:prstGeom>
        </p:spPr>
        <p:txBody>
          <a:bodyPr/>
          <a:lstStyle/>
          <a:p>
            <a:fld id="{DE4D6E78-E7AE-439A-95B4-38161C32124B}" type="slidenum">
              <a:rPr lang="cs-CZ" altLang="cs-CZ" smtClean="0"/>
              <a:pPr/>
              <a:t>18</a:t>
            </a:fld>
            <a:endParaRPr lang="cs-CZ" altLang="cs-CZ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4294967295"/>
          </p:nvPr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15863" y="1692860"/>
            <a:ext cx="7479073" cy="50285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Nadpis 1"/>
          <p:cNvSpPr txBox="1">
            <a:spLocks/>
          </p:cNvSpPr>
          <p:nvPr/>
        </p:nvSpPr>
        <p:spPr bwMode="auto">
          <a:xfrm>
            <a:off x="-779531" y="1570930"/>
            <a:ext cx="4998477" cy="3157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80201" tIns="40100" rIns="80201" bIns="40100" numCol="1" anchor="ctr" anchorCtr="0" compatLnSpc="1">
            <a:prstTxWarp prst="textNoShape">
              <a:avLst/>
            </a:prstTxWarp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5E82AB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5E82AB"/>
                </a:solidFill>
                <a:latin typeface="Arial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5E82AB"/>
                </a:solidFill>
                <a:latin typeface="Arial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5E82AB"/>
                </a:solidFill>
                <a:latin typeface="Arial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5E82AB"/>
                </a:solidFill>
                <a:latin typeface="Arial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5E82AB"/>
                </a:solidFill>
                <a:latin typeface="Arial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5E82AB"/>
                </a:solidFill>
                <a:latin typeface="Arial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5E82AB"/>
                </a:solidFill>
                <a:latin typeface="Arial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5E82AB"/>
                </a:solidFill>
                <a:latin typeface="Arial" charset="0"/>
              </a:defRPr>
            </a:lvl9pPr>
          </a:lstStyle>
          <a:p>
            <a:pPr algn="ctr"/>
            <a:r>
              <a:rPr lang="cs-CZ" sz="2631" b="0" kern="0" dirty="0">
                <a:solidFill>
                  <a:schemeClr val="tx1"/>
                </a:solidFill>
              </a:rPr>
              <a:t>Příklady z praxe: 1</a:t>
            </a:r>
          </a:p>
        </p:txBody>
      </p:sp>
    </p:spTree>
    <p:extLst>
      <p:ext uri="{BB962C8B-B14F-4D97-AF65-F5344CB8AC3E}">
        <p14:creationId xmlns:p14="http://schemas.microsoft.com/office/powerpoint/2010/main" val="5994659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4294967295"/>
          </p:nvPr>
        </p:nvSpPr>
        <p:spPr>
          <a:xfrm>
            <a:off x="7552214" y="6348955"/>
            <a:ext cx="2406015" cy="320245"/>
          </a:xfrm>
          <a:prstGeom prst="rect">
            <a:avLst/>
          </a:prstGeom>
        </p:spPr>
        <p:txBody>
          <a:bodyPr/>
          <a:lstStyle/>
          <a:p>
            <a:fld id="{DE4D6E78-E7AE-439A-95B4-38161C32124B}" type="slidenum">
              <a:rPr lang="cs-CZ" altLang="cs-CZ" smtClean="0"/>
              <a:pPr/>
              <a:t>19</a:t>
            </a:fld>
            <a:endParaRPr lang="cs-CZ" altLang="cs-CZ"/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idx="4294967295"/>
          </p:nvPr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61386" y="2265656"/>
            <a:ext cx="7545101" cy="21473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Nadpis 1"/>
          <p:cNvSpPr txBox="1">
            <a:spLocks/>
          </p:cNvSpPr>
          <p:nvPr/>
        </p:nvSpPr>
        <p:spPr bwMode="auto">
          <a:xfrm>
            <a:off x="-1537415" y="1634087"/>
            <a:ext cx="6324774" cy="439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80201" tIns="40100" rIns="80201" bIns="40100" numCol="1" anchor="ctr" anchorCtr="0" compatLnSpc="1">
            <a:prstTxWarp prst="textNoShape">
              <a:avLst/>
            </a:prstTxWarp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5E82AB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5E82AB"/>
                </a:solidFill>
                <a:latin typeface="Arial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5E82AB"/>
                </a:solidFill>
                <a:latin typeface="Arial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5E82AB"/>
                </a:solidFill>
                <a:latin typeface="Arial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5E82AB"/>
                </a:solidFill>
                <a:latin typeface="Arial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5E82AB"/>
                </a:solidFill>
                <a:latin typeface="Arial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5E82AB"/>
                </a:solidFill>
                <a:latin typeface="Arial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5E82AB"/>
                </a:solidFill>
                <a:latin typeface="Arial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5E82AB"/>
                </a:solidFill>
                <a:latin typeface="Arial" charset="0"/>
              </a:defRPr>
            </a:lvl9pPr>
          </a:lstStyle>
          <a:p>
            <a:pPr algn="ctr"/>
            <a:r>
              <a:rPr lang="cs-CZ" sz="2631" b="0" kern="0" dirty="0">
                <a:solidFill>
                  <a:schemeClr val="tx1"/>
                </a:solidFill>
              </a:rPr>
              <a:t>Příklady z praxe: 1</a:t>
            </a:r>
          </a:p>
        </p:txBody>
      </p:sp>
    </p:spTree>
    <p:extLst>
      <p:ext uri="{BB962C8B-B14F-4D97-AF65-F5344CB8AC3E}">
        <p14:creationId xmlns:p14="http://schemas.microsoft.com/office/powerpoint/2010/main" val="8297411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4294967295"/>
          </p:nvPr>
        </p:nvSpPr>
        <p:spPr>
          <a:xfrm>
            <a:off x="7552214" y="6348955"/>
            <a:ext cx="2406015" cy="320245"/>
          </a:xfrm>
          <a:prstGeom prst="rect">
            <a:avLst/>
          </a:prstGeom>
        </p:spPr>
        <p:txBody>
          <a:bodyPr/>
          <a:lstStyle/>
          <a:p>
            <a:fld id="{DE4D6E78-E7AE-439A-95B4-38161C32124B}" type="slidenum">
              <a:rPr lang="cs-CZ" altLang="cs-CZ" smtClean="0"/>
              <a:pPr/>
              <a:t>20</a:t>
            </a:fld>
            <a:endParaRPr lang="cs-CZ" altLang="cs-CZ"/>
          </a:p>
        </p:txBody>
      </p:sp>
      <p:sp>
        <p:nvSpPr>
          <p:cNvPr id="5" name="Nadpis 1"/>
          <p:cNvSpPr txBox="1">
            <a:spLocks/>
          </p:cNvSpPr>
          <p:nvPr/>
        </p:nvSpPr>
        <p:spPr bwMode="auto">
          <a:xfrm>
            <a:off x="-147960" y="1413038"/>
            <a:ext cx="4661045" cy="6315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80201" tIns="40100" rIns="80201" bIns="40100" numCol="1" anchor="ctr" anchorCtr="0" compatLnSpc="1">
            <a:prstTxWarp prst="textNoShape">
              <a:avLst/>
            </a:prstTxWarp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5E82AB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5E82AB"/>
                </a:solidFill>
                <a:latin typeface="Arial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5E82AB"/>
                </a:solidFill>
                <a:latin typeface="Arial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5E82AB"/>
                </a:solidFill>
                <a:latin typeface="Arial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5E82AB"/>
                </a:solidFill>
                <a:latin typeface="Arial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5E82AB"/>
                </a:solidFill>
                <a:latin typeface="Arial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5E82AB"/>
                </a:solidFill>
                <a:latin typeface="Arial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5E82AB"/>
                </a:solidFill>
                <a:latin typeface="Arial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5E82AB"/>
                </a:solidFill>
                <a:latin typeface="Arial" charset="0"/>
              </a:defRPr>
            </a:lvl9pPr>
          </a:lstStyle>
          <a:p>
            <a:pPr algn="ctr"/>
            <a:r>
              <a:rPr lang="cs-CZ" sz="2631" b="0" kern="0" dirty="0">
                <a:solidFill>
                  <a:schemeClr val="tx1"/>
                </a:solidFill>
              </a:rPr>
              <a:t>Příklady z praxe: 2</a:t>
            </a:r>
          </a:p>
        </p:txBody>
      </p:sp>
      <p:pic>
        <p:nvPicPr>
          <p:cNvPr id="6146" name="Picture 2"/>
          <p:cNvPicPr>
            <a:picLocks noGrp="1" noChangeAspect="1" noChangeArrowheads="1"/>
          </p:cNvPicPr>
          <p:nvPr>
            <p:ph idx="4294967295"/>
          </p:nvPr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924" y="1949872"/>
            <a:ext cx="9513427" cy="44841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41124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4294967295"/>
          </p:nvPr>
        </p:nvSpPr>
        <p:spPr>
          <a:xfrm>
            <a:off x="7552214" y="6348955"/>
            <a:ext cx="2406015" cy="320245"/>
          </a:xfrm>
          <a:prstGeom prst="rect">
            <a:avLst/>
          </a:prstGeom>
        </p:spPr>
        <p:txBody>
          <a:bodyPr/>
          <a:lstStyle/>
          <a:p>
            <a:fld id="{DE4D6E78-E7AE-439A-95B4-38161C32124B}" type="slidenum">
              <a:rPr lang="cs-CZ" altLang="cs-CZ" smtClean="0"/>
              <a:pPr/>
              <a:t>21</a:t>
            </a:fld>
            <a:endParaRPr lang="cs-CZ" altLang="cs-CZ"/>
          </a:p>
        </p:txBody>
      </p:sp>
      <p:pic>
        <p:nvPicPr>
          <p:cNvPr id="7170" name="Picture 2"/>
          <p:cNvPicPr>
            <a:picLocks noGrp="1" noChangeAspect="1" noChangeArrowheads="1"/>
          </p:cNvPicPr>
          <p:nvPr>
            <p:ph idx="4294967295"/>
          </p:nvPr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0453" y="2202500"/>
            <a:ext cx="10069000" cy="40121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Nadpis 1"/>
          <p:cNvSpPr txBox="1">
            <a:spLocks/>
          </p:cNvSpPr>
          <p:nvPr/>
        </p:nvSpPr>
        <p:spPr bwMode="auto">
          <a:xfrm>
            <a:off x="-1600572" y="1507773"/>
            <a:ext cx="6324774" cy="6315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80201" tIns="40100" rIns="80201" bIns="40100" numCol="1" anchor="ctr" anchorCtr="0" compatLnSpc="1">
            <a:prstTxWarp prst="textNoShape">
              <a:avLst/>
            </a:prstTxWarp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5E82AB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5E82AB"/>
                </a:solidFill>
                <a:latin typeface="Arial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5E82AB"/>
                </a:solidFill>
                <a:latin typeface="Arial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5E82AB"/>
                </a:solidFill>
                <a:latin typeface="Arial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5E82AB"/>
                </a:solidFill>
                <a:latin typeface="Arial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5E82AB"/>
                </a:solidFill>
                <a:latin typeface="Arial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5E82AB"/>
                </a:solidFill>
                <a:latin typeface="Arial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5E82AB"/>
                </a:solidFill>
                <a:latin typeface="Arial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5E82AB"/>
                </a:solidFill>
                <a:latin typeface="Arial" charset="0"/>
              </a:defRPr>
            </a:lvl9pPr>
          </a:lstStyle>
          <a:p>
            <a:pPr algn="ctr"/>
            <a:r>
              <a:rPr lang="cs-CZ" sz="2631" b="0" kern="0" dirty="0">
                <a:solidFill>
                  <a:schemeClr val="tx1"/>
                </a:solidFill>
              </a:rPr>
              <a:t>Příklady z praxe: 2</a:t>
            </a:r>
          </a:p>
        </p:txBody>
      </p:sp>
    </p:spTree>
    <p:extLst>
      <p:ext uri="{BB962C8B-B14F-4D97-AF65-F5344CB8AC3E}">
        <p14:creationId xmlns:p14="http://schemas.microsoft.com/office/powerpoint/2010/main" val="783060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4294967295"/>
          </p:nvPr>
        </p:nvSpPr>
        <p:spPr>
          <a:xfrm>
            <a:off x="7552214" y="6348955"/>
            <a:ext cx="2406015" cy="320245"/>
          </a:xfrm>
          <a:prstGeom prst="rect">
            <a:avLst/>
          </a:prstGeom>
        </p:spPr>
        <p:txBody>
          <a:bodyPr/>
          <a:lstStyle/>
          <a:p>
            <a:fld id="{DE4D6E78-E7AE-439A-95B4-38161C32124B}" type="slidenum">
              <a:rPr lang="cs-CZ" altLang="cs-CZ" smtClean="0"/>
              <a:pPr/>
              <a:t>22</a:t>
            </a:fld>
            <a:endParaRPr lang="cs-CZ" altLang="cs-CZ"/>
          </a:p>
        </p:txBody>
      </p:sp>
      <p:pic>
        <p:nvPicPr>
          <p:cNvPr id="8194" name="Picture 2"/>
          <p:cNvPicPr>
            <a:picLocks noGrp="1" noChangeAspect="1" noChangeArrowheads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0965" y="2120655"/>
            <a:ext cx="7284110" cy="44240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Nadpis 1"/>
          <p:cNvSpPr txBox="1">
            <a:spLocks/>
          </p:cNvSpPr>
          <p:nvPr/>
        </p:nvSpPr>
        <p:spPr bwMode="auto">
          <a:xfrm>
            <a:off x="1557279" y="1489085"/>
            <a:ext cx="6324774" cy="6315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80201" tIns="40100" rIns="80201" bIns="40100" numCol="1" anchor="ctr" anchorCtr="0" compatLnSpc="1">
            <a:prstTxWarp prst="textNoShape">
              <a:avLst/>
            </a:prstTxWarp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5E82AB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5E82AB"/>
                </a:solidFill>
                <a:latin typeface="Arial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5E82AB"/>
                </a:solidFill>
                <a:latin typeface="Arial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5E82AB"/>
                </a:solidFill>
                <a:latin typeface="Arial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5E82AB"/>
                </a:solidFill>
                <a:latin typeface="Arial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5E82AB"/>
                </a:solidFill>
                <a:latin typeface="Arial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5E82AB"/>
                </a:solidFill>
                <a:latin typeface="Arial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5E82AB"/>
                </a:solidFill>
                <a:latin typeface="Arial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5E82AB"/>
                </a:solidFill>
                <a:latin typeface="Arial" charset="0"/>
              </a:defRPr>
            </a:lvl9pPr>
          </a:lstStyle>
          <a:p>
            <a:pPr algn="ctr"/>
            <a:r>
              <a:rPr lang="cs-CZ" sz="2631" b="0" kern="0" dirty="0">
                <a:solidFill>
                  <a:schemeClr val="tx1"/>
                </a:solidFill>
              </a:rPr>
              <a:t>Příklady z praxe: 2</a:t>
            </a:r>
          </a:p>
        </p:txBody>
      </p:sp>
    </p:spTree>
    <p:extLst>
      <p:ext uri="{BB962C8B-B14F-4D97-AF65-F5344CB8AC3E}">
        <p14:creationId xmlns:p14="http://schemas.microsoft.com/office/powerpoint/2010/main" val="3373451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4294967295"/>
          </p:nvPr>
        </p:nvSpPr>
        <p:spPr>
          <a:xfrm>
            <a:off x="7552214" y="6348955"/>
            <a:ext cx="2406015" cy="320245"/>
          </a:xfrm>
          <a:prstGeom prst="rect">
            <a:avLst/>
          </a:prstGeom>
        </p:spPr>
        <p:txBody>
          <a:bodyPr/>
          <a:lstStyle/>
          <a:p>
            <a:fld id="{DE4D6E78-E7AE-439A-95B4-38161C32124B}" type="slidenum">
              <a:rPr lang="cs-CZ" altLang="cs-CZ" smtClean="0"/>
              <a:pPr/>
              <a:t>23</a:t>
            </a:fld>
            <a:endParaRPr lang="cs-CZ" altLang="cs-CZ"/>
          </a:p>
        </p:txBody>
      </p:sp>
      <p:sp>
        <p:nvSpPr>
          <p:cNvPr id="5" name="Nadpis 1"/>
          <p:cNvSpPr txBox="1">
            <a:spLocks/>
          </p:cNvSpPr>
          <p:nvPr/>
        </p:nvSpPr>
        <p:spPr bwMode="auto">
          <a:xfrm>
            <a:off x="2125692" y="1570930"/>
            <a:ext cx="6324774" cy="6315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80201" tIns="40100" rIns="80201" bIns="40100" numCol="1" anchor="ctr" anchorCtr="0" compatLnSpc="1">
            <a:prstTxWarp prst="textNoShape">
              <a:avLst/>
            </a:prstTxWarp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5E82AB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5E82AB"/>
                </a:solidFill>
                <a:latin typeface="Arial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5E82AB"/>
                </a:solidFill>
                <a:latin typeface="Arial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5E82AB"/>
                </a:solidFill>
                <a:latin typeface="Arial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5E82AB"/>
                </a:solidFill>
                <a:latin typeface="Arial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5E82AB"/>
                </a:solidFill>
                <a:latin typeface="Arial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5E82AB"/>
                </a:solidFill>
                <a:latin typeface="Arial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5E82AB"/>
                </a:solidFill>
                <a:latin typeface="Arial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5E82AB"/>
                </a:solidFill>
                <a:latin typeface="Arial" charset="0"/>
              </a:defRPr>
            </a:lvl9pPr>
          </a:lstStyle>
          <a:p>
            <a:pPr algn="ctr"/>
            <a:r>
              <a:rPr lang="cs-CZ" sz="2631" b="0" kern="0" dirty="0">
                <a:solidFill>
                  <a:schemeClr val="tx1"/>
                </a:solidFill>
              </a:rPr>
              <a:t>Příklady z praxe: 3</a:t>
            </a:r>
          </a:p>
        </p:txBody>
      </p:sp>
      <p:pic>
        <p:nvPicPr>
          <p:cNvPr id="9218" name="Picture 2"/>
          <p:cNvPicPr>
            <a:picLocks noGrp="1" noChangeAspect="1" noChangeArrowheads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1580" y="2644599"/>
            <a:ext cx="7639473" cy="34104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267123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4294967295"/>
          </p:nvPr>
        </p:nvSpPr>
        <p:spPr>
          <a:xfrm>
            <a:off x="7552214" y="6348955"/>
            <a:ext cx="2406015" cy="320245"/>
          </a:xfrm>
          <a:prstGeom prst="rect">
            <a:avLst/>
          </a:prstGeom>
        </p:spPr>
        <p:txBody>
          <a:bodyPr/>
          <a:lstStyle/>
          <a:p>
            <a:fld id="{DE4D6E78-E7AE-439A-95B4-38161C32124B}" type="slidenum">
              <a:rPr lang="cs-CZ" altLang="cs-CZ" smtClean="0"/>
              <a:pPr/>
              <a:t>24</a:t>
            </a:fld>
            <a:endParaRPr lang="cs-CZ" altLang="cs-CZ"/>
          </a:p>
        </p:txBody>
      </p:sp>
      <p:pic>
        <p:nvPicPr>
          <p:cNvPr id="10242" name="Picture 2"/>
          <p:cNvPicPr>
            <a:picLocks noGrp="1" noChangeAspect="1" noChangeArrowheads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8823" y="2135923"/>
            <a:ext cx="7403083" cy="45596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Nadpis 1"/>
          <p:cNvSpPr txBox="1">
            <a:spLocks/>
          </p:cNvSpPr>
          <p:nvPr/>
        </p:nvSpPr>
        <p:spPr bwMode="auto">
          <a:xfrm>
            <a:off x="1936221" y="1480731"/>
            <a:ext cx="6324774" cy="6315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80201" tIns="40100" rIns="80201" bIns="40100" numCol="1" anchor="ctr" anchorCtr="0" compatLnSpc="1">
            <a:prstTxWarp prst="textNoShape">
              <a:avLst/>
            </a:prstTxWarp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5E82AB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5E82AB"/>
                </a:solidFill>
                <a:latin typeface="Arial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5E82AB"/>
                </a:solidFill>
                <a:latin typeface="Arial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5E82AB"/>
                </a:solidFill>
                <a:latin typeface="Arial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5E82AB"/>
                </a:solidFill>
                <a:latin typeface="Arial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5E82AB"/>
                </a:solidFill>
                <a:latin typeface="Arial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5E82AB"/>
                </a:solidFill>
                <a:latin typeface="Arial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5E82AB"/>
                </a:solidFill>
                <a:latin typeface="Arial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5E82AB"/>
                </a:solidFill>
                <a:latin typeface="Arial" charset="0"/>
              </a:defRPr>
            </a:lvl9pPr>
          </a:lstStyle>
          <a:p>
            <a:pPr algn="ctr"/>
            <a:r>
              <a:rPr lang="cs-CZ" sz="2631" b="0" kern="0" dirty="0">
                <a:solidFill>
                  <a:schemeClr val="tx1"/>
                </a:solidFill>
              </a:rPr>
              <a:t>Příklady z praxe: 3</a:t>
            </a:r>
          </a:p>
        </p:txBody>
      </p:sp>
    </p:spTree>
    <p:extLst>
      <p:ext uri="{BB962C8B-B14F-4D97-AF65-F5344CB8AC3E}">
        <p14:creationId xmlns:p14="http://schemas.microsoft.com/office/powerpoint/2010/main" val="32587333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4294967295"/>
          </p:nvPr>
        </p:nvSpPr>
        <p:spPr>
          <a:xfrm>
            <a:off x="7552214" y="6348955"/>
            <a:ext cx="2406015" cy="320245"/>
          </a:xfrm>
          <a:prstGeom prst="rect">
            <a:avLst/>
          </a:prstGeom>
        </p:spPr>
        <p:txBody>
          <a:bodyPr/>
          <a:lstStyle/>
          <a:p>
            <a:fld id="{DE4D6E78-E7AE-439A-95B4-38161C32124B}" type="slidenum">
              <a:rPr lang="cs-CZ" altLang="cs-CZ" smtClean="0"/>
              <a:pPr/>
              <a:t>25</a:t>
            </a:fld>
            <a:endParaRPr lang="cs-CZ" altLang="cs-CZ"/>
          </a:p>
        </p:txBody>
      </p:sp>
      <p:pic>
        <p:nvPicPr>
          <p:cNvPr id="11266" name="Picture 2"/>
          <p:cNvPicPr>
            <a:picLocks noGrp="1" noChangeAspect="1" noChangeArrowheads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9754" y="2202500"/>
            <a:ext cx="8969095" cy="15000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Nadpis 1"/>
          <p:cNvSpPr txBox="1">
            <a:spLocks/>
          </p:cNvSpPr>
          <p:nvPr/>
        </p:nvSpPr>
        <p:spPr bwMode="auto">
          <a:xfrm>
            <a:off x="2441477" y="1480014"/>
            <a:ext cx="6324774" cy="6315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80201" tIns="40100" rIns="80201" bIns="40100" numCol="1" anchor="ctr" anchorCtr="0" compatLnSpc="1">
            <a:prstTxWarp prst="textNoShape">
              <a:avLst/>
            </a:prstTxWarp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5E82AB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5E82AB"/>
                </a:solidFill>
                <a:latin typeface="Arial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5E82AB"/>
                </a:solidFill>
                <a:latin typeface="Arial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5E82AB"/>
                </a:solidFill>
                <a:latin typeface="Arial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5E82AB"/>
                </a:solidFill>
                <a:latin typeface="Arial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5E82AB"/>
                </a:solidFill>
                <a:latin typeface="Arial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5E82AB"/>
                </a:solidFill>
                <a:latin typeface="Arial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5E82AB"/>
                </a:solidFill>
                <a:latin typeface="Arial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5E82AB"/>
                </a:solidFill>
                <a:latin typeface="Arial" charset="0"/>
              </a:defRPr>
            </a:lvl9pPr>
          </a:lstStyle>
          <a:p>
            <a:pPr algn="ctr"/>
            <a:r>
              <a:rPr lang="cs-CZ" sz="2631" b="0" kern="0" dirty="0">
                <a:solidFill>
                  <a:schemeClr val="tx1"/>
                </a:solidFill>
              </a:rPr>
              <a:t>Příklady z praxe: 3</a:t>
            </a:r>
          </a:p>
        </p:txBody>
      </p:sp>
    </p:spTree>
    <p:extLst>
      <p:ext uri="{BB962C8B-B14F-4D97-AF65-F5344CB8AC3E}">
        <p14:creationId xmlns:p14="http://schemas.microsoft.com/office/powerpoint/2010/main" val="41858057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4294967295"/>
          </p:nvPr>
        </p:nvSpPr>
        <p:spPr>
          <a:xfrm>
            <a:off x="7552214" y="6348955"/>
            <a:ext cx="2406015" cy="320245"/>
          </a:xfrm>
          <a:prstGeom prst="rect">
            <a:avLst/>
          </a:prstGeom>
        </p:spPr>
        <p:txBody>
          <a:bodyPr/>
          <a:lstStyle/>
          <a:p>
            <a:fld id="{DE4D6E78-E7AE-439A-95B4-38161C32124B}" type="slidenum">
              <a:rPr lang="cs-CZ" altLang="cs-CZ" smtClean="0"/>
              <a:pPr/>
              <a:t>26</a:t>
            </a:fld>
            <a:endParaRPr lang="cs-CZ" altLang="cs-CZ"/>
          </a:p>
        </p:txBody>
      </p:sp>
      <p:sp>
        <p:nvSpPr>
          <p:cNvPr id="5" name="Nadpis 1"/>
          <p:cNvSpPr txBox="1">
            <a:spLocks/>
          </p:cNvSpPr>
          <p:nvPr/>
        </p:nvSpPr>
        <p:spPr bwMode="auto">
          <a:xfrm>
            <a:off x="2504634" y="1503792"/>
            <a:ext cx="6324774" cy="6315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80201" tIns="40100" rIns="80201" bIns="40100" numCol="1" anchor="ctr" anchorCtr="0" compatLnSpc="1">
            <a:prstTxWarp prst="textNoShape">
              <a:avLst/>
            </a:prstTxWarp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5E82AB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5E82AB"/>
                </a:solidFill>
                <a:latin typeface="Arial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5E82AB"/>
                </a:solidFill>
                <a:latin typeface="Arial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5E82AB"/>
                </a:solidFill>
                <a:latin typeface="Arial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5E82AB"/>
                </a:solidFill>
                <a:latin typeface="Arial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5E82AB"/>
                </a:solidFill>
                <a:latin typeface="Arial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5E82AB"/>
                </a:solidFill>
                <a:latin typeface="Arial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5E82AB"/>
                </a:solidFill>
                <a:latin typeface="Arial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5E82AB"/>
                </a:solidFill>
                <a:latin typeface="Arial" charset="0"/>
              </a:defRPr>
            </a:lvl9pPr>
          </a:lstStyle>
          <a:p>
            <a:pPr algn="ctr"/>
            <a:r>
              <a:rPr lang="cs-CZ" sz="2631" b="0" kern="0" dirty="0">
                <a:solidFill>
                  <a:schemeClr val="tx1"/>
                </a:solidFill>
              </a:rPr>
              <a:t>Příklady z praxe: 4</a:t>
            </a:r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4122" y="1989501"/>
            <a:ext cx="7457658" cy="22495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1" name="Picture 3"/>
          <p:cNvPicPr>
            <a:picLocks noGrp="1" noChangeAspect="1" noChangeArrowheads="1"/>
          </p:cNvPicPr>
          <p:nvPr>
            <p:ph idx="4294967295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9907" y="4160368"/>
            <a:ext cx="8056938" cy="25800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26757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4294967295"/>
          </p:nvPr>
        </p:nvSpPr>
        <p:spPr>
          <a:xfrm>
            <a:off x="7552214" y="6348955"/>
            <a:ext cx="2406015" cy="320245"/>
          </a:xfrm>
          <a:prstGeom prst="rect">
            <a:avLst/>
          </a:prstGeom>
        </p:spPr>
        <p:txBody>
          <a:bodyPr/>
          <a:lstStyle/>
          <a:p>
            <a:fld id="{DE4D6E78-E7AE-439A-95B4-38161C32124B}" type="slidenum">
              <a:rPr lang="cs-CZ" altLang="cs-CZ" smtClean="0"/>
              <a:pPr/>
              <a:t>27</a:t>
            </a:fld>
            <a:endParaRPr lang="cs-CZ" altLang="cs-CZ"/>
          </a:p>
        </p:txBody>
      </p:sp>
      <p:sp>
        <p:nvSpPr>
          <p:cNvPr id="5" name="Nadpis 1"/>
          <p:cNvSpPr txBox="1">
            <a:spLocks noGrp="1"/>
          </p:cNvSpPr>
          <p:nvPr>
            <p:ph type="title"/>
          </p:nvPr>
        </p:nvSpPr>
        <p:spPr bwMode="auto">
          <a:xfrm>
            <a:off x="1746750" y="1634086"/>
            <a:ext cx="7145642" cy="5561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80201" tIns="40100" rIns="80201" bIns="40100" numCol="1" rtlCol="0" anchor="ctr" anchorCtr="0" compatLnSpc="1">
            <a:prstTxWarp prst="textNoShape">
              <a:avLst/>
            </a:prstTxWarp>
            <a:normAutofit/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5E82AB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5E82AB"/>
                </a:solidFill>
                <a:latin typeface="Arial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5E82AB"/>
                </a:solidFill>
                <a:latin typeface="Arial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5E82AB"/>
                </a:solidFill>
                <a:latin typeface="Arial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5E82AB"/>
                </a:solidFill>
                <a:latin typeface="Arial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5E82AB"/>
                </a:solidFill>
                <a:latin typeface="Arial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5E82AB"/>
                </a:solidFill>
                <a:latin typeface="Arial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5E82AB"/>
                </a:solidFill>
                <a:latin typeface="Arial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5E82AB"/>
                </a:solidFill>
                <a:latin typeface="Arial" charset="0"/>
              </a:defRPr>
            </a:lvl9pPr>
          </a:lstStyle>
          <a:p>
            <a:pPr algn="ctr"/>
            <a:r>
              <a:rPr lang="cs-CZ" b="0" kern="0" dirty="0">
                <a:solidFill>
                  <a:schemeClr val="tx1"/>
                </a:solidFill>
              </a:rPr>
              <a:t>Příklady z praxe: </a:t>
            </a:r>
            <a:r>
              <a:rPr lang="cs-CZ" b="0" kern="0" dirty="0" smtClean="0">
                <a:solidFill>
                  <a:schemeClr val="tx1"/>
                </a:solidFill>
              </a:rPr>
              <a:t>4</a:t>
            </a:r>
            <a:endParaRPr lang="cs-CZ" b="0" kern="0" dirty="0">
              <a:solidFill>
                <a:schemeClr val="tx1"/>
              </a:solidFill>
            </a:endParaRPr>
          </a:p>
        </p:txBody>
      </p:sp>
      <p:pic>
        <p:nvPicPr>
          <p:cNvPr id="13314" name="Picture 2"/>
          <p:cNvPicPr>
            <a:picLocks noGrp="1" noChangeAspect="1" noChangeArrowheads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9378" y="2391970"/>
            <a:ext cx="6505173" cy="432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991477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4294967295"/>
          </p:nvPr>
        </p:nvSpPr>
        <p:spPr>
          <a:xfrm>
            <a:off x="7552214" y="6348955"/>
            <a:ext cx="2406015" cy="320245"/>
          </a:xfrm>
          <a:prstGeom prst="rect">
            <a:avLst/>
          </a:prstGeom>
        </p:spPr>
        <p:txBody>
          <a:bodyPr/>
          <a:lstStyle/>
          <a:p>
            <a:fld id="{DE4D6E78-E7AE-439A-95B4-38161C32124B}" type="slidenum">
              <a:rPr lang="cs-CZ" altLang="cs-CZ" smtClean="0"/>
              <a:pPr/>
              <a:t>28</a:t>
            </a:fld>
            <a:endParaRPr lang="cs-CZ" altLang="cs-CZ"/>
          </a:p>
        </p:txBody>
      </p:sp>
      <p:sp>
        <p:nvSpPr>
          <p:cNvPr id="5" name="Nadpis 1"/>
          <p:cNvSpPr txBox="1">
            <a:spLocks noGrp="1"/>
          </p:cNvSpPr>
          <p:nvPr>
            <p:ph type="title"/>
          </p:nvPr>
        </p:nvSpPr>
        <p:spPr bwMode="auto">
          <a:xfrm>
            <a:off x="1809907" y="876202"/>
            <a:ext cx="7145642" cy="4929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80201" tIns="40100" rIns="80201" bIns="40100" numCol="1" rtlCol="0" anchor="ctr" anchorCtr="0" compatLnSpc="1">
            <a:prstTxWarp prst="textNoShape">
              <a:avLst/>
            </a:prstTxWarp>
            <a:normAutofit fontScale="90000"/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5E82AB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5E82AB"/>
                </a:solidFill>
                <a:latin typeface="Arial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5E82AB"/>
                </a:solidFill>
                <a:latin typeface="Arial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5E82AB"/>
                </a:solidFill>
                <a:latin typeface="Arial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5E82AB"/>
                </a:solidFill>
                <a:latin typeface="Arial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5E82AB"/>
                </a:solidFill>
                <a:latin typeface="Arial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5E82AB"/>
                </a:solidFill>
                <a:latin typeface="Arial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5E82AB"/>
                </a:solidFill>
                <a:latin typeface="Arial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5E82AB"/>
                </a:solidFill>
                <a:latin typeface="Arial" charset="0"/>
              </a:defRPr>
            </a:lvl9pPr>
          </a:lstStyle>
          <a:p>
            <a:pPr algn="ctr"/>
            <a:r>
              <a:rPr lang="cs-CZ" b="0" kern="0" dirty="0" smtClean="0">
                <a:solidFill>
                  <a:schemeClr val="tx1"/>
                </a:solidFill>
              </a:rPr>
              <a:t>Příklady z praxe: 5</a:t>
            </a:r>
            <a:endParaRPr lang="cs-CZ" b="0" kern="0" dirty="0">
              <a:solidFill>
                <a:schemeClr val="tx1"/>
              </a:solidFill>
            </a:endParaRPr>
          </a:p>
        </p:txBody>
      </p:sp>
      <p:pic>
        <p:nvPicPr>
          <p:cNvPr id="14338" name="Picture 2"/>
          <p:cNvPicPr>
            <a:picLocks noGrp="1" noChangeAspect="1" noChangeArrowheads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2818793" y="-469348"/>
            <a:ext cx="5108344" cy="93152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630608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4294967295"/>
          </p:nvPr>
        </p:nvSpPr>
        <p:spPr>
          <a:xfrm>
            <a:off x="7552214" y="6348955"/>
            <a:ext cx="2406015" cy="320245"/>
          </a:xfrm>
          <a:prstGeom prst="rect">
            <a:avLst/>
          </a:prstGeom>
        </p:spPr>
        <p:txBody>
          <a:bodyPr/>
          <a:lstStyle/>
          <a:p>
            <a:fld id="{DE4D6E78-E7AE-439A-95B4-38161C32124B}" type="slidenum">
              <a:rPr lang="cs-CZ" altLang="cs-CZ" smtClean="0"/>
              <a:pPr/>
              <a:t>29</a:t>
            </a:fld>
            <a:endParaRPr lang="cs-CZ" altLang="cs-CZ"/>
          </a:p>
        </p:txBody>
      </p:sp>
      <p:pic>
        <p:nvPicPr>
          <p:cNvPr id="15362" name="Picture 2"/>
          <p:cNvPicPr>
            <a:picLocks noGrp="1" noChangeAspect="1" noChangeArrowheads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5709" y="1534178"/>
            <a:ext cx="7768313" cy="42844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Nadpis 1"/>
          <p:cNvSpPr txBox="1">
            <a:spLocks/>
          </p:cNvSpPr>
          <p:nvPr/>
        </p:nvSpPr>
        <p:spPr bwMode="auto">
          <a:xfrm>
            <a:off x="1809907" y="876202"/>
            <a:ext cx="7145642" cy="4929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80201" tIns="40100" rIns="80201" bIns="40100" numCol="1" anchor="ctr" anchorCtr="0" compatLnSpc="1">
            <a:prstTxWarp prst="textNoShape">
              <a:avLst/>
            </a:prstTxWarp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5E82AB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5E82AB"/>
                </a:solidFill>
                <a:latin typeface="Arial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5E82AB"/>
                </a:solidFill>
                <a:latin typeface="Arial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5E82AB"/>
                </a:solidFill>
                <a:latin typeface="Arial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5E82AB"/>
                </a:solidFill>
                <a:latin typeface="Arial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5E82AB"/>
                </a:solidFill>
                <a:latin typeface="Arial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5E82AB"/>
                </a:solidFill>
                <a:latin typeface="Arial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5E82AB"/>
                </a:solidFill>
                <a:latin typeface="Arial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5E82AB"/>
                </a:solidFill>
                <a:latin typeface="Arial" charset="0"/>
              </a:defRPr>
            </a:lvl9pPr>
          </a:lstStyle>
          <a:p>
            <a:pPr algn="ctr"/>
            <a:r>
              <a:rPr lang="cs-CZ" sz="2631" b="0" kern="0" dirty="0">
                <a:solidFill>
                  <a:schemeClr val="tx1"/>
                </a:solidFill>
              </a:rPr>
              <a:t>Příklady z praxe: 6</a:t>
            </a:r>
          </a:p>
        </p:txBody>
      </p:sp>
    </p:spTree>
    <p:extLst>
      <p:ext uri="{BB962C8B-B14F-4D97-AF65-F5344CB8AC3E}">
        <p14:creationId xmlns:p14="http://schemas.microsoft.com/office/powerpoint/2010/main" val="5125235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4294967295"/>
          </p:nvPr>
        </p:nvSpPr>
        <p:spPr>
          <a:xfrm>
            <a:off x="7552214" y="6348955"/>
            <a:ext cx="2406015" cy="320245"/>
          </a:xfrm>
          <a:prstGeom prst="rect">
            <a:avLst/>
          </a:prstGeom>
        </p:spPr>
        <p:txBody>
          <a:bodyPr/>
          <a:lstStyle/>
          <a:p>
            <a:fld id="{DE4D6E78-E7AE-439A-95B4-38161C32124B}" type="slidenum">
              <a:rPr lang="cs-CZ" altLang="cs-CZ" smtClean="0"/>
              <a:pPr/>
              <a:t>30</a:t>
            </a:fld>
            <a:endParaRPr lang="cs-CZ" altLang="cs-CZ"/>
          </a:p>
        </p:txBody>
      </p:sp>
      <p:sp>
        <p:nvSpPr>
          <p:cNvPr id="5" name="Nadpis 1"/>
          <p:cNvSpPr txBox="1">
            <a:spLocks/>
          </p:cNvSpPr>
          <p:nvPr/>
        </p:nvSpPr>
        <p:spPr bwMode="auto">
          <a:xfrm>
            <a:off x="1809907" y="876202"/>
            <a:ext cx="7145642" cy="4929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80201" tIns="40100" rIns="80201" bIns="40100" numCol="1" anchor="ctr" anchorCtr="0" compatLnSpc="1">
            <a:prstTxWarp prst="textNoShape">
              <a:avLst/>
            </a:prstTxWarp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5E82AB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5E82AB"/>
                </a:solidFill>
                <a:latin typeface="Arial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5E82AB"/>
                </a:solidFill>
                <a:latin typeface="Arial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5E82AB"/>
                </a:solidFill>
                <a:latin typeface="Arial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5E82AB"/>
                </a:solidFill>
                <a:latin typeface="Arial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5E82AB"/>
                </a:solidFill>
                <a:latin typeface="Arial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5E82AB"/>
                </a:solidFill>
                <a:latin typeface="Arial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5E82AB"/>
                </a:solidFill>
                <a:latin typeface="Arial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5E82AB"/>
                </a:solidFill>
                <a:latin typeface="Arial" charset="0"/>
              </a:defRPr>
            </a:lvl9pPr>
          </a:lstStyle>
          <a:p>
            <a:pPr algn="ctr"/>
            <a:r>
              <a:rPr lang="cs-CZ" sz="2631" b="0" kern="0" dirty="0">
                <a:solidFill>
                  <a:schemeClr val="tx1"/>
                </a:solidFill>
              </a:rPr>
              <a:t>Příklady z praxe: 6</a:t>
            </a:r>
          </a:p>
        </p:txBody>
      </p:sp>
      <p:pic>
        <p:nvPicPr>
          <p:cNvPr id="16386" name="Picture 2"/>
          <p:cNvPicPr>
            <a:picLocks noGrp="1" noChangeAspect="1" noChangeArrowheads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4122" y="1570930"/>
            <a:ext cx="7136743" cy="40388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3610" y="5486664"/>
            <a:ext cx="9473763" cy="11996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34032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4294967295"/>
          </p:nvPr>
        </p:nvSpPr>
        <p:spPr>
          <a:xfrm>
            <a:off x="7552214" y="6348955"/>
            <a:ext cx="2406015" cy="320245"/>
          </a:xfrm>
          <a:prstGeom prst="rect">
            <a:avLst/>
          </a:prstGeom>
        </p:spPr>
        <p:txBody>
          <a:bodyPr/>
          <a:lstStyle/>
          <a:p>
            <a:fld id="{DE4D6E78-E7AE-439A-95B4-38161C32124B}" type="slidenum">
              <a:rPr lang="cs-CZ" altLang="cs-CZ" smtClean="0"/>
              <a:pPr/>
              <a:t>31</a:t>
            </a:fld>
            <a:endParaRPr lang="cs-CZ" altLang="cs-CZ"/>
          </a:p>
        </p:txBody>
      </p:sp>
      <p:sp>
        <p:nvSpPr>
          <p:cNvPr id="5" name="Nadpis 1"/>
          <p:cNvSpPr txBox="1">
            <a:spLocks noGrp="1"/>
          </p:cNvSpPr>
          <p:nvPr>
            <p:ph type="title"/>
          </p:nvPr>
        </p:nvSpPr>
        <p:spPr bwMode="auto">
          <a:xfrm>
            <a:off x="1873064" y="876202"/>
            <a:ext cx="7145642" cy="4929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80201" tIns="40100" rIns="80201" bIns="40100" numCol="1" rtlCol="0" anchor="ctr" anchorCtr="0" compatLnSpc="1">
            <a:prstTxWarp prst="textNoShape">
              <a:avLst/>
            </a:prstTxWarp>
            <a:normAutofit fontScale="90000"/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5E82AB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5E82AB"/>
                </a:solidFill>
                <a:latin typeface="Arial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5E82AB"/>
                </a:solidFill>
                <a:latin typeface="Arial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5E82AB"/>
                </a:solidFill>
                <a:latin typeface="Arial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5E82AB"/>
                </a:solidFill>
                <a:latin typeface="Arial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5E82AB"/>
                </a:solidFill>
                <a:latin typeface="Arial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5E82AB"/>
                </a:solidFill>
                <a:latin typeface="Arial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5E82AB"/>
                </a:solidFill>
                <a:latin typeface="Arial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5E82AB"/>
                </a:solidFill>
                <a:latin typeface="Arial" charset="0"/>
              </a:defRPr>
            </a:lvl9pPr>
          </a:lstStyle>
          <a:p>
            <a:pPr algn="ctr"/>
            <a:r>
              <a:rPr lang="cs-CZ" b="0" kern="0" dirty="0" smtClean="0">
                <a:solidFill>
                  <a:schemeClr val="tx1"/>
                </a:solidFill>
              </a:rPr>
              <a:t>Příklady z praxe: 7</a:t>
            </a:r>
            <a:endParaRPr lang="cs-CZ" b="0" kern="0" dirty="0">
              <a:solidFill>
                <a:schemeClr val="tx1"/>
              </a:solidFill>
            </a:endParaRPr>
          </a:p>
        </p:txBody>
      </p:sp>
      <p:pic>
        <p:nvPicPr>
          <p:cNvPr id="17410" name="Picture 2"/>
          <p:cNvPicPr>
            <a:picLocks noGrp="1" noChangeAspect="1" noChangeArrowheads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3320634" y="439147"/>
            <a:ext cx="5219664" cy="73569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460844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4294967295"/>
          </p:nvPr>
        </p:nvSpPr>
        <p:spPr>
          <a:xfrm>
            <a:off x="7552214" y="6348955"/>
            <a:ext cx="2406015" cy="320245"/>
          </a:xfrm>
          <a:prstGeom prst="rect">
            <a:avLst/>
          </a:prstGeom>
        </p:spPr>
        <p:txBody>
          <a:bodyPr/>
          <a:lstStyle/>
          <a:p>
            <a:fld id="{DE4D6E78-E7AE-439A-95B4-38161C32124B}" type="slidenum">
              <a:rPr lang="cs-CZ" altLang="cs-CZ" smtClean="0"/>
              <a:pPr/>
              <a:t>32</a:t>
            </a:fld>
            <a:endParaRPr lang="cs-CZ" altLang="cs-CZ"/>
          </a:p>
        </p:txBody>
      </p:sp>
      <p:sp>
        <p:nvSpPr>
          <p:cNvPr id="5" name="Nadpis 1"/>
          <p:cNvSpPr txBox="1">
            <a:spLocks/>
          </p:cNvSpPr>
          <p:nvPr/>
        </p:nvSpPr>
        <p:spPr bwMode="auto">
          <a:xfrm>
            <a:off x="1873064" y="876202"/>
            <a:ext cx="7145642" cy="4929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80201" tIns="40100" rIns="80201" bIns="40100" numCol="1" anchor="ctr" anchorCtr="0" compatLnSpc="1">
            <a:prstTxWarp prst="textNoShape">
              <a:avLst/>
            </a:prstTxWarp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5E82AB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5E82AB"/>
                </a:solidFill>
                <a:latin typeface="Arial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5E82AB"/>
                </a:solidFill>
                <a:latin typeface="Arial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5E82AB"/>
                </a:solidFill>
                <a:latin typeface="Arial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5E82AB"/>
                </a:solidFill>
                <a:latin typeface="Arial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5E82AB"/>
                </a:solidFill>
                <a:latin typeface="Arial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5E82AB"/>
                </a:solidFill>
                <a:latin typeface="Arial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5E82AB"/>
                </a:solidFill>
                <a:latin typeface="Arial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5E82AB"/>
                </a:solidFill>
                <a:latin typeface="Arial" charset="0"/>
              </a:defRPr>
            </a:lvl9pPr>
          </a:lstStyle>
          <a:p>
            <a:pPr algn="ctr"/>
            <a:r>
              <a:rPr lang="cs-CZ" sz="2631" b="0" kern="0" dirty="0">
                <a:solidFill>
                  <a:schemeClr val="tx1"/>
                </a:solidFill>
              </a:rPr>
              <a:t>Příklady z praxe: 8</a:t>
            </a: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4869" y="1369189"/>
            <a:ext cx="7682031" cy="38523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6750" y="5155790"/>
            <a:ext cx="7136743" cy="15564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708023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4294967295"/>
          </p:nvPr>
        </p:nvSpPr>
        <p:spPr>
          <a:xfrm>
            <a:off x="7552214" y="6348955"/>
            <a:ext cx="2406015" cy="320245"/>
          </a:xfrm>
          <a:prstGeom prst="rect">
            <a:avLst/>
          </a:prstGeom>
        </p:spPr>
        <p:txBody>
          <a:bodyPr/>
          <a:lstStyle/>
          <a:p>
            <a:fld id="{DE4D6E78-E7AE-439A-95B4-38161C32124B}" type="slidenum">
              <a:rPr lang="cs-CZ" altLang="cs-CZ" smtClean="0"/>
              <a:pPr/>
              <a:t>33</a:t>
            </a:fld>
            <a:endParaRPr lang="cs-CZ" altLang="cs-CZ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6676" y="1369188"/>
            <a:ext cx="8082669" cy="45595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Nadpis 1"/>
          <p:cNvSpPr txBox="1">
            <a:spLocks/>
          </p:cNvSpPr>
          <p:nvPr/>
        </p:nvSpPr>
        <p:spPr bwMode="auto">
          <a:xfrm>
            <a:off x="1873064" y="876202"/>
            <a:ext cx="7145642" cy="4929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80201" tIns="40100" rIns="80201" bIns="40100" numCol="1" anchor="ctr" anchorCtr="0" compatLnSpc="1">
            <a:prstTxWarp prst="textNoShape">
              <a:avLst/>
            </a:prstTxWarp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5E82AB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5E82AB"/>
                </a:solidFill>
                <a:latin typeface="Arial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5E82AB"/>
                </a:solidFill>
                <a:latin typeface="Arial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5E82AB"/>
                </a:solidFill>
                <a:latin typeface="Arial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5E82AB"/>
                </a:solidFill>
                <a:latin typeface="Arial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5E82AB"/>
                </a:solidFill>
                <a:latin typeface="Arial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5E82AB"/>
                </a:solidFill>
                <a:latin typeface="Arial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5E82AB"/>
                </a:solidFill>
                <a:latin typeface="Arial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5E82AB"/>
                </a:solidFill>
                <a:latin typeface="Arial" charset="0"/>
              </a:defRPr>
            </a:lvl9pPr>
          </a:lstStyle>
          <a:p>
            <a:pPr algn="ctr"/>
            <a:r>
              <a:rPr lang="cs-CZ" sz="2631" b="0" kern="0" dirty="0">
                <a:solidFill>
                  <a:schemeClr val="tx1"/>
                </a:solidFill>
              </a:rPr>
              <a:t>Příklady z praxe: 8</a:t>
            </a:r>
          </a:p>
        </p:txBody>
      </p:sp>
    </p:spTree>
    <p:extLst>
      <p:ext uri="{BB962C8B-B14F-4D97-AF65-F5344CB8AC3E}">
        <p14:creationId xmlns:p14="http://schemas.microsoft.com/office/powerpoint/2010/main" val="37822745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4294967295"/>
          </p:nvPr>
        </p:nvSpPr>
        <p:spPr>
          <a:xfrm>
            <a:off x="7552214" y="6348955"/>
            <a:ext cx="2406015" cy="320245"/>
          </a:xfrm>
          <a:prstGeom prst="rect">
            <a:avLst/>
          </a:prstGeom>
        </p:spPr>
        <p:txBody>
          <a:bodyPr/>
          <a:lstStyle/>
          <a:p>
            <a:fld id="{DE4D6E78-E7AE-439A-95B4-38161C32124B}" type="slidenum">
              <a:rPr lang="cs-CZ" altLang="cs-CZ" smtClean="0"/>
              <a:pPr/>
              <a:t>34</a:t>
            </a:fld>
            <a:endParaRPr lang="cs-CZ" altLang="cs-CZ"/>
          </a:p>
        </p:txBody>
      </p:sp>
      <p:sp>
        <p:nvSpPr>
          <p:cNvPr id="5" name="Nadpis 1"/>
          <p:cNvSpPr txBox="1">
            <a:spLocks/>
          </p:cNvSpPr>
          <p:nvPr/>
        </p:nvSpPr>
        <p:spPr bwMode="auto">
          <a:xfrm>
            <a:off x="1873064" y="876202"/>
            <a:ext cx="7145642" cy="4929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80201" tIns="40100" rIns="80201" bIns="40100" numCol="1" anchor="ctr" anchorCtr="0" compatLnSpc="1">
            <a:prstTxWarp prst="textNoShape">
              <a:avLst/>
            </a:prstTxWarp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5E82AB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5E82AB"/>
                </a:solidFill>
                <a:latin typeface="Arial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5E82AB"/>
                </a:solidFill>
                <a:latin typeface="Arial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5E82AB"/>
                </a:solidFill>
                <a:latin typeface="Arial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5E82AB"/>
                </a:solidFill>
                <a:latin typeface="Arial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5E82AB"/>
                </a:solidFill>
                <a:latin typeface="Arial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5E82AB"/>
                </a:solidFill>
                <a:latin typeface="Arial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5E82AB"/>
                </a:solidFill>
                <a:latin typeface="Arial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5E82AB"/>
                </a:solidFill>
                <a:latin typeface="Arial" charset="0"/>
              </a:defRPr>
            </a:lvl9pPr>
          </a:lstStyle>
          <a:p>
            <a:pPr algn="ctr"/>
            <a:r>
              <a:rPr lang="cs-CZ" sz="2631" b="0" kern="0" dirty="0">
                <a:solidFill>
                  <a:schemeClr val="tx1"/>
                </a:solidFill>
              </a:rPr>
              <a:t>Příklady z praxe: 8</a:t>
            </a:r>
          </a:p>
        </p:txBody>
      </p:sp>
      <p:pic>
        <p:nvPicPr>
          <p:cNvPr id="3075" name="Picture 3"/>
          <p:cNvPicPr>
            <a:picLocks noGrp="1" noChangeAspect="1" noChangeArrowheads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7279" y="1451417"/>
            <a:ext cx="7562539" cy="53375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36894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4294967295"/>
          </p:nvPr>
        </p:nvSpPr>
        <p:spPr>
          <a:xfrm>
            <a:off x="7552214" y="6348955"/>
            <a:ext cx="2406015" cy="320245"/>
          </a:xfrm>
          <a:prstGeom prst="rect">
            <a:avLst/>
          </a:prstGeom>
        </p:spPr>
        <p:txBody>
          <a:bodyPr/>
          <a:lstStyle/>
          <a:p>
            <a:fld id="{DE4D6E78-E7AE-439A-95B4-38161C32124B}" type="slidenum">
              <a:rPr lang="cs-CZ" altLang="cs-CZ" smtClean="0"/>
              <a:pPr/>
              <a:t>35</a:t>
            </a:fld>
            <a:endParaRPr lang="cs-CZ" altLang="cs-CZ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4722" y="1717248"/>
            <a:ext cx="7816687" cy="50716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Nadpis 1"/>
          <p:cNvSpPr txBox="1">
            <a:spLocks/>
          </p:cNvSpPr>
          <p:nvPr/>
        </p:nvSpPr>
        <p:spPr bwMode="auto">
          <a:xfrm>
            <a:off x="1873064" y="876202"/>
            <a:ext cx="7145642" cy="4929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80201" tIns="40100" rIns="80201" bIns="40100" numCol="1" anchor="ctr" anchorCtr="0" compatLnSpc="1">
            <a:prstTxWarp prst="textNoShape">
              <a:avLst/>
            </a:prstTxWarp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5E82AB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5E82AB"/>
                </a:solidFill>
                <a:latin typeface="Arial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5E82AB"/>
                </a:solidFill>
                <a:latin typeface="Arial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5E82AB"/>
                </a:solidFill>
                <a:latin typeface="Arial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5E82AB"/>
                </a:solidFill>
                <a:latin typeface="Arial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5E82AB"/>
                </a:solidFill>
                <a:latin typeface="Arial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5E82AB"/>
                </a:solidFill>
                <a:latin typeface="Arial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5E82AB"/>
                </a:solidFill>
                <a:latin typeface="Arial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5E82AB"/>
                </a:solidFill>
                <a:latin typeface="Arial" charset="0"/>
              </a:defRPr>
            </a:lvl9pPr>
          </a:lstStyle>
          <a:p>
            <a:pPr algn="ctr"/>
            <a:r>
              <a:rPr lang="cs-CZ" sz="2631" b="0" kern="0" dirty="0">
                <a:solidFill>
                  <a:schemeClr val="tx1"/>
                </a:solidFill>
              </a:rPr>
              <a:t>Příklady z praxe: 8</a:t>
            </a:r>
          </a:p>
        </p:txBody>
      </p:sp>
    </p:spTree>
    <p:extLst>
      <p:ext uri="{BB962C8B-B14F-4D97-AF65-F5344CB8AC3E}">
        <p14:creationId xmlns:p14="http://schemas.microsoft.com/office/powerpoint/2010/main" val="2810728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735171" y="2375132"/>
            <a:ext cx="9223058" cy="3816486"/>
          </a:xfrm>
          <a:prstGeom prst="rect">
            <a:avLst/>
          </a:prstGeom>
        </p:spPr>
        <p:txBody>
          <a:bodyPr>
            <a:normAutofit/>
          </a:bodyPr>
          <a:lstStyle/>
          <a:p>
            <a:pPr algn="ctr"/>
            <a:endParaRPr lang="cs-CZ" sz="4736" dirty="0"/>
          </a:p>
          <a:p>
            <a:pPr algn="ctr"/>
            <a:r>
              <a:rPr lang="cs-CZ" sz="4736" dirty="0"/>
              <a:t>Nelegované </a:t>
            </a:r>
            <a:r>
              <a:rPr lang="cs-CZ" sz="4736" dirty="0"/>
              <a:t>oceli k zušlechťování ČSN EN ISO 683-1</a:t>
            </a: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4294967295"/>
          </p:nvPr>
        </p:nvSpPr>
        <p:spPr>
          <a:xfrm>
            <a:off x="7552214" y="6348955"/>
            <a:ext cx="2406015" cy="320245"/>
          </a:xfrm>
          <a:prstGeom prst="rect">
            <a:avLst/>
          </a:prstGeom>
        </p:spPr>
        <p:txBody>
          <a:bodyPr/>
          <a:lstStyle/>
          <a:p>
            <a:fld id="{DF220097-E6A3-43A5-BE9F-22B4435BB1F1}" type="slidenum">
              <a:rPr lang="cs-CZ" smtClean="0"/>
              <a:t>36</a:t>
            </a:fld>
            <a:endParaRPr lang="cs-CZ" dirty="0"/>
          </a:p>
        </p:txBody>
      </p:sp>
      <p:sp>
        <p:nvSpPr>
          <p:cNvPr id="5" name="Nadpis 4"/>
          <p:cNvSpPr>
            <a:spLocks noGrp="1"/>
          </p:cNvSpPr>
          <p:nvPr>
            <p:ph type="title"/>
          </p:nvPr>
        </p:nvSpPr>
        <p:spPr>
          <a:xfrm>
            <a:off x="802005" y="2344483"/>
            <a:ext cx="9089390" cy="538609"/>
          </a:xfrm>
        </p:spPr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07558434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54339" y="1545783"/>
            <a:ext cx="9089390" cy="1077218"/>
          </a:xfrm>
        </p:spPr>
        <p:txBody>
          <a:bodyPr/>
          <a:lstStyle/>
          <a:p>
            <a:r>
              <a:rPr lang="cs-CZ" dirty="0"/>
              <a:t>Nelegované oceli k zušlechťování ČSN EN ISO 683-1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104668" y="2642432"/>
            <a:ext cx="10588732" cy="4434739"/>
          </a:xfrm>
          <a:prstGeom prst="rect">
            <a:avLst/>
          </a:prstGeom>
        </p:spPr>
        <p:txBody>
          <a:bodyPr>
            <a:normAutofit/>
          </a:bodyPr>
          <a:lstStyle/>
          <a:p>
            <a:pPr algn="just"/>
            <a:r>
              <a:rPr lang="cs-CZ" dirty="0"/>
              <a:t>Oceli jsou převážně určeny k výrobě strojních součástí nebo součástí dopravních prostředků. Pro získání užitných vlastností se tepelně zpracovávají zušlechťováním nebo normalizačním žíháním. </a:t>
            </a:r>
          </a:p>
          <a:p>
            <a:pPr algn="just"/>
            <a:r>
              <a:rPr lang="cs-CZ" dirty="0"/>
              <a:t>Jedná se tedy o oceli, které jsou na základě jejich chemického složení vhodné ke kalení a vykazují v zušlechtěném stavu dobrou houževnatost při odpovídající pevnosti v tahu. </a:t>
            </a:r>
          </a:p>
          <a:p>
            <a:pPr algn="just"/>
            <a:r>
              <a:rPr lang="pt-BR" dirty="0"/>
              <a:t>Oceli C35E/C35R; C45E/C45R; C50E/C50R a C55E/C55R jsou vhodné k </a:t>
            </a:r>
            <a:r>
              <a:rPr lang="pt-BR" dirty="0" smtClean="0"/>
              <a:t>povrchovému kalení plamenem nebo indukcí</a:t>
            </a:r>
            <a:endParaRPr lang="cs-CZ" dirty="0" smtClean="0"/>
          </a:p>
          <a:p>
            <a:r>
              <a:rPr lang="cs-CZ" dirty="0"/>
              <a:t>Podle chemického složení : </a:t>
            </a:r>
          </a:p>
          <a:p>
            <a:pPr lvl="1"/>
            <a:r>
              <a:rPr lang="cs-CZ" dirty="0"/>
              <a:t>oceli </a:t>
            </a:r>
            <a:r>
              <a:rPr lang="cs-CZ" b="1" u="sng" dirty="0"/>
              <a:t>nelegované jakostní </a:t>
            </a:r>
            <a:r>
              <a:rPr lang="cs-CZ" dirty="0"/>
              <a:t>(C35 až C60), mají vyšší maximální obsahy fosforu a síry (max. 0,045%) </a:t>
            </a:r>
          </a:p>
          <a:p>
            <a:pPr lvl="1"/>
            <a:r>
              <a:rPr lang="pt-BR" dirty="0"/>
              <a:t>oceli </a:t>
            </a:r>
            <a:r>
              <a:rPr lang="pt-BR" b="1" u="sng" dirty="0"/>
              <a:t>ušlechtilé</a:t>
            </a:r>
            <a:r>
              <a:rPr lang="pt-BR" dirty="0"/>
              <a:t> (C22E/C22R až C60E/C60R a ocel 28Mn6) se sníženým obsahem P(max.0,030%) a </a:t>
            </a:r>
            <a:r>
              <a:rPr lang="cs-CZ" dirty="0"/>
              <a:t>S (max. 0,035 popř. 0,020-0,040%) </a:t>
            </a:r>
          </a:p>
          <a:p>
            <a:r>
              <a:rPr lang="cs-CZ" dirty="0"/>
              <a:t>Podle prokalitelnosti: </a:t>
            </a:r>
          </a:p>
          <a:p>
            <a:pPr lvl="1"/>
            <a:r>
              <a:rPr lang="cs-CZ" dirty="0"/>
              <a:t>(pokud byla objednána) se týká v normě uvedených ušlechtilých ocelí. </a:t>
            </a:r>
          </a:p>
          <a:p>
            <a:pPr lvl="1"/>
            <a:r>
              <a:rPr lang="cs-CZ" dirty="0"/>
              <a:t>Záruka prokalitelnosti (+H, +HH, +HL), pokud je požadována, se vztahuje pouze na oceli ušlechtilé</a:t>
            </a: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4294967295"/>
          </p:nvPr>
        </p:nvSpPr>
        <p:spPr>
          <a:xfrm>
            <a:off x="7552214" y="6348955"/>
            <a:ext cx="2406015" cy="320245"/>
          </a:xfrm>
          <a:prstGeom prst="rect">
            <a:avLst/>
          </a:prstGeom>
        </p:spPr>
        <p:txBody>
          <a:bodyPr/>
          <a:lstStyle/>
          <a:p>
            <a:fld id="{DF220097-E6A3-43A5-BE9F-22B4435BB1F1}" type="slidenum">
              <a:rPr lang="cs-CZ" smtClean="0"/>
              <a:t>37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18950775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49671" y="1348092"/>
            <a:ext cx="9089390" cy="1077218"/>
          </a:xfrm>
        </p:spPr>
        <p:txBody>
          <a:bodyPr/>
          <a:lstStyle/>
          <a:p>
            <a:r>
              <a:rPr lang="cs-CZ" dirty="0" smtClean="0"/>
              <a:t>Nelegované oceli k zušlechťování ČSN EN ISO 683-1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0" y="2425310"/>
            <a:ext cx="10588732" cy="4308426"/>
          </a:xfrm>
          <a:prstGeom prst="rect">
            <a:avLst/>
          </a:prstGeom>
        </p:spPr>
        <p:txBody>
          <a:bodyPr>
            <a:normAutofit fontScale="85000" lnSpcReduction="20000"/>
          </a:bodyPr>
          <a:lstStyle/>
          <a:p>
            <a:r>
              <a:rPr lang="cs-CZ" sz="2280" dirty="0"/>
              <a:t>Výrobce </a:t>
            </a:r>
            <a:r>
              <a:rPr lang="cs-CZ" sz="2280" b="1" u="sng" dirty="0"/>
              <a:t>musí</a:t>
            </a:r>
            <a:r>
              <a:rPr lang="cs-CZ" sz="2280" dirty="0"/>
              <a:t> od objednatele tyto informace:</a:t>
            </a:r>
          </a:p>
          <a:p>
            <a:pPr lvl="1"/>
            <a:r>
              <a:rPr lang="cs-CZ" sz="2280" dirty="0"/>
              <a:t>Dodávané množství</a:t>
            </a:r>
          </a:p>
          <a:p>
            <a:pPr lvl="1"/>
            <a:r>
              <a:rPr lang="cs-CZ" sz="2280" dirty="0"/>
              <a:t>Tvar výrobku (ocelové bloky, kruhová ocel ….)</a:t>
            </a:r>
          </a:p>
          <a:p>
            <a:pPr lvl="1"/>
            <a:r>
              <a:rPr lang="cs-CZ" sz="2280" dirty="0"/>
              <a:t>Mezní úchylky resp. norma</a:t>
            </a:r>
          </a:p>
          <a:p>
            <a:pPr lvl="1"/>
            <a:r>
              <a:rPr lang="cs-CZ" sz="2280" dirty="0"/>
              <a:t>Odkaz na normu (např. ISO 683-1)</a:t>
            </a:r>
          </a:p>
          <a:p>
            <a:pPr lvl="1"/>
            <a:r>
              <a:rPr lang="cs-CZ" sz="2280" dirty="0"/>
              <a:t>Značka oceli dle normy </a:t>
            </a:r>
          </a:p>
          <a:p>
            <a:pPr lvl="1"/>
            <a:r>
              <a:rPr lang="cs-CZ" sz="2280" dirty="0"/>
              <a:t>Normové označení pro dokument kontroly dle ISO 10474 (resp. EN 10204 atd.)</a:t>
            </a:r>
          </a:p>
          <a:p>
            <a:r>
              <a:rPr lang="cs-CZ" sz="2280" dirty="0" err="1"/>
              <a:t>Volitelené</a:t>
            </a:r>
            <a:r>
              <a:rPr lang="cs-CZ" sz="2280" dirty="0"/>
              <a:t> požadavky </a:t>
            </a:r>
          </a:p>
          <a:p>
            <a:pPr lvl="1"/>
            <a:r>
              <a:rPr lang="cs-CZ" sz="2280" dirty="0"/>
              <a:t>Stav TZ mimo nezpracováno</a:t>
            </a:r>
          </a:p>
          <a:p>
            <a:pPr lvl="1"/>
            <a:r>
              <a:rPr lang="cs-CZ" sz="2280" dirty="0"/>
              <a:t>Stav povrchu mimo zpracováno za tepla</a:t>
            </a:r>
          </a:p>
          <a:p>
            <a:pPr lvl="1"/>
            <a:r>
              <a:rPr lang="cs-CZ" sz="2280" dirty="0"/>
              <a:t>Prokalitelnost</a:t>
            </a:r>
          </a:p>
          <a:p>
            <a:pPr lvl="1"/>
            <a:r>
              <a:rPr lang="cs-CZ" sz="2280" dirty="0"/>
              <a:t>Mechaniky ve stavu TZ, chemie výrobku</a:t>
            </a:r>
          </a:p>
          <a:p>
            <a:pPr lvl="1"/>
            <a:r>
              <a:rPr lang="cs-CZ" sz="2280" dirty="0"/>
              <a:t>Vměstky</a:t>
            </a:r>
          </a:p>
          <a:p>
            <a:pPr lvl="1"/>
            <a:r>
              <a:rPr lang="cs-CZ" sz="2280" dirty="0"/>
              <a:t>Oduhličení</a:t>
            </a:r>
          </a:p>
          <a:p>
            <a:pPr lvl="1"/>
            <a:r>
              <a:rPr lang="cs-CZ" sz="2280" dirty="0"/>
              <a:t>Vhodnost tyčí resp. drátu pro lesklé tažení</a:t>
            </a:r>
          </a:p>
          <a:p>
            <a:pPr lvl="1"/>
            <a:r>
              <a:rPr lang="cs-CZ" sz="2280" dirty="0"/>
              <a:t>Požadavek na odstranění povrchových vad</a:t>
            </a:r>
          </a:p>
          <a:p>
            <a:pPr lvl="1"/>
            <a:r>
              <a:rPr lang="cs-CZ" sz="2280" dirty="0"/>
              <a:t>Zkouška tvrdosti místo tahové zkoušky na plochých výrobcích</a:t>
            </a:r>
          </a:p>
          <a:p>
            <a:pPr lvl="1"/>
            <a:endParaRPr lang="cs-CZ" dirty="0" smtClean="0"/>
          </a:p>
          <a:p>
            <a:pPr lvl="1"/>
            <a:endParaRPr lang="cs-CZ" dirty="0" smtClean="0"/>
          </a:p>
          <a:p>
            <a:pPr lvl="1"/>
            <a:endParaRPr lang="cs-CZ" dirty="0" smtClean="0"/>
          </a:p>
          <a:p>
            <a:pPr lvl="1"/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4294967295"/>
          </p:nvPr>
        </p:nvSpPr>
        <p:spPr>
          <a:xfrm>
            <a:off x="7552214" y="6348955"/>
            <a:ext cx="2406015" cy="320245"/>
          </a:xfrm>
          <a:prstGeom prst="rect">
            <a:avLst/>
          </a:prstGeom>
        </p:spPr>
        <p:txBody>
          <a:bodyPr/>
          <a:lstStyle/>
          <a:p>
            <a:fld id="{DF220097-E6A3-43A5-BE9F-22B4435BB1F1}" type="slidenum">
              <a:rPr lang="cs-CZ" smtClean="0"/>
              <a:t>38</a:t>
            </a:fld>
            <a:endParaRPr lang="cs-CZ" dirty="0"/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89404" y="4349839"/>
            <a:ext cx="5599328" cy="1229242"/>
          </a:xfrm>
          <a:prstGeom prst="rect">
            <a:avLst/>
          </a:prstGeom>
          <a:ln>
            <a:solidFill>
              <a:srgbClr val="FF0000"/>
            </a:solidFill>
          </a:ln>
        </p:spPr>
      </p:pic>
    </p:spTree>
    <p:extLst>
      <p:ext uri="{BB962C8B-B14F-4D97-AF65-F5344CB8AC3E}">
        <p14:creationId xmlns:p14="http://schemas.microsoft.com/office/powerpoint/2010/main" val="700879359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02005" y="1615373"/>
            <a:ext cx="9089390" cy="1077218"/>
          </a:xfrm>
        </p:spPr>
        <p:txBody>
          <a:bodyPr/>
          <a:lstStyle/>
          <a:p>
            <a:r>
              <a:rPr lang="cs-CZ" dirty="0"/>
              <a:t>Nelegované oceli k zušlechťování ČSN EN ISO 683-1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735171" y="2692591"/>
            <a:ext cx="9223058" cy="3816486"/>
          </a:xfrm>
          <a:prstGeom prst="rect">
            <a:avLst/>
          </a:prstGeom>
        </p:spPr>
        <p:txBody>
          <a:bodyPr>
            <a:normAutofit/>
          </a:bodyPr>
          <a:lstStyle/>
          <a:p>
            <a:pPr algn="just"/>
            <a:r>
              <a:rPr lang="cs-CZ" dirty="0"/>
              <a:t>Všechny oceli uvedené v normě musí být vyráběny jako uklidněné a výrobky se musí dodávat </a:t>
            </a:r>
            <a:r>
              <a:rPr lang="cs-CZ" b="1" i="1" u="sng" dirty="0"/>
              <a:t>odděleně podle taveb</a:t>
            </a:r>
          </a:p>
          <a:p>
            <a:pPr algn="just"/>
            <a:r>
              <a:rPr lang="cs-CZ" dirty="0"/>
              <a:t> Pokud není dohodnuto jinak výrobky dodávány ve stavu tepelně </a:t>
            </a:r>
            <a:r>
              <a:rPr lang="cs-CZ" b="1" i="1" u="sng" dirty="0"/>
              <a:t>nezpracovaném (+U) </a:t>
            </a:r>
          </a:p>
          <a:p>
            <a:pPr algn="just"/>
            <a:r>
              <a:rPr lang="cs-CZ" dirty="0"/>
              <a:t>Po dohodě se výrobky dodávají v jednom z následujících způsobů tepelného zpracování: </a:t>
            </a:r>
          </a:p>
          <a:p>
            <a:pPr lvl="1" algn="just"/>
            <a:r>
              <a:rPr lang="cs-CZ" sz="1754" dirty="0"/>
              <a:t>zpracováno na </a:t>
            </a:r>
            <a:r>
              <a:rPr lang="cs-CZ" sz="1754" dirty="0" err="1"/>
              <a:t>střihatelnost</a:t>
            </a:r>
            <a:r>
              <a:rPr lang="cs-CZ" sz="1754" dirty="0"/>
              <a:t> </a:t>
            </a:r>
            <a:r>
              <a:rPr lang="cs-CZ" sz="1754" b="1" dirty="0"/>
              <a:t>(+S)</a:t>
            </a:r>
            <a:r>
              <a:rPr lang="cs-CZ" sz="1754" dirty="0"/>
              <a:t>, žíháno na </a:t>
            </a:r>
            <a:r>
              <a:rPr lang="cs-CZ" sz="1754" dirty="0" err="1"/>
              <a:t>měkko</a:t>
            </a:r>
            <a:r>
              <a:rPr lang="cs-CZ" sz="1754" dirty="0"/>
              <a:t> </a:t>
            </a:r>
            <a:r>
              <a:rPr lang="cs-CZ" sz="1754" b="1" dirty="0"/>
              <a:t>(+A), </a:t>
            </a:r>
            <a:r>
              <a:rPr lang="cs-CZ" sz="1754" dirty="0"/>
              <a:t>normalizačně žíháno </a:t>
            </a:r>
            <a:r>
              <a:rPr lang="cs-CZ" sz="1754" b="1" dirty="0"/>
              <a:t>(+N), </a:t>
            </a:r>
            <a:r>
              <a:rPr lang="cs-CZ" sz="1754" dirty="0"/>
              <a:t>zušlechtěno </a:t>
            </a:r>
            <a:r>
              <a:rPr lang="cs-CZ" sz="1754" b="1" dirty="0"/>
              <a:t>(+QT)</a:t>
            </a:r>
          </a:p>
          <a:p>
            <a:pPr algn="just"/>
            <a:r>
              <a:rPr lang="cs-CZ" dirty="0"/>
              <a:t>Ostatní stavy tepelného zpracování např. k dosažení určité struktury se mohou dohodnout při objednávání</a:t>
            </a:r>
          </a:p>
          <a:p>
            <a:pPr lvl="1" algn="just"/>
            <a:r>
              <a:rPr lang="cs-CZ" sz="1754" dirty="0" err="1"/>
              <a:t>sferoidizační</a:t>
            </a:r>
            <a:r>
              <a:rPr lang="cs-CZ" sz="1754" dirty="0"/>
              <a:t> žíhání (+AC), kterým se dosahuje velmi nízká tvrdost. Používá se např., je-li materiál určen k tváření za studena </a:t>
            </a:r>
          </a:p>
          <a:p>
            <a:pPr algn="just"/>
            <a:r>
              <a:rPr lang="cs-CZ" dirty="0"/>
              <a:t>Zvláštní provedení povrchu výrobku: </a:t>
            </a:r>
          </a:p>
          <a:p>
            <a:pPr algn="just"/>
            <a:r>
              <a:rPr lang="cs-CZ" dirty="0"/>
              <a:t>Po tváření za tepla mořeno (+PI) nebo tryskáno (+BC), po tváření za tepla </a:t>
            </a:r>
            <a:r>
              <a:rPr lang="cs-CZ" dirty="0" smtClean="0"/>
              <a:t>hrubováno </a:t>
            </a:r>
            <a:r>
              <a:rPr lang="cs-CZ" dirty="0"/>
              <a:t>(+</a:t>
            </a:r>
            <a:r>
              <a:rPr lang="cs-CZ" dirty="0" smtClean="0"/>
              <a:t>RM) </a:t>
            </a:r>
            <a:r>
              <a:rPr lang="cs-CZ" dirty="0"/>
              <a:t>- netýká se plochých výrobků</a:t>
            </a: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4294967295"/>
          </p:nvPr>
        </p:nvSpPr>
        <p:spPr>
          <a:xfrm>
            <a:off x="7552214" y="6348955"/>
            <a:ext cx="2406015" cy="320245"/>
          </a:xfrm>
          <a:prstGeom prst="rect">
            <a:avLst/>
          </a:prstGeom>
        </p:spPr>
        <p:txBody>
          <a:bodyPr/>
          <a:lstStyle/>
          <a:p>
            <a:fld id="{DF220097-E6A3-43A5-BE9F-22B4435BB1F1}" type="slidenum">
              <a:rPr lang="cs-CZ" smtClean="0"/>
              <a:t>39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73189826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CBCFB-2E99-46B1-89A8-A54818510E9E}" type="slidenum">
              <a:rPr lang="cs-CZ" smtClean="0"/>
              <a:t>40</a:t>
            </a:fld>
            <a:endParaRPr lang="cs-CZ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/>
              <a:t>Nelegované oceli k zušlechťování ČSN EN ISO 683-1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idx="13"/>
          </p:nvPr>
        </p:nvSpPr>
        <p:spPr>
          <a:xfrm>
            <a:off x="4588816" y="2125594"/>
            <a:ext cx="5747289" cy="4561053"/>
          </a:xfrm>
        </p:spPr>
        <p:txBody>
          <a:bodyPr>
            <a:normAutofit/>
          </a:bodyPr>
          <a:lstStyle/>
          <a:p>
            <a:pPr algn="just"/>
            <a:r>
              <a:rPr lang="cs-CZ" dirty="0"/>
              <a:t>Chemické složení = tavby. Hotový výrobek  má dovolené odchylky od hodnot pro rozbor tavby</a:t>
            </a:r>
          </a:p>
          <a:p>
            <a:pPr algn="just"/>
            <a:r>
              <a:rPr lang="cs-CZ" dirty="0"/>
              <a:t>Mechanické vlastnosti: norma uvádí Re, </a:t>
            </a:r>
            <a:r>
              <a:rPr lang="cs-CZ" dirty="0" err="1"/>
              <a:t>Rm</a:t>
            </a:r>
            <a:r>
              <a:rPr lang="cs-CZ" dirty="0"/>
              <a:t>, tažnost (A), kontrakci (Z) a nárazovou práci KV při pokojové teplotě, platné </a:t>
            </a:r>
            <a:r>
              <a:rPr lang="cs-CZ" b="1" u="sng" dirty="0"/>
              <a:t>pro stav zušlechtěný (+QT)!!</a:t>
            </a:r>
            <a:r>
              <a:rPr lang="cs-CZ" u="sng" dirty="0"/>
              <a:t> </a:t>
            </a:r>
            <a:r>
              <a:rPr lang="cs-CZ" dirty="0"/>
              <a:t>po případě normalizačně žíhaný (+N). Hodnoty KV se zaručují pouze pro stav zušlechtěný a značky C22E/R, C35E/R, C45E/R a 28Mn6 </a:t>
            </a:r>
          </a:p>
          <a:p>
            <a:pPr algn="just"/>
            <a:r>
              <a:rPr lang="cs-CZ" dirty="0"/>
              <a:t>Norma </a:t>
            </a:r>
            <a:r>
              <a:rPr lang="cs-CZ" dirty="0" smtClean="0"/>
              <a:t>dále </a:t>
            </a:r>
            <a:r>
              <a:rPr lang="cs-CZ" dirty="0"/>
              <a:t>uvádí přípustnou max. hodnotu tvrdosti pro stav (+S) a (+A)</a:t>
            </a:r>
          </a:p>
          <a:p>
            <a:pPr algn="just"/>
            <a:r>
              <a:rPr lang="cs-CZ" dirty="0"/>
              <a:t>Pro oceli vhodné k povrchovému kalení norma uvádí tvrdost povrchu po kalení plamenem nebo indukčně ve stavu po zušlechtění popř. normalizačním </a:t>
            </a:r>
            <a:r>
              <a:rPr lang="cs-CZ" dirty="0" smtClean="0"/>
              <a:t>žíhání</a:t>
            </a:r>
            <a:endParaRPr lang="cs-CZ" dirty="0"/>
          </a:p>
          <a:p>
            <a:endParaRPr lang="cs-CZ" dirty="0"/>
          </a:p>
        </p:txBody>
      </p:sp>
      <p:pic>
        <p:nvPicPr>
          <p:cNvPr id="6" name="Zástupný symbol pro obsah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610" y="2095179"/>
            <a:ext cx="3862530" cy="46218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0452237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02005" y="1419225"/>
            <a:ext cx="9089390" cy="1077218"/>
          </a:xfrm>
        </p:spPr>
        <p:txBody>
          <a:bodyPr/>
          <a:lstStyle/>
          <a:p>
            <a:r>
              <a:rPr lang="cs-CZ" dirty="0"/>
              <a:t>Nelegované oceli k zušlechťování ČSN EN ISO 683-1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802005" y="3095625"/>
            <a:ext cx="9223058" cy="3816486"/>
          </a:xfrm>
          <a:prstGeom prst="rect">
            <a:avLst/>
          </a:prstGeom>
        </p:spPr>
        <p:txBody>
          <a:bodyPr/>
          <a:lstStyle/>
          <a:p>
            <a:pPr algn="just"/>
            <a:r>
              <a:rPr lang="cs-CZ" dirty="0" smtClean="0"/>
              <a:t>Pokud oceli C35E, C35R, C45E, C45R, C55E, C55R jsou určené pro kalení plamenem nebo </a:t>
            </a:r>
            <a:r>
              <a:rPr lang="cs-CZ" b="1" u="sng" dirty="0" smtClean="0"/>
              <a:t>indukčně</a:t>
            </a:r>
            <a:r>
              <a:rPr lang="cs-CZ" dirty="0" smtClean="0"/>
              <a:t> musí se v každém případě objednat zvláštní požadavek: </a:t>
            </a:r>
            <a:r>
              <a:rPr lang="cs-CZ" b="1" u="sng" dirty="0" smtClean="0"/>
              <a:t>Ocel musí mít velikost austenitického zrna 5 nebo jemnější </a:t>
            </a:r>
            <a:r>
              <a:rPr lang="cs-CZ" dirty="0" smtClean="0"/>
              <a:t>(ověřuje se stanovením obsahu hliníku nebo metalograficky)</a:t>
            </a:r>
          </a:p>
          <a:p>
            <a:pPr algn="just"/>
            <a:r>
              <a:rPr lang="cs-CZ" dirty="0" smtClean="0"/>
              <a:t>Pokud objednávka neuvádí konkrétní dokument kontroly </a:t>
            </a:r>
            <a:r>
              <a:rPr lang="cs-CZ" b="1" u="sng" dirty="0" smtClean="0"/>
              <a:t>musí být vydána zpráva 2.2 </a:t>
            </a:r>
          </a:p>
          <a:p>
            <a:pPr algn="just"/>
            <a:r>
              <a:rPr lang="cs-CZ" dirty="0" smtClean="0"/>
              <a:t>Zúžení pásu prokalitelnosti je možné uvádět také pomocí údaje HH4,  HH14, HL4, HH14</a:t>
            </a:r>
          </a:p>
          <a:p>
            <a:endParaRPr lang="cs-CZ" dirty="0"/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4294967295"/>
          </p:nvPr>
        </p:nvSpPr>
        <p:spPr>
          <a:xfrm>
            <a:off x="7552214" y="6348955"/>
            <a:ext cx="2406015" cy="320245"/>
          </a:xfrm>
          <a:prstGeom prst="rect">
            <a:avLst/>
          </a:prstGeom>
        </p:spPr>
        <p:txBody>
          <a:bodyPr/>
          <a:lstStyle/>
          <a:p>
            <a:fld id="{DF220097-E6A3-43A5-BE9F-22B4435BB1F1}" type="slidenum">
              <a:rPr lang="cs-CZ" smtClean="0"/>
              <a:t>41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00271260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46100" y="1043102"/>
            <a:ext cx="9089390" cy="538609"/>
          </a:xfrm>
        </p:spPr>
        <p:txBody>
          <a:bodyPr/>
          <a:lstStyle/>
          <a:p>
            <a:r>
              <a:rPr lang="cs-CZ" dirty="0" smtClean="0"/>
              <a:t>Oceli dle ČSN EN ISO – 683-1</a:t>
            </a:r>
            <a:endParaRPr lang="cs-CZ" dirty="0"/>
          </a:p>
        </p:txBody>
      </p:sp>
      <p:pic>
        <p:nvPicPr>
          <p:cNvPr id="6" name="Zástupný symbol pro obsah 5"/>
          <p:cNvPicPr>
            <a:picLocks noGrp="1" noChangeAspect="1"/>
          </p:cNvPicPr>
          <p:nvPr>
            <p:ph idx="4294967295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9153"/>
          <a:stretch/>
        </p:blipFill>
        <p:spPr>
          <a:xfrm>
            <a:off x="104669" y="2276296"/>
            <a:ext cx="5242032" cy="2202233"/>
          </a:xfrm>
          <a:prstGeom prst="rect">
            <a:avLst/>
          </a:prstGeom>
        </p:spPr>
      </p:pic>
      <p:sp>
        <p:nvSpPr>
          <p:cNvPr id="4" name="Zástupný symbol pro číslo snímku 3"/>
          <p:cNvSpPr>
            <a:spLocks noGrp="1"/>
          </p:cNvSpPr>
          <p:nvPr>
            <p:ph type="sldNum" sz="quarter" idx="4294967295"/>
          </p:nvPr>
        </p:nvSpPr>
        <p:spPr>
          <a:xfrm>
            <a:off x="7552214" y="6348955"/>
            <a:ext cx="2406015" cy="320245"/>
          </a:xfrm>
          <a:prstGeom prst="rect">
            <a:avLst/>
          </a:prstGeom>
        </p:spPr>
        <p:txBody>
          <a:bodyPr/>
          <a:lstStyle/>
          <a:p>
            <a:fld id="{DF220097-E6A3-43A5-BE9F-22B4435BB1F1}" type="slidenum">
              <a:rPr lang="cs-CZ" smtClean="0"/>
              <a:t>42</a:t>
            </a:fld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99328" y="1634087"/>
            <a:ext cx="4989404" cy="4896516"/>
          </a:xfrm>
          <a:prstGeom prst="rect">
            <a:avLst/>
          </a:prstGeom>
        </p:spPr>
      </p:pic>
      <p:sp>
        <p:nvSpPr>
          <p:cNvPr id="9" name="Ovál 8"/>
          <p:cNvSpPr/>
          <p:nvPr/>
        </p:nvSpPr>
        <p:spPr>
          <a:xfrm>
            <a:off x="2315164" y="3718268"/>
            <a:ext cx="1010511" cy="189471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1579"/>
          </a:p>
        </p:txBody>
      </p:sp>
      <p:sp>
        <p:nvSpPr>
          <p:cNvPr id="10" name="Ovál 9"/>
          <p:cNvSpPr/>
          <p:nvPr/>
        </p:nvSpPr>
        <p:spPr>
          <a:xfrm>
            <a:off x="7746667" y="4034053"/>
            <a:ext cx="884198" cy="568413"/>
          </a:xfrm>
          <a:prstGeom prst="ellipse">
            <a:avLst/>
          </a:prstGeom>
          <a:noFill/>
          <a:ln>
            <a:solidFill>
              <a:srgbClr val="F0322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1579"/>
          </a:p>
        </p:txBody>
      </p:sp>
      <p:cxnSp>
        <p:nvCxnSpPr>
          <p:cNvPr id="12" name="Přímá spojnice se šipkou 11"/>
          <p:cNvCxnSpPr/>
          <p:nvPr/>
        </p:nvCxnSpPr>
        <p:spPr>
          <a:xfrm>
            <a:off x="5982947" y="4160367"/>
            <a:ext cx="2210496" cy="0"/>
          </a:xfrm>
          <a:prstGeom prst="straightConnector1">
            <a:avLst/>
          </a:prstGeom>
          <a:ln>
            <a:solidFill>
              <a:srgbClr val="F03223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nice se šipkou 13"/>
          <p:cNvCxnSpPr/>
          <p:nvPr/>
        </p:nvCxnSpPr>
        <p:spPr>
          <a:xfrm>
            <a:off x="5982947" y="4412995"/>
            <a:ext cx="2210496" cy="0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Ovál 14"/>
          <p:cNvSpPr/>
          <p:nvPr/>
        </p:nvSpPr>
        <p:spPr>
          <a:xfrm>
            <a:off x="9957162" y="1879840"/>
            <a:ext cx="599437" cy="318161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1579"/>
          </a:p>
        </p:txBody>
      </p:sp>
    </p:spTree>
    <p:extLst>
      <p:ext uri="{BB962C8B-B14F-4D97-AF65-F5344CB8AC3E}">
        <p14:creationId xmlns:p14="http://schemas.microsoft.com/office/powerpoint/2010/main" val="3731933368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57567" y="625399"/>
            <a:ext cx="9089390" cy="538609"/>
          </a:xfrm>
        </p:spPr>
        <p:txBody>
          <a:bodyPr/>
          <a:lstStyle/>
          <a:p>
            <a:r>
              <a:rPr lang="cs-CZ" dirty="0" smtClean="0"/>
              <a:t>Tvrdost po indukčním kalení, komparace</a:t>
            </a:r>
            <a:endParaRPr lang="cs-CZ" dirty="0"/>
          </a:p>
        </p:txBody>
      </p:sp>
      <p:pic>
        <p:nvPicPr>
          <p:cNvPr id="5" name="Zástupný symbol pro obsah 4"/>
          <p:cNvPicPr>
            <a:picLocks noGrp="1" noChangeAspect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668" y="2248231"/>
            <a:ext cx="3663107" cy="1707841"/>
          </a:xfrm>
          <a:prstGeom prst="rect">
            <a:avLst/>
          </a:prstGeom>
        </p:spPr>
      </p:pic>
      <p:sp>
        <p:nvSpPr>
          <p:cNvPr id="4" name="Zástupný symbol pro číslo snímku 3"/>
          <p:cNvSpPr>
            <a:spLocks noGrp="1"/>
          </p:cNvSpPr>
          <p:nvPr>
            <p:ph type="sldNum" sz="quarter" idx="4294967295"/>
          </p:nvPr>
        </p:nvSpPr>
        <p:spPr>
          <a:xfrm>
            <a:off x="7552214" y="6348955"/>
            <a:ext cx="2406015" cy="320245"/>
          </a:xfrm>
          <a:prstGeom prst="rect">
            <a:avLst/>
          </a:prstGeom>
        </p:spPr>
        <p:txBody>
          <a:bodyPr/>
          <a:lstStyle/>
          <a:p>
            <a:fld id="{DF220097-E6A3-43A5-BE9F-22B4435BB1F1}" type="slidenum">
              <a:rPr lang="cs-CZ" smtClean="0"/>
              <a:t>43</a:t>
            </a:fld>
            <a:endParaRPr lang="cs-CZ" dirty="0"/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36750" y="1220065"/>
            <a:ext cx="4653300" cy="5472013"/>
          </a:xfrm>
          <a:prstGeom prst="rect">
            <a:avLst/>
          </a:prstGeom>
        </p:spPr>
      </p:pic>
      <p:sp>
        <p:nvSpPr>
          <p:cNvPr id="9" name="TextovéPole 8"/>
          <p:cNvSpPr txBox="1"/>
          <p:nvPr/>
        </p:nvSpPr>
        <p:spPr>
          <a:xfrm>
            <a:off x="9261881" y="2103500"/>
            <a:ext cx="1326852" cy="578428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s-CZ" sz="1053" dirty="0"/>
              <a:t>i…identická</a:t>
            </a:r>
          </a:p>
          <a:p>
            <a:r>
              <a:rPr lang="cs-CZ" sz="1053" dirty="0"/>
              <a:t>n...blízká</a:t>
            </a:r>
          </a:p>
          <a:p>
            <a:r>
              <a:rPr lang="cs-CZ" sz="1053" dirty="0"/>
              <a:t>w…přibližná</a:t>
            </a:r>
            <a:endParaRPr lang="cs-CZ" sz="1053" dirty="0"/>
          </a:p>
        </p:txBody>
      </p:sp>
      <p:pic>
        <p:nvPicPr>
          <p:cNvPr id="10" name="Obrázek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181" y="5063063"/>
            <a:ext cx="4835081" cy="329218"/>
          </a:xfrm>
          <a:prstGeom prst="rect">
            <a:avLst/>
          </a:prstGeom>
        </p:spPr>
      </p:pic>
      <p:sp>
        <p:nvSpPr>
          <p:cNvPr id="11" name="TextovéPole 10"/>
          <p:cNvSpPr txBox="1"/>
          <p:nvPr/>
        </p:nvSpPr>
        <p:spPr>
          <a:xfrm>
            <a:off x="117766" y="4679458"/>
            <a:ext cx="1642082" cy="3353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579" dirty="0"/>
              <a:t>ČSN 4 12050 </a:t>
            </a:r>
            <a:endParaRPr lang="cs-CZ" sz="1579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54377" y="5456614"/>
            <a:ext cx="1759848" cy="10643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579" dirty="0"/>
              <a:t>DIN C45 = C45</a:t>
            </a:r>
          </a:p>
          <a:p>
            <a:r>
              <a:rPr lang="cs-CZ" sz="1579" dirty="0"/>
              <a:t>DIN </a:t>
            </a:r>
            <a:r>
              <a:rPr lang="cs-CZ" sz="1579" dirty="0"/>
              <a:t>Ck45=C45R</a:t>
            </a:r>
          </a:p>
          <a:p>
            <a:r>
              <a:rPr lang="cs-CZ" sz="1579" dirty="0"/>
              <a:t>DIN </a:t>
            </a:r>
            <a:r>
              <a:rPr lang="cs-CZ" sz="1579" dirty="0"/>
              <a:t>Cf45=C45E</a:t>
            </a:r>
          </a:p>
          <a:p>
            <a:r>
              <a:rPr lang="cs-CZ" sz="1579" dirty="0"/>
              <a:t>AISI = 1045</a:t>
            </a:r>
            <a:endParaRPr lang="cs-CZ" sz="1579" dirty="0"/>
          </a:p>
        </p:txBody>
      </p:sp>
    </p:spTree>
    <p:extLst>
      <p:ext uri="{BB962C8B-B14F-4D97-AF65-F5344CB8AC3E}">
        <p14:creationId xmlns:p14="http://schemas.microsoft.com/office/powerpoint/2010/main" val="3741550764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41915" y="1948490"/>
            <a:ext cx="9089390" cy="538609"/>
          </a:xfrm>
        </p:spPr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735171" y="2375132"/>
            <a:ext cx="9223058" cy="3816486"/>
          </a:xfrm>
          <a:prstGeom prst="rect">
            <a:avLst/>
          </a:prstGeom>
        </p:spPr>
        <p:txBody>
          <a:bodyPr/>
          <a:lstStyle/>
          <a:p>
            <a:pPr algn="just"/>
            <a:r>
              <a:rPr lang="cs-CZ" dirty="0"/>
              <a:t>Prokalitelnost : </a:t>
            </a:r>
          </a:p>
          <a:p>
            <a:pPr lvl="1" algn="just"/>
            <a:r>
              <a:rPr lang="cs-CZ" dirty="0"/>
              <a:t>Ušlechtilé oceli C35E až 28Mn6 mohou být dodávány s požadavkem nebo bez požadavku na prokalitelnost</a:t>
            </a:r>
          </a:p>
          <a:p>
            <a:pPr lvl="1" algn="just"/>
            <a:r>
              <a:rPr lang="cs-CZ" dirty="0"/>
              <a:t>Při požadavku na prokalitelnost lze objednat hodnoty normální (+H) nebo zúžené (+HH, +HL). V obou případech se uvádí min. a max. zaručované hodnoty tvrdosti v jednotkách podle </a:t>
            </a:r>
            <a:r>
              <a:rPr lang="cs-CZ" dirty="0" err="1"/>
              <a:t>Rockwella</a:t>
            </a:r>
            <a:r>
              <a:rPr lang="cs-CZ" dirty="0"/>
              <a:t> – stupnice „C“ v závislosti na vzdálenosti od plochy kaleného čela čelní zkoušky prokalitelnosti. </a:t>
            </a:r>
          </a:p>
          <a:p>
            <a:pPr lvl="1" algn="just"/>
            <a:r>
              <a:rPr lang="cs-CZ" b="1" u="sng" dirty="0"/>
              <a:t>Z hodnot prokalitelnosti lze dle předpokládané intenzity ochlazování a průřezu tepelně zpracovávaného výrobku přibližně vypočítat průběh </a:t>
            </a:r>
            <a:r>
              <a:rPr lang="cs-CZ" b="1" u="sng" dirty="0" smtClean="0"/>
              <a:t>tvrdosti – následující </a:t>
            </a:r>
            <a:r>
              <a:rPr lang="cs-CZ" b="1" u="sng" dirty="0" err="1" smtClean="0"/>
              <a:t>slide</a:t>
            </a:r>
            <a:endParaRPr lang="cs-CZ" b="1" u="sng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4294967295"/>
          </p:nvPr>
        </p:nvSpPr>
        <p:spPr>
          <a:xfrm>
            <a:off x="7552214" y="6348955"/>
            <a:ext cx="2406015" cy="320245"/>
          </a:xfrm>
          <a:prstGeom prst="rect">
            <a:avLst/>
          </a:prstGeom>
        </p:spPr>
        <p:txBody>
          <a:bodyPr/>
          <a:lstStyle/>
          <a:p>
            <a:fld id="{DF220097-E6A3-43A5-BE9F-22B4435BB1F1}" type="slidenum">
              <a:rPr lang="cs-CZ" smtClean="0"/>
              <a:t>44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78747985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68839" y="1670200"/>
            <a:ext cx="9089390" cy="538609"/>
          </a:xfrm>
        </p:spPr>
        <p:txBody>
          <a:bodyPr/>
          <a:lstStyle/>
          <a:p>
            <a:r>
              <a:rPr lang="cs-CZ" dirty="0" smtClean="0"/>
              <a:t>Přibližný výpočet tvrdosti</a:t>
            </a:r>
            <a:endParaRPr lang="cs-CZ" dirty="0"/>
          </a:p>
        </p:txBody>
      </p:sp>
      <p:pic>
        <p:nvPicPr>
          <p:cNvPr id="5" name="Zástupný symbol pro obsah 4"/>
          <p:cNvPicPr>
            <a:picLocks noGrp="1" noChangeAspect="1"/>
          </p:cNvPicPr>
          <p:nvPr>
            <p:ph idx="4294967295"/>
          </p:nvPr>
        </p:nvPicPr>
        <p:blipFill rotWithShape="1">
          <a:blip r:embed="rId2"/>
          <a:srcRect l="31132" r="55331"/>
          <a:stretch/>
        </p:blipFill>
        <p:spPr>
          <a:xfrm rot="5400000">
            <a:off x="2078963" y="480833"/>
            <a:ext cx="851341" cy="4673619"/>
          </a:xfrm>
          <a:prstGeom prst="rect">
            <a:avLst/>
          </a:prstGeom>
        </p:spPr>
      </p:pic>
      <p:sp>
        <p:nvSpPr>
          <p:cNvPr id="4" name="Zástupný symbol pro číslo snímku 3"/>
          <p:cNvSpPr>
            <a:spLocks noGrp="1"/>
          </p:cNvSpPr>
          <p:nvPr>
            <p:ph type="sldNum" sz="quarter" idx="4294967295"/>
          </p:nvPr>
        </p:nvSpPr>
        <p:spPr>
          <a:xfrm>
            <a:off x="7552214" y="6348955"/>
            <a:ext cx="2406015" cy="320245"/>
          </a:xfrm>
          <a:prstGeom prst="rect">
            <a:avLst/>
          </a:prstGeom>
        </p:spPr>
        <p:txBody>
          <a:bodyPr/>
          <a:lstStyle/>
          <a:p>
            <a:fld id="{DF220097-E6A3-43A5-BE9F-22B4435BB1F1}" type="slidenum">
              <a:rPr lang="cs-CZ" smtClean="0"/>
              <a:t>45</a:t>
            </a:fld>
            <a:endParaRPr lang="cs-CZ" dirty="0"/>
          </a:p>
        </p:txBody>
      </p:sp>
      <p:sp>
        <p:nvSpPr>
          <p:cNvPr id="7" name="Obdélník 6"/>
          <p:cNvSpPr/>
          <p:nvPr/>
        </p:nvSpPr>
        <p:spPr>
          <a:xfrm>
            <a:off x="294139" y="2391970"/>
            <a:ext cx="4042049" cy="85134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1579"/>
          </a:p>
        </p:txBody>
      </p:sp>
      <p:sp>
        <p:nvSpPr>
          <p:cNvPr id="8" name="Volný tvar 7"/>
          <p:cNvSpPr/>
          <p:nvPr/>
        </p:nvSpPr>
        <p:spPr>
          <a:xfrm>
            <a:off x="1178337" y="2455128"/>
            <a:ext cx="126314" cy="546026"/>
          </a:xfrm>
          <a:custGeom>
            <a:avLst/>
            <a:gdLst>
              <a:gd name="connsiteX0" fmla="*/ 0 w 122688"/>
              <a:gd name="connsiteY0" fmla="*/ 640080 h 640080"/>
              <a:gd name="connsiteX1" fmla="*/ 7620 w 122688"/>
              <a:gd name="connsiteY1" fmla="*/ 601980 h 640080"/>
              <a:gd name="connsiteX2" fmla="*/ 45720 w 122688"/>
              <a:gd name="connsiteY2" fmla="*/ 533400 h 640080"/>
              <a:gd name="connsiteX3" fmla="*/ 53340 w 122688"/>
              <a:gd name="connsiteY3" fmla="*/ 487680 h 640080"/>
              <a:gd name="connsiteX4" fmla="*/ 68580 w 122688"/>
              <a:gd name="connsiteY4" fmla="*/ 434340 h 640080"/>
              <a:gd name="connsiteX5" fmla="*/ 76200 w 122688"/>
              <a:gd name="connsiteY5" fmla="*/ 381000 h 640080"/>
              <a:gd name="connsiteX6" fmla="*/ 83820 w 122688"/>
              <a:gd name="connsiteY6" fmla="*/ 358140 h 640080"/>
              <a:gd name="connsiteX7" fmla="*/ 91440 w 122688"/>
              <a:gd name="connsiteY7" fmla="*/ 327660 h 640080"/>
              <a:gd name="connsiteX8" fmla="*/ 99060 w 122688"/>
              <a:gd name="connsiteY8" fmla="*/ 243840 h 640080"/>
              <a:gd name="connsiteX9" fmla="*/ 121920 w 122688"/>
              <a:gd name="connsiteY9" fmla="*/ 114300 h 640080"/>
              <a:gd name="connsiteX10" fmla="*/ 121920 w 122688"/>
              <a:gd name="connsiteY10" fmla="*/ 0 h 6400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22688" h="640080">
                <a:moveTo>
                  <a:pt x="0" y="640080"/>
                </a:moveTo>
                <a:cubicBezTo>
                  <a:pt x="2540" y="627380"/>
                  <a:pt x="1828" y="613564"/>
                  <a:pt x="7620" y="601980"/>
                </a:cubicBezTo>
                <a:cubicBezTo>
                  <a:pt x="41012" y="535196"/>
                  <a:pt x="28305" y="637888"/>
                  <a:pt x="45720" y="533400"/>
                </a:cubicBezTo>
                <a:cubicBezTo>
                  <a:pt x="48260" y="518160"/>
                  <a:pt x="49988" y="502762"/>
                  <a:pt x="53340" y="487680"/>
                </a:cubicBezTo>
                <a:cubicBezTo>
                  <a:pt x="69662" y="414232"/>
                  <a:pt x="51984" y="525617"/>
                  <a:pt x="68580" y="434340"/>
                </a:cubicBezTo>
                <a:cubicBezTo>
                  <a:pt x="71793" y="416669"/>
                  <a:pt x="72678" y="398612"/>
                  <a:pt x="76200" y="381000"/>
                </a:cubicBezTo>
                <a:cubicBezTo>
                  <a:pt x="77775" y="373124"/>
                  <a:pt x="81613" y="365863"/>
                  <a:pt x="83820" y="358140"/>
                </a:cubicBezTo>
                <a:cubicBezTo>
                  <a:pt x="86697" y="348070"/>
                  <a:pt x="88900" y="337820"/>
                  <a:pt x="91440" y="327660"/>
                </a:cubicBezTo>
                <a:cubicBezTo>
                  <a:pt x="93980" y="299720"/>
                  <a:pt x="95092" y="271613"/>
                  <a:pt x="99060" y="243840"/>
                </a:cubicBezTo>
                <a:cubicBezTo>
                  <a:pt x="104051" y="208902"/>
                  <a:pt x="120185" y="152461"/>
                  <a:pt x="121920" y="114300"/>
                </a:cubicBezTo>
                <a:cubicBezTo>
                  <a:pt x="123650" y="76239"/>
                  <a:pt x="121920" y="38100"/>
                  <a:pt x="121920" y="0"/>
                </a:cubicBezTo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1579"/>
          </a:p>
        </p:txBody>
      </p:sp>
      <p:sp>
        <p:nvSpPr>
          <p:cNvPr id="19" name="Volný tvar 18"/>
          <p:cNvSpPr/>
          <p:nvPr/>
        </p:nvSpPr>
        <p:spPr>
          <a:xfrm>
            <a:off x="1263893" y="2716568"/>
            <a:ext cx="8733" cy="348092"/>
          </a:xfrm>
          <a:custGeom>
            <a:avLst/>
            <a:gdLst>
              <a:gd name="connsiteX0" fmla="*/ 3607 w 9957"/>
              <a:gd name="connsiteY0" fmla="*/ 0 h 396875"/>
              <a:gd name="connsiteX1" fmla="*/ 6782 w 9957"/>
              <a:gd name="connsiteY1" fmla="*/ 92075 h 396875"/>
              <a:gd name="connsiteX2" fmla="*/ 9957 w 9957"/>
              <a:gd name="connsiteY2" fmla="*/ 111125 h 396875"/>
              <a:gd name="connsiteX3" fmla="*/ 6782 w 9957"/>
              <a:gd name="connsiteY3" fmla="*/ 263525 h 396875"/>
              <a:gd name="connsiteX4" fmla="*/ 3607 w 9957"/>
              <a:gd name="connsiteY4" fmla="*/ 276225 h 396875"/>
              <a:gd name="connsiteX5" fmla="*/ 432 w 9957"/>
              <a:gd name="connsiteY5" fmla="*/ 285750 h 396875"/>
              <a:gd name="connsiteX6" fmla="*/ 432 w 9957"/>
              <a:gd name="connsiteY6" fmla="*/ 396875 h 3968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957" h="396875">
                <a:moveTo>
                  <a:pt x="3607" y="0"/>
                </a:moveTo>
                <a:cubicBezTo>
                  <a:pt x="4665" y="30692"/>
                  <a:pt x="5030" y="61415"/>
                  <a:pt x="6782" y="92075"/>
                </a:cubicBezTo>
                <a:cubicBezTo>
                  <a:pt x="7149" y="98502"/>
                  <a:pt x="9957" y="104687"/>
                  <a:pt x="9957" y="111125"/>
                </a:cubicBezTo>
                <a:cubicBezTo>
                  <a:pt x="9957" y="161936"/>
                  <a:pt x="8735" y="212752"/>
                  <a:pt x="6782" y="263525"/>
                </a:cubicBezTo>
                <a:cubicBezTo>
                  <a:pt x="6614" y="267885"/>
                  <a:pt x="4806" y="272029"/>
                  <a:pt x="3607" y="276225"/>
                </a:cubicBezTo>
                <a:cubicBezTo>
                  <a:pt x="2688" y="279443"/>
                  <a:pt x="520" y="282404"/>
                  <a:pt x="432" y="285750"/>
                </a:cubicBezTo>
                <a:cubicBezTo>
                  <a:pt x="-542" y="322779"/>
                  <a:pt x="432" y="359833"/>
                  <a:pt x="432" y="396875"/>
                </a:cubicBezTo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1579"/>
          </a:p>
        </p:txBody>
      </p:sp>
      <p:pic>
        <p:nvPicPr>
          <p:cNvPr id="20" name="Obrázek 1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060" y="3306471"/>
            <a:ext cx="4023535" cy="1507919"/>
          </a:xfrm>
          <a:prstGeom prst="rect">
            <a:avLst/>
          </a:prstGeom>
        </p:spPr>
      </p:pic>
      <p:sp>
        <p:nvSpPr>
          <p:cNvPr id="22" name="Obdélník 21"/>
          <p:cNvSpPr/>
          <p:nvPr/>
        </p:nvSpPr>
        <p:spPr>
          <a:xfrm>
            <a:off x="2252007" y="3600657"/>
            <a:ext cx="179071" cy="1184971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1579"/>
          </a:p>
        </p:txBody>
      </p:sp>
      <p:pic>
        <p:nvPicPr>
          <p:cNvPr id="25" name="Obrázek 2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2040" y="2469310"/>
            <a:ext cx="5300121" cy="3026058"/>
          </a:xfrm>
          <a:prstGeom prst="rect">
            <a:avLst/>
          </a:prstGeom>
        </p:spPr>
      </p:pic>
      <p:sp>
        <p:nvSpPr>
          <p:cNvPr id="26" name="Obdélník 25"/>
          <p:cNvSpPr/>
          <p:nvPr/>
        </p:nvSpPr>
        <p:spPr>
          <a:xfrm>
            <a:off x="294139" y="4286681"/>
            <a:ext cx="2136939" cy="25262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1579"/>
          </a:p>
        </p:txBody>
      </p:sp>
      <p:cxnSp>
        <p:nvCxnSpPr>
          <p:cNvPr id="28" name="Přímá spojnice 27"/>
          <p:cNvCxnSpPr/>
          <p:nvPr/>
        </p:nvCxnSpPr>
        <p:spPr>
          <a:xfrm flipV="1">
            <a:off x="6925625" y="4286681"/>
            <a:ext cx="0" cy="1073669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31" name="Přímá spojnice 30"/>
          <p:cNvCxnSpPr/>
          <p:nvPr/>
        </p:nvCxnSpPr>
        <p:spPr>
          <a:xfrm>
            <a:off x="6925625" y="4286681"/>
            <a:ext cx="3409925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32" name="TextovéPole 31"/>
          <p:cNvSpPr txBox="1"/>
          <p:nvPr/>
        </p:nvSpPr>
        <p:spPr>
          <a:xfrm>
            <a:off x="8629212" y="3962746"/>
            <a:ext cx="1843461" cy="3353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579" dirty="0">
                <a:solidFill>
                  <a:srgbClr val="FF0000"/>
                </a:solidFill>
              </a:rPr>
              <a:t>Jádro = cca 40 HRC</a:t>
            </a:r>
            <a:endParaRPr lang="cs-CZ" sz="1579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7517811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0" y="2328814"/>
            <a:ext cx="5915113" cy="3816486"/>
          </a:xfrm>
          <a:prstGeom prst="rect">
            <a:avLst/>
          </a:prstGeom>
        </p:spPr>
        <p:txBody>
          <a:bodyPr>
            <a:noAutofit/>
          </a:bodyPr>
          <a:lstStyle/>
          <a:p>
            <a:pPr>
              <a:lnSpc>
                <a:spcPct val="100000"/>
              </a:lnSpc>
            </a:pPr>
            <a:r>
              <a:rPr lang="cs-CZ" sz="1579" b="1" dirty="0">
                <a:latin typeface="+mj-lt"/>
              </a:rPr>
              <a:t>Obsah zbytkové austenitu 20 °C</a:t>
            </a:r>
            <a:r>
              <a:rPr lang="cs-CZ" sz="1579" b="1" dirty="0">
                <a:latin typeface="+mj-lt"/>
              </a:rPr>
              <a:t>: 4 %</a:t>
            </a:r>
          </a:p>
          <a:p>
            <a:pPr>
              <a:lnSpc>
                <a:spcPct val="100000"/>
              </a:lnSpc>
            </a:pPr>
            <a:r>
              <a:rPr lang="cs-CZ" sz="1579" dirty="0">
                <a:latin typeface="+mj-lt"/>
              </a:rPr>
              <a:t>Tvrdost po kalení</a:t>
            </a:r>
            <a:endParaRPr lang="cs-CZ" sz="1579" dirty="0">
              <a:latin typeface="+mj-lt"/>
            </a:endParaRPr>
          </a:p>
          <a:p>
            <a:pPr>
              <a:lnSpc>
                <a:spcPct val="100000"/>
              </a:lnSpc>
            </a:pPr>
            <a:r>
              <a:rPr lang="cs-CZ" sz="1579" b="1" dirty="0">
                <a:latin typeface="+mj-lt"/>
              </a:rPr>
              <a:t>	</a:t>
            </a:r>
            <a:r>
              <a:rPr lang="cs-CZ" sz="1579" b="1" dirty="0" err="1">
                <a:latin typeface="+mj-lt"/>
              </a:rPr>
              <a:t>Structure</a:t>
            </a:r>
            <a:r>
              <a:rPr lang="cs-CZ" sz="1579" b="1" dirty="0">
                <a:latin typeface="+mj-lt"/>
              </a:rPr>
              <a:t> 99% </a:t>
            </a:r>
            <a:r>
              <a:rPr lang="cs-CZ" sz="1579" b="1" dirty="0" err="1">
                <a:latin typeface="+mj-lt"/>
              </a:rPr>
              <a:t>martensite</a:t>
            </a:r>
            <a:r>
              <a:rPr lang="cs-CZ" sz="1579" b="1" dirty="0">
                <a:latin typeface="+mj-lt"/>
              </a:rPr>
              <a:t>: </a:t>
            </a:r>
            <a:r>
              <a:rPr lang="cs-CZ" sz="1579" b="1" dirty="0">
                <a:latin typeface="+mj-lt"/>
              </a:rPr>
              <a:t>= </a:t>
            </a:r>
            <a:r>
              <a:rPr lang="cs-CZ" sz="1579" b="1" dirty="0">
                <a:latin typeface="+mj-lt"/>
              </a:rPr>
              <a:t>58.5 HRC</a:t>
            </a:r>
          </a:p>
          <a:p>
            <a:pPr>
              <a:lnSpc>
                <a:spcPct val="100000"/>
              </a:lnSpc>
            </a:pPr>
            <a:r>
              <a:rPr lang="cs-CZ" sz="1579" b="1" dirty="0">
                <a:latin typeface="+mj-lt"/>
              </a:rPr>
              <a:t>	</a:t>
            </a:r>
            <a:r>
              <a:rPr lang="cs-CZ" sz="1579" dirty="0" err="1">
                <a:latin typeface="+mj-lt"/>
              </a:rPr>
              <a:t>Structure</a:t>
            </a:r>
            <a:r>
              <a:rPr lang="cs-CZ" sz="1579" dirty="0">
                <a:latin typeface="+mj-lt"/>
              </a:rPr>
              <a:t> 90% </a:t>
            </a:r>
            <a:r>
              <a:rPr lang="cs-CZ" sz="1579" dirty="0" err="1">
                <a:latin typeface="+mj-lt"/>
              </a:rPr>
              <a:t>martensite</a:t>
            </a:r>
            <a:r>
              <a:rPr lang="cs-CZ" sz="1579" dirty="0">
                <a:latin typeface="+mj-lt"/>
              </a:rPr>
              <a:t>: </a:t>
            </a:r>
            <a:r>
              <a:rPr lang="cs-CZ" sz="1579" dirty="0">
                <a:latin typeface="+mj-lt"/>
              </a:rPr>
              <a:t>90 </a:t>
            </a:r>
            <a:r>
              <a:rPr lang="cs-CZ" sz="1579" dirty="0">
                <a:latin typeface="+mj-lt"/>
              </a:rPr>
              <a:t>= 55.0 HRC</a:t>
            </a:r>
          </a:p>
          <a:p>
            <a:pPr>
              <a:lnSpc>
                <a:spcPct val="100000"/>
              </a:lnSpc>
            </a:pPr>
            <a:r>
              <a:rPr lang="cs-CZ" sz="1579" dirty="0">
                <a:latin typeface="+mj-lt"/>
              </a:rPr>
              <a:t>	</a:t>
            </a:r>
            <a:r>
              <a:rPr lang="cs-CZ" sz="1579" dirty="0" err="1">
                <a:latin typeface="+mj-lt"/>
              </a:rPr>
              <a:t>Structure</a:t>
            </a:r>
            <a:r>
              <a:rPr lang="cs-CZ" sz="1579" dirty="0">
                <a:latin typeface="+mj-lt"/>
              </a:rPr>
              <a:t> 50% </a:t>
            </a:r>
            <a:r>
              <a:rPr lang="cs-CZ" sz="1579" dirty="0" err="1">
                <a:latin typeface="+mj-lt"/>
              </a:rPr>
              <a:t>martensite</a:t>
            </a:r>
            <a:r>
              <a:rPr lang="cs-CZ" sz="1579" dirty="0">
                <a:latin typeface="+mj-lt"/>
              </a:rPr>
              <a:t>: Hm50 = 46.0 HRC</a:t>
            </a:r>
          </a:p>
          <a:p>
            <a:pPr>
              <a:lnSpc>
                <a:spcPct val="100000"/>
              </a:lnSpc>
            </a:pPr>
            <a:r>
              <a:rPr lang="cs-CZ" sz="1579" dirty="0">
                <a:latin typeface="+mj-lt"/>
              </a:rPr>
              <a:t>	</a:t>
            </a:r>
            <a:r>
              <a:rPr lang="cs-CZ" sz="1579" b="1" dirty="0" err="1">
                <a:latin typeface="+mj-lt"/>
              </a:rPr>
              <a:t>Minimun</a:t>
            </a:r>
            <a:r>
              <a:rPr lang="cs-CZ" sz="1579" b="1" dirty="0">
                <a:latin typeface="+mj-lt"/>
              </a:rPr>
              <a:t> </a:t>
            </a:r>
            <a:r>
              <a:rPr lang="cs-CZ" sz="1579" b="1" dirty="0">
                <a:latin typeface="+mj-lt"/>
              </a:rPr>
              <a:t>doporučená ........... </a:t>
            </a:r>
            <a:r>
              <a:rPr lang="cs-CZ" sz="1579" b="1" dirty="0">
                <a:latin typeface="+mj-lt"/>
              </a:rPr>
              <a:t>52.0 HRC</a:t>
            </a:r>
          </a:p>
          <a:p>
            <a:pPr>
              <a:lnSpc>
                <a:spcPct val="100000"/>
              </a:lnSpc>
            </a:pPr>
            <a:r>
              <a:rPr lang="cs-CZ" sz="1579" b="1" dirty="0">
                <a:latin typeface="+mj-lt"/>
              </a:rPr>
              <a:t>Tvrdost po normalizaci (</a:t>
            </a:r>
            <a:r>
              <a:rPr lang="cs-CZ" sz="1579" b="1" dirty="0" err="1">
                <a:latin typeface="+mj-lt"/>
              </a:rPr>
              <a:t>perlitic</a:t>
            </a:r>
            <a:r>
              <a:rPr lang="cs-CZ" sz="1579" b="1" dirty="0">
                <a:latin typeface="+mj-lt"/>
              </a:rPr>
              <a:t> </a:t>
            </a:r>
            <a:r>
              <a:rPr lang="cs-CZ" sz="1579" b="1" dirty="0" err="1">
                <a:latin typeface="+mj-lt"/>
              </a:rPr>
              <a:t>structure</a:t>
            </a:r>
            <a:r>
              <a:rPr lang="cs-CZ" sz="1579" b="1" dirty="0">
                <a:latin typeface="+mj-lt"/>
              </a:rPr>
              <a:t>): 185 HV</a:t>
            </a:r>
          </a:p>
          <a:p>
            <a:pPr>
              <a:lnSpc>
                <a:spcPct val="100000"/>
              </a:lnSpc>
            </a:pPr>
            <a:r>
              <a:rPr lang="cs-CZ" sz="1579" b="1" dirty="0" err="1">
                <a:latin typeface="+mj-lt"/>
              </a:rPr>
              <a:t>Tvrodost</a:t>
            </a:r>
            <a:r>
              <a:rPr lang="cs-CZ" sz="1579" b="1" dirty="0">
                <a:latin typeface="+mj-lt"/>
              </a:rPr>
              <a:t> po základním žíhání (</a:t>
            </a:r>
            <a:r>
              <a:rPr lang="cs-CZ" sz="1579" b="1" dirty="0" err="1">
                <a:latin typeface="+mj-lt"/>
              </a:rPr>
              <a:t>spheroidized</a:t>
            </a:r>
            <a:r>
              <a:rPr lang="cs-CZ" sz="1579" b="1" dirty="0">
                <a:latin typeface="+mj-lt"/>
              </a:rPr>
              <a:t> </a:t>
            </a:r>
            <a:r>
              <a:rPr lang="cs-CZ" sz="1579" b="1" dirty="0" err="1">
                <a:latin typeface="+mj-lt"/>
              </a:rPr>
              <a:t>structure</a:t>
            </a:r>
            <a:r>
              <a:rPr lang="cs-CZ" sz="1579" b="1" dirty="0">
                <a:latin typeface="+mj-lt"/>
              </a:rPr>
              <a:t>) : 150 </a:t>
            </a:r>
            <a:r>
              <a:rPr lang="cs-CZ" sz="1579" b="1" dirty="0">
                <a:latin typeface="+mj-lt"/>
              </a:rPr>
              <a:t>HV</a:t>
            </a:r>
            <a:endParaRPr lang="cs-CZ" sz="1579" dirty="0">
              <a:latin typeface="+mj-lt"/>
            </a:endParaRPr>
          </a:p>
          <a:p>
            <a:r>
              <a:rPr lang="cs-CZ" sz="1579" dirty="0" err="1">
                <a:latin typeface="+mj-lt"/>
              </a:rPr>
              <a:t>Ms</a:t>
            </a:r>
            <a:r>
              <a:rPr lang="cs-CZ" sz="1579" dirty="0">
                <a:latin typeface="+mj-lt"/>
              </a:rPr>
              <a:t>  </a:t>
            </a:r>
            <a:r>
              <a:rPr lang="cs-CZ" sz="1579" dirty="0">
                <a:latin typeface="+mj-lt"/>
              </a:rPr>
              <a:t>= 322 °</a:t>
            </a:r>
            <a:r>
              <a:rPr lang="cs-CZ" sz="1579" dirty="0">
                <a:latin typeface="+mj-lt"/>
              </a:rPr>
              <a:t>C, M50 </a:t>
            </a:r>
            <a:r>
              <a:rPr lang="cs-CZ" sz="1579" dirty="0">
                <a:latin typeface="+mj-lt"/>
              </a:rPr>
              <a:t>= 257 °</a:t>
            </a:r>
            <a:r>
              <a:rPr lang="cs-CZ" sz="1579" dirty="0">
                <a:latin typeface="+mj-lt"/>
              </a:rPr>
              <a:t>C, M90 </a:t>
            </a:r>
            <a:r>
              <a:rPr lang="cs-CZ" sz="1579" dirty="0">
                <a:latin typeface="+mj-lt"/>
              </a:rPr>
              <a:t>= 112 °C </a:t>
            </a:r>
            <a:r>
              <a:rPr lang="cs-CZ" sz="1579" dirty="0">
                <a:latin typeface="+mj-lt"/>
              </a:rPr>
              <a:t>, M99 </a:t>
            </a:r>
            <a:r>
              <a:rPr lang="cs-CZ" sz="1579" dirty="0">
                <a:latin typeface="+mj-lt"/>
              </a:rPr>
              <a:t>= -98 °</a:t>
            </a:r>
            <a:r>
              <a:rPr lang="cs-CZ" sz="1579" dirty="0">
                <a:latin typeface="+mj-lt"/>
              </a:rPr>
              <a:t>C</a:t>
            </a:r>
          </a:p>
          <a:p>
            <a:r>
              <a:rPr lang="cs-CZ" sz="1579" dirty="0" err="1">
                <a:latin typeface="+mj-lt"/>
              </a:rPr>
              <a:t>Bs</a:t>
            </a:r>
            <a:r>
              <a:rPr lang="cs-CZ" sz="1579" dirty="0">
                <a:latin typeface="+mj-lt"/>
              </a:rPr>
              <a:t>  = 626 °C   ;   B50 = 566 °C   ;   B99 = 506 °C</a:t>
            </a:r>
          </a:p>
          <a:p>
            <a:endParaRPr lang="cs-CZ" sz="1579" dirty="0"/>
          </a:p>
          <a:p>
            <a:endParaRPr lang="cs-CZ" sz="1579" dirty="0"/>
          </a:p>
          <a:p>
            <a:pPr>
              <a:lnSpc>
                <a:spcPct val="100000"/>
              </a:lnSpc>
            </a:pPr>
            <a:endParaRPr lang="cs-CZ" sz="1579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483610" y="1974042"/>
            <a:ext cx="2147339" cy="4162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105" b="1" dirty="0"/>
              <a:t>C 45 CCT</a:t>
            </a:r>
          </a:p>
        </p:txBody>
      </p:sp>
      <p:sp>
        <p:nvSpPr>
          <p:cNvPr id="5" name="Obdélník 4"/>
          <p:cNvSpPr/>
          <p:nvPr/>
        </p:nvSpPr>
        <p:spPr>
          <a:xfrm>
            <a:off x="6294056" y="2391971"/>
            <a:ext cx="4420339" cy="16035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403" dirty="0" err="1"/>
              <a:t>Perlitická</a:t>
            </a:r>
            <a:r>
              <a:rPr lang="cs-CZ" sz="1403" dirty="0"/>
              <a:t> transformace</a:t>
            </a:r>
            <a:endParaRPr lang="cs-CZ" sz="1403" dirty="0"/>
          </a:p>
          <a:p>
            <a:r>
              <a:rPr lang="cs-CZ" sz="1403" dirty="0"/>
              <a:t>	Data </a:t>
            </a:r>
            <a:r>
              <a:rPr lang="cs-CZ" sz="1403" dirty="0"/>
              <a:t>pro </a:t>
            </a:r>
            <a:r>
              <a:rPr lang="cs-CZ" sz="1403" dirty="0"/>
              <a:t>T = 649 °</a:t>
            </a:r>
            <a:r>
              <a:rPr lang="cs-CZ" sz="1403" dirty="0"/>
              <a:t>C, Start.....3 s, 50</a:t>
            </a:r>
            <a:r>
              <a:rPr lang="cs-CZ" sz="1403" dirty="0"/>
              <a:t>% </a:t>
            </a:r>
            <a:r>
              <a:rPr lang="cs-CZ" sz="1403" dirty="0"/>
              <a:t>………..6 </a:t>
            </a:r>
            <a:r>
              <a:rPr lang="cs-CZ" sz="1403" dirty="0"/>
              <a:t>s</a:t>
            </a:r>
          </a:p>
          <a:p>
            <a:endParaRPr lang="cs-CZ" sz="1403" dirty="0"/>
          </a:p>
          <a:p>
            <a:r>
              <a:rPr lang="cs-CZ" sz="1403" dirty="0" err="1"/>
              <a:t>Bainitická</a:t>
            </a:r>
            <a:r>
              <a:rPr lang="cs-CZ" sz="1403" dirty="0"/>
              <a:t> transformace</a:t>
            </a:r>
            <a:endParaRPr lang="cs-CZ" sz="1403" dirty="0"/>
          </a:p>
          <a:p>
            <a:r>
              <a:rPr lang="cs-CZ" sz="1403" dirty="0"/>
              <a:t>	</a:t>
            </a:r>
            <a:r>
              <a:rPr lang="cs-CZ" sz="1403" dirty="0"/>
              <a:t>Data pro T </a:t>
            </a:r>
            <a:r>
              <a:rPr lang="cs-CZ" sz="1403" dirty="0"/>
              <a:t>= 466 °</a:t>
            </a:r>
            <a:r>
              <a:rPr lang="cs-CZ" sz="1403" dirty="0"/>
              <a:t>C: Start.....:   </a:t>
            </a:r>
            <a:r>
              <a:rPr lang="cs-CZ" sz="1403" dirty="0"/>
              <a:t>4 </a:t>
            </a:r>
            <a:r>
              <a:rPr lang="cs-CZ" sz="1403" dirty="0"/>
              <a:t>s, 50</a:t>
            </a:r>
            <a:r>
              <a:rPr lang="cs-CZ" sz="1403" dirty="0"/>
              <a:t>% </a:t>
            </a:r>
            <a:r>
              <a:rPr lang="cs-CZ" sz="1403" dirty="0" err="1"/>
              <a:t>transf</a:t>
            </a:r>
            <a:r>
              <a:rPr lang="cs-CZ" sz="1403" dirty="0"/>
              <a:t>. in:  35 </a:t>
            </a:r>
            <a:r>
              <a:rPr lang="cs-CZ" sz="1403" dirty="0"/>
              <a:t>s, 99</a:t>
            </a:r>
            <a:r>
              <a:rPr lang="cs-CZ" sz="1403" dirty="0"/>
              <a:t>% </a:t>
            </a:r>
            <a:r>
              <a:rPr lang="cs-CZ" sz="1403" dirty="0" err="1"/>
              <a:t>transf</a:t>
            </a:r>
            <a:r>
              <a:rPr lang="cs-CZ" sz="1403" dirty="0"/>
              <a:t>. in:   5 </a:t>
            </a:r>
            <a:r>
              <a:rPr lang="cs-CZ" sz="1403" dirty="0"/>
              <a:t>min</a:t>
            </a:r>
            <a:endParaRPr lang="cs-CZ" sz="1403" dirty="0"/>
          </a:p>
        </p:txBody>
      </p:sp>
      <p:sp>
        <p:nvSpPr>
          <p:cNvPr id="6" name="TextovéPole 5"/>
          <p:cNvSpPr txBox="1"/>
          <p:nvPr/>
        </p:nvSpPr>
        <p:spPr>
          <a:xfrm>
            <a:off x="6318095" y="1996124"/>
            <a:ext cx="1416454" cy="4162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105" b="1" dirty="0"/>
              <a:t>C 45 - TTT</a:t>
            </a:r>
          </a:p>
        </p:txBody>
      </p:sp>
      <p:sp>
        <p:nvSpPr>
          <p:cNvPr id="8" name="TextovéPole 7"/>
          <p:cNvSpPr txBox="1"/>
          <p:nvPr/>
        </p:nvSpPr>
        <p:spPr>
          <a:xfrm>
            <a:off x="6294055" y="4120707"/>
            <a:ext cx="4231890" cy="1603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3" dirty="0"/>
              <a:t>Pozor při kalení do oleje tvrdost tyčí o průměru 10mm bude cca 30 HRC, do vody cca 57HRC=velký rozdíl</a:t>
            </a:r>
          </a:p>
          <a:p>
            <a:endParaRPr lang="cs-CZ" sz="1403" dirty="0"/>
          </a:p>
          <a:p>
            <a:endParaRPr lang="cs-CZ" sz="1403" dirty="0"/>
          </a:p>
          <a:p>
            <a:r>
              <a:rPr lang="cs-CZ" sz="1403" dirty="0"/>
              <a:t>Pokud průměr tyče 125mm max. tvrdost při kalení ve vodě 24HRC pokud v oleji tak 18 HRC (není již výraznějších rozdílů).</a:t>
            </a:r>
          </a:p>
        </p:txBody>
      </p:sp>
      <p:sp>
        <p:nvSpPr>
          <p:cNvPr id="9" name="Nadpis 1"/>
          <p:cNvSpPr>
            <a:spLocks noGrp="1"/>
          </p:cNvSpPr>
          <p:nvPr>
            <p:ph type="title"/>
          </p:nvPr>
        </p:nvSpPr>
        <p:spPr>
          <a:xfrm>
            <a:off x="0" y="1552283"/>
            <a:ext cx="9977700" cy="491506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C45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006624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02005" y="1584937"/>
            <a:ext cx="9089390" cy="538609"/>
          </a:xfrm>
        </p:spPr>
        <p:txBody>
          <a:bodyPr/>
          <a:lstStyle/>
          <a:p>
            <a:r>
              <a:rPr lang="cs-CZ" dirty="0" smtClean="0"/>
              <a:t>C45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357850" y="2378223"/>
            <a:ext cx="9977700" cy="1087418"/>
          </a:xfrm>
          <a:prstGeom prst="rect">
            <a:avLst/>
          </a:prstGeom>
        </p:spPr>
        <p:txBody>
          <a:bodyPr/>
          <a:lstStyle/>
          <a:p>
            <a:r>
              <a:rPr lang="cs-CZ" dirty="0" smtClean="0"/>
              <a:t>C45</a:t>
            </a:r>
          </a:p>
          <a:p>
            <a:pPr lvl="1"/>
            <a:r>
              <a:rPr lang="cs-CZ" dirty="0"/>
              <a:t>Popouštění – výchozí tvrdost minimálně 55HRC, pokud správně </a:t>
            </a:r>
            <a:r>
              <a:rPr lang="cs-CZ" dirty="0" err="1"/>
              <a:t>austenitizováno</a:t>
            </a:r>
            <a:r>
              <a:rPr lang="cs-CZ" dirty="0"/>
              <a:t> a kaleno. Teplota popouštění 565°C (620 až 860MPa), 480°C (860 - 1035MPa) </a:t>
            </a:r>
          </a:p>
          <a:p>
            <a:pPr lvl="1"/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4294967295"/>
          </p:nvPr>
        </p:nvSpPr>
        <p:spPr>
          <a:xfrm>
            <a:off x="7552214" y="6348955"/>
            <a:ext cx="2406015" cy="320245"/>
          </a:xfrm>
          <a:prstGeom prst="rect">
            <a:avLst/>
          </a:prstGeom>
        </p:spPr>
        <p:txBody>
          <a:bodyPr/>
          <a:lstStyle/>
          <a:p>
            <a:fld id="{DF220097-E6A3-43A5-BE9F-22B4435BB1F1}" type="slidenum">
              <a:rPr lang="cs-CZ" smtClean="0"/>
              <a:t>47</a:t>
            </a:fld>
            <a:endParaRPr lang="cs-CZ" dirty="0"/>
          </a:p>
        </p:txBody>
      </p:sp>
      <p:sp>
        <p:nvSpPr>
          <p:cNvPr id="5" name="Obdélník 4"/>
          <p:cNvSpPr/>
          <p:nvPr/>
        </p:nvSpPr>
        <p:spPr>
          <a:xfrm>
            <a:off x="41510" y="3507919"/>
            <a:ext cx="2021025" cy="22794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cs-CZ" sz="1579" dirty="0"/>
              <a:t>Rozptyl tvrdostí po popouštění v průmyslové výrobě. C45 kaleno ve vodě na 534 až 653 HBW. Popuštěno na 475°C po dobu 1 hodiny. Sběr dat během dvou měsíců.</a:t>
            </a:r>
          </a:p>
        </p:txBody>
      </p:sp>
      <p:pic>
        <p:nvPicPr>
          <p:cNvPr id="6" name="Zástupný symbol pro obsah 3"/>
          <p:cNvPicPr>
            <a:picLocks noChangeAspect="1"/>
          </p:cNvPicPr>
          <p:nvPr/>
        </p:nvPicPr>
        <p:blipFill rotWithShape="1">
          <a:blip r:embed="rId2" cstate="print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953" t="56516" r="5699" b="19452"/>
          <a:stretch/>
        </p:blipFill>
        <p:spPr>
          <a:xfrm rot="60000">
            <a:off x="2084694" y="3426878"/>
            <a:ext cx="2513095" cy="2561261"/>
          </a:xfrm>
          <a:prstGeom prst="rect">
            <a:avLst/>
          </a:prstGeom>
        </p:spPr>
      </p:pic>
      <p:sp>
        <p:nvSpPr>
          <p:cNvPr id="7" name="TextovéPole 6"/>
          <p:cNvSpPr txBox="1"/>
          <p:nvPr/>
        </p:nvSpPr>
        <p:spPr>
          <a:xfrm>
            <a:off x="4862426" y="3465641"/>
            <a:ext cx="2501068" cy="25224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1579" dirty="0"/>
              <a:t>Ocel C45. Rozptyl tvrdostí po popouštění ve výrobě. Tvářená ocel na nože pro obrábění dřeva. Lokálně hořákem </a:t>
            </a:r>
            <a:r>
              <a:rPr lang="cs-CZ" sz="1579" dirty="0" err="1"/>
              <a:t>ohřáto</a:t>
            </a:r>
            <a:r>
              <a:rPr lang="cs-CZ" sz="1579" dirty="0"/>
              <a:t> na 815°C. Kaleno v oleji a popuštěno na 305 až 325°C na požadovanou tvrdost 42 až 48HRC. Data sbírána po dobu 6 měsíců. 25 vsázek</a:t>
            </a:r>
            <a:endParaRPr lang="cs-CZ" sz="1579" dirty="0"/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 rotWithShape="1"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040" t="50226" r="6339" b="34302"/>
          <a:stretch/>
        </p:blipFill>
        <p:spPr>
          <a:xfrm>
            <a:off x="7363495" y="3854900"/>
            <a:ext cx="3057275" cy="17319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8009106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02005" y="1650661"/>
            <a:ext cx="9089390" cy="538609"/>
          </a:xfrm>
        </p:spPr>
        <p:txBody>
          <a:bodyPr/>
          <a:lstStyle/>
          <a:p>
            <a:r>
              <a:rPr lang="cs-CZ" dirty="0" smtClean="0"/>
              <a:t>C45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357850" y="2203100"/>
            <a:ext cx="9977700" cy="771632"/>
          </a:xfrm>
          <a:prstGeom prst="rect">
            <a:avLst/>
          </a:prstGeom>
        </p:spPr>
        <p:txBody>
          <a:bodyPr>
            <a:normAutofit fontScale="92500" lnSpcReduction="20000"/>
          </a:bodyPr>
          <a:lstStyle/>
          <a:p>
            <a:r>
              <a:rPr lang="cs-CZ" dirty="0" smtClean="0"/>
              <a:t>C45</a:t>
            </a:r>
          </a:p>
          <a:p>
            <a:r>
              <a:rPr lang="cs-CZ" dirty="0"/>
              <a:t>Zakaleno na 58.5 HRC</a:t>
            </a:r>
          </a:p>
          <a:p>
            <a:r>
              <a:rPr lang="cs-CZ" dirty="0"/>
              <a:t>Popouštění: 2 h</a:t>
            </a:r>
          </a:p>
          <a:p>
            <a:pPr lvl="1"/>
            <a:endParaRPr lang="cs-CZ" dirty="0" smtClean="0"/>
          </a:p>
          <a:p>
            <a:pPr marL="401010" lvl="1"/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4294967295"/>
          </p:nvPr>
        </p:nvSpPr>
        <p:spPr>
          <a:xfrm>
            <a:off x="7552214" y="6348955"/>
            <a:ext cx="2406015" cy="320245"/>
          </a:xfrm>
          <a:prstGeom prst="rect">
            <a:avLst/>
          </a:prstGeom>
        </p:spPr>
        <p:txBody>
          <a:bodyPr/>
          <a:lstStyle/>
          <a:p>
            <a:fld id="{DF220097-E6A3-43A5-BE9F-22B4435BB1F1}" type="slidenum">
              <a:rPr lang="cs-CZ" smtClean="0"/>
              <a:t>48</a:t>
            </a:fld>
            <a:endParaRPr lang="cs-CZ" dirty="0"/>
          </a:p>
        </p:txBody>
      </p:sp>
      <p:graphicFrame>
        <p:nvGraphicFramePr>
          <p:cNvPr id="5" name="Tabulka 4"/>
          <p:cNvGraphicFramePr>
            <a:graphicFrameLocks noGrp="1"/>
          </p:cNvGraphicFramePr>
          <p:nvPr>
            <p:extLst/>
          </p:nvPr>
        </p:nvGraphicFramePr>
        <p:xfrm>
          <a:off x="1746750" y="3023541"/>
          <a:ext cx="3252576" cy="3391808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801319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926525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712284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812448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</a:tblGrid>
              <a:tr h="242272"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1400" u="none" strike="noStrike" dirty="0">
                          <a:effectLst/>
                        </a:rPr>
                        <a:t>T</a:t>
                      </a:r>
                      <a:endParaRPr lang="cs-CZ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54" marR="8354" marT="8354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1400" u="none" strike="noStrike">
                          <a:effectLst/>
                        </a:rPr>
                        <a:t>HRC</a:t>
                      </a:r>
                      <a:endParaRPr lang="cs-CZ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54" marR="8354" marT="8354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1400" u="none" strike="noStrike">
                          <a:effectLst/>
                        </a:rPr>
                        <a:t>Rm</a:t>
                      </a:r>
                      <a:endParaRPr lang="cs-CZ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54" marR="8354" marT="8354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1400" u="none" strike="noStrike">
                          <a:effectLst/>
                        </a:rPr>
                        <a:t>A</a:t>
                      </a:r>
                      <a:endParaRPr lang="cs-CZ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54" marR="8354" marT="8354" marB="0" anchor="ctr"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242272"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1400" u="none" strike="noStrike">
                          <a:effectLst/>
                        </a:rPr>
                        <a:t>400</a:t>
                      </a:r>
                      <a:endParaRPr lang="cs-CZ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54" marR="8354" marT="83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u="none" strike="noStrike">
                          <a:effectLst/>
                        </a:rPr>
                        <a:t>43</a:t>
                      </a:r>
                      <a:endParaRPr lang="cs-CZ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54" marR="8354" marT="83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u="none" strike="noStrike">
                          <a:effectLst/>
                        </a:rPr>
                        <a:t>1380</a:t>
                      </a:r>
                      <a:endParaRPr lang="cs-CZ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54" marR="8354" marT="83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u="none" strike="noStrike">
                          <a:effectLst/>
                        </a:rPr>
                        <a:t>5</a:t>
                      </a:r>
                      <a:endParaRPr lang="cs-CZ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54" marR="8354" marT="8354" marB="0" anchor="ctr"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242272"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1400" u="none" strike="noStrike">
                          <a:effectLst/>
                        </a:rPr>
                        <a:t>425</a:t>
                      </a:r>
                      <a:endParaRPr lang="cs-CZ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54" marR="8354" marT="83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u="none" strike="noStrike">
                          <a:effectLst/>
                        </a:rPr>
                        <a:t>41</a:t>
                      </a:r>
                      <a:endParaRPr lang="cs-CZ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54" marR="8354" marT="83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u="none" strike="noStrike">
                          <a:effectLst/>
                        </a:rPr>
                        <a:t>1300</a:t>
                      </a:r>
                      <a:endParaRPr lang="cs-CZ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54" marR="8354" marT="83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u="none" strike="noStrike">
                          <a:effectLst/>
                        </a:rPr>
                        <a:t>5</a:t>
                      </a:r>
                      <a:endParaRPr lang="cs-CZ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54" marR="8354" marT="8354" marB="0" anchor="ctr"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242272"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1400" u="none" strike="noStrike">
                          <a:effectLst/>
                        </a:rPr>
                        <a:t>450</a:t>
                      </a:r>
                      <a:endParaRPr lang="cs-CZ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54" marR="8354" marT="83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u="none" strike="noStrike">
                          <a:effectLst/>
                        </a:rPr>
                        <a:t>39.5</a:t>
                      </a:r>
                      <a:endParaRPr lang="cs-CZ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54" marR="8354" marT="83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u="none" strike="noStrike">
                          <a:effectLst/>
                        </a:rPr>
                        <a:t>1230</a:t>
                      </a:r>
                      <a:endParaRPr lang="cs-CZ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54" marR="8354" marT="83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u="none" strike="noStrike">
                          <a:effectLst/>
                        </a:rPr>
                        <a:t>6</a:t>
                      </a:r>
                      <a:endParaRPr lang="cs-CZ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54" marR="8354" marT="8354" marB="0" anchor="ctr"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242272"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1400" u="none" strike="noStrike" dirty="0">
                          <a:solidFill>
                            <a:srgbClr val="FF0000"/>
                          </a:solidFill>
                          <a:effectLst/>
                        </a:rPr>
                        <a:t>475</a:t>
                      </a:r>
                      <a:endParaRPr lang="cs-CZ" sz="1400" b="0" i="0" u="none" strike="noStrike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54" marR="8354" marT="83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u="none" strike="noStrike" dirty="0">
                          <a:solidFill>
                            <a:srgbClr val="FF0000"/>
                          </a:solidFill>
                          <a:effectLst/>
                        </a:rPr>
                        <a:t>37.5</a:t>
                      </a:r>
                      <a:endParaRPr lang="cs-CZ" sz="1400" b="0" i="0" u="none" strike="noStrike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54" marR="8354" marT="83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u="none" strike="noStrike" dirty="0">
                          <a:solidFill>
                            <a:srgbClr val="FF0000"/>
                          </a:solidFill>
                          <a:effectLst/>
                        </a:rPr>
                        <a:t>1170</a:t>
                      </a:r>
                      <a:endParaRPr lang="cs-CZ" sz="1400" b="0" i="0" u="none" strike="noStrike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54" marR="8354" marT="83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u="none" strike="noStrike" dirty="0">
                          <a:solidFill>
                            <a:srgbClr val="FF0000"/>
                          </a:solidFill>
                          <a:effectLst/>
                        </a:rPr>
                        <a:t>6</a:t>
                      </a:r>
                      <a:endParaRPr lang="cs-CZ" sz="1400" b="0" i="0" u="none" strike="noStrike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54" marR="8354" marT="8354" marB="0" anchor="ctr"/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242272"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1400" u="none" strike="noStrike" dirty="0">
                          <a:solidFill>
                            <a:srgbClr val="FF0000"/>
                          </a:solidFill>
                          <a:effectLst/>
                        </a:rPr>
                        <a:t>500</a:t>
                      </a:r>
                      <a:endParaRPr lang="cs-CZ" sz="1400" b="1" i="0" u="none" strike="noStrike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54" marR="8354" marT="83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u="none" strike="noStrike" dirty="0">
                          <a:solidFill>
                            <a:srgbClr val="FF0000"/>
                          </a:solidFill>
                          <a:effectLst/>
                        </a:rPr>
                        <a:t>35.5</a:t>
                      </a:r>
                      <a:endParaRPr lang="cs-CZ" sz="1400" b="0" i="0" u="none" strike="noStrike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54" marR="8354" marT="83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u="none" strike="noStrike">
                          <a:solidFill>
                            <a:srgbClr val="FF0000"/>
                          </a:solidFill>
                          <a:effectLst/>
                        </a:rPr>
                        <a:t>1110</a:t>
                      </a:r>
                      <a:endParaRPr lang="cs-CZ" sz="1400" b="0" i="0" u="none" strike="noStrike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54" marR="8354" marT="83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u="none" strike="noStrike" dirty="0">
                          <a:solidFill>
                            <a:srgbClr val="FF0000"/>
                          </a:solidFill>
                          <a:effectLst/>
                        </a:rPr>
                        <a:t>7</a:t>
                      </a:r>
                      <a:endParaRPr lang="cs-CZ" sz="1400" b="0" i="0" u="none" strike="noStrike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54" marR="8354" marT="8354" marB="0" anchor="ctr"/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242272"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1400" u="none" strike="noStrike" dirty="0">
                          <a:solidFill>
                            <a:srgbClr val="FF0000"/>
                          </a:solidFill>
                          <a:effectLst/>
                        </a:rPr>
                        <a:t>525</a:t>
                      </a:r>
                      <a:endParaRPr lang="cs-CZ" sz="1400" b="1" i="0" u="none" strike="noStrike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54" marR="8354" marT="83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u="none" strike="noStrike" dirty="0">
                          <a:solidFill>
                            <a:srgbClr val="FF0000"/>
                          </a:solidFill>
                          <a:effectLst/>
                        </a:rPr>
                        <a:t>34</a:t>
                      </a:r>
                      <a:endParaRPr lang="cs-CZ" sz="1400" b="0" i="0" u="none" strike="noStrike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54" marR="8354" marT="83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u="none" strike="noStrike">
                          <a:solidFill>
                            <a:srgbClr val="FF0000"/>
                          </a:solidFill>
                          <a:effectLst/>
                        </a:rPr>
                        <a:t>1050</a:t>
                      </a:r>
                      <a:endParaRPr lang="cs-CZ" sz="1400" b="0" i="0" u="none" strike="noStrike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54" marR="8354" marT="83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u="none" strike="noStrike">
                          <a:solidFill>
                            <a:srgbClr val="FF0000"/>
                          </a:solidFill>
                          <a:effectLst/>
                        </a:rPr>
                        <a:t>8</a:t>
                      </a:r>
                      <a:endParaRPr lang="cs-CZ" sz="1400" b="0" i="0" u="none" strike="noStrike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54" marR="8354" marT="8354" marB="0" anchor="ctr"/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242272"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1400" u="none" strike="noStrike">
                          <a:solidFill>
                            <a:srgbClr val="FF0000"/>
                          </a:solidFill>
                          <a:effectLst/>
                        </a:rPr>
                        <a:t>550</a:t>
                      </a:r>
                      <a:endParaRPr lang="cs-CZ" sz="1400" b="1" i="0" u="none" strike="noStrike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54" marR="8354" marT="83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u="none" strike="noStrike" dirty="0">
                          <a:solidFill>
                            <a:srgbClr val="FF0000"/>
                          </a:solidFill>
                          <a:effectLst/>
                        </a:rPr>
                        <a:t>32</a:t>
                      </a:r>
                      <a:endParaRPr lang="cs-CZ" sz="1400" b="0" i="0" u="none" strike="noStrike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54" marR="8354" marT="83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u="none" strike="noStrike" dirty="0">
                          <a:solidFill>
                            <a:srgbClr val="FF0000"/>
                          </a:solidFill>
                          <a:effectLst/>
                        </a:rPr>
                        <a:t>1000</a:t>
                      </a:r>
                      <a:endParaRPr lang="cs-CZ" sz="1400" b="0" i="0" u="none" strike="noStrike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54" marR="8354" marT="83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u="none" strike="noStrike">
                          <a:solidFill>
                            <a:srgbClr val="FF0000"/>
                          </a:solidFill>
                          <a:effectLst/>
                        </a:rPr>
                        <a:t>8</a:t>
                      </a:r>
                      <a:endParaRPr lang="cs-CZ" sz="1400" b="0" i="0" u="none" strike="noStrike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54" marR="8354" marT="8354" marB="0" anchor="ctr"/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  <a:tr h="242272"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1400" u="none" strike="noStrike">
                          <a:solidFill>
                            <a:srgbClr val="FF0000"/>
                          </a:solidFill>
                          <a:effectLst/>
                        </a:rPr>
                        <a:t>575</a:t>
                      </a:r>
                      <a:endParaRPr lang="cs-CZ" sz="1400" b="1" i="0" u="none" strike="noStrike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54" marR="8354" marT="83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u="none" strike="noStrike" dirty="0">
                          <a:solidFill>
                            <a:srgbClr val="FF0000"/>
                          </a:solidFill>
                          <a:effectLst/>
                        </a:rPr>
                        <a:t>30</a:t>
                      </a:r>
                      <a:endParaRPr lang="cs-CZ" sz="1400" b="0" i="0" u="none" strike="noStrike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54" marR="8354" marT="83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u="none" strike="noStrike" dirty="0">
                          <a:solidFill>
                            <a:srgbClr val="FF0000"/>
                          </a:solidFill>
                          <a:effectLst/>
                        </a:rPr>
                        <a:t>950</a:t>
                      </a:r>
                      <a:endParaRPr lang="cs-CZ" sz="1400" b="0" i="0" u="none" strike="noStrike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54" marR="8354" marT="83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u="none" strike="noStrike" dirty="0">
                          <a:solidFill>
                            <a:srgbClr val="FF0000"/>
                          </a:solidFill>
                          <a:effectLst/>
                        </a:rPr>
                        <a:t>9</a:t>
                      </a:r>
                      <a:endParaRPr lang="cs-CZ" sz="1400" b="0" i="0" u="none" strike="noStrike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54" marR="8354" marT="8354" marB="0" anchor="ctr"/>
                </a:tc>
                <a:extLst>
                  <a:ext uri="{0D108BD9-81ED-4DB2-BD59-A6C34878D82A}">
                    <a16:rowId xmlns="" xmlns:a16="http://schemas.microsoft.com/office/drawing/2014/main" val="10008"/>
                  </a:ext>
                </a:extLst>
              </a:tr>
              <a:tr h="242272"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1400" u="none" strike="noStrike">
                          <a:solidFill>
                            <a:srgbClr val="FF0000"/>
                          </a:solidFill>
                          <a:effectLst/>
                        </a:rPr>
                        <a:t>600</a:t>
                      </a:r>
                      <a:endParaRPr lang="cs-CZ" sz="1400" b="1" i="0" u="none" strike="noStrike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54" marR="8354" marT="83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u="none" strike="noStrike">
                          <a:solidFill>
                            <a:srgbClr val="FF0000"/>
                          </a:solidFill>
                          <a:effectLst/>
                        </a:rPr>
                        <a:t>28.5</a:t>
                      </a:r>
                      <a:endParaRPr lang="cs-CZ" sz="1400" b="0" i="0" u="none" strike="noStrike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54" marR="8354" marT="83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u="none" strike="noStrike" dirty="0">
                          <a:solidFill>
                            <a:srgbClr val="FF0000"/>
                          </a:solidFill>
                          <a:effectLst/>
                        </a:rPr>
                        <a:t>910</a:t>
                      </a:r>
                      <a:endParaRPr lang="cs-CZ" sz="1400" b="0" i="0" u="none" strike="noStrike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54" marR="8354" marT="83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u="none" strike="noStrike">
                          <a:solidFill>
                            <a:srgbClr val="FF0000"/>
                          </a:solidFill>
                          <a:effectLst/>
                        </a:rPr>
                        <a:t>9</a:t>
                      </a:r>
                      <a:endParaRPr lang="cs-CZ" sz="1400" b="0" i="0" u="none" strike="noStrike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54" marR="8354" marT="8354" marB="0" anchor="ctr"/>
                </a:tc>
                <a:extLst>
                  <a:ext uri="{0D108BD9-81ED-4DB2-BD59-A6C34878D82A}">
                    <a16:rowId xmlns="" xmlns:a16="http://schemas.microsoft.com/office/drawing/2014/main" val="10009"/>
                  </a:ext>
                </a:extLst>
              </a:tr>
              <a:tr h="242272"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1400" u="none" strike="noStrike">
                          <a:solidFill>
                            <a:srgbClr val="FF0000"/>
                          </a:solidFill>
                          <a:effectLst/>
                        </a:rPr>
                        <a:t>625</a:t>
                      </a:r>
                      <a:endParaRPr lang="cs-CZ" sz="1400" b="1" i="0" u="none" strike="noStrike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54" marR="8354" marT="83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u="none" strike="noStrike">
                          <a:solidFill>
                            <a:srgbClr val="FF0000"/>
                          </a:solidFill>
                          <a:effectLst/>
                        </a:rPr>
                        <a:t>26.5</a:t>
                      </a:r>
                      <a:endParaRPr lang="cs-CZ" sz="1400" b="0" i="0" u="none" strike="noStrike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54" marR="8354" marT="83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u="none" strike="noStrike" dirty="0">
                          <a:solidFill>
                            <a:srgbClr val="FF0000"/>
                          </a:solidFill>
                          <a:effectLst/>
                        </a:rPr>
                        <a:t>870</a:t>
                      </a:r>
                      <a:endParaRPr lang="cs-CZ" sz="1400" b="0" i="0" u="none" strike="noStrike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54" marR="8354" marT="83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u="none" strike="noStrike">
                          <a:solidFill>
                            <a:srgbClr val="FF0000"/>
                          </a:solidFill>
                          <a:effectLst/>
                        </a:rPr>
                        <a:t>10</a:t>
                      </a:r>
                      <a:endParaRPr lang="cs-CZ" sz="1400" b="0" i="0" u="none" strike="noStrike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54" marR="8354" marT="8354" marB="0" anchor="ctr"/>
                </a:tc>
                <a:extLst>
                  <a:ext uri="{0D108BD9-81ED-4DB2-BD59-A6C34878D82A}">
                    <a16:rowId xmlns="" xmlns:a16="http://schemas.microsoft.com/office/drawing/2014/main" val="10010"/>
                  </a:ext>
                </a:extLst>
              </a:tr>
              <a:tr h="242272"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1400" u="none" strike="noStrike">
                          <a:solidFill>
                            <a:srgbClr val="FF0000"/>
                          </a:solidFill>
                          <a:effectLst/>
                        </a:rPr>
                        <a:t>650</a:t>
                      </a:r>
                      <a:endParaRPr lang="cs-CZ" sz="1400" b="1" i="0" u="none" strike="noStrike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54" marR="8354" marT="83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u="none" strike="noStrike">
                          <a:solidFill>
                            <a:srgbClr val="FF0000"/>
                          </a:solidFill>
                          <a:effectLst/>
                        </a:rPr>
                        <a:t>24.5</a:t>
                      </a:r>
                      <a:endParaRPr lang="cs-CZ" sz="1400" b="0" i="0" u="none" strike="noStrike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54" marR="8354" marT="83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u="none" strike="noStrike">
                          <a:solidFill>
                            <a:srgbClr val="FF0000"/>
                          </a:solidFill>
                          <a:effectLst/>
                        </a:rPr>
                        <a:t>840</a:t>
                      </a:r>
                      <a:endParaRPr lang="cs-CZ" sz="1400" b="0" i="0" u="none" strike="noStrike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54" marR="8354" marT="83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u="none" strike="noStrike" dirty="0">
                          <a:solidFill>
                            <a:srgbClr val="FF0000"/>
                          </a:solidFill>
                          <a:effectLst/>
                        </a:rPr>
                        <a:t>10</a:t>
                      </a:r>
                      <a:endParaRPr lang="cs-CZ" sz="1400" b="0" i="0" u="none" strike="noStrike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54" marR="8354" marT="8354" marB="0" anchor="ctr"/>
                </a:tc>
                <a:extLst>
                  <a:ext uri="{0D108BD9-81ED-4DB2-BD59-A6C34878D82A}">
                    <a16:rowId xmlns="" xmlns:a16="http://schemas.microsoft.com/office/drawing/2014/main" val="10011"/>
                  </a:ext>
                </a:extLst>
              </a:tr>
              <a:tr h="242272"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1400" u="none" strike="noStrike" dirty="0">
                          <a:effectLst/>
                        </a:rPr>
                        <a:t>675</a:t>
                      </a:r>
                      <a:endParaRPr lang="cs-CZ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54" marR="8354" marT="83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u="none" strike="noStrike">
                          <a:effectLst/>
                        </a:rPr>
                        <a:t>23</a:t>
                      </a:r>
                      <a:endParaRPr lang="cs-CZ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54" marR="8354" marT="83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u="none" strike="noStrike">
                          <a:effectLst/>
                        </a:rPr>
                        <a:t>810</a:t>
                      </a:r>
                      <a:endParaRPr lang="cs-CZ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54" marR="8354" marT="83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u="none" strike="noStrike">
                          <a:effectLst/>
                        </a:rPr>
                        <a:t>11</a:t>
                      </a:r>
                      <a:endParaRPr lang="cs-CZ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54" marR="8354" marT="8354" marB="0" anchor="ctr"/>
                </a:tc>
                <a:extLst>
                  <a:ext uri="{0D108BD9-81ED-4DB2-BD59-A6C34878D82A}">
                    <a16:rowId xmlns="" xmlns:a16="http://schemas.microsoft.com/office/drawing/2014/main" val="10012"/>
                  </a:ext>
                </a:extLst>
              </a:tr>
              <a:tr h="242272"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1400" u="none" strike="noStrike">
                          <a:effectLst/>
                        </a:rPr>
                        <a:t>700</a:t>
                      </a:r>
                      <a:endParaRPr lang="cs-CZ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54" marR="8354" marT="83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u="none" strike="noStrike">
                          <a:effectLst/>
                        </a:rPr>
                        <a:t>21</a:t>
                      </a:r>
                      <a:endParaRPr lang="cs-CZ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54" marR="8354" marT="83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u="none" strike="noStrike">
                          <a:effectLst/>
                        </a:rPr>
                        <a:t>780</a:t>
                      </a:r>
                      <a:endParaRPr lang="cs-CZ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54" marR="8354" marT="83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u="none" strike="noStrike" dirty="0">
                          <a:effectLst/>
                        </a:rPr>
                        <a:t>11</a:t>
                      </a:r>
                      <a:endParaRPr lang="cs-CZ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54" marR="8354" marT="8354" marB="0" anchor="ctr"/>
                </a:tc>
                <a:extLst>
                  <a:ext uri="{0D108BD9-81ED-4DB2-BD59-A6C34878D82A}">
                    <a16:rowId xmlns="" xmlns:a16="http://schemas.microsoft.com/office/drawing/2014/main" val="10013"/>
                  </a:ext>
                </a:extLst>
              </a:tr>
            </a:tbl>
          </a:graphicData>
        </a:graphic>
      </p:graphicFrame>
      <p:pic>
        <p:nvPicPr>
          <p:cNvPr id="6" name="Obrázek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07821" y="2734298"/>
            <a:ext cx="5294270" cy="2878681"/>
          </a:xfrm>
          <a:prstGeom prst="rect">
            <a:avLst/>
          </a:prstGeom>
        </p:spPr>
      </p:pic>
      <p:sp>
        <p:nvSpPr>
          <p:cNvPr id="7" name="TextovéPole 6"/>
          <p:cNvSpPr txBox="1"/>
          <p:nvPr/>
        </p:nvSpPr>
        <p:spPr>
          <a:xfrm>
            <a:off x="5440449" y="4189138"/>
            <a:ext cx="1010935" cy="3353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579" dirty="0"/>
              <a:t>40 HRC</a:t>
            </a:r>
            <a:endParaRPr lang="cs-CZ" sz="1579" dirty="0"/>
          </a:p>
        </p:txBody>
      </p:sp>
      <p:sp>
        <p:nvSpPr>
          <p:cNvPr id="8" name="TextovéPole 7"/>
          <p:cNvSpPr txBox="1"/>
          <p:nvPr/>
        </p:nvSpPr>
        <p:spPr>
          <a:xfrm>
            <a:off x="5440449" y="3706749"/>
            <a:ext cx="961736" cy="3353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579" dirty="0"/>
              <a:t>50 HRC</a:t>
            </a:r>
            <a:endParaRPr lang="cs-CZ" sz="1579" dirty="0"/>
          </a:p>
        </p:txBody>
      </p:sp>
      <p:sp>
        <p:nvSpPr>
          <p:cNvPr id="9" name="TextovéPole 8"/>
          <p:cNvSpPr txBox="1"/>
          <p:nvPr/>
        </p:nvSpPr>
        <p:spPr>
          <a:xfrm>
            <a:off x="5454407" y="3210807"/>
            <a:ext cx="961736" cy="3353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579" dirty="0"/>
              <a:t>60 HRC</a:t>
            </a:r>
            <a:endParaRPr lang="cs-CZ" sz="1579" dirty="0"/>
          </a:p>
        </p:txBody>
      </p:sp>
      <p:cxnSp>
        <p:nvCxnSpPr>
          <p:cNvPr id="11" name="Přímá spojnice 10"/>
          <p:cNvCxnSpPr/>
          <p:nvPr/>
        </p:nvCxnSpPr>
        <p:spPr>
          <a:xfrm flipV="1">
            <a:off x="6230898" y="4286048"/>
            <a:ext cx="3915735" cy="65059"/>
          </a:xfrm>
          <a:prstGeom prst="line">
            <a:avLst/>
          </a:prstGeom>
          <a:ln w="9525" cap="flat" cmpd="sng" algn="ctr">
            <a:solidFill>
              <a:schemeClr val="dk1"/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cxnSp>
        <p:nvCxnSpPr>
          <p:cNvPr id="13" name="Přímá spojnice 12"/>
          <p:cNvCxnSpPr/>
          <p:nvPr/>
        </p:nvCxnSpPr>
        <p:spPr>
          <a:xfrm flipV="1">
            <a:off x="6230898" y="3777096"/>
            <a:ext cx="3915735" cy="65059"/>
          </a:xfrm>
          <a:prstGeom prst="line">
            <a:avLst/>
          </a:prstGeom>
          <a:ln w="9525" cap="flat" cmpd="sng" algn="ctr">
            <a:solidFill>
              <a:schemeClr val="dk1"/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cxnSp>
        <p:nvCxnSpPr>
          <p:cNvPr id="14" name="Přímá spojnice 13"/>
          <p:cNvCxnSpPr/>
          <p:nvPr/>
        </p:nvCxnSpPr>
        <p:spPr>
          <a:xfrm flipV="1">
            <a:off x="6230898" y="3284606"/>
            <a:ext cx="3915735" cy="65059"/>
          </a:xfrm>
          <a:prstGeom prst="line">
            <a:avLst/>
          </a:prstGeom>
          <a:ln w="9525" cap="flat" cmpd="sng" algn="ctr">
            <a:solidFill>
              <a:schemeClr val="dk1"/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sp>
        <p:nvSpPr>
          <p:cNvPr id="15" name="TextovéPole 14"/>
          <p:cNvSpPr txBox="1"/>
          <p:nvPr/>
        </p:nvSpPr>
        <p:spPr>
          <a:xfrm>
            <a:off x="7115097" y="2639955"/>
            <a:ext cx="1642082" cy="335348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s-CZ" sz="1579" dirty="0"/>
              <a:t>D 100 mm, voda</a:t>
            </a:r>
            <a:endParaRPr lang="cs-CZ" sz="1579" dirty="0"/>
          </a:p>
        </p:txBody>
      </p:sp>
    </p:spTree>
    <p:extLst>
      <p:ext uri="{BB962C8B-B14F-4D97-AF65-F5344CB8AC3E}">
        <p14:creationId xmlns:p14="http://schemas.microsoft.com/office/powerpoint/2010/main" val="1653676992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7825" y="1479255"/>
            <a:ext cx="9977700" cy="491506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C45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735171" y="2375132"/>
            <a:ext cx="9223058" cy="3816486"/>
          </a:xfrm>
          <a:prstGeom prst="rect">
            <a:avLst/>
          </a:prstGeom>
        </p:spPr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4294967295"/>
          </p:nvPr>
        </p:nvSpPr>
        <p:spPr>
          <a:xfrm>
            <a:off x="7552214" y="6348955"/>
            <a:ext cx="2406015" cy="320245"/>
          </a:xfrm>
          <a:prstGeom prst="rect">
            <a:avLst/>
          </a:prstGeom>
        </p:spPr>
        <p:txBody>
          <a:bodyPr/>
          <a:lstStyle/>
          <a:p>
            <a:fld id="{DF220097-E6A3-43A5-BE9F-22B4435BB1F1}" type="slidenum">
              <a:rPr lang="cs-CZ" smtClean="0"/>
              <a:t>49</a:t>
            </a:fld>
            <a:endParaRPr lang="cs-CZ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 l="28321" t="19062" r="40175" b="21791"/>
          <a:stretch>
            <a:fillRect/>
          </a:stretch>
        </p:blipFill>
        <p:spPr bwMode="auto">
          <a:xfrm>
            <a:off x="0" y="2299943"/>
            <a:ext cx="4087998" cy="43151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ovéPole 5"/>
          <p:cNvSpPr txBox="1"/>
          <p:nvPr/>
        </p:nvSpPr>
        <p:spPr>
          <a:xfrm>
            <a:off x="467836" y="1865524"/>
            <a:ext cx="4299638" cy="3353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579" dirty="0"/>
              <a:t>Kalení do oleje – rozložení tvrdosti</a:t>
            </a:r>
            <a:endParaRPr lang="cs-CZ" sz="1579" dirty="0"/>
          </a:p>
        </p:txBody>
      </p:sp>
      <p:pic>
        <p:nvPicPr>
          <p:cNvPr id="7" name="Picture 4"/>
          <p:cNvPicPr>
            <a:picLocks noChangeAspect="1" noChangeArrowheads="1"/>
          </p:cNvPicPr>
          <p:nvPr/>
        </p:nvPicPr>
        <p:blipFill>
          <a:blip r:embed="rId3" cstate="print"/>
          <a:srcRect l="31444" t="29801" r="44913" b="7947"/>
          <a:stretch>
            <a:fillRect/>
          </a:stretch>
        </p:blipFill>
        <p:spPr bwMode="auto">
          <a:xfrm>
            <a:off x="6420370" y="2340648"/>
            <a:ext cx="2979790" cy="44110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ovéPole 7"/>
          <p:cNvSpPr txBox="1"/>
          <p:nvPr/>
        </p:nvSpPr>
        <p:spPr>
          <a:xfrm>
            <a:off x="5632740" y="1865524"/>
            <a:ext cx="4299638" cy="3353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579" dirty="0"/>
              <a:t>Kalení do vody  – rozložení tvrdosti</a:t>
            </a:r>
            <a:endParaRPr lang="cs-CZ" sz="1579" dirty="0"/>
          </a:p>
        </p:txBody>
      </p:sp>
    </p:spTree>
    <p:extLst>
      <p:ext uri="{BB962C8B-B14F-4D97-AF65-F5344CB8AC3E}">
        <p14:creationId xmlns:p14="http://schemas.microsoft.com/office/powerpoint/2010/main" val="2346421155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165325" y="2806566"/>
            <a:ext cx="4806411" cy="37375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50631" indent="-250631">
              <a:buFont typeface="Arial" panose="020B0604020202020204" pitchFamily="34" charset="0"/>
              <a:buChar char="•"/>
            </a:pPr>
            <a:r>
              <a:rPr lang="cs-CZ" sz="1579" b="1" dirty="0"/>
              <a:t>Zbytkový austenit při 20 °C</a:t>
            </a:r>
            <a:r>
              <a:rPr lang="cs-CZ" sz="1579" b="1" dirty="0"/>
              <a:t>: 6 %</a:t>
            </a:r>
          </a:p>
          <a:p>
            <a:pPr marL="250631" indent="-250631">
              <a:buFont typeface="Arial" panose="020B0604020202020204" pitchFamily="34" charset="0"/>
              <a:buChar char="•"/>
            </a:pPr>
            <a:r>
              <a:rPr lang="cs-CZ" sz="1579" dirty="0"/>
              <a:t>Citlivost k vzniku trhlin: Relativně vysoká </a:t>
            </a:r>
          </a:p>
          <a:p>
            <a:pPr marL="250631" indent="-250631">
              <a:buFont typeface="Arial" panose="020B0604020202020204" pitchFamily="34" charset="0"/>
              <a:buChar char="•"/>
            </a:pPr>
            <a:r>
              <a:rPr lang="cs-CZ" sz="1579" b="1" dirty="0"/>
              <a:t>99</a:t>
            </a:r>
            <a:r>
              <a:rPr lang="cs-CZ" sz="1579" b="1" dirty="0"/>
              <a:t>% </a:t>
            </a:r>
            <a:r>
              <a:rPr lang="cs-CZ" sz="1579" b="1" dirty="0" err="1"/>
              <a:t>martensite</a:t>
            </a:r>
            <a:r>
              <a:rPr lang="cs-CZ" sz="1579" b="1" dirty="0"/>
              <a:t>: </a:t>
            </a:r>
            <a:r>
              <a:rPr lang="cs-CZ" sz="1579" b="1" dirty="0"/>
              <a:t>= </a:t>
            </a:r>
            <a:r>
              <a:rPr lang="cs-CZ" sz="1579" b="1" dirty="0"/>
              <a:t>64.5 HRC</a:t>
            </a:r>
          </a:p>
          <a:p>
            <a:pPr marL="250631" indent="-250631">
              <a:buFont typeface="Arial" panose="020B0604020202020204" pitchFamily="34" charset="0"/>
              <a:buChar char="•"/>
            </a:pPr>
            <a:r>
              <a:rPr lang="cs-CZ" sz="1579" b="1" dirty="0"/>
              <a:t>90</a:t>
            </a:r>
            <a:r>
              <a:rPr lang="cs-CZ" sz="1579" b="1" dirty="0"/>
              <a:t>% </a:t>
            </a:r>
            <a:r>
              <a:rPr lang="cs-CZ" sz="1579" b="1" dirty="0" err="1"/>
              <a:t>martensite</a:t>
            </a:r>
            <a:r>
              <a:rPr lang="cs-CZ" sz="1579" b="1" dirty="0"/>
              <a:t>: </a:t>
            </a:r>
            <a:r>
              <a:rPr lang="cs-CZ" sz="1579" b="1" dirty="0"/>
              <a:t>= </a:t>
            </a:r>
            <a:r>
              <a:rPr lang="cs-CZ" sz="1579" b="1" dirty="0"/>
              <a:t>60.5 HRC</a:t>
            </a:r>
          </a:p>
          <a:p>
            <a:pPr marL="250631" indent="-250631">
              <a:buFont typeface="Arial" panose="020B0604020202020204" pitchFamily="34" charset="0"/>
              <a:buChar char="•"/>
            </a:pPr>
            <a:r>
              <a:rPr lang="cs-CZ" sz="1579" dirty="0" err="1"/>
              <a:t>Structure</a:t>
            </a:r>
            <a:r>
              <a:rPr lang="cs-CZ" sz="1579" dirty="0"/>
              <a:t> </a:t>
            </a:r>
            <a:r>
              <a:rPr lang="cs-CZ" sz="1579" dirty="0"/>
              <a:t>50% </a:t>
            </a:r>
            <a:r>
              <a:rPr lang="cs-CZ" sz="1579" dirty="0" err="1"/>
              <a:t>martensite</a:t>
            </a:r>
            <a:r>
              <a:rPr lang="cs-CZ" sz="1579" dirty="0"/>
              <a:t>: </a:t>
            </a:r>
            <a:r>
              <a:rPr lang="cs-CZ" sz="1579" dirty="0"/>
              <a:t>52.0 </a:t>
            </a:r>
            <a:r>
              <a:rPr lang="cs-CZ" sz="1579" dirty="0"/>
              <a:t>HRC</a:t>
            </a:r>
          </a:p>
          <a:p>
            <a:pPr marL="250631" indent="-250631">
              <a:buFont typeface="Arial" panose="020B0604020202020204" pitchFamily="34" charset="0"/>
              <a:buChar char="•"/>
            </a:pPr>
            <a:r>
              <a:rPr lang="cs-CZ" sz="1579" b="1" dirty="0"/>
              <a:t>Minimální tvrdost po kalení...........: </a:t>
            </a:r>
            <a:r>
              <a:rPr lang="cs-CZ" sz="1579" b="1" dirty="0"/>
              <a:t>54.5 HRC</a:t>
            </a:r>
          </a:p>
          <a:p>
            <a:pPr marL="250631" indent="-250631">
              <a:buFont typeface="Arial" panose="020B0604020202020204" pitchFamily="34" charset="0"/>
              <a:buChar char="•"/>
            </a:pPr>
            <a:r>
              <a:rPr lang="cs-CZ" sz="1579" b="1" dirty="0"/>
              <a:t>Tvrdost po normalizaci (perlit) 210 </a:t>
            </a:r>
            <a:r>
              <a:rPr lang="cs-CZ" sz="1579" b="1" dirty="0"/>
              <a:t>HV</a:t>
            </a:r>
          </a:p>
          <a:p>
            <a:pPr marL="250631" indent="-250631">
              <a:buFont typeface="Arial" panose="020B0604020202020204" pitchFamily="34" charset="0"/>
              <a:buChar char="•"/>
            </a:pPr>
            <a:r>
              <a:rPr lang="cs-CZ" sz="1579" b="1" dirty="0"/>
              <a:t>Po </a:t>
            </a:r>
            <a:r>
              <a:rPr lang="cs-CZ" sz="1579" b="1" dirty="0" err="1"/>
              <a:t>sferoidizaci</a:t>
            </a:r>
            <a:r>
              <a:rPr lang="cs-CZ" sz="1579" b="1" dirty="0"/>
              <a:t> 165 HV</a:t>
            </a:r>
          </a:p>
          <a:p>
            <a:r>
              <a:rPr lang="cs-CZ" sz="1579" dirty="0" err="1"/>
              <a:t>Bainitická</a:t>
            </a:r>
            <a:r>
              <a:rPr lang="cs-CZ" sz="1579" dirty="0"/>
              <a:t> transformace 	</a:t>
            </a:r>
          </a:p>
          <a:p>
            <a:pPr marL="250631" indent="-250631">
              <a:buFont typeface="Arial" panose="020B0604020202020204" pitchFamily="34" charset="0"/>
              <a:buChar char="•"/>
            </a:pPr>
            <a:r>
              <a:rPr lang="cs-CZ" sz="1579" dirty="0" err="1"/>
              <a:t>Bs</a:t>
            </a:r>
            <a:r>
              <a:rPr lang="cs-CZ" sz="1579" dirty="0"/>
              <a:t>  = 576 °C   ;   B50 = 516 °C   ;   B99 = 456 °</a:t>
            </a:r>
            <a:r>
              <a:rPr lang="cs-CZ" sz="1579" dirty="0"/>
              <a:t>C</a:t>
            </a:r>
          </a:p>
          <a:p>
            <a:r>
              <a:rPr lang="cs-CZ" sz="1579" dirty="0" err="1"/>
              <a:t>Martensite</a:t>
            </a:r>
            <a:r>
              <a:rPr lang="cs-CZ" sz="1579" dirty="0"/>
              <a:t> </a:t>
            </a:r>
            <a:r>
              <a:rPr lang="cs-CZ" sz="1579" dirty="0" err="1"/>
              <a:t>formation</a:t>
            </a:r>
            <a:r>
              <a:rPr lang="cs-CZ" sz="1579" dirty="0"/>
              <a:t>:</a:t>
            </a:r>
          </a:p>
          <a:p>
            <a:r>
              <a:rPr lang="cs-CZ" sz="1579" dirty="0"/>
              <a:t>	</a:t>
            </a:r>
            <a:r>
              <a:rPr lang="cs-CZ" sz="1579" dirty="0" err="1"/>
              <a:t>Ms</a:t>
            </a:r>
            <a:r>
              <a:rPr lang="cs-CZ" sz="1579" dirty="0"/>
              <a:t>  = 275 °C</a:t>
            </a:r>
          </a:p>
          <a:p>
            <a:r>
              <a:rPr lang="cs-CZ" sz="1579" dirty="0"/>
              <a:t>	M10 = 265 °C   ;   M50 = 210 °C</a:t>
            </a:r>
          </a:p>
          <a:p>
            <a:r>
              <a:rPr lang="cs-CZ" sz="1579" dirty="0"/>
              <a:t>	M90 = 65 °C   ;   M99 = -145 °</a:t>
            </a:r>
            <a:r>
              <a:rPr lang="cs-CZ" sz="1579" dirty="0"/>
              <a:t>C</a:t>
            </a:r>
            <a:endParaRPr lang="cs-CZ" sz="1579" dirty="0"/>
          </a:p>
          <a:p>
            <a:pPr marL="250631" indent="-250631">
              <a:buFont typeface="Arial" panose="020B0604020202020204" pitchFamily="34" charset="0"/>
              <a:buChar char="•"/>
            </a:pPr>
            <a:endParaRPr lang="cs-CZ" sz="1579" b="1" dirty="0"/>
          </a:p>
        </p:txBody>
      </p:sp>
      <p:sp>
        <p:nvSpPr>
          <p:cNvPr id="5" name="Obdélník 4"/>
          <p:cNvSpPr/>
          <p:nvPr/>
        </p:nvSpPr>
        <p:spPr>
          <a:xfrm>
            <a:off x="4715130" y="2534032"/>
            <a:ext cx="6119804" cy="13074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cs-CZ" sz="1579" dirty="0"/>
          </a:p>
          <a:p>
            <a:r>
              <a:rPr lang="cs-CZ" sz="1579" dirty="0" err="1"/>
              <a:t>Perlitická</a:t>
            </a:r>
            <a:r>
              <a:rPr lang="cs-CZ" sz="1579" dirty="0"/>
              <a:t> transformace</a:t>
            </a:r>
            <a:endParaRPr lang="cs-CZ" sz="1579" dirty="0"/>
          </a:p>
          <a:p>
            <a:pPr marL="250631" indent="-250631">
              <a:buFont typeface="Arial" panose="020B0604020202020204" pitchFamily="34" charset="0"/>
              <a:buChar char="•"/>
            </a:pPr>
            <a:r>
              <a:rPr lang="cs-CZ" sz="1579" dirty="0"/>
              <a:t>Pro T </a:t>
            </a:r>
            <a:r>
              <a:rPr lang="cs-CZ" sz="1579" dirty="0"/>
              <a:t>= 647 °</a:t>
            </a:r>
            <a:r>
              <a:rPr lang="cs-CZ" sz="1579" dirty="0"/>
              <a:t>C, Start.....:4 s, 50</a:t>
            </a:r>
            <a:r>
              <a:rPr lang="cs-CZ" sz="1579" dirty="0"/>
              <a:t>% </a:t>
            </a:r>
            <a:r>
              <a:rPr lang="cs-CZ" sz="1579" dirty="0" err="1"/>
              <a:t>transf</a:t>
            </a:r>
            <a:r>
              <a:rPr lang="cs-CZ" sz="1579" dirty="0"/>
              <a:t>.:   </a:t>
            </a:r>
            <a:r>
              <a:rPr lang="cs-CZ" sz="1579" dirty="0"/>
              <a:t>9 </a:t>
            </a:r>
            <a:r>
              <a:rPr lang="cs-CZ" sz="1579" dirty="0"/>
              <a:t>s</a:t>
            </a:r>
            <a:endParaRPr lang="cs-CZ" sz="1579" dirty="0"/>
          </a:p>
          <a:p>
            <a:r>
              <a:rPr lang="cs-CZ" sz="1579" dirty="0" err="1"/>
              <a:t>Bainitická</a:t>
            </a:r>
            <a:r>
              <a:rPr lang="cs-CZ" sz="1579" dirty="0"/>
              <a:t> transformace </a:t>
            </a:r>
            <a:r>
              <a:rPr lang="cs-CZ" sz="1579" dirty="0"/>
              <a:t>	</a:t>
            </a:r>
          </a:p>
          <a:p>
            <a:pPr marL="250631" indent="-250631">
              <a:buFont typeface="Arial" panose="020B0604020202020204" pitchFamily="34" charset="0"/>
              <a:buChar char="•"/>
            </a:pPr>
            <a:r>
              <a:rPr lang="cs-CZ" sz="1579" dirty="0"/>
              <a:t>Pro T = 416 °C: Start .....: 6 s, 50</a:t>
            </a:r>
            <a:r>
              <a:rPr lang="cs-CZ" sz="1579" dirty="0"/>
              <a:t>% </a:t>
            </a:r>
            <a:r>
              <a:rPr lang="cs-CZ" sz="1579" dirty="0" err="1"/>
              <a:t>transf</a:t>
            </a:r>
            <a:r>
              <a:rPr lang="cs-CZ" sz="1579" dirty="0"/>
              <a:t>. in:  60 </a:t>
            </a:r>
            <a:r>
              <a:rPr lang="cs-CZ" sz="1579" dirty="0"/>
              <a:t>s, 99</a:t>
            </a:r>
            <a:r>
              <a:rPr lang="cs-CZ" sz="1579" dirty="0"/>
              <a:t>% </a:t>
            </a:r>
            <a:r>
              <a:rPr lang="cs-CZ" sz="1579" dirty="0" err="1"/>
              <a:t>transf</a:t>
            </a:r>
            <a:r>
              <a:rPr lang="cs-CZ" sz="1579" dirty="0"/>
              <a:t>.:   </a:t>
            </a:r>
            <a:r>
              <a:rPr lang="cs-CZ" sz="1579" dirty="0"/>
              <a:t>8 </a:t>
            </a:r>
            <a:r>
              <a:rPr lang="cs-CZ" sz="1579" dirty="0"/>
              <a:t>min</a:t>
            </a:r>
            <a:endParaRPr lang="cs-CZ" sz="1579" dirty="0"/>
          </a:p>
        </p:txBody>
      </p:sp>
      <p:sp>
        <p:nvSpPr>
          <p:cNvPr id="6" name="Nadpis 1"/>
          <p:cNvSpPr txBox="1">
            <a:spLocks/>
          </p:cNvSpPr>
          <p:nvPr/>
        </p:nvSpPr>
        <p:spPr>
          <a:xfrm>
            <a:off x="140545" y="1697243"/>
            <a:ext cx="7218045" cy="492986"/>
          </a:xfrm>
          <a:prstGeom prst="rect">
            <a:avLst/>
          </a:prstGeom>
        </p:spPr>
        <p:txBody>
          <a:bodyPr vert="horz" lIns="80201" tIns="40100" rIns="80201" bIns="40100" rtlCol="0" anchor="ctr">
            <a:normAutofit fontScale="90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3859" dirty="0"/>
              <a:t>C60</a:t>
            </a:r>
            <a:endParaRPr lang="cs-CZ" sz="3859" dirty="0"/>
          </a:p>
        </p:txBody>
      </p:sp>
      <p:sp>
        <p:nvSpPr>
          <p:cNvPr id="2" name="Obdélník 1"/>
          <p:cNvSpPr/>
          <p:nvPr/>
        </p:nvSpPr>
        <p:spPr>
          <a:xfrm>
            <a:off x="140545" y="2508042"/>
            <a:ext cx="2103461" cy="33534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579" dirty="0"/>
              <a:t>ČSN 12 061 (C60</a:t>
            </a:r>
            <a:r>
              <a:rPr lang="cs-CZ" sz="1579" dirty="0"/>
              <a:t>) - ARA</a:t>
            </a:r>
            <a:endParaRPr lang="cs-CZ" sz="1579" dirty="0"/>
          </a:p>
        </p:txBody>
      </p:sp>
      <p:sp>
        <p:nvSpPr>
          <p:cNvPr id="7" name="Obdélník 6"/>
          <p:cNvSpPr/>
          <p:nvPr/>
        </p:nvSpPr>
        <p:spPr>
          <a:xfrm>
            <a:off x="4700750" y="2462764"/>
            <a:ext cx="2037737" cy="33534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579" dirty="0"/>
              <a:t>ČSN 12 061 (C60</a:t>
            </a:r>
            <a:r>
              <a:rPr lang="cs-CZ" sz="1579" dirty="0"/>
              <a:t>) - </a:t>
            </a:r>
            <a:r>
              <a:rPr lang="cs-CZ" sz="1579" dirty="0"/>
              <a:t>I</a:t>
            </a:r>
            <a:r>
              <a:rPr lang="cs-CZ" sz="1579" dirty="0"/>
              <a:t>RA</a:t>
            </a:r>
            <a:endParaRPr lang="cs-CZ" sz="1579" dirty="0"/>
          </a:p>
        </p:txBody>
      </p:sp>
    </p:spTree>
    <p:extLst>
      <p:ext uri="{BB962C8B-B14F-4D97-AF65-F5344CB8AC3E}">
        <p14:creationId xmlns:p14="http://schemas.microsoft.com/office/powerpoint/2010/main" val="34870080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33668" y="1474060"/>
            <a:ext cx="9977700" cy="491506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C60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4294967295"/>
          </p:nvPr>
        </p:nvSpPr>
        <p:spPr>
          <a:xfrm>
            <a:off x="7552214" y="6348955"/>
            <a:ext cx="2406015" cy="320245"/>
          </a:xfrm>
          <a:prstGeom prst="rect">
            <a:avLst/>
          </a:prstGeom>
        </p:spPr>
        <p:txBody>
          <a:bodyPr/>
          <a:lstStyle/>
          <a:p>
            <a:fld id="{DF220097-E6A3-43A5-BE9F-22B4435BB1F1}" type="slidenum">
              <a:rPr lang="cs-CZ" smtClean="0"/>
              <a:t>51</a:t>
            </a:fld>
            <a:endParaRPr lang="cs-CZ" dirty="0"/>
          </a:p>
        </p:txBody>
      </p:sp>
      <p:sp>
        <p:nvSpPr>
          <p:cNvPr id="5" name="Obdélník 4"/>
          <p:cNvSpPr/>
          <p:nvPr/>
        </p:nvSpPr>
        <p:spPr>
          <a:xfrm>
            <a:off x="6745" y="2132893"/>
            <a:ext cx="5227884" cy="10643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579" dirty="0"/>
              <a:t>Kaleno na 64.5 </a:t>
            </a:r>
            <a:r>
              <a:rPr lang="cs-CZ" sz="1579" dirty="0"/>
              <a:t>HRC</a:t>
            </a:r>
          </a:p>
          <a:p>
            <a:r>
              <a:rPr lang="cs-CZ" sz="1579" dirty="0"/>
              <a:t>Popuštěno: </a:t>
            </a:r>
            <a:r>
              <a:rPr lang="cs-CZ" sz="1579" dirty="0"/>
              <a:t>2 h</a:t>
            </a:r>
          </a:p>
          <a:p>
            <a:endParaRPr lang="cs-CZ" sz="1579" dirty="0"/>
          </a:p>
          <a:p>
            <a:endParaRPr lang="cs-CZ" sz="1579" dirty="0"/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650" b="4183"/>
          <a:stretch/>
        </p:blipFill>
        <p:spPr>
          <a:xfrm>
            <a:off x="2992949" y="1141492"/>
            <a:ext cx="7700450" cy="4344194"/>
          </a:xfrm>
          <a:prstGeom prst="rect">
            <a:avLst/>
          </a:prstGeom>
        </p:spPr>
      </p:pic>
      <p:graphicFrame>
        <p:nvGraphicFramePr>
          <p:cNvPr id="7" name="Tabulka 6"/>
          <p:cNvGraphicFramePr>
            <a:graphicFrameLocks noGrp="1"/>
          </p:cNvGraphicFramePr>
          <p:nvPr>
            <p:extLst/>
          </p:nvPr>
        </p:nvGraphicFramePr>
        <p:xfrm>
          <a:off x="89110" y="2719281"/>
          <a:ext cx="3337976" cy="379250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822359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950852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730985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833780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</a:tblGrid>
              <a:tr h="270893"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1400" u="none" strike="noStrike" dirty="0">
                          <a:effectLst/>
                        </a:rPr>
                        <a:t>T</a:t>
                      </a:r>
                      <a:endParaRPr lang="cs-CZ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54" marR="8354" marT="8354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1400" u="none" strike="noStrike">
                          <a:effectLst/>
                        </a:rPr>
                        <a:t>HRC</a:t>
                      </a:r>
                      <a:endParaRPr lang="cs-CZ" sz="14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54" marR="8354" marT="8354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1400" u="none" strike="noStrike">
                          <a:effectLst/>
                        </a:rPr>
                        <a:t>Rm</a:t>
                      </a:r>
                      <a:endParaRPr lang="cs-CZ" sz="14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54" marR="8354" marT="8354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1400" u="none" strike="noStrike">
                          <a:effectLst/>
                        </a:rPr>
                        <a:t>A</a:t>
                      </a:r>
                      <a:endParaRPr lang="cs-CZ" sz="14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54" marR="8354" marT="8354" marB="0" anchor="ctr"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270893"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1600" u="none" strike="noStrike">
                          <a:effectLst/>
                        </a:rPr>
                        <a:t>400</a:t>
                      </a:r>
                      <a:endParaRPr lang="cs-CZ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54" marR="8354" marT="83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u="none" strike="noStrike">
                          <a:effectLst/>
                        </a:rPr>
                        <a:t>51</a:t>
                      </a:r>
                      <a:endParaRPr lang="cs-CZ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54" marR="8354" marT="83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u="none" strike="noStrike">
                          <a:effectLst/>
                        </a:rPr>
                        <a:t>1800</a:t>
                      </a:r>
                      <a:endParaRPr lang="cs-CZ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54" marR="8354" marT="83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u="none" strike="noStrike">
                          <a:effectLst/>
                        </a:rPr>
                        <a:t> </a:t>
                      </a:r>
                      <a:endParaRPr lang="cs-CZ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54" marR="8354" marT="8354" marB="0" anchor="ctr"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270893"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1600" u="none" strike="noStrike">
                          <a:effectLst/>
                        </a:rPr>
                        <a:t>425</a:t>
                      </a:r>
                      <a:endParaRPr lang="cs-CZ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54" marR="8354" marT="83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u="none" strike="noStrike">
                          <a:effectLst/>
                        </a:rPr>
                        <a:t>49</a:t>
                      </a:r>
                      <a:endParaRPr lang="cs-CZ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54" marR="8354" marT="83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u="none" strike="noStrike">
                          <a:effectLst/>
                        </a:rPr>
                        <a:t>1700</a:t>
                      </a:r>
                      <a:endParaRPr lang="cs-CZ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54" marR="8354" marT="83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u="none" strike="noStrike">
                          <a:effectLst/>
                        </a:rPr>
                        <a:t> </a:t>
                      </a:r>
                      <a:endParaRPr lang="cs-CZ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54" marR="8354" marT="8354" marB="0" anchor="ctr"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270893"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1600" u="none" strike="noStrike">
                          <a:effectLst/>
                        </a:rPr>
                        <a:t>450</a:t>
                      </a:r>
                      <a:endParaRPr lang="cs-CZ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54" marR="8354" marT="83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u="none" strike="noStrike">
                          <a:effectLst/>
                        </a:rPr>
                        <a:t>47.5</a:t>
                      </a:r>
                      <a:endParaRPr lang="cs-CZ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54" marR="8354" marT="83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u="none" strike="noStrike">
                          <a:effectLst/>
                        </a:rPr>
                        <a:t>1610</a:t>
                      </a:r>
                      <a:endParaRPr lang="cs-CZ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54" marR="8354" marT="83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u="none" strike="noStrike" dirty="0">
                          <a:effectLst/>
                        </a:rPr>
                        <a:t> </a:t>
                      </a:r>
                      <a:endParaRPr lang="cs-CZ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54" marR="8354" marT="8354" marB="0" anchor="ctr"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270893"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1600" u="none" strike="noStrike">
                          <a:effectLst/>
                        </a:rPr>
                        <a:t>475</a:t>
                      </a:r>
                      <a:endParaRPr lang="cs-CZ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54" marR="8354" marT="83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u="none" strike="noStrike">
                          <a:effectLst/>
                        </a:rPr>
                        <a:t>46</a:t>
                      </a:r>
                      <a:endParaRPr lang="cs-CZ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54" marR="8354" marT="83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u="none" strike="noStrike">
                          <a:effectLst/>
                        </a:rPr>
                        <a:t>1520</a:t>
                      </a:r>
                      <a:endParaRPr lang="cs-CZ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54" marR="8354" marT="83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u="none" strike="noStrike">
                          <a:effectLst/>
                        </a:rPr>
                        <a:t> </a:t>
                      </a:r>
                      <a:endParaRPr lang="cs-CZ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54" marR="8354" marT="8354" marB="0" anchor="ctr"/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270893"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1600" u="none" strike="noStrike" dirty="0">
                          <a:solidFill>
                            <a:srgbClr val="FF0000"/>
                          </a:solidFill>
                          <a:effectLst/>
                        </a:rPr>
                        <a:t>500</a:t>
                      </a:r>
                      <a:endParaRPr lang="cs-CZ" sz="1600" b="1" i="0" u="none" strike="noStrike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54" marR="8354" marT="83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u="none" strike="noStrike">
                          <a:solidFill>
                            <a:srgbClr val="FF0000"/>
                          </a:solidFill>
                          <a:effectLst/>
                        </a:rPr>
                        <a:t>44</a:t>
                      </a:r>
                      <a:endParaRPr lang="cs-CZ" sz="1600" b="0" i="0" u="none" strike="noStrike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54" marR="8354" marT="83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u="none" strike="noStrike">
                          <a:solidFill>
                            <a:srgbClr val="FF0000"/>
                          </a:solidFill>
                          <a:effectLst/>
                        </a:rPr>
                        <a:t>1430</a:t>
                      </a:r>
                      <a:endParaRPr lang="cs-CZ" sz="1600" b="0" i="0" u="none" strike="noStrike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54" marR="8354" marT="83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u="none" strike="noStrike">
                          <a:solidFill>
                            <a:srgbClr val="FF0000"/>
                          </a:solidFill>
                          <a:effectLst/>
                        </a:rPr>
                        <a:t>3</a:t>
                      </a:r>
                      <a:endParaRPr lang="cs-CZ" sz="1600" b="0" i="0" u="none" strike="noStrike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54" marR="8354" marT="8354" marB="0" anchor="ctr"/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270893"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1600" u="none" strike="noStrike" dirty="0">
                          <a:solidFill>
                            <a:srgbClr val="FF0000"/>
                          </a:solidFill>
                          <a:effectLst/>
                        </a:rPr>
                        <a:t>525</a:t>
                      </a:r>
                      <a:endParaRPr lang="cs-CZ" sz="1600" b="1" i="0" u="none" strike="noStrike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54" marR="8354" marT="83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u="none" strike="noStrike" dirty="0">
                          <a:solidFill>
                            <a:srgbClr val="FF0000"/>
                          </a:solidFill>
                          <a:effectLst/>
                        </a:rPr>
                        <a:t>42</a:t>
                      </a:r>
                      <a:endParaRPr lang="cs-CZ" sz="1600" b="0" i="0" u="none" strike="noStrike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54" marR="8354" marT="83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u="none" strike="noStrike">
                          <a:solidFill>
                            <a:srgbClr val="FF0000"/>
                          </a:solidFill>
                          <a:effectLst/>
                        </a:rPr>
                        <a:t>1350</a:t>
                      </a:r>
                      <a:endParaRPr lang="cs-CZ" sz="1600" b="0" i="0" u="none" strike="noStrike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54" marR="8354" marT="83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u="none" strike="noStrike">
                          <a:solidFill>
                            <a:srgbClr val="FF0000"/>
                          </a:solidFill>
                          <a:effectLst/>
                        </a:rPr>
                        <a:t>3</a:t>
                      </a:r>
                      <a:endParaRPr lang="cs-CZ" sz="1600" b="0" i="0" u="none" strike="noStrike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54" marR="8354" marT="8354" marB="0" anchor="ctr"/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270893"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1600" u="none" strike="noStrike" dirty="0">
                          <a:solidFill>
                            <a:srgbClr val="FF0000"/>
                          </a:solidFill>
                          <a:effectLst/>
                        </a:rPr>
                        <a:t>550</a:t>
                      </a:r>
                      <a:endParaRPr lang="cs-CZ" sz="1600" b="1" i="0" u="none" strike="noStrike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54" marR="8354" marT="83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u="none" strike="noStrike">
                          <a:solidFill>
                            <a:srgbClr val="FF0000"/>
                          </a:solidFill>
                          <a:effectLst/>
                        </a:rPr>
                        <a:t>40.5</a:t>
                      </a:r>
                      <a:endParaRPr lang="cs-CZ" sz="1600" b="0" i="0" u="none" strike="noStrike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54" marR="8354" marT="83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u="none" strike="noStrike">
                          <a:solidFill>
                            <a:srgbClr val="FF0000"/>
                          </a:solidFill>
                          <a:effectLst/>
                        </a:rPr>
                        <a:t>1280</a:t>
                      </a:r>
                      <a:endParaRPr lang="cs-CZ" sz="1600" b="0" i="0" u="none" strike="noStrike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54" marR="8354" marT="83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u="none" strike="noStrike">
                          <a:solidFill>
                            <a:srgbClr val="FF0000"/>
                          </a:solidFill>
                          <a:effectLst/>
                        </a:rPr>
                        <a:t>4</a:t>
                      </a:r>
                      <a:endParaRPr lang="cs-CZ" sz="1600" b="0" i="0" u="none" strike="noStrike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54" marR="8354" marT="8354" marB="0" anchor="ctr"/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  <a:tr h="270893"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1600" u="none" strike="noStrike">
                          <a:solidFill>
                            <a:srgbClr val="FF0000"/>
                          </a:solidFill>
                          <a:effectLst/>
                        </a:rPr>
                        <a:t>575</a:t>
                      </a:r>
                      <a:endParaRPr lang="cs-CZ" sz="1600" b="1" i="0" u="none" strike="noStrike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54" marR="8354" marT="83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u="none" strike="noStrike" dirty="0">
                          <a:solidFill>
                            <a:srgbClr val="FF0000"/>
                          </a:solidFill>
                          <a:effectLst/>
                        </a:rPr>
                        <a:t>38.5</a:t>
                      </a:r>
                      <a:endParaRPr lang="cs-CZ" sz="1600" b="0" i="0" u="none" strike="noStrike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54" marR="8354" marT="83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u="none" strike="noStrike">
                          <a:solidFill>
                            <a:srgbClr val="FF0000"/>
                          </a:solidFill>
                          <a:effectLst/>
                        </a:rPr>
                        <a:t>1210</a:t>
                      </a:r>
                      <a:endParaRPr lang="cs-CZ" sz="1600" b="0" i="0" u="none" strike="noStrike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54" marR="8354" marT="83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u="none" strike="noStrike">
                          <a:solidFill>
                            <a:srgbClr val="FF0000"/>
                          </a:solidFill>
                          <a:effectLst/>
                        </a:rPr>
                        <a:t>4</a:t>
                      </a:r>
                      <a:endParaRPr lang="cs-CZ" sz="1600" b="0" i="0" u="none" strike="noStrike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54" marR="8354" marT="8354" marB="0" anchor="ctr"/>
                </a:tc>
                <a:extLst>
                  <a:ext uri="{0D108BD9-81ED-4DB2-BD59-A6C34878D82A}">
                    <a16:rowId xmlns="" xmlns:a16="http://schemas.microsoft.com/office/drawing/2014/main" val="10008"/>
                  </a:ext>
                </a:extLst>
              </a:tr>
              <a:tr h="270893"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1600" u="none" strike="noStrike">
                          <a:solidFill>
                            <a:srgbClr val="FF0000"/>
                          </a:solidFill>
                          <a:effectLst/>
                        </a:rPr>
                        <a:t>600</a:t>
                      </a:r>
                      <a:endParaRPr lang="cs-CZ" sz="1600" b="1" i="0" u="none" strike="noStrike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54" marR="8354" marT="83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u="none" strike="noStrike" dirty="0">
                          <a:solidFill>
                            <a:srgbClr val="FF0000"/>
                          </a:solidFill>
                          <a:effectLst/>
                        </a:rPr>
                        <a:t>37</a:t>
                      </a:r>
                      <a:endParaRPr lang="cs-CZ" sz="1600" b="0" i="0" u="none" strike="noStrike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54" marR="8354" marT="83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u="none" strike="noStrike" dirty="0">
                          <a:solidFill>
                            <a:srgbClr val="FF0000"/>
                          </a:solidFill>
                          <a:effectLst/>
                        </a:rPr>
                        <a:t>1150</a:t>
                      </a:r>
                      <a:endParaRPr lang="cs-CZ" sz="1600" b="0" i="0" u="none" strike="noStrike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54" marR="8354" marT="83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u="none" strike="noStrike" dirty="0">
                          <a:solidFill>
                            <a:srgbClr val="FF0000"/>
                          </a:solidFill>
                          <a:effectLst/>
                        </a:rPr>
                        <a:t>5</a:t>
                      </a:r>
                      <a:endParaRPr lang="cs-CZ" sz="1600" b="0" i="0" u="none" strike="noStrike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54" marR="8354" marT="8354" marB="0" anchor="ctr"/>
                </a:tc>
                <a:extLst>
                  <a:ext uri="{0D108BD9-81ED-4DB2-BD59-A6C34878D82A}">
                    <a16:rowId xmlns="" xmlns:a16="http://schemas.microsoft.com/office/drawing/2014/main" val="10009"/>
                  </a:ext>
                </a:extLst>
              </a:tr>
              <a:tr h="270893"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1600" u="none" strike="noStrike">
                          <a:solidFill>
                            <a:srgbClr val="FF0000"/>
                          </a:solidFill>
                          <a:effectLst/>
                        </a:rPr>
                        <a:t>625</a:t>
                      </a:r>
                      <a:endParaRPr lang="cs-CZ" sz="1600" b="1" i="0" u="none" strike="noStrike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54" marR="8354" marT="83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u="none" strike="noStrike" dirty="0">
                          <a:solidFill>
                            <a:srgbClr val="FF0000"/>
                          </a:solidFill>
                          <a:effectLst/>
                        </a:rPr>
                        <a:t>35</a:t>
                      </a:r>
                      <a:endParaRPr lang="cs-CZ" sz="1600" b="0" i="0" u="none" strike="noStrike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54" marR="8354" marT="83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u="none" strike="noStrike" dirty="0">
                          <a:solidFill>
                            <a:srgbClr val="FF0000"/>
                          </a:solidFill>
                          <a:effectLst/>
                        </a:rPr>
                        <a:t>1090</a:t>
                      </a:r>
                      <a:endParaRPr lang="cs-CZ" sz="1600" b="0" i="0" u="none" strike="noStrike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54" marR="8354" marT="83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u="none" strike="noStrike" dirty="0">
                          <a:solidFill>
                            <a:srgbClr val="FF0000"/>
                          </a:solidFill>
                          <a:effectLst/>
                        </a:rPr>
                        <a:t>5</a:t>
                      </a:r>
                      <a:endParaRPr lang="cs-CZ" sz="1600" b="0" i="0" u="none" strike="noStrike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54" marR="8354" marT="8354" marB="0" anchor="ctr"/>
                </a:tc>
                <a:extLst>
                  <a:ext uri="{0D108BD9-81ED-4DB2-BD59-A6C34878D82A}">
                    <a16:rowId xmlns="" xmlns:a16="http://schemas.microsoft.com/office/drawing/2014/main" val="10010"/>
                  </a:ext>
                </a:extLst>
              </a:tr>
              <a:tr h="270893"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1600" u="none" strike="noStrike">
                          <a:effectLst/>
                        </a:rPr>
                        <a:t>650</a:t>
                      </a:r>
                      <a:endParaRPr lang="cs-CZ" sz="1600" b="1" i="0" u="none" strike="noStrike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54" marR="8354" marT="83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u="none" strike="noStrike" dirty="0">
                          <a:effectLst/>
                        </a:rPr>
                        <a:t>33.5</a:t>
                      </a:r>
                      <a:endParaRPr lang="cs-CZ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54" marR="8354" marT="83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u="none" strike="noStrike" dirty="0">
                          <a:effectLst/>
                        </a:rPr>
                        <a:t>1040</a:t>
                      </a:r>
                      <a:endParaRPr lang="cs-CZ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54" marR="8354" marT="83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u="none" strike="noStrike" dirty="0">
                          <a:effectLst/>
                        </a:rPr>
                        <a:t>5</a:t>
                      </a:r>
                      <a:endParaRPr lang="cs-CZ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54" marR="8354" marT="8354" marB="0" anchor="ctr"/>
                </a:tc>
                <a:extLst>
                  <a:ext uri="{0D108BD9-81ED-4DB2-BD59-A6C34878D82A}">
                    <a16:rowId xmlns="" xmlns:a16="http://schemas.microsoft.com/office/drawing/2014/main" val="10011"/>
                  </a:ext>
                </a:extLst>
              </a:tr>
              <a:tr h="270893"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1600" u="none" strike="noStrike">
                          <a:effectLst/>
                        </a:rPr>
                        <a:t>675</a:t>
                      </a:r>
                      <a:endParaRPr lang="cs-CZ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54" marR="8354" marT="83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u="none" strike="noStrike">
                          <a:effectLst/>
                        </a:rPr>
                        <a:t>31.5</a:t>
                      </a:r>
                      <a:endParaRPr lang="cs-CZ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54" marR="8354" marT="83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u="none" strike="noStrike" dirty="0">
                          <a:effectLst/>
                        </a:rPr>
                        <a:t>990</a:t>
                      </a:r>
                      <a:endParaRPr lang="cs-CZ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54" marR="8354" marT="83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u="none" strike="noStrike" dirty="0">
                          <a:effectLst/>
                        </a:rPr>
                        <a:t>6</a:t>
                      </a:r>
                      <a:endParaRPr lang="cs-CZ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54" marR="8354" marT="8354" marB="0" anchor="ctr"/>
                </a:tc>
                <a:extLst>
                  <a:ext uri="{0D108BD9-81ED-4DB2-BD59-A6C34878D82A}">
                    <a16:rowId xmlns="" xmlns:a16="http://schemas.microsoft.com/office/drawing/2014/main" val="10012"/>
                  </a:ext>
                </a:extLst>
              </a:tr>
              <a:tr h="270893"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1600" u="none" strike="noStrike">
                          <a:effectLst/>
                        </a:rPr>
                        <a:t>700</a:t>
                      </a:r>
                      <a:endParaRPr lang="cs-CZ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54" marR="8354" marT="83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u="none" strike="noStrike">
                          <a:effectLst/>
                        </a:rPr>
                        <a:t>30</a:t>
                      </a:r>
                      <a:endParaRPr lang="cs-CZ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54" marR="8354" marT="83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u="none" strike="noStrike" dirty="0">
                          <a:effectLst/>
                        </a:rPr>
                        <a:t>950</a:t>
                      </a:r>
                      <a:endParaRPr lang="cs-CZ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54" marR="8354" marT="83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u="none" strike="noStrike" dirty="0">
                          <a:effectLst/>
                        </a:rPr>
                        <a:t>6</a:t>
                      </a:r>
                      <a:endParaRPr lang="cs-CZ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54" marR="8354" marT="8354" marB="0" anchor="ctr"/>
                </a:tc>
                <a:extLst>
                  <a:ext uri="{0D108BD9-81ED-4DB2-BD59-A6C34878D82A}">
                    <a16:rowId xmlns="" xmlns:a16="http://schemas.microsoft.com/office/drawing/2014/main" val="10013"/>
                  </a:ext>
                </a:extLst>
              </a:tr>
            </a:tbl>
          </a:graphicData>
        </a:graphic>
      </p:graphicFrame>
      <p:sp>
        <p:nvSpPr>
          <p:cNvPr id="8" name="TextovéPole 7"/>
          <p:cNvSpPr txBox="1"/>
          <p:nvPr/>
        </p:nvSpPr>
        <p:spPr>
          <a:xfrm>
            <a:off x="4444444" y="5396574"/>
            <a:ext cx="779727" cy="3353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579" dirty="0"/>
              <a:t>50mm</a:t>
            </a:r>
            <a:endParaRPr lang="cs-CZ" sz="1579" dirty="0"/>
          </a:p>
        </p:txBody>
      </p:sp>
      <p:sp>
        <p:nvSpPr>
          <p:cNvPr id="9" name="TextovéPole 8"/>
          <p:cNvSpPr txBox="1"/>
          <p:nvPr/>
        </p:nvSpPr>
        <p:spPr>
          <a:xfrm>
            <a:off x="10236703" y="5429991"/>
            <a:ext cx="456697" cy="3353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579" dirty="0"/>
              <a:t>50</a:t>
            </a:r>
            <a:endParaRPr lang="cs-CZ" sz="1579" dirty="0"/>
          </a:p>
        </p:txBody>
      </p:sp>
      <p:sp>
        <p:nvSpPr>
          <p:cNvPr id="10" name="TextovéPole 9"/>
          <p:cNvSpPr txBox="1"/>
          <p:nvPr/>
        </p:nvSpPr>
        <p:spPr>
          <a:xfrm>
            <a:off x="4188248" y="2767780"/>
            <a:ext cx="456697" cy="3353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579" dirty="0"/>
              <a:t>50</a:t>
            </a:r>
            <a:endParaRPr lang="cs-CZ" sz="1579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4188248" y="1988053"/>
            <a:ext cx="456697" cy="3353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579" dirty="0"/>
              <a:t>60</a:t>
            </a:r>
            <a:endParaRPr lang="cs-CZ" sz="1579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3441938" y="2511584"/>
            <a:ext cx="456697" cy="240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65" dirty="0"/>
              <a:t>2000</a:t>
            </a:r>
            <a:endParaRPr lang="cs-CZ" sz="965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7552214" y="5363157"/>
            <a:ext cx="779727" cy="3353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579" dirty="0"/>
              <a:t>0</a:t>
            </a:r>
            <a:endParaRPr lang="cs-CZ" sz="1579" dirty="0"/>
          </a:p>
        </p:txBody>
      </p:sp>
    </p:spTree>
    <p:extLst>
      <p:ext uri="{BB962C8B-B14F-4D97-AF65-F5344CB8AC3E}">
        <p14:creationId xmlns:p14="http://schemas.microsoft.com/office/powerpoint/2010/main" val="3183803830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20453" y="1531793"/>
            <a:ext cx="9977700" cy="491506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C90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735171" y="2375132"/>
            <a:ext cx="9223058" cy="3816486"/>
          </a:xfrm>
          <a:prstGeom prst="rect">
            <a:avLst/>
          </a:prstGeom>
        </p:spPr>
        <p:txBody>
          <a:bodyPr/>
          <a:lstStyle/>
          <a:p>
            <a:r>
              <a:rPr lang="cs-CZ" dirty="0" smtClean="0"/>
              <a:t>Ocel C90</a:t>
            </a:r>
          </a:p>
          <a:p>
            <a:pPr lvl="1"/>
            <a:r>
              <a:rPr lang="cs-CZ" dirty="0" smtClean="0"/>
              <a:t>Volba kalícího média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4294967295"/>
          </p:nvPr>
        </p:nvSpPr>
        <p:spPr>
          <a:xfrm>
            <a:off x="7552214" y="6348955"/>
            <a:ext cx="2406015" cy="320245"/>
          </a:xfrm>
          <a:prstGeom prst="rect">
            <a:avLst/>
          </a:prstGeom>
        </p:spPr>
        <p:txBody>
          <a:bodyPr/>
          <a:lstStyle/>
          <a:p>
            <a:fld id="{DF220097-E6A3-43A5-BE9F-22B4435BB1F1}" type="slidenum">
              <a:rPr lang="cs-CZ" smtClean="0"/>
              <a:t>52</a:t>
            </a:fld>
            <a:endParaRPr lang="cs-CZ" dirty="0"/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36205" y="2023298"/>
            <a:ext cx="7056063" cy="4741627"/>
          </a:xfrm>
          <a:prstGeom prst="rect">
            <a:avLst/>
          </a:prstGeom>
        </p:spPr>
      </p:pic>
      <p:sp>
        <p:nvSpPr>
          <p:cNvPr id="7" name="Obdélník 6"/>
          <p:cNvSpPr/>
          <p:nvPr/>
        </p:nvSpPr>
        <p:spPr>
          <a:xfrm>
            <a:off x="6380029" y="4981408"/>
            <a:ext cx="2250836" cy="63157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1579"/>
          </a:p>
        </p:txBody>
      </p:sp>
      <p:sp>
        <p:nvSpPr>
          <p:cNvPr id="14" name="Obdélník 13"/>
          <p:cNvSpPr/>
          <p:nvPr/>
        </p:nvSpPr>
        <p:spPr>
          <a:xfrm>
            <a:off x="4651973" y="6244549"/>
            <a:ext cx="3978892" cy="160101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1579"/>
          </a:p>
        </p:txBody>
      </p:sp>
      <p:cxnSp>
        <p:nvCxnSpPr>
          <p:cNvPr id="16" name="Přímá spojnice se šipkou 15"/>
          <p:cNvCxnSpPr/>
          <p:nvPr/>
        </p:nvCxnSpPr>
        <p:spPr>
          <a:xfrm>
            <a:off x="4273031" y="5739293"/>
            <a:ext cx="378942" cy="505256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ovéPole 16"/>
          <p:cNvSpPr txBox="1"/>
          <p:nvPr/>
        </p:nvSpPr>
        <p:spPr>
          <a:xfrm>
            <a:off x="3136205" y="5372734"/>
            <a:ext cx="1705239" cy="3353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579" dirty="0"/>
              <a:t>Ideální varianta</a:t>
            </a:r>
            <a:endParaRPr lang="cs-CZ" sz="1579" dirty="0"/>
          </a:p>
        </p:txBody>
      </p:sp>
    </p:spTree>
    <p:extLst>
      <p:ext uri="{BB962C8B-B14F-4D97-AF65-F5344CB8AC3E}">
        <p14:creationId xmlns:p14="http://schemas.microsoft.com/office/powerpoint/2010/main" val="467220895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CBCFB-2E99-46B1-89A8-A54818510E9E}" type="slidenum">
              <a:rPr lang="cs-CZ" smtClean="0"/>
              <a:t>53</a:t>
            </a:fld>
            <a:endParaRPr lang="cs-CZ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167825" y="2644599"/>
            <a:ext cx="10104014" cy="947354"/>
          </a:xfrm>
        </p:spPr>
        <p:txBody>
          <a:bodyPr>
            <a:noAutofit/>
          </a:bodyPr>
          <a:lstStyle/>
          <a:p>
            <a:pPr algn="ctr"/>
            <a:r>
              <a:rPr lang="cs-CZ" sz="3508" dirty="0"/>
              <a:t>Oceli pro tepelné zpracování, oceli legované a oceli automatové - </a:t>
            </a:r>
            <a:br>
              <a:rPr lang="cs-CZ" sz="3508" dirty="0"/>
            </a:br>
            <a:r>
              <a:rPr lang="cs-CZ" sz="3508" dirty="0"/>
              <a:t>Legované oceli k zušlechťování ČSN EN ISO 683-2</a:t>
            </a:r>
            <a:endParaRPr lang="cs-CZ" sz="3508" dirty="0"/>
          </a:p>
        </p:txBody>
      </p:sp>
    </p:spTree>
    <p:extLst>
      <p:ext uri="{BB962C8B-B14F-4D97-AF65-F5344CB8AC3E}">
        <p14:creationId xmlns:p14="http://schemas.microsoft.com/office/powerpoint/2010/main" val="4074883151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CBCFB-2E99-46B1-89A8-A54818510E9E}" type="slidenum">
              <a:rPr lang="cs-CZ" smtClean="0"/>
              <a:t>54</a:t>
            </a:fld>
            <a:endParaRPr lang="cs-CZ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Legované oceli k zušlechťování</a:t>
            </a:r>
            <a:endParaRPr lang="cs-CZ" dirty="0"/>
          </a:p>
        </p:txBody>
      </p:sp>
      <p:pic>
        <p:nvPicPr>
          <p:cNvPr id="6" name="Zástupný symbol pro obsah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982" y="2125594"/>
            <a:ext cx="4956836" cy="2068357"/>
          </a:xfrm>
        </p:spPr>
      </p:pic>
      <p:pic>
        <p:nvPicPr>
          <p:cNvPr id="7" name="Zástupný symbol pro obsah 6"/>
          <p:cNvPicPr>
            <a:picLocks noGrp="1" noChangeAspect="1"/>
          </p:cNvPicPr>
          <p:nvPr>
            <p:ph idx="13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78714" y="2125594"/>
            <a:ext cx="4956836" cy="3946822"/>
          </a:xfrm>
        </p:spPr>
      </p:pic>
      <p:sp>
        <p:nvSpPr>
          <p:cNvPr id="9" name="Obdélník 8"/>
          <p:cNvSpPr/>
          <p:nvPr/>
        </p:nvSpPr>
        <p:spPr>
          <a:xfrm>
            <a:off x="5378713" y="3684644"/>
            <a:ext cx="662714" cy="44209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1579"/>
          </a:p>
        </p:txBody>
      </p:sp>
      <p:cxnSp>
        <p:nvCxnSpPr>
          <p:cNvPr id="11" name="Přímá spojnice se šipkou 10"/>
          <p:cNvCxnSpPr/>
          <p:nvPr/>
        </p:nvCxnSpPr>
        <p:spPr>
          <a:xfrm>
            <a:off x="6041427" y="3781425"/>
            <a:ext cx="1705239" cy="0"/>
          </a:xfrm>
          <a:prstGeom prst="straightConnector1">
            <a:avLst/>
          </a:prstGeom>
          <a:ln>
            <a:solidFill>
              <a:srgbClr val="F03223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nice se šipkou 13"/>
          <p:cNvCxnSpPr/>
          <p:nvPr/>
        </p:nvCxnSpPr>
        <p:spPr>
          <a:xfrm>
            <a:off x="6041427" y="4034053"/>
            <a:ext cx="1705239" cy="0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7" name="Obrázek 1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621" y="4602466"/>
            <a:ext cx="4956836" cy="1252057"/>
          </a:xfrm>
          <a:prstGeom prst="rect">
            <a:avLst/>
          </a:prstGeom>
        </p:spPr>
      </p:pic>
      <p:sp>
        <p:nvSpPr>
          <p:cNvPr id="18" name="Obdélník 17"/>
          <p:cNvSpPr/>
          <p:nvPr/>
        </p:nvSpPr>
        <p:spPr>
          <a:xfrm>
            <a:off x="2188849" y="4539309"/>
            <a:ext cx="884198" cy="189471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1579"/>
          </a:p>
        </p:txBody>
      </p:sp>
    </p:spTree>
    <p:extLst>
      <p:ext uri="{BB962C8B-B14F-4D97-AF65-F5344CB8AC3E}">
        <p14:creationId xmlns:p14="http://schemas.microsoft.com/office/powerpoint/2010/main" val="531436215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Obrázek 24"/>
          <p:cNvPicPr>
            <a:picLocks noChangeAspect="1"/>
          </p:cNvPicPr>
          <p:nvPr/>
        </p:nvPicPr>
        <p:blipFill rotWithShape="1">
          <a:blip r:embed="rId2"/>
          <a:srcRect r="35775"/>
          <a:stretch/>
        </p:blipFill>
        <p:spPr>
          <a:xfrm>
            <a:off x="5524146" y="1855580"/>
            <a:ext cx="4571356" cy="4601601"/>
          </a:xfrm>
          <a:prstGeom prst="rect">
            <a:avLst/>
          </a:prstGeom>
        </p:spPr>
      </p:pic>
      <p:pic>
        <p:nvPicPr>
          <p:cNvPr id="22" name="Obrázek 21"/>
          <p:cNvPicPr>
            <a:picLocks noChangeAspect="1"/>
          </p:cNvPicPr>
          <p:nvPr/>
        </p:nvPicPr>
        <p:blipFill rotWithShape="1">
          <a:blip r:embed="rId3"/>
          <a:srcRect r="36333"/>
          <a:stretch/>
        </p:blipFill>
        <p:spPr>
          <a:xfrm>
            <a:off x="845342" y="2002600"/>
            <a:ext cx="4267788" cy="4333720"/>
          </a:xfrm>
          <a:prstGeom prst="rect">
            <a:avLst/>
          </a:prstGeom>
        </p:spPr>
      </p:pic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CBCFB-2E99-46B1-89A8-A54818510E9E}" type="slidenum">
              <a:rPr lang="cs-CZ" smtClean="0"/>
              <a:t>55</a:t>
            </a:fld>
            <a:endParaRPr lang="cs-CZ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Vliv bóru 20MnB5</a:t>
            </a:r>
            <a:endParaRPr lang="cs-CZ" dirty="0"/>
          </a:p>
        </p:txBody>
      </p:sp>
      <p:cxnSp>
        <p:nvCxnSpPr>
          <p:cNvPr id="9" name="Přímá spojnice se šipkou 8"/>
          <p:cNvCxnSpPr/>
          <p:nvPr/>
        </p:nvCxnSpPr>
        <p:spPr>
          <a:xfrm flipV="1">
            <a:off x="773114" y="4034053"/>
            <a:ext cx="1605206" cy="2117460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ovéPole 12"/>
          <p:cNvSpPr txBox="1"/>
          <p:nvPr/>
        </p:nvSpPr>
        <p:spPr>
          <a:xfrm>
            <a:off x="362593" y="6151513"/>
            <a:ext cx="821041" cy="3353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579" dirty="0"/>
              <a:t>100°C/s</a:t>
            </a:r>
            <a:endParaRPr lang="cs-CZ" sz="1579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5242038" y="6129683"/>
            <a:ext cx="850389" cy="3353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579" dirty="0"/>
              <a:t>30°C/s</a:t>
            </a:r>
            <a:endParaRPr lang="cs-CZ" sz="1579" dirty="0"/>
          </a:p>
        </p:txBody>
      </p:sp>
      <p:cxnSp>
        <p:nvCxnSpPr>
          <p:cNvPr id="16" name="Přímá spojnice se šipkou 15"/>
          <p:cNvCxnSpPr/>
          <p:nvPr/>
        </p:nvCxnSpPr>
        <p:spPr>
          <a:xfrm flipV="1">
            <a:off x="5536171" y="4169460"/>
            <a:ext cx="2008445" cy="1982053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ovéPole 18"/>
          <p:cNvSpPr txBox="1"/>
          <p:nvPr/>
        </p:nvSpPr>
        <p:spPr>
          <a:xfrm>
            <a:off x="5227043" y="6328179"/>
            <a:ext cx="1149956" cy="3353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579" dirty="0"/>
              <a:t>16 sec</a:t>
            </a:r>
            <a:endParaRPr lang="cs-CZ" sz="1579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357850" y="6336320"/>
            <a:ext cx="1149956" cy="3353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579" dirty="0"/>
              <a:t>3.38 sec</a:t>
            </a:r>
            <a:endParaRPr lang="cs-CZ" sz="1579" dirty="0"/>
          </a:p>
        </p:txBody>
      </p:sp>
    </p:spTree>
    <p:extLst>
      <p:ext uri="{BB962C8B-B14F-4D97-AF65-F5344CB8AC3E}">
        <p14:creationId xmlns:p14="http://schemas.microsoft.com/office/powerpoint/2010/main" val="2088136678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CBCFB-2E99-46B1-89A8-A54818510E9E}" type="slidenum">
              <a:rPr lang="cs-CZ" smtClean="0"/>
              <a:t>56</a:t>
            </a:fld>
            <a:endParaRPr lang="cs-CZ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/>
              <a:t>Legované oceli k zušlechťování</a:t>
            </a:r>
          </a:p>
        </p:txBody>
      </p:sp>
      <p:pic>
        <p:nvPicPr>
          <p:cNvPr id="7" name="Zástupný symbol pro obsah 6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0386" y="2770913"/>
            <a:ext cx="5115164" cy="2507572"/>
          </a:xfrm>
        </p:spPr>
      </p:pic>
      <p:pic>
        <p:nvPicPr>
          <p:cNvPr id="9" name="Zástupný symbol pro obsah 8"/>
          <p:cNvPicPr>
            <a:picLocks noGrp="1" noChangeAspect="1"/>
          </p:cNvPicPr>
          <p:nvPr>
            <p:ph idx="13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550" y="2644599"/>
            <a:ext cx="3909481" cy="2978136"/>
          </a:xfrm>
        </p:spPr>
      </p:pic>
      <p:sp>
        <p:nvSpPr>
          <p:cNvPr id="8" name="TextovéPole 7"/>
          <p:cNvSpPr txBox="1"/>
          <p:nvPr/>
        </p:nvSpPr>
        <p:spPr>
          <a:xfrm>
            <a:off x="6546683" y="2446978"/>
            <a:ext cx="2273653" cy="3353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579"/>
              <a:t>Minimální tvrdosti při PK</a:t>
            </a:r>
            <a:endParaRPr lang="cs-CZ" sz="1579" dirty="0"/>
          </a:p>
        </p:txBody>
      </p:sp>
      <p:sp>
        <p:nvSpPr>
          <p:cNvPr id="10" name="TextovéPole 9"/>
          <p:cNvSpPr txBox="1"/>
          <p:nvPr/>
        </p:nvSpPr>
        <p:spPr>
          <a:xfrm>
            <a:off x="1052023" y="2608945"/>
            <a:ext cx="2463124" cy="3353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579" dirty="0"/>
              <a:t>Případ pásu prokalitelnosti</a:t>
            </a:r>
            <a:endParaRPr lang="cs-CZ" sz="1579" dirty="0"/>
          </a:p>
        </p:txBody>
      </p:sp>
    </p:spTree>
    <p:extLst>
      <p:ext uri="{BB962C8B-B14F-4D97-AF65-F5344CB8AC3E}">
        <p14:creationId xmlns:p14="http://schemas.microsoft.com/office/powerpoint/2010/main" val="405196308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CBCFB-2E99-46B1-89A8-A54818510E9E}" type="slidenum">
              <a:rPr lang="cs-CZ" smtClean="0"/>
              <a:t>57</a:t>
            </a:fld>
            <a:endParaRPr lang="cs-CZ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/>
              <a:t>Legované oceli k </a:t>
            </a:r>
            <a:r>
              <a:rPr lang="cs-CZ" dirty="0" smtClean="0"/>
              <a:t>zušlechťování  - mezinárodní ekvivalenty</a:t>
            </a:r>
            <a:endParaRPr lang="cs-CZ" dirty="0"/>
          </a:p>
        </p:txBody>
      </p:sp>
      <p:pic>
        <p:nvPicPr>
          <p:cNvPr id="6" name="Zástupný symbol pro obsah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139" y="2141279"/>
            <a:ext cx="4484148" cy="4501942"/>
          </a:xfr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04601" y="2141279"/>
            <a:ext cx="5005065" cy="9456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3611303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CBCFB-2E99-46B1-89A8-A54818510E9E}" type="slidenum">
              <a:rPr lang="cs-CZ" smtClean="0"/>
              <a:t>58</a:t>
            </a:fld>
            <a:endParaRPr lang="cs-CZ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/>
              <a:t>Legované oceli k zušlechťování  - </a:t>
            </a:r>
            <a:r>
              <a:rPr lang="cs-CZ" dirty="0" smtClean="0"/>
              <a:t>české </a:t>
            </a:r>
            <a:r>
              <a:rPr lang="cs-CZ" dirty="0"/>
              <a:t>ekvivalenty</a:t>
            </a:r>
          </a:p>
        </p:txBody>
      </p:sp>
      <p:pic>
        <p:nvPicPr>
          <p:cNvPr id="6" name="Zástupný symbol pro obsah 5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4669" y="2125594"/>
            <a:ext cx="5305189" cy="4379545"/>
          </a:xfrm>
          <a:prstGeom prst="rect">
            <a:avLst/>
          </a:prstGeom>
        </p:spPr>
      </p:pic>
      <p:sp>
        <p:nvSpPr>
          <p:cNvPr id="5" name="Zástupný symbol pro obsah 4"/>
          <p:cNvSpPr>
            <a:spLocks noGrp="1"/>
          </p:cNvSpPr>
          <p:nvPr>
            <p:ph idx="13"/>
          </p:nvPr>
        </p:nvSpPr>
        <p:spPr>
          <a:xfrm>
            <a:off x="5599328" y="2251909"/>
            <a:ext cx="4736776" cy="276999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7" name="Obdélník 6"/>
          <p:cNvSpPr/>
          <p:nvPr/>
        </p:nvSpPr>
        <p:spPr>
          <a:xfrm>
            <a:off x="146439" y="4791937"/>
            <a:ext cx="5200261" cy="56841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1579"/>
          </a:p>
        </p:txBody>
      </p:sp>
      <p:sp>
        <p:nvSpPr>
          <p:cNvPr id="8" name="Obdélník 7"/>
          <p:cNvSpPr/>
          <p:nvPr/>
        </p:nvSpPr>
        <p:spPr>
          <a:xfrm>
            <a:off x="167825" y="5360350"/>
            <a:ext cx="5195584" cy="56841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1579"/>
          </a:p>
        </p:txBody>
      </p:sp>
      <p:sp>
        <p:nvSpPr>
          <p:cNvPr id="9" name="Obdélník 8"/>
          <p:cNvSpPr/>
          <p:nvPr/>
        </p:nvSpPr>
        <p:spPr>
          <a:xfrm>
            <a:off x="167825" y="4215563"/>
            <a:ext cx="5178875" cy="56841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1579"/>
          </a:p>
        </p:txBody>
      </p:sp>
      <p:sp>
        <p:nvSpPr>
          <p:cNvPr id="10" name="Obdélník 9"/>
          <p:cNvSpPr/>
          <p:nvPr/>
        </p:nvSpPr>
        <p:spPr>
          <a:xfrm>
            <a:off x="146439" y="3639188"/>
            <a:ext cx="5200261" cy="56841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1579"/>
          </a:p>
        </p:txBody>
      </p:sp>
      <p:sp>
        <p:nvSpPr>
          <p:cNvPr id="12" name="Obdélník 11"/>
          <p:cNvSpPr/>
          <p:nvPr/>
        </p:nvSpPr>
        <p:spPr>
          <a:xfrm>
            <a:off x="167825" y="3086698"/>
            <a:ext cx="5195584" cy="56841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1579"/>
          </a:p>
        </p:txBody>
      </p:sp>
      <p:sp>
        <p:nvSpPr>
          <p:cNvPr id="13" name="Obdélník 12"/>
          <p:cNvSpPr/>
          <p:nvPr/>
        </p:nvSpPr>
        <p:spPr>
          <a:xfrm>
            <a:off x="146439" y="5928764"/>
            <a:ext cx="5216970" cy="56841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1579"/>
          </a:p>
        </p:txBody>
      </p:sp>
    </p:spTree>
    <p:extLst>
      <p:ext uri="{BB962C8B-B14F-4D97-AF65-F5344CB8AC3E}">
        <p14:creationId xmlns:p14="http://schemas.microsoft.com/office/powerpoint/2010/main" val="1585792549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CBCFB-2E99-46B1-89A8-A54818510E9E}" type="slidenum">
              <a:rPr lang="cs-CZ" smtClean="0"/>
              <a:t>59</a:t>
            </a:fld>
            <a:endParaRPr lang="cs-CZ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42CrMo4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357850" y="2251909"/>
            <a:ext cx="5424097" cy="4308425"/>
          </a:xfrm>
        </p:spPr>
        <p:txBody>
          <a:bodyPr>
            <a:normAutofit/>
          </a:bodyPr>
          <a:lstStyle/>
          <a:p>
            <a:pPr algn="just"/>
            <a:r>
              <a:rPr lang="cs-CZ" dirty="0"/>
              <a:t>Do průměru 100 mm lze po zušlechtění docílit pevností nad 1000 </a:t>
            </a:r>
            <a:r>
              <a:rPr lang="cs-CZ" dirty="0" err="1"/>
              <a:t>MPa</a:t>
            </a:r>
            <a:r>
              <a:rPr lang="cs-CZ" dirty="0"/>
              <a:t> při ještě dostatečné </a:t>
            </a:r>
            <a:r>
              <a:rPr lang="cs-CZ" dirty="0" smtClean="0"/>
              <a:t>houževnatosti</a:t>
            </a:r>
          </a:p>
          <a:p>
            <a:pPr algn="just"/>
            <a:r>
              <a:rPr lang="cs-CZ" dirty="0"/>
              <a:t>V závislosti na obsahu uhlíku jsou dosahované tvrdosti 54 až </a:t>
            </a:r>
            <a:r>
              <a:rPr lang="cs-CZ" dirty="0" smtClean="0"/>
              <a:t>59HRC</a:t>
            </a:r>
            <a:endParaRPr lang="cs-CZ" dirty="0"/>
          </a:p>
          <a:p>
            <a:pPr algn="just"/>
            <a:r>
              <a:rPr lang="cs-CZ" dirty="0"/>
              <a:t>Není náchylná k popouštěcí křehkosti</a:t>
            </a:r>
          </a:p>
          <a:p>
            <a:pPr algn="just"/>
            <a:r>
              <a:rPr lang="cs-CZ" dirty="0"/>
              <a:t>Kalí se do méně razantního kalicího prostředí, poněvadž je náchylná ke vzniku kalicích trhlin v místech s vrubovým účinkem nebo povrchových vad</a:t>
            </a:r>
          </a:p>
          <a:p>
            <a:pPr algn="just"/>
            <a:r>
              <a:rPr lang="cs-CZ" dirty="0"/>
              <a:t>V kaleném stavu dobře odolává </a:t>
            </a:r>
            <a:r>
              <a:rPr lang="cs-CZ" dirty="0" smtClean="0"/>
              <a:t>opotřebení</a:t>
            </a:r>
          </a:p>
          <a:p>
            <a:pPr algn="just"/>
            <a:r>
              <a:rPr lang="cs-CZ" dirty="0" smtClean="0"/>
              <a:t>Kolísání tvrdosti v sériové výrobě částí ventilů</a:t>
            </a:r>
            <a:endParaRPr lang="cs-CZ" dirty="0"/>
          </a:p>
          <a:p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5973415" y="3481391"/>
            <a:ext cx="3222509" cy="4163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53" dirty="0"/>
              <a:t>Ohřev na 870°C, kaleno do oleje, popuštěno 605°C. Kolísání tvrdosti od 255 do 302HBW. Jedna tavba oceli</a:t>
            </a:r>
            <a:endParaRPr lang="cs-CZ" sz="1053" dirty="0"/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30297" y="1140612"/>
            <a:ext cx="2550058" cy="2317882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30296" y="3909208"/>
            <a:ext cx="2889918" cy="2086635"/>
          </a:xfrm>
          <a:prstGeom prst="rect">
            <a:avLst/>
          </a:prstGeom>
        </p:spPr>
      </p:pic>
      <p:pic>
        <p:nvPicPr>
          <p:cNvPr id="1028" name="Picture 4" descr="Bolted Bonnet Globe Valves - www.sfutube.com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478" r="31406"/>
          <a:stretch/>
        </p:blipFill>
        <p:spPr bwMode="auto">
          <a:xfrm>
            <a:off x="8501196" y="1225351"/>
            <a:ext cx="1389454" cy="21484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Šipka dolů 11"/>
          <p:cNvSpPr/>
          <p:nvPr/>
        </p:nvSpPr>
        <p:spPr>
          <a:xfrm rot="3615624">
            <a:off x="9596551" y="1798342"/>
            <a:ext cx="305517" cy="492723"/>
          </a:xfrm>
          <a:prstGeom prst="down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1579"/>
          </a:p>
        </p:txBody>
      </p:sp>
      <p:sp>
        <p:nvSpPr>
          <p:cNvPr id="13" name="Obdélník 12"/>
          <p:cNvSpPr/>
          <p:nvPr/>
        </p:nvSpPr>
        <p:spPr>
          <a:xfrm>
            <a:off x="6230899" y="5928764"/>
            <a:ext cx="3157851" cy="4163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053" dirty="0"/>
              <a:t>Ohřev na 870°C, kaleno do oleje, popuštěno </a:t>
            </a:r>
            <a:r>
              <a:rPr lang="cs-CZ" sz="1053" dirty="0"/>
              <a:t>580°C</a:t>
            </a:r>
            <a:r>
              <a:rPr lang="cs-CZ" sz="1053" dirty="0"/>
              <a:t>. Kolísání tvrdosti od </a:t>
            </a:r>
            <a:r>
              <a:rPr lang="cs-CZ" sz="1053" dirty="0"/>
              <a:t>321 </a:t>
            </a:r>
            <a:r>
              <a:rPr lang="cs-CZ" sz="1053" dirty="0"/>
              <a:t>do </a:t>
            </a:r>
            <a:r>
              <a:rPr lang="cs-CZ" sz="1053" dirty="0"/>
              <a:t>362HBW</a:t>
            </a:r>
            <a:r>
              <a:rPr lang="cs-CZ" sz="1053" dirty="0"/>
              <a:t>. Jedna tavba oceli</a:t>
            </a:r>
          </a:p>
        </p:txBody>
      </p:sp>
    </p:spTree>
    <p:extLst>
      <p:ext uri="{BB962C8B-B14F-4D97-AF65-F5344CB8AC3E}">
        <p14:creationId xmlns:p14="http://schemas.microsoft.com/office/powerpoint/2010/main" val="1260584061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CBCFB-2E99-46B1-89A8-A54818510E9E}" type="slidenum">
              <a:rPr lang="cs-CZ" smtClean="0"/>
              <a:t>60</a:t>
            </a:fld>
            <a:endParaRPr lang="cs-CZ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42CrMo4 - nitridace</a:t>
            </a:r>
            <a:endParaRPr lang="cs-CZ" dirty="0"/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31659" y="2125594"/>
            <a:ext cx="1578925" cy="1702925"/>
          </a:xfrm>
          <a:prstGeom prst="rect">
            <a:avLst/>
          </a:prstGeom>
        </p:spPr>
      </p:pic>
      <p:sp>
        <p:nvSpPr>
          <p:cNvPr id="7" name="TextovéPole 6"/>
          <p:cNvSpPr txBox="1"/>
          <p:nvPr/>
        </p:nvSpPr>
        <p:spPr>
          <a:xfrm>
            <a:off x="1878601" y="3782744"/>
            <a:ext cx="1685040" cy="5174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21" dirty="0"/>
              <a:t>Dvě různé zakázkové kalírny. Nitridace 7 hodin, disociace cca 25%</a:t>
            </a:r>
            <a:endParaRPr lang="cs-CZ" sz="921" dirty="0"/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21742" y="2251908"/>
            <a:ext cx="2652595" cy="1568109"/>
          </a:xfrm>
          <a:prstGeom prst="rect">
            <a:avLst/>
          </a:prstGeom>
        </p:spPr>
      </p:pic>
      <p:sp>
        <p:nvSpPr>
          <p:cNvPr id="9" name="TextovéPole 8"/>
          <p:cNvSpPr txBox="1"/>
          <p:nvPr/>
        </p:nvSpPr>
        <p:spPr>
          <a:xfrm>
            <a:off x="6208763" y="3861099"/>
            <a:ext cx="2656700" cy="3757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21" dirty="0"/>
              <a:t>Dvě různé tavby. Nitridace 9 hodin, disociace cca 25</a:t>
            </a:r>
            <a:r>
              <a:rPr lang="cs-CZ" sz="921" dirty="0"/>
              <a:t> %</a:t>
            </a:r>
            <a:r>
              <a:rPr lang="cs-CZ" sz="921" dirty="0"/>
              <a:t> až 30%</a:t>
            </a:r>
            <a:endParaRPr lang="cs-CZ" sz="921" dirty="0"/>
          </a:p>
        </p:txBody>
      </p:sp>
      <p:pic>
        <p:nvPicPr>
          <p:cNvPr id="10" name="Obrázek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12622" y="4346110"/>
            <a:ext cx="1813118" cy="1704498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56917" y="4407739"/>
            <a:ext cx="2626576" cy="1364290"/>
          </a:xfrm>
          <a:prstGeom prst="rect">
            <a:avLst/>
          </a:prstGeom>
        </p:spPr>
      </p:pic>
      <p:sp>
        <p:nvSpPr>
          <p:cNvPr id="13" name="TextovéPole 12"/>
          <p:cNvSpPr txBox="1"/>
          <p:nvPr/>
        </p:nvSpPr>
        <p:spPr>
          <a:xfrm>
            <a:off x="1809907" y="6107825"/>
            <a:ext cx="2018546" cy="3757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21" dirty="0"/>
              <a:t>Dvě různé zakázkové kalírny. Nitridace 24 hodin, disociace cca 25 až 30%</a:t>
            </a:r>
            <a:endParaRPr lang="cs-CZ" sz="921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6256917" y="5772029"/>
            <a:ext cx="2589292" cy="3757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21" dirty="0"/>
              <a:t>Pět různých taveb. Nitridace 40 hodin, disociace cca 25</a:t>
            </a:r>
            <a:r>
              <a:rPr lang="cs-CZ" sz="921" dirty="0"/>
              <a:t> %</a:t>
            </a:r>
            <a:r>
              <a:rPr lang="cs-CZ" sz="921" dirty="0"/>
              <a:t> až 30%</a:t>
            </a:r>
            <a:endParaRPr lang="cs-CZ" sz="921" dirty="0"/>
          </a:p>
        </p:txBody>
      </p:sp>
    </p:spTree>
    <p:extLst>
      <p:ext uri="{BB962C8B-B14F-4D97-AF65-F5344CB8AC3E}">
        <p14:creationId xmlns:p14="http://schemas.microsoft.com/office/powerpoint/2010/main" val="3784626400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CBCFB-2E99-46B1-89A8-A54818510E9E}" type="slidenum">
              <a:rPr lang="cs-CZ" smtClean="0"/>
              <a:t>61</a:t>
            </a:fld>
            <a:endParaRPr lang="cs-CZ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34CrNiMo6, ČSN 16 343, AISI 4340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357850" y="2251909"/>
            <a:ext cx="9915097" cy="4308425"/>
          </a:xfrm>
        </p:spPr>
        <p:txBody>
          <a:bodyPr>
            <a:normAutofit/>
          </a:bodyPr>
          <a:lstStyle/>
          <a:p>
            <a:pPr>
              <a:buFont typeface="Arial" pitchFamily="34" charset="0"/>
              <a:buChar char="•"/>
            </a:pPr>
            <a:r>
              <a:rPr lang="cs-CZ" dirty="0"/>
              <a:t>Ocel s vysokou prokalitelností pro vysoce namáhané strojní díly. </a:t>
            </a:r>
          </a:p>
          <a:p>
            <a:pPr>
              <a:buFont typeface="Arial" pitchFamily="34" charset="0"/>
              <a:buChar char="•"/>
            </a:pPr>
            <a:r>
              <a:rPr lang="cs-CZ" dirty="0"/>
              <a:t>V zušlechtěném stavu má velmi příznivý poměr pevnosti k mezi kluzu a vysokou houževnatost </a:t>
            </a:r>
          </a:p>
          <a:p>
            <a:pPr>
              <a:buFont typeface="Arial" pitchFamily="34" charset="0"/>
              <a:buChar char="•"/>
            </a:pPr>
            <a:r>
              <a:rPr lang="cs-CZ" dirty="0"/>
              <a:t>Vysoká houževnatost brzdí šíření únavových trhlin. Ocel se proto vyznačuje vysokými hodnotami meze únavy při střídavém a kombinovaném způsobu namáhání. </a:t>
            </a:r>
          </a:p>
          <a:p>
            <a:pPr>
              <a:buFont typeface="Arial" pitchFamily="34" charset="0"/>
              <a:buChar char="•"/>
            </a:pPr>
            <a:r>
              <a:rPr lang="cs-CZ" dirty="0"/>
              <a:t>Není náchylná k popouštěcí křehkosti. </a:t>
            </a:r>
          </a:p>
          <a:p>
            <a:pPr>
              <a:buFont typeface="Arial" pitchFamily="34" charset="0"/>
              <a:buChar char="•"/>
            </a:pPr>
            <a:r>
              <a:rPr lang="cs-CZ" dirty="0"/>
              <a:t>Kalí se převážně do oleje nebo do roztoků syntetických polymerů</a:t>
            </a:r>
          </a:p>
          <a:p>
            <a:pPr>
              <a:buFont typeface="Arial" pitchFamily="34" charset="0"/>
              <a:buChar char="•"/>
            </a:pPr>
            <a:r>
              <a:rPr lang="cs-CZ" dirty="0"/>
              <a:t>V závislosti na obsahu uhlíku tvrdosti 54 až 59HRC</a:t>
            </a:r>
          </a:p>
          <a:p>
            <a:pPr>
              <a:buFont typeface="Arial" pitchFamily="34" charset="0"/>
              <a:buChar char="•"/>
            </a:pPr>
            <a:r>
              <a:rPr lang="cs-CZ" dirty="0"/>
              <a:t>Na popouštění již z pračky nebo jakmile teplota součásti cca 50°C</a:t>
            </a:r>
          </a:p>
          <a:p>
            <a:pPr>
              <a:buFont typeface="Arial" pitchFamily="34" charset="0"/>
              <a:buChar char="•"/>
            </a:pPr>
            <a:r>
              <a:rPr lang="cs-CZ" dirty="0"/>
              <a:t>Může se nitridovat pro vyšší tvrdost resp. pro vyšší odolnost proti </a:t>
            </a:r>
            <a:r>
              <a:rPr lang="cs-CZ" dirty="0" smtClean="0"/>
              <a:t>únavě</a:t>
            </a:r>
          </a:p>
          <a:p>
            <a:r>
              <a:rPr lang="cs-CZ" dirty="0" smtClean="0"/>
              <a:t>Vysoká </a:t>
            </a:r>
            <a:r>
              <a:rPr lang="cs-CZ" dirty="0"/>
              <a:t>prokalitelnost</a:t>
            </a:r>
          </a:p>
          <a:p>
            <a:r>
              <a:rPr lang="cs-CZ" dirty="0"/>
              <a:t>Pozor na chemii a prokalitelnost</a:t>
            </a:r>
          </a:p>
          <a:p>
            <a:r>
              <a:rPr lang="cs-CZ" dirty="0"/>
              <a:t>Normalizace 870°C</a:t>
            </a:r>
          </a:p>
          <a:p>
            <a:r>
              <a:rPr lang="cs-CZ" dirty="0"/>
              <a:t>Žíhání na </a:t>
            </a:r>
            <a:r>
              <a:rPr lang="cs-CZ" dirty="0" err="1" smtClean="0"/>
              <a:t>měkko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31953169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CBCFB-2E99-46B1-89A8-A54818510E9E}" type="slidenum">
              <a:rPr lang="cs-CZ" smtClean="0"/>
              <a:t>62</a:t>
            </a:fld>
            <a:endParaRPr lang="cs-CZ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/>
              <a:t>34CrNiMo6, ČSN 16 343, AISI 4340</a:t>
            </a:r>
          </a:p>
        </p:txBody>
      </p:sp>
      <p:pic>
        <p:nvPicPr>
          <p:cNvPr id="8" name="Zástupný symbol pro obsah 7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539282" y="3046147"/>
            <a:ext cx="5178875" cy="2807178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7825" y="2222479"/>
            <a:ext cx="5473014" cy="2960291"/>
          </a:xfrm>
          <a:prstGeom prst="rect">
            <a:avLst/>
          </a:prstGeom>
        </p:spPr>
      </p:pic>
      <p:cxnSp>
        <p:nvCxnSpPr>
          <p:cNvPr id="11" name="Přímá spojnice se šipkou 10"/>
          <p:cNvCxnSpPr/>
          <p:nvPr/>
        </p:nvCxnSpPr>
        <p:spPr>
          <a:xfrm flipV="1">
            <a:off x="1367808" y="3781425"/>
            <a:ext cx="757884" cy="1578925"/>
          </a:xfrm>
          <a:prstGeom prst="straightConnector1">
            <a:avLst/>
          </a:prstGeom>
          <a:ln>
            <a:solidFill>
              <a:srgbClr val="F03223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ovéPole 14"/>
          <p:cNvSpPr txBox="1"/>
          <p:nvPr/>
        </p:nvSpPr>
        <p:spPr>
          <a:xfrm>
            <a:off x="673081" y="5307046"/>
            <a:ext cx="1705239" cy="3353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579" dirty="0"/>
              <a:t>40°C/s (12sec)</a:t>
            </a:r>
            <a:endParaRPr lang="cs-CZ" sz="1579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6262477" y="6055078"/>
            <a:ext cx="1705239" cy="3353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579" dirty="0"/>
              <a:t>5</a:t>
            </a:r>
            <a:r>
              <a:rPr lang="cs-CZ" sz="1579" dirty="0"/>
              <a:t>°C/s (110 sec)</a:t>
            </a:r>
            <a:endParaRPr lang="cs-CZ" sz="1579" dirty="0"/>
          </a:p>
        </p:txBody>
      </p:sp>
      <p:cxnSp>
        <p:nvCxnSpPr>
          <p:cNvPr id="17" name="Přímá spojnice se šipkou 16"/>
          <p:cNvCxnSpPr/>
          <p:nvPr/>
        </p:nvCxnSpPr>
        <p:spPr>
          <a:xfrm flipV="1">
            <a:off x="7115097" y="4791938"/>
            <a:ext cx="1073669" cy="1311386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Ovál 22"/>
          <p:cNvSpPr/>
          <p:nvPr/>
        </p:nvSpPr>
        <p:spPr>
          <a:xfrm rot="21009769">
            <a:off x="3515147" y="2581442"/>
            <a:ext cx="1768396" cy="464705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1579"/>
          </a:p>
        </p:txBody>
      </p:sp>
      <p:sp>
        <p:nvSpPr>
          <p:cNvPr id="24" name="TextovéPole 23"/>
          <p:cNvSpPr txBox="1"/>
          <p:nvPr/>
        </p:nvSpPr>
        <p:spPr>
          <a:xfrm>
            <a:off x="4708012" y="2271826"/>
            <a:ext cx="590060" cy="3353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579" dirty="0"/>
              <a:t>ferit</a:t>
            </a:r>
            <a:endParaRPr lang="cs-CZ" sz="1579" dirty="0"/>
          </a:p>
        </p:txBody>
      </p:sp>
    </p:spTree>
    <p:extLst>
      <p:ext uri="{BB962C8B-B14F-4D97-AF65-F5344CB8AC3E}">
        <p14:creationId xmlns:p14="http://schemas.microsoft.com/office/powerpoint/2010/main" val="2111590206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104668" y="2402998"/>
            <a:ext cx="3789420" cy="33585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403" b="1" dirty="0"/>
              <a:t>Data CCT Diagram</a:t>
            </a:r>
          </a:p>
          <a:p>
            <a:endParaRPr lang="cs-CZ" sz="1403" b="1" dirty="0"/>
          </a:p>
          <a:p>
            <a:r>
              <a:rPr lang="cs-CZ" sz="1228" dirty="0"/>
              <a:t>Zbytkový austenit při  </a:t>
            </a:r>
            <a:r>
              <a:rPr lang="cs-CZ" sz="1228" dirty="0"/>
              <a:t>20 </a:t>
            </a:r>
            <a:r>
              <a:rPr lang="cs-CZ" sz="1228" dirty="0"/>
              <a:t>°C</a:t>
            </a:r>
            <a:r>
              <a:rPr lang="cs-CZ" sz="1228" dirty="0"/>
              <a:t>: 3 %</a:t>
            </a:r>
          </a:p>
          <a:p>
            <a:r>
              <a:rPr lang="cs-CZ" sz="1228" dirty="0"/>
              <a:t>Náchylnost na vznik trhlin:  Vysoká</a:t>
            </a:r>
            <a:endParaRPr lang="cs-CZ" sz="1228" dirty="0"/>
          </a:p>
          <a:p>
            <a:pPr marL="250631" indent="-250631">
              <a:buFont typeface="Arial" panose="020B0604020202020204" pitchFamily="34" charset="0"/>
              <a:buChar char="•"/>
            </a:pPr>
            <a:r>
              <a:rPr lang="cs-CZ" sz="1228" dirty="0"/>
              <a:t> </a:t>
            </a:r>
            <a:r>
              <a:rPr lang="cs-CZ" sz="1228" dirty="0"/>
              <a:t>99% </a:t>
            </a:r>
            <a:r>
              <a:rPr lang="cs-CZ" sz="1228" dirty="0" err="1"/>
              <a:t>martensite</a:t>
            </a:r>
            <a:r>
              <a:rPr lang="cs-CZ" sz="1228" dirty="0"/>
              <a:t>: </a:t>
            </a:r>
            <a:r>
              <a:rPr lang="cs-CZ" sz="1228" dirty="0"/>
              <a:t>52.0 HRC</a:t>
            </a:r>
          </a:p>
          <a:p>
            <a:pPr marL="250631" indent="-250631">
              <a:buFont typeface="Arial" panose="020B0604020202020204" pitchFamily="34" charset="0"/>
              <a:buChar char="•"/>
            </a:pPr>
            <a:r>
              <a:rPr lang="cs-CZ" sz="1228" dirty="0"/>
              <a:t>90</a:t>
            </a:r>
            <a:r>
              <a:rPr lang="cs-CZ" sz="1228" dirty="0"/>
              <a:t>% </a:t>
            </a:r>
            <a:r>
              <a:rPr lang="cs-CZ" sz="1228" dirty="0" err="1"/>
              <a:t>martensite</a:t>
            </a:r>
            <a:r>
              <a:rPr lang="cs-CZ" sz="1228" dirty="0"/>
              <a:t>: </a:t>
            </a:r>
            <a:r>
              <a:rPr lang="cs-CZ" sz="1228" dirty="0"/>
              <a:t>48.5 HRC</a:t>
            </a:r>
          </a:p>
          <a:p>
            <a:pPr marL="250631" indent="-250631">
              <a:buFont typeface="Arial" panose="020B0604020202020204" pitchFamily="34" charset="0"/>
              <a:buChar char="•"/>
            </a:pPr>
            <a:r>
              <a:rPr lang="cs-CZ" sz="1228" dirty="0"/>
              <a:t>50</a:t>
            </a:r>
            <a:r>
              <a:rPr lang="cs-CZ" sz="1228" dirty="0"/>
              <a:t>% </a:t>
            </a:r>
            <a:r>
              <a:rPr lang="cs-CZ" sz="1228" dirty="0" err="1"/>
              <a:t>martensite</a:t>
            </a:r>
            <a:r>
              <a:rPr lang="cs-CZ" sz="1228" dirty="0"/>
              <a:t>: </a:t>
            </a:r>
            <a:r>
              <a:rPr lang="cs-CZ" sz="1228" dirty="0"/>
              <a:t>40.0 </a:t>
            </a:r>
            <a:r>
              <a:rPr lang="cs-CZ" sz="1228" dirty="0"/>
              <a:t>HRC</a:t>
            </a:r>
          </a:p>
          <a:p>
            <a:endParaRPr lang="cs-CZ" sz="1228" dirty="0"/>
          </a:p>
          <a:p>
            <a:r>
              <a:rPr lang="cs-CZ" sz="1228" dirty="0"/>
              <a:t>Minimální tvrdost po kalení 48.0 </a:t>
            </a:r>
            <a:r>
              <a:rPr lang="cs-CZ" sz="1228" dirty="0"/>
              <a:t>HRC</a:t>
            </a:r>
          </a:p>
          <a:p>
            <a:r>
              <a:rPr lang="cs-CZ" sz="1228" dirty="0"/>
              <a:t>Tvrdost po normalizaci: 195 </a:t>
            </a:r>
            <a:r>
              <a:rPr lang="cs-CZ" sz="1228" dirty="0"/>
              <a:t>HV</a:t>
            </a:r>
          </a:p>
          <a:p>
            <a:r>
              <a:rPr lang="cs-CZ" sz="1228" dirty="0"/>
              <a:t>Tvrdost po </a:t>
            </a:r>
            <a:r>
              <a:rPr lang="cs-CZ" sz="1228" dirty="0" err="1"/>
              <a:t>sferoidizaci</a:t>
            </a:r>
            <a:r>
              <a:rPr lang="cs-CZ" sz="1228" dirty="0"/>
              <a:t>: </a:t>
            </a:r>
            <a:r>
              <a:rPr lang="cs-CZ" sz="1228" dirty="0"/>
              <a:t>170 </a:t>
            </a:r>
            <a:r>
              <a:rPr lang="cs-CZ" sz="1228" dirty="0"/>
              <a:t>HV</a:t>
            </a:r>
          </a:p>
          <a:p>
            <a:endParaRPr lang="cs-CZ" sz="1228" dirty="0"/>
          </a:p>
          <a:p>
            <a:r>
              <a:rPr lang="cs-CZ" sz="1228" dirty="0" err="1"/>
              <a:t>Bs</a:t>
            </a:r>
            <a:r>
              <a:rPr lang="cs-CZ" sz="1228" dirty="0"/>
              <a:t>  = 498 °</a:t>
            </a:r>
            <a:r>
              <a:rPr lang="cs-CZ" sz="1228" dirty="0"/>
              <a:t>C;   </a:t>
            </a:r>
            <a:r>
              <a:rPr lang="cs-CZ" sz="1228" dirty="0"/>
              <a:t>B50 = 438 °C   ;   B99 = 378 °</a:t>
            </a:r>
            <a:r>
              <a:rPr lang="cs-CZ" sz="1228" dirty="0"/>
              <a:t>C</a:t>
            </a:r>
          </a:p>
          <a:p>
            <a:endParaRPr lang="cs-CZ" sz="1228" dirty="0"/>
          </a:p>
          <a:p>
            <a:r>
              <a:rPr lang="cs-CZ" sz="1228" dirty="0" err="1"/>
              <a:t>Martensite</a:t>
            </a:r>
            <a:r>
              <a:rPr lang="cs-CZ" sz="1228" dirty="0"/>
              <a:t> </a:t>
            </a:r>
            <a:r>
              <a:rPr lang="cs-CZ" sz="1228" dirty="0" err="1"/>
              <a:t>formation</a:t>
            </a:r>
            <a:r>
              <a:rPr lang="cs-CZ" sz="1228" dirty="0"/>
              <a:t>:</a:t>
            </a:r>
          </a:p>
          <a:p>
            <a:endParaRPr lang="cs-CZ" sz="1228" dirty="0"/>
          </a:p>
          <a:p>
            <a:r>
              <a:rPr lang="cs-CZ" sz="1228" dirty="0" err="1"/>
              <a:t>Ms</a:t>
            </a:r>
            <a:r>
              <a:rPr lang="cs-CZ" sz="1228" dirty="0"/>
              <a:t>  </a:t>
            </a:r>
            <a:r>
              <a:rPr lang="cs-CZ" sz="1228" dirty="0"/>
              <a:t>= 326 °</a:t>
            </a:r>
            <a:r>
              <a:rPr lang="cs-CZ" sz="1228" dirty="0"/>
              <a:t>C, M50 </a:t>
            </a:r>
            <a:r>
              <a:rPr lang="cs-CZ" sz="1228" dirty="0"/>
              <a:t>= 261 </a:t>
            </a:r>
            <a:r>
              <a:rPr lang="cs-CZ" sz="1228" dirty="0"/>
              <a:t>°C, M90 </a:t>
            </a:r>
            <a:r>
              <a:rPr lang="cs-CZ" sz="1228" dirty="0"/>
              <a:t>= 116 °</a:t>
            </a:r>
            <a:r>
              <a:rPr lang="cs-CZ" sz="1228" dirty="0"/>
              <a:t>C; M99 </a:t>
            </a:r>
            <a:r>
              <a:rPr lang="cs-CZ" sz="1228" dirty="0"/>
              <a:t>= -94 °</a:t>
            </a:r>
            <a:r>
              <a:rPr lang="cs-CZ" sz="1228" dirty="0"/>
              <a:t>C</a:t>
            </a:r>
            <a:endParaRPr lang="cs-CZ" sz="1228" dirty="0"/>
          </a:p>
        </p:txBody>
      </p:sp>
      <p:sp>
        <p:nvSpPr>
          <p:cNvPr id="5" name="Obdélník 4"/>
          <p:cNvSpPr/>
          <p:nvPr/>
        </p:nvSpPr>
        <p:spPr>
          <a:xfrm>
            <a:off x="6988782" y="2328814"/>
            <a:ext cx="3221008" cy="24679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228" dirty="0"/>
              <a:t>	</a:t>
            </a:r>
            <a:r>
              <a:rPr lang="cs-CZ" sz="1579" b="1" dirty="0"/>
              <a:t>Data </a:t>
            </a:r>
            <a:r>
              <a:rPr lang="cs-CZ" sz="1579" b="1" dirty="0"/>
              <a:t>TTT Diagram</a:t>
            </a:r>
          </a:p>
          <a:p>
            <a:endParaRPr lang="cs-CZ" sz="1579" b="1" dirty="0"/>
          </a:p>
          <a:p>
            <a:r>
              <a:rPr lang="cs-CZ" sz="1228" dirty="0"/>
              <a:t>A1 = 724 °C</a:t>
            </a:r>
          </a:p>
          <a:p>
            <a:r>
              <a:rPr lang="cs-CZ" sz="1228" dirty="0"/>
              <a:t>A3 = 771 °C</a:t>
            </a:r>
          </a:p>
          <a:p>
            <a:endParaRPr lang="cs-CZ" sz="1228" dirty="0"/>
          </a:p>
          <a:p>
            <a:r>
              <a:rPr lang="cs-CZ" sz="1228" dirty="0" err="1"/>
              <a:t>Pearlitická</a:t>
            </a:r>
            <a:r>
              <a:rPr lang="cs-CZ" sz="1228" dirty="0"/>
              <a:t> transformace: Data pro  </a:t>
            </a:r>
            <a:r>
              <a:rPr lang="cs-CZ" sz="1228" dirty="0"/>
              <a:t>T = 650 °C:</a:t>
            </a:r>
          </a:p>
          <a:p>
            <a:r>
              <a:rPr lang="cs-CZ" sz="1228" dirty="0"/>
              <a:t>	   </a:t>
            </a:r>
            <a:r>
              <a:rPr lang="cs-CZ" sz="1228" dirty="0"/>
              <a:t>Start: 3 </a:t>
            </a:r>
            <a:r>
              <a:rPr lang="cs-CZ" sz="1228" dirty="0"/>
              <a:t>min</a:t>
            </a:r>
          </a:p>
          <a:p>
            <a:r>
              <a:rPr lang="cs-CZ" sz="1228" dirty="0"/>
              <a:t>	   50% </a:t>
            </a:r>
            <a:r>
              <a:rPr lang="cs-CZ" sz="1228" dirty="0"/>
              <a:t>: 7 min</a:t>
            </a:r>
            <a:endParaRPr lang="cs-CZ" sz="1228" dirty="0"/>
          </a:p>
          <a:p>
            <a:r>
              <a:rPr lang="cs-CZ" sz="1228" dirty="0" err="1"/>
              <a:t>Bainitická</a:t>
            </a:r>
            <a:r>
              <a:rPr lang="cs-CZ" sz="1228" dirty="0"/>
              <a:t> transformace: Data pro </a:t>
            </a:r>
            <a:r>
              <a:rPr lang="cs-CZ" sz="1228" dirty="0"/>
              <a:t>T = 338 °C:</a:t>
            </a:r>
          </a:p>
          <a:p>
            <a:r>
              <a:rPr lang="cs-CZ" sz="1228" dirty="0"/>
              <a:t>	   Start </a:t>
            </a:r>
            <a:r>
              <a:rPr lang="cs-CZ" sz="1228" dirty="0"/>
              <a:t>:  </a:t>
            </a:r>
            <a:r>
              <a:rPr lang="cs-CZ" sz="1228" dirty="0"/>
              <a:t>60 s</a:t>
            </a:r>
          </a:p>
          <a:p>
            <a:r>
              <a:rPr lang="cs-CZ" sz="1228" dirty="0"/>
              <a:t>	   50% </a:t>
            </a:r>
            <a:r>
              <a:rPr lang="cs-CZ" sz="1228" dirty="0"/>
              <a:t>: 7 </a:t>
            </a:r>
            <a:r>
              <a:rPr lang="cs-CZ" sz="1228" dirty="0"/>
              <a:t>min</a:t>
            </a:r>
          </a:p>
          <a:p>
            <a:r>
              <a:rPr lang="cs-CZ" sz="1228" dirty="0"/>
              <a:t>	   99% </a:t>
            </a:r>
            <a:r>
              <a:rPr lang="cs-CZ" sz="1228" dirty="0"/>
              <a:t>:  </a:t>
            </a:r>
            <a:r>
              <a:rPr lang="cs-CZ" sz="1228" dirty="0"/>
              <a:t>45 </a:t>
            </a:r>
            <a:r>
              <a:rPr lang="cs-CZ" sz="1228" dirty="0"/>
              <a:t>min</a:t>
            </a:r>
            <a:endParaRPr lang="cs-CZ" sz="1228" dirty="0"/>
          </a:p>
        </p:txBody>
      </p:sp>
      <p:sp>
        <p:nvSpPr>
          <p:cNvPr id="6" name="Nadpis 1"/>
          <p:cNvSpPr>
            <a:spLocks noGrp="1"/>
          </p:cNvSpPr>
          <p:nvPr>
            <p:ph type="title"/>
          </p:nvPr>
        </p:nvSpPr>
        <p:spPr>
          <a:xfrm>
            <a:off x="0" y="1507772"/>
            <a:ext cx="7218045" cy="492986"/>
          </a:xfrm>
        </p:spPr>
        <p:txBody>
          <a:bodyPr>
            <a:normAutofit fontScale="90000"/>
          </a:bodyPr>
          <a:lstStyle/>
          <a:p>
            <a:r>
              <a:rPr lang="cs-CZ" dirty="0"/>
              <a:t>34CrNiMo6, ČSN 16 343, AISI 4340</a:t>
            </a:r>
          </a:p>
        </p:txBody>
      </p:sp>
      <p:graphicFrame>
        <p:nvGraphicFramePr>
          <p:cNvPr id="7" name="Tabulka 6"/>
          <p:cNvGraphicFramePr>
            <a:graphicFrameLocks noGrp="1"/>
          </p:cNvGraphicFramePr>
          <p:nvPr>
            <p:extLst/>
          </p:nvPr>
        </p:nvGraphicFramePr>
        <p:xfrm>
          <a:off x="3894088" y="2402998"/>
          <a:ext cx="2831887" cy="3191309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458850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457679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457679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457679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</a:tblGrid>
              <a:tr h="302423"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1900" u="none" strike="noStrike" dirty="0">
                          <a:effectLst/>
                        </a:rPr>
                        <a:t>T</a:t>
                      </a:r>
                      <a:endParaRPr lang="cs-CZ" sz="1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54" marR="8354" marT="8354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900" u="none" strike="noStrike">
                          <a:effectLst/>
                        </a:rPr>
                        <a:t>HRC</a:t>
                      </a:r>
                      <a:endParaRPr lang="cs-CZ" sz="1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54" marR="8354" marT="835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900" u="none" strike="noStrike">
                          <a:effectLst/>
                        </a:rPr>
                        <a:t>Rm</a:t>
                      </a:r>
                      <a:endParaRPr lang="cs-CZ" sz="1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54" marR="8354" marT="835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900" u="none" strike="noStrike">
                          <a:effectLst/>
                        </a:rPr>
                        <a:t>A</a:t>
                      </a:r>
                      <a:endParaRPr lang="cs-CZ" sz="1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54" marR="8354" marT="8354" marB="0" anchor="b"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222222"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1400" u="none" strike="noStrike" dirty="0">
                          <a:effectLst/>
                        </a:rPr>
                        <a:t>400</a:t>
                      </a:r>
                      <a:endParaRPr lang="cs-CZ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54" marR="8354" marT="8354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cs-CZ" sz="1400" u="none" strike="noStrike">
                          <a:effectLst/>
                        </a:rPr>
                        <a:t>43.5</a:t>
                      </a:r>
                      <a:endParaRPr lang="cs-CZ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54" marR="8354" marT="8354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cs-CZ" sz="1400" u="none" strike="noStrike">
                          <a:effectLst/>
                        </a:rPr>
                        <a:t>1410</a:t>
                      </a:r>
                      <a:endParaRPr lang="cs-CZ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54" marR="8354" marT="8354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cs-CZ" sz="1400" u="none" strike="noStrike">
                          <a:effectLst/>
                        </a:rPr>
                        <a:t>6</a:t>
                      </a:r>
                      <a:endParaRPr lang="cs-CZ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54" marR="8354" marT="8354" marB="0" anchor="b"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222222"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1400" u="none" strike="noStrike" dirty="0">
                          <a:effectLst/>
                        </a:rPr>
                        <a:t>425</a:t>
                      </a:r>
                      <a:endParaRPr lang="cs-CZ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54" marR="8354" marT="8354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cs-CZ" sz="1400" u="none" strike="noStrike">
                          <a:effectLst/>
                        </a:rPr>
                        <a:t>42.5</a:t>
                      </a:r>
                      <a:endParaRPr lang="cs-CZ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54" marR="8354" marT="8354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cs-CZ" sz="1400" u="none" strike="noStrike">
                          <a:effectLst/>
                        </a:rPr>
                        <a:t>1370</a:t>
                      </a:r>
                      <a:endParaRPr lang="cs-CZ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54" marR="8354" marT="8354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cs-CZ" sz="1400" u="none" strike="noStrike">
                          <a:effectLst/>
                        </a:rPr>
                        <a:t>6</a:t>
                      </a:r>
                      <a:endParaRPr lang="cs-CZ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54" marR="8354" marT="8354" marB="0" anchor="b"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222222"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1400" u="none" strike="noStrike">
                          <a:effectLst/>
                        </a:rPr>
                        <a:t>450</a:t>
                      </a:r>
                      <a:endParaRPr lang="cs-CZ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54" marR="8354" marT="8354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cs-CZ" sz="1400" u="none" strike="noStrike">
                          <a:effectLst/>
                        </a:rPr>
                        <a:t>41.5</a:t>
                      </a:r>
                      <a:endParaRPr lang="cs-CZ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54" marR="8354" marT="8354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cs-CZ" sz="1400" u="none" strike="noStrike">
                          <a:effectLst/>
                        </a:rPr>
                        <a:t>1330</a:t>
                      </a:r>
                      <a:endParaRPr lang="cs-CZ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54" marR="8354" marT="8354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cs-CZ" sz="1400" u="none" strike="noStrike">
                          <a:effectLst/>
                        </a:rPr>
                        <a:t>7</a:t>
                      </a:r>
                      <a:endParaRPr lang="cs-CZ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54" marR="8354" marT="8354" marB="0" anchor="b"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222222"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1400" u="none" strike="noStrike" dirty="0">
                          <a:effectLst/>
                        </a:rPr>
                        <a:t>475</a:t>
                      </a:r>
                      <a:endParaRPr lang="cs-CZ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54" marR="8354" marT="8354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cs-CZ" sz="1400" u="none" strike="noStrike">
                          <a:effectLst/>
                        </a:rPr>
                        <a:t>41</a:t>
                      </a:r>
                      <a:endParaRPr lang="cs-CZ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54" marR="8354" marT="8354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cs-CZ" sz="1400" u="none" strike="noStrike">
                          <a:effectLst/>
                        </a:rPr>
                        <a:t>1300</a:t>
                      </a:r>
                      <a:endParaRPr lang="cs-CZ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54" marR="8354" marT="8354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cs-CZ" sz="1400" u="none" strike="noStrike" dirty="0">
                          <a:effectLst/>
                        </a:rPr>
                        <a:t>7</a:t>
                      </a:r>
                      <a:endParaRPr lang="cs-CZ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54" marR="8354" marT="8354" marB="0" anchor="b"/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222222"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1400" u="none" strike="noStrike" dirty="0">
                          <a:effectLst/>
                        </a:rPr>
                        <a:t>500</a:t>
                      </a:r>
                      <a:endParaRPr lang="cs-CZ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54" marR="8354" marT="8354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cs-CZ" sz="1400" u="none" strike="noStrike">
                          <a:effectLst/>
                        </a:rPr>
                        <a:t>40</a:t>
                      </a:r>
                      <a:endParaRPr lang="cs-CZ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54" marR="8354" marT="8354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cs-CZ" sz="1400" u="none" strike="noStrike">
                          <a:effectLst/>
                        </a:rPr>
                        <a:t>1250</a:t>
                      </a:r>
                      <a:endParaRPr lang="cs-CZ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54" marR="8354" marT="8354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cs-CZ" sz="1400" u="none" strike="noStrike">
                          <a:effectLst/>
                        </a:rPr>
                        <a:t>7</a:t>
                      </a:r>
                      <a:endParaRPr lang="cs-CZ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54" marR="8354" marT="8354" marB="0" anchor="b"/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222222"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1400" u="none" strike="noStrike">
                          <a:effectLst/>
                        </a:rPr>
                        <a:t>525</a:t>
                      </a:r>
                      <a:endParaRPr lang="cs-CZ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54" marR="8354" marT="8354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cs-CZ" sz="1400" u="none" strike="noStrike">
                          <a:effectLst/>
                        </a:rPr>
                        <a:t>38.5</a:t>
                      </a:r>
                      <a:endParaRPr lang="cs-CZ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54" marR="8354" marT="8354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cs-CZ" sz="1400" u="none" strike="noStrike">
                          <a:effectLst/>
                        </a:rPr>
                        <a:t>1200</a:t>
                      </a:r>
                      <a:endParaRPr lang="cs-CZ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54" marR="8354" marT="8354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cs-CZ" sz="1400" u="none" strike="noStrike">
                          <a:effectLst/>
                        </a:rPr>
                        <a:t>8</a:t>
                      </a:r>
                      <a:endParaRPr lang="cs-CZ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54" marR="8354" marT="8354" marB="0" anchor="b"/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222222"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1400" u="none" strike="noStrike">
                          <a:effectLst/>
                        </a:rPr>
                        <a:t>550</a:t>
                      </a:r>
                      <a:endParaRPr lang="cs-CZ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54" marR="8354" marT="8354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cs-CZ" sz="1400" u="none" strike="noStrike">
                          <a:effectLst/>
                        </a:rPr>
                        <a:t>37</a:t>
                      </a:r>
                      <a:endParaRPr lang="cs-CZ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54" marR="8354" marT="8354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cs-CZ" sz="1400" u="none" strike="noStrike">
                          <a:effectLst/>
                        </a:rPr>
                        <a:t>1150</a:t>
                      </a:r>
                      <a:endParaRPr lang="cs-CZ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54" marR="8354" marT="8354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cs-CZ" sz="1400" u="none" strike="noStrike" dirty="0">
                          <a:effectLst/>
                        </a:rPr>
                        <a:t>9</a:t>
                      </a:r>
                      <a:endParaRPr lang="cs-CZ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54" marR="8354" marT="8354" marB="0" anchor="b"/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  <a:tr h="222222"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1400" u="none" strike="noStrike">
                          <a:effectLst/>
                        </a:rPr>
                        <a:t>575</a:t>
                      </a:r>
                      <a:endParaRPr lang="cs-CZ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54" marR="8354" marT="8354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cs-CZ" sz="1400" u="none" strike="noStrike">
                          <a:effectLst/>
                        </a:rPr>
                        <a:t>35.5</a:t>
                      </a:r>
                      <a:endParaRPr lang="cs-CZ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54" marR="8354" marT="8354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cs-CZ" sz="1400" u="none" strike="noStrike">
                          <a:effectLst/>
                        </a:rPr>
                        <a:t>1100</a:t>
                      </a:r>
                      <a:endParaRPr lang="cs-CZ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54" marR="8354" marT="8354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cs-CZ" sz="1400" u="none" strike="noStrike">
                          <a:effectLst/>
                        </a:rPr>
                        <a:t>10</a:t>
                      </a:r>
                      <a:endParaRPr lang="cs-CZ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54" marR="8354" marT="8354" marB="0" anchor="b"/>
                </a:tc>
                <a:extLst>
                  <a:ext uri="{0D108BD9-81ED-4DB2-BD59-A6C34878D82A}">
                    <a16:rowId xmlns="" xmlns:a16="http://schemas.microsoft.com/office/drawing/2014/main" val="10008"/>
                  </a:ext>
                </a:extLst>
              </a:tr>
              <a:tr h="222222"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1400" u="none" strike="noStrike" dirty="0">
                          <a:effectLst/>
                        </a:rPr>
                        <a:t>600</a:t>
                      </a:r>
                      <a:endParaRPr lang="cs-CZ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54" marR="8354" marT="8354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cs-CZ" sz="1400" u="none" strike="noStrike">
                          <a:effectLst/>
                        </a:rPr>
                        <a:t>34</a:t>
                      </a:r>
                      <a:endParaRPr lang="cs-CZ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54" marR="8354" marT="8354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cs-CZ" sz="1400" u="none" strike="noStrike">
                          <a:effectLst/>
                        </a:rPr>
                        <a:t>1060</a:t>
                      </a:r>
                      <a:endParaRPr lang="cs-CZ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54" marR="8354" marT="8354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cs-CZ" sz="1400" u="none" strike="noStrike">
                          <a:effectLst/>
                        </a:rPr>
                        <a:t>11</a:t>
                      </a:r>
                      <a:endParaRPr lang="cs-CZ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54" marR="8354" marT="8354" marB="0" anchor="b"/>
                </a:tc>
                <a:extLst>
                  <a:ext uri="{0D108BD9-81ED-4DB2-BD59-A6C34878D82A}">
                    <a16:rowId xmlns="" xmlns:a16="http://schemas.microsoft.com/office/drawing/2014/main" val="10009"/>
                  </a:ext>
                </a:extLst>
              </a:tr>
              <a:tr h="222222"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1400" u="none" strike="noStrike" dirty="0">
                          <a:effectLst/>
                        </a:rPr>
                        <a:t>625</a:t>
                      </a:r>
                      <a:endParaRPr lang="cs-CZ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54" marR="8354" marT="8354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cs-CZ" sz="1400" u="none" strike="noStrike">
                          <a:effectLst/>
                        </a:rPr>
                        <a:t>32</a:t>
                      </a:r>
                      <a:endParaRPr lang="cs-CZ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54" marR="8354" marT="8354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cs-CZ" sz="1400" u="none" strike="noStrike">
                          <a:effectLst/>
                        </a:rPr>
                        <a:t>1000</a:t>
                      </a:r>
                      <a:endParaRPr lang="cs-CZ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54" marR="8354" marT="8354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cs-CZ" sz="1400" u="none" strike="noStrike">
                          <a:effectLst/>
                        </a:rPr>
                        <a:t>12</a:t>
                      </a:r>
                      <a:endParaRPr lang="cs-CZ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54" marR="8354" marT="8354" marB="0" anchor="b"/>
                </a:tc>
                <a:extLst>
                  <a:ext uri="{0D108BD9-81ED-4DB2-BD59-A6C34878D82A}">
                    <a16:rowId xmlns="" xmlns:a16="http://schemas.microsoft.com/office/drawing/2014/main" val="10010"/>
                  </a:ext>
                </a:extLst>
              </a:tr>
              <a:tr h="222222"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1400" u="none" strike="noStrike">
                          <a:effectLst/>
                        </a:rPr>
                        <a:t>650</a:t>
                      </a:r>
                      <a:endParaRPr lang="cs-CZ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54" marR="8354" marT="8354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cs-CZ" sz="1400" u="none" strike="noStrike">
                          <a:effectLst/>
                        </a:rPr>
                        <a:t>30.5</a:t>
                      </a:r>
                      <a:endParaRPr lang="cs-CZ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54" marR="8354" marT="8354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cs-CZ" sz="1400" u="none" strike="noStrike">
                          <a:effectLst/>
                        </a:rPr>
                        <a:t>960</a:t>
                      </a:r>
                      <a:endParaRPr lang="cs-CZ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54" marR="8354" marT="8354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cs-CZ" sz="1400" u="none" strike="noStrike">
                          <a:effectLst/>
                        </a:rPr>
                        <a:t>13</a:t>
                      </a:r>
                      <a:endParaRPr lang="cs-CZ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54" marR="8354" marT="8354" marB="0" anchor="b"/>
                </a:tc>
                <a:extLst>
                  <a:ext uri="{0D108BD9-81ED-4DB2-BD59-A6C34878D82A}">
                    <a16:rowId xmlns="" xmlns:a16="http://schemas.microsoft.com/office/drawing/2014/main" val="10011"/>
                  </a:ext>
                </a:extLst>
              </a:tr>
              <a:tr h="222222"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1400" u="none" strike="noStrike">
                          <a:effectLst/>
                        </a:rPr>
                        <a:t>675</a:t>
                      </a:r>
                      <a:endParaRPr lang="cs-CZ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54" marR="8354" marT="8354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cs-CZ" sz="1400" u="none" strike="noStrike">
                          <a:effectLst/>
                        </a:rPr>
                        <a:t>28.5</a:t>
                      </a:r>
                      <a:endParaRPr lang="cs-CZ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54" marR="8354" marT="8354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cs-CZ" sz="1400" u="none" strike="noStrike">
                          <a:effectLst/>
                        </a:rPr>
                        <a:t>910</a:t>
                      </a:r>
                      <a:endParaRPr lang="cs-CZ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54" marR="8354" marT="8354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cs-CZ" sz="1400" u="none" strike="noStrike">
                          <a:effectLst/>
                        </a:rPr>
                        <a:t>14</a:t>
                      </a:r>
                      <a:endParaRPr lang="cs-CZ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54" marR="8354" marT="8354" marB="0" anchor="b"/>
                </a:tc>
                <a:extLst>
                  <a:ext uri="{0D108BD9-81ED-4DB2-BD59-A6C34878D82A}">
                    <a16:rowId xmlns="" xmlns:a16="http://schemas.microsoft.com/office/drawing/2014/main" val="10012"/>
                  </a:ext>
                </a:extLst>
              </a:tr>
              <a:tr h="222222"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1400" u="none" strike="noStrike">
                          <a:effectLst/>
                        </a:rPr>
                        <a:t>700</a:t>
                      </a:r>
                      <a:endParaRPr lang="cs-CZ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54" marR="8354" marT="8354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cs-CZ" sz="1400" u="none" strike="noStrike">
                          <a:effectLst/>
                        </a:rPr>
                        <a:t>26.5</a:t>
                      </a:r>
                      <a:endParaRPr lang="cs-CZ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54" marR="8354" marT="8354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cs-CZ" sz="1400" u="none" strike="noStrike">
                          <a:effectLst/>
                        </a:rPr>
                        <a:t>870</a:t>
                      </a:r>
                      <a:endParaRPr lang="cs-CZ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54" marR="8354" marT="8354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cs-CZ" sz="1400" u="none" strike="noStrike" dirty="0">
                          <a:effectLst/>
                        </a:rPr>
                        <a:t>15</a:t>
                      </a:r>
                      <a:endParaRPr lang="cs-CZ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54" marR="8354" marT="8354" marB="0" anchor="b"/>
                </a:tc>
                <a:extLst>
                  <a:ext uri="{0D108BD9-81ED-4DB2-BD59-A6C34878D82A}">
                    <a16:rowId xmlns="" xmlns:a16="http://schemas.microsoft.com/office/drawing/2014/main" val="1001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402802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02005" y="1661739"/>
            <a:ext cx="9089390" cy="538609"/>
          </a:xfrm>
        </p:spPr>
        <p:txBody>
          <a:bodyPr/>
          <a:lstStyle/>
          <a:p>
            <a:r>
              <a:rPr lang="cs-CZ" dirty="0"/>
              <a:t>34CrNiMo6, ČSN 16 343, AISI 4340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357850" y="2360775"/>
            <a:ext cx="9977700" cy="4308425"/>
          </a:xfrm>
          <a:prstGeom prst="rect">
            <a:avLst/>
          </a:prstGeom>
        </p:spPr>
        <p:txBody>
          <a:bodyPr/>
          <a:lstStyle/>
          <a:p>
            <a:r>
              <a:rPr lang="cs-CZ" dirty="0" smtClean="0"/>
              <a:t>Vliv vstupní struktury a doby </a:t>
            </a:r>
            <a:r>
              <a:rPr lang="cs-CZ" dirty="0" err="1" smtClean="0"/>
              <a:t>austenitizace</a:t>
            </a:r>
            <a:r>
              <a:rPr lang="cs-CZ" dirty="0" smtClean="0"/>
              <a:t> na prokalitelnost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4294967295"/>
          </p:nvPr>
        </p:nvSpPr>
        <p:spPr>
          <a:xfrm>
            <a:off x="7552214" y="6348955"/>
            <a:ext cx="2406015" cy="320245"/>
          </a:xfrm>
          <a:prstGeom prst="rect">
            <a:avLst/>
          </a:prstGeom>
        </p:spPr>
        <p:txBody>
          <a:bodyPr/>
          <a:lstStyle/>
          <a:p>
            <a:fld id="{DF220097-E6A3-43A5-BE9F-22B4435BB1F1}" type="slidenum">
              <a:rPr lang="cs-CZ" smtClean="0"/>
              <a:t>64</a:t>
            </a:fld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9395" y="2838084"/>
            <a:ext cx="3041360" cy="1320151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7416" y="4300441"/>
            <a:ext cx="2867651" cy="1182277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46701" y="2834070"/>
            <a:ext cx="2907674" cy="1303440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346700" y="4300441"/>
            <a:ext cx="3199656" cy="1259635"/>
          </a:xfrm>
          <a:prstGeom prst="rect">
            <a:avLst/>
          </a:prstGeom>
        </p:spPr>
      </p:pic>
      <p:sp>
        <p:nvSpPr>
          <p:cNvPr id="9" name="TextovéPole 8"/>
          <p:cNvSpPr txBox="1"/>
          <p:nvPr/>
        </p:nvSpPr>
        <p:spPr>
          <a:xfrm>
            <a:off x="167825" y="3086698"/>
            <a:ext cx="694727" cy="3353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579" dirty="0"/>
              <a:t>0 min</a:t>
            </a:r>
            <a:endParaRPr lang="cs-CZ" sz="1579" dirty="0"/>
          </a:p>
        </p:txBody>
      </p:sp>
      <p:sp>
        <p:nvSpPr>
          <p:cNvPr id="10" name="TextovéPole 9"/>
          <p:cNvSpPr txBox="1"/>
          <p:nvPr/>
        </p:nvSpPr>
        <p:spPr>
          <a:xfrm>
            <a:off x="114502" y="4606323"/>
            <a:ext cx="748049" cy="3353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579" dirty="0"/>
              <a:t>10 min</a:t>
            </a:r>
            <a:endParaRPr lang="cs-CZ" sz="1579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4598651" y="3138215"/>
            <a:ext cx="748049" cy="3353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579" dirty="0"/>
              <a:t>40 min</a:t>
            </a:r>
            <a:endParaRPr lang="cs-CZ" sz="1579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4503638" y="4570441"/>
            <a:ext cx="843062" cy="5783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579" dirty="0"/>
              <a:t>240 min</a:t>
            </a:r>
            <a:endParaRPr lang="cs-CZ" sz="1579" dirty="0"/>
          </a:p>
        </p:txBody>
      </p:sp>
    </p:spTree>
    <p:extLst>
      <p:ext uri="{BB962C8B-B14F-4D97-AF65-F5344CB8AC3E}">
        <p14:creationId xmlns:p14="http://schemas.microsoft.com/office/powerpoint/2010/main" val="2099233337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98500" y="683904"/>
            <a:ext cx="9089390" cy="1588198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Oceli k nauhličování s následným zakalením (česky - oceli k cementaci) – ČSN EN ISO 683-3 (ČSN 42 0931)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357850" y="2251909"/>
            <a:ext cx="3915181" cy="4308425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lang="cs-CZ" dirty="0" smtClean="0"/>
              <a:t>Pokud není uvedeno jinak jsou oceli dodávány ve stavu bez TZ</a:t>
            </a:r>
          </a:p>
          <a:p>
            <a:r>
              <a:rPr lang="cs-CZ" dirty="0" smtClean="0"/>
              <a:t>Stavy povrchů jsou shodné s předchozími</a:t>
            </a:r>
          </a:p>
          <a:p>
            <a:r>
              <a:rPr lang="cs-CZ" dirty="0" smtClean="0"/>
              <a:t>Jaký je rozdíl mezi +FP +N +A např. u oceli 16MnCr5 ??</a:t>
            </a:r>
          </a:p>
          <a:p>
            <a:pPr lvl="1"/>
            <a:r>
              <a:rPr lang="cs-CZ" sz="1754" dirty="0"/>
              <a:t>+N = 860°C až 890°C / vzduch</a:t>
            </a:r>
          </a:p>
          <a:p>
            <a:pPr lvl="1"/>
            <a:r>
              <a:rPr lang="cs-CZ" sz="1754" dirty="0"/>
              <a:t>+FP = 950°C – 1000°C, přenést do prostředí s teplotou 620°C až 650°C setrvat 3 hod, dále vzduch</a:t>
            </a:r>
          </a:p>
          <a:p>
            <a:pPr lvl="1"/>
            <a:r>
              <a:rPr lang="cs-CZ" sz="1754" dirty="0"/>
              <a:t>+A = 670 až 710°C / 15°C za hod</a:t>
            </a: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4294967295"/>
          </p:nvPr>
        </p:nvSpPr>
        <p:spPr>
          <a:xfrm>
            <a:off x="7552214" y="6348955"/>
            <a:ext cx="2406015" cy="320245"/>
          </a:xfrm>
          <a:prstGeom prst="rect">
            <a:avLst/>
          </a:prstGeom>
        </p:spPr>
        <p:txBody>
          <a:bodyPr/>
          <a:lstStyle/>
          <a:p>
            <a:fld id="{DF220097-E6A3-43A5-BE9F-22B4435BB1F1}" type="slidenum">
              <a:rPr lang="cs-CZ" smtClean="0"/>
              <a:t>65</a:t>
            </a:fld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8452" y="2099750"/>
            <a:ext cx="6234985" cy="33612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2571391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text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Nelegované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sz="quarter" idx="3"/>
          </p:nvPr>
        </p:nvSpPr>
        <p:spPr>
          <a:xfrm>
            <a:off x="4399345" y="2154049"/>
            <a:ext cx="4956721" cy="473625"/>
          </a:xfrm>
        </p:spPr>
        <p:txBody>
          <a:bodyPr/>
          <a:lstStyle/>
          <a:p>
            <a:r>
              <a:rPr lang="cs-CZ" dirty="0" smtClean="0"/>
              <a:t>Legované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CBCFB-2E99-46B1-89A8-A54818510E9E}" type="slidenum">
              <a:rPr lang="cs-CZ" smtClean="0"/>
              <a:t>66</a:t>
            </a:fld>
            <a:endParaRPr lang="cs-CZ"/>
          </a:p>
        </p:txBody>
      </p:sp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Cementační oceli</a:t>
            </a:r>
            <a:endParaRPr lang="cs-CZ" dirty="0"/>
          </a:p>
        </p:txBody>
      </p:sp>
      <p:pic>
        <p:nvPicPr>
          <p:cNvPr id="8" name="Zástupný symbol pro obsah 7"/>
          <p:cNvPicPr>
            <a:picLocks noGrp="1" noChangeAspect="1"/>
          </p:cNvPicPr>
          <p:nvPr>
            <p:ph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72" y="2653319"/>
            <a:ext cx="4370173" cy="1900612"/>
          </a:xfrm>
        </p:spPr>
      </p:pic>
      <p:pic>
        <p:nvPicPr>
          <p:cNvPr id="10" name="Zástupný symbol pro obsah 9"/>
          <p:cNvPicPr>
            <a:picLocks noGrp="1" noChangeAspect="1"/>
          </p:cNvPicPr>
          <p:nvPr>
            <p:ph idx="1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4308" y="1634088"/>
            <a:ext cx="4740455" cy="5102744"/>
          </a:xfrm>
        </p:spPr>
      </p:pic>
      <p:sp>
        <p:nvSpPr>
          <p:cNvPr id="11" name="TextovéPole 10"/>
          <p:cNvSpPr txBox="1"/>
          <p:nvPr/>
        </p:nvSpPr>
        <p:spPr>
          <a:xfrm>
            <a:off x="4624898" y="3559234"/>
            <a:ext cx="1010511" cy="3353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579" dirty="0"/>
              <a:t>Rozdíl?</a:t>
            </a:r>
            <a:endParaRPr lang="cs-CZ" sz="1579" dirty="0"/>
          </a:p>
        </p:txBody>
      </p:sp>
      <p:cxnSp>
        <p:nvCxnSpPr>
          <p:cNvPr id="13" name="Přímá spojnice se šipkou 12"/>
          <p:cNvCxnSpPr>
            <a:stCxn id="11" idx="3"/>
          </p:cNvCxnSpPr>
          <p:nvPr/>
        </p:nvCxnSpPr>
        <p:spPr>
          <a:xfrm flipV="1">
            <a:off x="5635409" y="3528798"/>
            <a:ext cx="406019" cy="198110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se šipkou 14"/>
          <p:cNvCxnSpPr>
            <a:stCxn id="11" idx="3"/>
          </p:cNvCxnSpPr>
          <p:nvPr/>
        </p:nvCxnSpPr>
        <p:spPr>
          <a:xfrm flipV="1">
            <a:off x="5635409" y="3721201"/>
            <a:ext cx="351866" cy="5707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nice se šipkou 16"/>
          <p:cNvCxnSpPr>
            <a:stCxn id="11" idx="3"/>
          </p:cNvCxnSpPr>
          <p:nvPr/>
        </p:nvCxnSpPr>
        <p:spPr>
          <a:xfrm>
            <a:off x="5635409" y="3726908"/>
            <a:ext cx="406019" cy="307145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Obdélník 17"/>
          <p:cNvSpPr/>
          <p:nvPr/>
        </p:nvSpPr>
        <p:spPr>
          <a:xfrm>
            <a:off x="6736154" y="2265657"/>
            <a:ext cx="444218" cy="4420991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1579"/>
          </a:p>
        </p:txBody>
      </p:sp>
      <p:sp>
        <p:nvSpPr>
          <p:cNvPr id="21" name="Obdélník 20"/>
          <p:cNvSpPr/>
          <p:nvPr/>
        </p:nvSpPr>
        <p:spPr>
          <a:xfrm>
            <a:off x="9262435" y="4553932"/>
            <a:ext cx="442099" cy="1311675"/>
          </a:xfrm>
          <a:prstGeom prst="rect">
            <a:avLst/>
          </a:prstGeom>
          <a:noFill/>
          <a:ln>
            <a:solidFill>
              <a:srgbClr val="F0322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1579"/>
          </a:p>
        </p:txBody>
      </p:sp>
      <p:sp>
        <p:nvSpPr>
          <p:cNvPr id="22" name="Obdélník 21"/>
          <p:cNvSpPr/>
          <p:nvPr/>
        </p:nvSpPr>
        <p:spPr>
          <a:xfrm>
            <a:off x="8883493" y="2265657"/>
            <a:ext cx="378942" cy="4420991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1579"/>
          </a:p>
        </p:txBody>
      </p:sp>
      <p:sp>
        <p:nvSpPr>
          <p:cNvPr id="23" name="Obdélník 22"/>
          <p:cNvSpPr/>
          <p:nvPr/>
        </p:nvSpPr>
        <p:spPr>
          <a:xfrm>
            <a:off x="9704534" y="6055078"/>
            <a:ext cx="442099" cy="63157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1579"/>
          </a:p>
        </p:txBody>
      </p:sp>
    </p:spTree>
    <p:extLst>
      <p:ext uri="{BB962C8B-B14F-4D97-AF65-F5344CB8AC3E}">
        <p14:creationId xmlns:p14="http://schemas.microsoft.com/office/powerpoint/2010/main" val="1370553171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02005" y="2344483"/>
            <a:ext cx="9089390" cy="538609"/>
          </a:xfrm>
        </p:spPr>
        <p:txBody>
          <a:bodyPr/>
          <a:lstStyle/>
          <a:p>
            <a:r>
              <a:rPr lang="cs-CZ" dirty="0" smtClean="0"/>
              <a:t>Cementační oceli</a:t>
            </a:r>
            <a:endParaRPr lang="cs-CZ" dirty="0"/>
          </a:p>
        </p:txBody>
      </p:sp>
      <p:pic>
        <p:nvPicPr>
          <p:cNvPr id="5" name="Zástupný symbol pro obsah 4"/>
          <p:cNvPicPr>
            <a:picLocks noGrp="1" noChangeAspect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825" y="2220807"/>
            <a:ext cx="3915735" cy="1641754"/>
          </a:xfrm>
          <a:prstGeom prst="rect">
            <a:avLst/>
          </a:prstGeom>
        </p:spPr>
      </p:pic>
      <p:sp>
        <p:nvSpPr>
          <p:cNvPr id="4" name="Zástupný symbol pro číslo snímku 3"/>
          <p:cNvSpPr>
            <a:spLocks noGrp="1"/>
          </p:cNvSpPr>
          <p:nvPr>
            <p:ph type="sldNum" sz="quarter" idx="4294967295"/>
          </p:nvPr>
        </p:nvSpPr>
        <p:spPr>
          <a:xfrm>
            <a:off x="7552214" y="6348955"/>
            <a:ext cx="2406015" cy="320245"/>
          </a:xfrm>
          <a:prstGeom prst="rect">
            <a:avLst/>
          </a:prstGeom>
        </p:spPr>
        <p:txBody>
          <a:bodyPr/>
          <a:lstStyle/>
          <a:p>
            <a:fld id="{DF220097-E6A3-43A5-BE9F-22B4435BB1F1}" type="slidenum">
              <a:rPr lang="cs-CZ" smtClean="0"/>
              <a:t>67</a:t>
            </a:fld>
            <a:endParaRPr lang="cs-CZ" dirty="0"/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0386" y="1661207"/>
            <a:ext cx="4231520" cy="4896156"/>
          </a:xfrm>
          <a:prstGeom prst="rect">
            <a:avLst/>
          </a:prstGeom>
        </p:spPr>
      </p:pic>
      <p:sp>
        <p:nvSpPr>
          <p:cNvPr id="8" name="Obdélník 7"/>
          <p:cNvSpPr/>
          <p:nvPr/>
        </p:nvSpPr>
        <p:spPr>
          <a:xfrm>
            <a:off x="7895678" y="3715297"/>
            <a:ext cx="757884" cy="284206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1579"/>
          </a:p>
        </p:txBody>
      </p:sp>
      <p:sp>
        <p:nvSpPr>
          <p:cNvPr id="9" name="TextovéPole 8"/>
          <p:cNvSpPr txBox="1"/>
          <p:nvPr/>
        </p:nvSpPr>
        <p:spPr>
          <a:xfrm>
            <a:off x="6503756" y="1205594"/>
            <a:ext cx="1854251" cy="25436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cs-CZ" sz="1053" dirty="0"/>
              <a:t>Zpracováno na rozsah tvrdosti</a:t>
            </a:r>
            <a:endParaRPr lang="cs-CZ" sz="1053" dirty="0"/>
          </a:p>
        </p:txBody>
      </p:sp>
      <p:sp>
        <p:nvSpPr>
          <p:cNvPr id="10" name="Šipka dolů 9"/>
          <p:cNvSpPr/>
          <p:nvPr/>
        </p:nvSpPr>
        <p:spPr>
          <a:xfrm>
            <a:off x="7430882" y="1444473"/>
            <a:ext cx="126314" cy="374102"/>
          </a:xfrm>
          <a:prstGeom prst="downArrow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1579"/>
          </a:p>
        </p:txBody>
      </p:sp>
      <p:sp>
        <p:nvSpPr>
          <p:cNvPr id="11" name="Obdélník 10"/>
          <p:cNvSpPr/>
          <p:nvPr/>
        </p:nvSpPr>
        <p:spPr>
          <a:xfrm>
            <a:off x="6508245" y="3715297"/>
            <a:ext cx="485026" cy="284206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1579"/>
          </a:p>
        </p:txBody>
      </p:sp>
      <p:sp>
        <p:nvSpPr>
          <p:cNvPr id="13" name="TextovéPole 12"/>
          <p:cNvSpPr txBox="1"/>
          <p:nvPr/>
        </p:nvSpPr>
        <p:spPr>
          <a:xfrm>
            <a:off x="7044802" y="6484837"/>
            <a:ext cx="780581" cy="497316"/>
          </a:xfrm>
          <a:prstGeom prst="rect">
            <a:avLst/>
          </a:prstGeom>
          <a:noFill/>
          <a:ln w="63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cs-CZ" sz="1316" dirty="0"/>
              <a:t>Porovnej</a:t>
            </a:r>
            <a:endParaRPr lang="cs-CZ" sz="1316" dirty="0"/>
          </a:p>
        </p:txBody>
      </p:sp>
    </p:spTree>
    <p:extLst>
      <p:ext uri="{BB962C8B-B14F-4D97-AF65-F5344CB8AC3E}">
        <p14:creationId xmlns:p14="http://schemas.microsoft.com/office/powerpoint/2010/main" val="1080761986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57850" y="1634088"/>
            <a:ext cx="4609908" cy="491506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Cementační oceli - ekvivalenty</a:t>
            </a:r>
            <a:endParaRPr lang="cs-CZ" dirty="0"/>
          </a:p>
        </p:txBody>
      </p:sp>
      <p:pic>
        <p:nvPicPr>
          <p:cNvPr id="5" name="Zástupný symbol pro obsah 4"/>
          <p:cNvPicPr>
            <a:picLocks noGrp="1" noChangeAspect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04584" y="1347651"/>
            <a:ext cx="4388429" cy="5207295"/>
          </a:xfrm>
          <a:prstGeom prst="rect">
            <a:avLst/>
          </a:prstGeom>
        </p:spPr>
      </p:pic>
      <p:sp>
        <p:nvSpPr>
          <p:cNvPr id="4" name="Zástupný symbol pro číslo snímku 3"/>
          <p:cNvSpPr>
            <a:spLocks noGrp="1"/>
          </p:cNvSpPr>
          <p:nvPr>
            <p:ph type="sldNum" sz="quarter" idx="4294967295"/>
          </p:nvPr>
        </p:nvSpPr>
        <p:spPr>
          <a:xfrm>
            <a:off x="7552214" y="6348955"/>
            <a:ext cx="2406015" cy="320245"/>
          </a:xfrm>
          <a:prstGeom prst="rect">
            <a:avLst/>
          </a:prstGeom>
        </p:spPr>
        <p:txBody>
          <a:bodyPr/>
          <a:lstStyle/>
          <a:p>
            <a:fld id="{DF220097-E6A3-43A5-BE9F-22B4435BB1F1}" type="slidenum">
              <a:rPr lang="cs-CZ" smtClean="0"/>
              <a:t>68</a:t>
            </a:fld>
            <a:endParaRPr lang="cs-CZ" dirty="0"/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982" y="2125593"/>
            <a:ext cx="4134315" cy="2034774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7279" y="4342858"/>
            <a:ext cx="4403638" cy="21845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8219612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96743" y="915847"/>
            <a:ext cx="9089390" cy="538609"/>
          </a:xfrm>
        </p:spPr>
        <p:txBody>
          <a:bodyPr/>
          <a:lstStyle/>
          <a:p>
            <a:r>
              <a:rPr lang="cs-CZ" dirty="0" smtClean="0"/>
              <a:t>Cementační oceli - ekvivalenty</a:t>
            </a:r>
            <a:endParaRPr lang="cs-CZ" dirty="0"/>
          </a:p>
        </p:txBody>
      </p:sp>
      <p:pic>
        <p:nvPicPr>
          <p:cNvPr id="5" name="Zástupný symbol pro obsah 4"/>
          <p:cNvPicPr>
            <a:picLocks noGrp="1" noChangeAspect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41438" y="1504870"/>
            <a:ext cx="4652567" cy="5218339"/>
          </a:xfrm>
          <a:prstGeom prst="rect">
            <a:avLst/>
          </a:prstGeom>
        </p:spPr>
      </p:pic>
      <p:sp>
        <p:nvSpPr>
          <p:cNvPr id="4" name="Zástupný symbol pro číslo snímku 3"/>
          <p:cNvSpPr>
            <a:spLocks noGrp="1"/>
          </p:cNvSpPr>
          <p:nvPr>
            <p:ph type="sldNum" sz="quarter" idx="4294967295"/>
          </p:nvPr>
        </p:nvSpPr>
        <p:spPr>
          <a:xfrm>
            <a:off x="7552214" y="6348955"/>
            <a:ext cx="2406015" cy="320245"/>
          </a:xfrm>
          <a:prstGeom prst="rect">
            <a:avLst/>
          </a:prstGeom>
        </p:spPr>
        <p:txBody>
          <a:bodyPr/>
          <a:lstStyle/>
          <a:p>
            <a:fld id="{DF220097-E6A3-43A5-BE9F-22B4435BB1F1}" type="slidenum">
              <a:rPr lang="cs-CZ" smtClean="0"/>
              <a:t>69</a:t>
            </a:fld>
            <a:endParaRPr lang="cs-CZ" dirty="0"/>
          </a:p>
        </p:txBody>
      </p:sp>
      <p:sp>
        <p:nvSpPr>
          <p:cNvPr id="6" name="Obdélník 5"/>
          <p:cNvSpPr/>
          <p:nvPr/>
        </p:nvSpPr>
        <p:spPr>
          <a:xfrm>
            <a:off x="5283543" y="3086698"/>
            <a:ext cx="4547305" cy="50525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1579"/>
          </a:p>
        </p:txBody>
      </p:sp>
      <p:sp>
        <p:nvSpPr>
          <p:cNvPr id="7" name="Obdélník 6"/>
          <p:cNvSpPr/>
          <p:nvPr/>
        </p:nvSpPr>
        <p:spPr>
          <a:xfrm>
            <a:off x="5296076" y="4476152"/>
            <a:ext cx="4534772" cy="56841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1579"/>
          </a:p>
        </p:txBody>
      </p:sp>
      <p:sp>
        <p:nvSpPr>
          <p:cNvPr id="8" name="Obdélník 7"/>
          <p:cNvSpPr/>
          <p:nvPr/>
        </p:nvSpPr>
        <p:spPr>
          <a:xfrm>
            <a:off x="5298704" y="5009647"/>
            <a:ext cx="4534772" cy="56841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1579"/>
          </a:p>
        </p:txBody>
      </p:sp>
      <p:sp>
        <p:nvSpPr>
          <p:cNvPr id="9" name="Obdélník 8"/>
          <p:cNvSpPr/>
          <p:nvPr/>
        </p:nvSpPr>
        <p:spPr>
          <a:xfrm>
            <a:off x="5269155" y="6128722"/>
            <a:ext cx="4534772" cy="56841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1579"/>
          </a:p>
        </p:txBody>
      </p:sp>
    </p:spTree>
    <p:extLst>
      <p:ext uri="{BB962C8B-B14F-4D97-AF65-F5344CB8AC3E}">
        <p14:creationId xmlns:p14="http://schemas.microsoft.com/office/powerpoint/2010/main" val="2868585269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5100" y="676542"/>
            <a:ext cx="9089390" cy="538609"/>
          </a:xfrm>
        </p:spPr>
        <p:txBody>
          <a:bodyPr/>
          <a:lstStyle/>
          <a:p>
            <a:r>
              <a:rPr lang="cs-CZ" dirty="0" smtClean="0"/>
              <a:t>Cementační oceli - pevnosti jádra</a:t>
            </a:r>
            <a:endParaRPr lang="cs-CZ" dirty="0"/>
          </a:p>
        </p:txBody>
      </p:sp>
      <p:pic>
        <p:nvPicPr>
          <p:cNvPr id="5" name="Zástupný symbol pro obsah 4"/>
          <p:cNvPicPr>
            <a:picLocks noGrp="1" noChangeAspect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5996" y="2251908"/>
            <a:ext cx="4862536" cy="3586910"/>
          </a:xfrm>
          <a:prstGeom prst="rect">
            <a:avLst/>
          </a:prstGeom>
        </p:spPr>
      </p:pic>
      <p:sp>
        <p:nvSpPr>
          <p:cNvPr id="4" name="Zástupný symbol pro číslo snímku 3"/>
          <p:cNvSpPr>
            <a:spLocks noGrp="1"/>
          </p:cNvSpPr>
          <p:nvPr>
            <p:ph type="sldNum" sz="quarter" idx="4294967295"/>
          </p:nvPr>
        </p:nvSpPr>
        <p:spPr>
          <a:xfrm>
            <a:off x="7552214" y="6348955"/>
            <a:ext cx="2406015" cy="320245"/>
          </a:xfrm>
          <a:prstGeom prst="rect">
            <a:avLst/>
          </a:prstGeom>
        </p:spPr>
        <p:txBody>
          <a:bodyPr/>
          <a:lstStyle/>
          <a:p>
            <a:fld id="{DF220097-E6A3-43A5-BE9F-22B4435BB1F1}" type="slidenum">
              <a:rPr lang="cs-CZ" smtClean="0"/>
              <a:t>70</a:t>
            </a:fld>
            <a:endParaRPr lang="cs-CZ" dirty="0"/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9328" y="1215151"/>
            <a:ext cx="4651973" cy="53625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0323160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02005" y="1188050"/>
            <a:ext cx="9089390" cy="1077218"/>
          </a:xfrm>
        </p:spPr>
        <p:txBody>
          <a:bodyPr/>
          <a:lstStyle/>
          <a:p>
            <a:r>
              <a:rPr lang="cs-CZ" dirty="0" smtClean="0"/>
              <a:t>Oceli k tepelnému zpracování - oceli k nitridování ČSN EN ISO 683-5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357850" y="2251909"/>
            <a:ext cx="9977700" cy="266376"/>
          </a:xfrm>
          <a:prstGeom prst="rect">
            <a:avLst/>
          </a:prstGeom>
        </p:spPr>
        <p:txBody>
          <a:bodyPr>
            <a:normAutofit fontScale="77500" lnSpcReduction="20000"/>
          </a:bodyPr>
          <a:lstStyle/>
          <a:p>
            <a:r>
              <a:rPr lang="cs-CZ" dirty="0" smtClean="0"/>
              <a:t>Přehled, dodávané stavy, 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4294967295"/>
          </p:nvPr>
        </p:nvSpPr>
        <p:spPr>
          <a:xfrm>
            <a:off x="7552214" y="6348955"/>
            <a:ext cx="2406015" cy="320245"/>
          </a:xfrm>
          <a:prstGeom prst="rect">
            <a:avLst/>
          </a:prstGeom>
        </p:spPr>
        <p:txBody>
          <a:bodyPr/>
          <a:lstStyle/>
          <a:p>
            <a:fld id="{DF220097-E6A3-43A5-BE9F-22B4435BB1F1}" type="slidenum">
              <a:rPr lang="cs-CZ" smtClean="0"/>
              <a:t>71</a:t>
            </a:fld>
            <a:endParaRPr lang="cs-CZ" dirty="0"/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0915" y="2518285"/>
            <a:ext cx="3473636" cy="2019174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11" y="2581442"/>
            <a:ext cx="4865391" cy="3009520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40805" y="4101537"/>
            <a:ext cx="2652595" cy="2585112"/>
          </a:xfrm>
          <a:prstGeom prst="rect">
            <a:avLst/>
          </a:prstGeom>
        </p:spPr>
      </p:pic>
      <p:sp>
        <p:nvSpPr>
          <p:cNvPr id="9" name="TextovéPole 8"/>
          <p:cNvSpPr txBox="1"/>
          <p:nvPr/>
        </p:nvSpPr>
        <p:spPr>
          <a:xfrm>
            <a:off x="161398" y="5802450"/>
            <a:ext cx="4745504" cy="5783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579" dirty="0"/>
              <a:t>Obvyklá maximální přípustná teplota nitridace je 570°C. Minimální 480°C (31CrMoV12 = 490°C)</a:t>
            </a:r>
            <a:endParaRPr lang="cs-CZ" sz="1579" dirty="0"/>
          </a:p>
        </p:txBody>
      </p:sp>
    </p:spTree>
    <p:extLst>
      <p:ext uri="{BB962C8B-B14F-4D97-AF65-F5344CB8AC3E}">
        <p14:creationId xmlns:p14="http://schemas.microsoft.com/office/powerpoint/2010/main" val="3528762177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668337" y="2060566"/>
            <a:ext cx="9223058" cy="3816486"/>
          </a:xfrm>
          <a:prstGeom prst="rect">
            <a:avLst/>
          </a:prstGeom>
        </p:spPr>
        <p:txBody>
          <a:bodyPr/>
          <a:lstStyle/>
          <a:p>
            <a:r>
              <a:rPr lang="cs-CZ" dirty="0" smtClean="0"/>
              <a:t>Porovnání s ostatními normami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4294967295"/>
          </p:nvPr>
        </p:nvSpPr>
        <p:spPr>
          <a:xfrm>
            <a:off x="7552214" y="6348955"/>
            <a:ext cx="2406015" cy="320245"/>
          </a:xfrm>
          <a:prstGeom prst="rect">
            <a:avLst/>
          </a:prstGeom>
        </p:spPr>
        <p:txBody>
          <a:bodyPr/>
          <a:lstStyle/>
          <a:p>
            <a:fld id="{DF220097-E6A3-43A5-BE9F-22B4435BB1F1}" type="slidenum">
              <a:rPr lang="cs-CZ" smtClean="0"/>
              <a:t>72</a:t>
            </a:fld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139" y="2707756"/>
            <a:ext cx="5604892" cy="2918972"/>
          </a:xfrm>
          <a:prstGeom prst="rect">
            <a:avLst/>
          </a:prstGeom>
        </p:spPr>
      </p:pic>
      <p:cxnSp>
        <p:nvCxnSpPr>
          <p:cNvPr id="7" name="Přímá spojnice se šipkou 6"/>
          <p:cNvCxnSpPr>
            <a:stCxn id="5" idx="3"/>
          </p:cNvCxnSpPr>
          <p:nvPr/>
        </p:nvCxnSpPr>
        <p:spPr>
          <a:xfrm flipV="1">
            <a:off x="5899031" y="4160367"/>
            <a:ext cx="1658165" cy="6875"/>
          </a:xfrm>
          <a:prstGeom prst="straightConnector1">
            <a:avLst/>
          </a:prstGeom>
          <a:ln>
            <a:solidFill>
              <a:srgbClr val="F03223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ovéPole 7"/>
          <p:cNvSpPr txBox="1"/>
          <p:nvPr/>
        </p:nvSpPr>
        <p:spPr>
          <a:xfrm>
            <a:off x="7566386" y="3718268"/>
            <a:ext cx="1705239" cy="5783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579" dirty="0"/>
              <a:t>Blíží se přibližně naší ČSN 15 340</a:t>
            </a:r>
            <a:endParaRPr lang="cs-CZ" sz="1579" dirty="0"/>
          </a:p>
        </p:txBody>
      </p:sp>
      <p:cxnSp>
        <p:nvCxnSpPr>
          <p:cNvPr id="10" name="Přímá spojnice se šipkou 9"/>
          <p:cNvCxnSpPr/>
          <p:nvPr/>
        </p:nvCxnSpPr>
        <p:spPr>
          <a:xfrm>
            <a:off x="5899031" y="4539309"/>
            <a:ext cx="1279223" cy="0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ovéPole 10"/>
          <p:cNvSpPr txBox="1"/>
          <p:nvPr/>
        </p:nvSpPr>
        <p:spPr>
          <a:xfrm>
            <a:off x="7178254" y="4537783"/>
            <a:ext cx="1642082" cy="5783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579" dirty="0"/>
              <a:t>Blíží se vzdáleně naší ČSN 15 330</a:t>
            </a:r>
            <a:endParaRPr lang="cs-CZ" sz="1579" dirty="0"/>
          </a:p>
        </p:txBody>
      </p:sp>
      <p:sp>
        <p:nvSpPr>
          <p:cNvPr id="12" name="Nadpis 1"/>
          <p:cNvSpPr>
            <a:spLocks noGrp="1"/>
          </p:cNvSpPr>
          <p:nvPr>
            <p:ph type="title"/>
          </p:nvPr>
        </p:nvSpPr>
        <p:spPr>
          <a:xfrm>
            <a:off x="668337" y="839267"/>
            <a:ext cx="9089390" cy="1077218"/>
          </a:xfrm>
        </p:spPr>
        <p:txBody>
          <a:bodyPr/>
          <a:lstStyle/>
          <a:p>
            <a:r>
              <a:rPr lang="cs-CZ" dirty="0" smtClean="0"/>
              <a:t>Oceli k tepelnému zpracování - oceli k nitridování ČSN EN ISO 683-5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30146576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02005" y="1343025"/>
            <a:ext cx="9089390" cy="538609"/>
          </a:xfrm>
        </p:spPr>
        <p:txBody>
          <a:bodyPr/>
          <a:lstStyle/>
          <a:p>
            <a:r>
              <a:rPr lang="cs-CZ" dirty="0" smtClean="0"/>
              <a:t>Nástrojové oceli – ČSN EN ISO 4957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357850" y="2074338"/>
            <a:ext cx="9977700" cy="4434739"/>
          </a:xfrm>
          <a:prstGeom prst="rect">
            <a:avLst/>
          </a:prstGeom>
        </p:spPr>
        <p:txBody>
          <a:bodyPr>
            <a:normAutofit fontScale="92500" lnSpcReduction="10000"/>
          </a:bodyPr>
          <a:lstStyle/>
          <a:p>
            <a:pPr algn="just"/>
            <a:r>
              <a:rPr lang="cs-CZ" dirty="0" smtClean="0"/>
              <a:t>Nástrojová ocel – ušlechtilá ocel určená k obrábění nebo zpracování materiálů a k manipulaci a měření výrobků, které vykazují vysokou tvrdost, otěruvzdornost + houževnatost</a:t>
            </a:r>
          </a:p>
          <a:p>
            <a:pPr algn="just"/>
            <a:r>
              <a:rPr lang="cs-CZ" dirty="0" smtClean="0"/>
              <a:t>Nástrojová ocel pro páci za studena – nelegovaná, legovaná NO pro použití při nichž je teplota pod cca 200°C</a:t>
            </a:r>
          </a:p>
          <a:p>
            <a:pPr algn="just"/>
            <a:r>
              <a:rPr lang="cs-CZ" dirty="0" smtClean="0"/>
              <a:t>Nástrojová ocel pro práci za tepla – legovaná pro teploty nad 200°C</a:t>
            </a:r>
          </a:p>
          <a:p>
            <a:pPr algn="just"/>
            <a:r>
              <a:rPr lang="cs-CZ" dirty="0" smtClean="0"/>
              <a:t>Rychlořezná nástrojová ocel – ocel určená pro obrábění a tváření, které na základě chemického složení vykazují nejvyšší tvrdost za tepla a odolnost proti popouštění při teplotách kolem 600°C</a:t>
            </a:r>
          </a:p>
          <a:p>
            <a:pPr algn="just"/>
            <a:r>
              <a:rPr lang="cs-CZ" dirty="0" smtClean="0"/>
              <a:t>Povinné informace při objednání</a:t>
            </a:r>
          </a:p>
          <a:p>
            <a:pPr lvl="1" algn="just"/>
            <a:r>
              <a:rPr lang="cs-CZ" dirty="0" smtClean="0"/>
              <a:t>Výrobce musí definovat</a:t>
            </a:r>
          </a:p>
          <a:p>
            <a:pPr lvl="2" algn="just"/>
            <a:r>
              <a:rPr lang="cs-CZ" dirty="0" smtClean="0"/>
              <a:t>Množství</a:t>
            </a:r>
          </a:p>
          <a:p>
            <a:pPr lvl="2" algn="just"/>
            <a:r>
              <a:rPr lang="cs-CZ" dirty="0" smtClean="0"/>
              <a:t>Druh výrobku</a:t>
            </a:r>
          </a:p>
          <a:p>
            <a:pPr lvl="2" algn="just"/>
            <a:r>
              <a:rPr lang="cs-CZ" dirty="0" smtClean="0"/>
              <a:t>Rozměrová norma</a:t>
            </a:r>
          </a:p>
          <a:p>
            <a:pPr lvl="2" algn="just"/>
            <a:r>
              <a:rPr lang="cs-CZ" dirty="0" smtClean="0"/>
              <a:t>Odkaz na ISO 4957</a:t>
            </a:r>
          </a:p>
          <a:p>
            <a:pPr lvl="2" algn="just"/>
            <a:r>
              <a:rPr lang="cs-CZ" dirty="0" smtClean="0"/>
              <a:t>Označení oceli</a:t>
            </a:r>
          </a:p>
          <a:p>
            <a:pPr lvl="2" algn="just"/>
            <a:r>
              <a:rPr lang="cs-CZ" dirty="0" smtClean="0"/>
              <a:t>Označení stavu TZ + hodnoty tvrdosti pokud budou výrobky </a:t>
            </a:r>
            <a:r>
              <a:rPr lang="cs-CZ" b="1" u="sng" dirty="0" smtClean="0"/>
              <a:t>v zušlechtěném </a:t>
            </a:r>
            <a:r>
              <a:rPr lang="cs-CZ" dirty="0" smtClean="0"/>
              <a:t>stavu</a:t>
            </a:r>
          </a:p>
          <a:p>
            <a:pPr lvl="2" algn="just"/>
            <a:r>
              <a:rPr lang="cs-CZ" dirty="0" smtClean="0"/>
              <a:t>Druh dokumentu kontroly</a:t>
            </a:r>
          </a:p>
          <a:p>
            <a:pPr lvl="2" algn="just"/>
            <a:r>
              <a:rPr lang="cs-CZ" dirty="0" smtClean="0"/>
              <a:t>Pokud není v objednávce uvedeno jinak, tak jsou oceli dodány v žíhaném stavu mimo (C45U, 35CrMo7, X38CrMo16, 40CrMnNiMo8-6-4)</a:t>
            </a:r>
          </a:p>
          <a:p>
            <a:pPr lvl="2" algn="just"/>
            <a:r>
              <a:rPr lang="cs-CZ" dirty="0" smtClean="0"/>
              <a:t>Pokud není v objednávce uvedeno jinak dodávají se ve stavu tvářeném za tepla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4294967295"/>
          </p:nvPr>
        </p:nvSpPr>
        <p:spPr>
          <a:xfrm>
            <a:off x="7552214" y="6348955"/>
            <a:ext cx="2406015" cy="320245"/>
          </a:xfrm>
          <a:prstGeom prst="rect">
            <a:avLst/>
          </a:prstGeom>
        </p:spPr>
        <p:txBody>
          <a:bodyPr/>
          <a:lstStyle/>
          <a:p>
            <a:fld id="{DF220097-E6A3-43A5-BE9F-22B4435BB1F1}" type="slidenum">
              <a:rPr lang="cs-CZ" smtClean="0"/>
              <a:t>73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69863644"/>
      </p:ext>
    </p:extLst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text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Možnosti dodaných stavů TZ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CBCFB-2E99-46B1-89A8-A54818510E9E}" type="slidenum">
              <a:rPr lang="cs-CZ" smtClean="0"/>
              <a:t>74</a:t>
            </a:fld>
            <a:endParaRPr lang="cs-CZ"/>
          </a:p>
        </p:txBody>
      </p:sp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/>
              <a:t>Nástrojové oceli – ČSN EN ISO 4957</a:t>
            </a:r>
          </a:p>
        </p:txBody>
      </p:sp>
      <p:pic>
        <p:nvPicPr>
          <p:cNvPr id="8" name="Zástupný symbol pro obsah 7"/>
          <p:cNvPicPr>
            <a:picLocks noGrp="1" noChangeAspect="1"/>
          </p:cNvPicPr>
          <p:nvPr>
            <p:ph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668" y="2770913"/>
            <a:ext cx="5137745" cy="1831553"/>
          </a:xfrm>
        </p:spPr>
      </p:pic>
      <p:sp>
        <p:nvSpPr>
          <p:cNvPr id="7" name="Zástupný symbol pro obsah 6"/>
          <p:cNvSpPr>
            <a:spLocks noGrp="1"/>
          </p:cNvSpPr>
          <p:nvPr>
            <p:ph idx="14"/>
          </p:nvPr>
        </p:nvSpPr>
        <p:spPr>
          <a:xfrm>
            <a:off x="5378829" y="2422311"/>
            <a:ext cx="4957275" cy="276999"/>
          </a:xfrm>
        </p:spPr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04367425"/>
      </p:ext>
    </p:extLst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text 1"/>
          <p:cNvSpPr>
            <a:spLocks noGrp="1"/>
          </p:cNvSpPr>
          <p:nvPr>
            <p:ph type="body" idx="1"/>
          </p:nvPr>
        </p:nvSpPr>
        <p:spPr>
          <a:xfrm>
            <a:off x="357840" y="2170974"/>
            <a:ext cx="8462496" cy="473625"/>
          </a:xfrm>
        </p:spPr>
        <p:txBody>
          <a:bodyPr/>
          <a:lstStyle/>
          <a:p>
            <a:r>
              <a:rPr lang="cs-CZ" dirty="0" smtClean="0"/>
              <a:t>Nástrojové oceli pro práci za studena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CBCFB-2E99-46B1-89A8-A54818510E9E}" type="slidenum">
              <a:rPr lang="cs-CZ" smtClean="0"/>
              <a:t>75</a:t>
            </a:fld>
            <a:endParaRPr lang="cs-CZ"/>
          </a:p>
        </p:txBody>
      </p:sp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/>
              <a:t>Nástrojové oceli – ČSN EN ISO 4957</a:t>
            </a:r>
          </a:p>
        </p:txBody>
      </p:sp>
      <p:pic>
        <p:nvPicPr>
          <p:cNvPr id="8" name="Zástupný symbol pro obsah 7"/>
          <p:cNvPicPr>
            <a:picLocks noGrp="1" noChangeAspect="1"/>
          </p:cNvPicPr>
          <p:nvPr>
            <p:ph idx="13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2869"/>
          <a:stretch/>
        </p:blipFill>
        <p:spPr>
          <a:xfrm>
            <a:off x="6946" y="2644478"/>
            <a:ext cx="4449721" cy="2129363"/>
          </a:xfrm>
        </p:spPr>
      </p:pic>
      <p:pic>
        <p:nvPicPr>
          <p:cNvPr id="9" name="Zástupný symbol pro obsah 8"/>
          <p:cNvPicPr>
            <a:picLocks noGrp="1" noChangeAspect="1"/>
          </p:cNvPicPr>
          <p:nvPr>
            <p:ph idx="14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6265"/>
          <a:stretch/>
        </p:blipFill>
        <p:spPr>
          <a:xfrm>
            <a:off x="4686902" y="3339326"/>
            <a:ext cx="5658311" cy="3379310"/>
          </a:xfrm>
        </p:spPr>
      </p:pic>
    </p:spTree>
    <p:extLst>
      <p:ext uri="{BB962C8B-B14F-4D97-AF65-F5344CB8AC3E}">
        <p14:creationId xmlns:p14="http://schemas.microsoft.com/office/powerpoint/2010/main" val="1514374089"/>
      </p:ext>
    </p:extLst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text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Nástrojové oceli pro práci za tepla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CBCFB-2E99-46B1-89A8-A54818510E9E}" type="slidenum">
              <a:rPr lang="cs-CZ" smtClean="0"/>
              <a:t>76</a:t>
            </a:fld>
            <a:endParaRPr lang="cs-CZ"/>
          </a:p>
        </p:txBody>
      </p:sp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/>
              <a:t>Nástrojové oceli – ČSN EN ISO 4957</a:t>
            </a:r>
          </a:p>
        </p:txBody>
      </p:sp>
      <p:pic>
        <p:nvPicPr>
          <p:cNvPr id="8" name="Zástupný symbol pro obsah 7"/>
          <p:cNvPicPr>
            <a:picLocks noGrp="1" noChangeAspect="1"/>
          </p:cNvPicPr>
          <p:nvPr>
            <p:ph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5709" y="2834070"/>
            <a:ext cx="7578842" cy="2658148"/>
          </a:xfrm>
        </p:spPr>
      </p:pic>
    </p:spTree>
    <p:extLst>
      <p:ext uri="{BB962C8B-B14F-4D97-AF65-F5344CB8AC3E}">
        <p14:creationId xmlns:p14="http://schemas.microsoft.com/office/powerpoint/2010/main" val="757916505"/>
      </p:ext>
    </p:extLst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CBCFB-2E99-46B1-89A8-A54818510E9E}" type="slidenum">
              <a:rPr lang="cs-CZ" smtClean="0"/>
              <a:t>77</a:t>
            </a:fld>
            <a:endParaRPr lang="cs-CZ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/>
              <a:t>Nástrojové oceli – ČSN EN ISO 4957</a:t>
            </a:r>
          </a:p>
        </p:txBody>
      </p:sp>
      <p:pic>
        <p:nvPicPr>
          <p:cNvPr id="6" name="Zástupný symbol pro obsah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138" y="2251907"/>
            <a:ext cx="6884116" cy="3062419"/>
          </a:xfrm>
        </p:spPr>
      </p:pic>
      <p:sp>
        <p:nvSpPr>
          <p:cNvPr id="5" name="Zástupný symbol pro obsah 4"/>
          <p:cNvSpPr>
            <a:spLocks noGrp="1"/>
          </p:cNvSpPr>
          <p:nvPr>
            <p:ph idx="13"/>
          </p:nvPr>
        </p:nvSpPr>
        <p:spPr>
          <a:xfrm>
            <a:off x="7423686" y="2251909"/>
            <a:ext cx="2912418" cy="276999"/>
          </a:xfrm>
        </p:spPr>
        <p:txBody>
          <a:bodyPr/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16362420"/>
      </p:ext>
    </p:extLst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CBCFB-2E99-46B1-89A8-A54818510E9E}" type="slidenum">
              <a:rPr lang="cs-CZ" smtClean="0"/>
              <a:t>78</a:t>
            </a:fld>
            <a:endParaRPr lang="cs-CZ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/>
              <a:t>Nástrojové oceli – ČSN EN ISO 4957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357850" y="1858328"/>
            <a:ext cx="4957275" cy="553998"/>
          </a:xfrm>
        </p:spPr>
        <p:txBody>
          <a:bodyPr/>
          <a:lstStyle/>
          <a:p>
            <a:endParaRPr lang="cs-CZ" dirty="0" smtClean="0"/>
          </a:p>
          <a:p>
            <a:endParaRPr lang="cs-CZ" dirty="0"/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32" r="54416"/>
          <a:stretch/>
        </p:blipFill>
        <p:spPr>
          <a:xfrm>
            <a:off x="230983" y="2139343"/>
            <a:ext cx="1705239" cy="2661696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363" r="5335"/>
          <a:stretch/>
        </p:blipFill>
        <p:spPr>
          <a:xfrm>
            <a:off x="268266" y="5214939"/>
            <a:ext cx="1721694" cy="1450120"/>
          </a:xfrm>
          <a:prstGeom prst="rect">
            <a:avLst/>
          </a:prstGeom>
        </p:spPr>
      </p:pic>
      <p:sp>
        <p:nvSpPr>
          <p:cNvPr id="10" name="Obousměrná svislá šipka 9"/>
          <p:cNvSpPr/>
          <p:nvPr/>
        </p:nvSpPr>
        <p:spPr>
          <a:xfrm>
            <a:off x="1008139" y="4802261"/>
            <a:ext cx="185534" cy="494932"/>
          </a:xfrm>
          <a:prstGeom prst="upDownArrow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1579"/>
          </a:p>
        </p:txBody>
      </p:sp>
      <p:sp>
        <p:nvSpPr>
          <p:cNvPr id="11" name="TextovéPole 10"/>
          <p:cNvSpPr txBox="1"/>
          <p:nvPr/>
        </p:nvSpPr>
        <p:spPr>
          <a:xfrm>
            <a:off x="1718226" y="4798111"/>
            <a:ext cx="923537" cy="33534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cs-CZ" sz="1579">
                <a:solidFill>
                  <a:srgbClr val="FF0000"/>
                </a:solidFill>
              </a:rPr>
              <a:t>Porovnej</a:t>
            </a:r>
            <a:endParaRPr lang="cs-CZ" sz="1579" dirty="0">
              <a:solidFill>
                <a:srgbClr val="FF0000"/>
              </a:solidFill>
            </a:endParaRPr>
          </a:p>
        </p:txBody>
      </p:sp>
      <p:pic>
        <p:nvPicPr>
          <p:cNvPr id="12" name="Obrázek 11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875" t="16549"/>
          <a:stretch/>
        </p:blipFill>
        <p:spPr>
          <a:xfrm>
            <a:off x="2738307" y="4966101"/>
            <a:ext cx="1862076" cy="1578925"/>
          </a:xfrm>
          <a:prstGeom prst="rect">
            <a:avLst/>
          </a:prstGeom>
        </p:spPr>
      </p:pic>
      <p:sp>
        <p:nvSpPr>
          <p:cNvPr id="14" name="Obousměrná vodorovná šipka 13"/>
          <p:cNvSpPr/>
          <p:nvPr/>
        </p:nvSpPr>
        <p:spPr>
          <a:xfrm>
            <a:off x="2043122" y="5549822"/>
            <a:ext cx="568318" cy="232447"/>
          </a:xfrm>
          <a:prstGeom prst="leftRightArrow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1579"/>
          </a:p>
        </p:txBody>
      </p:sp>
      <p:pic>
        <p:nvPicPr>
          <p:cNvPr id="15" name="Obrázek 1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3526" y="2462326"/>
            <a:ext cx="4056719" cy="4226413"/>
          </a:xfrm>
          <a:prstGeom prst="rect">
            <a:avLst/>
          </a:prstGeom>
        </p:spPr>
      </p:pic>
      <p:sp>
        <p:nvSpPr>
          <p:cNvPr id="16" name="TextovéPole 15"/>
          <p:cNvSpPr txBox="1"/>
          <p:nvPr/>
        </p:nvSpPr>
        <p:spPr>
          <a:xfrm>
            <a:off x="6483527" y="2172222"/>
            <a:ext cx="3978892" cy="33534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cs-CZ" sz="1579" dirty="0">
                <a:solidFill>
                  <a:srgbClr val="FF0000"/>
                </a:solidFill>
              </a:rPr>
              <a:t>Různý charakter náběhu na sekundární tvrdost</a:t>
            </a:r>
            <a:endParaRPr lang="cs-CZ" sz="1579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9086040"/>
      </p:ext>
    </p:extLst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98500" y="1038088"/>
            <a:ext cx="9089390" cy="1077218"/>
          </a:xfrm>
        </p:spPr>
        <p:txBody>
          <a:bodyPr/>
          <a:lstStyle/>
          <a:p>
            <a:r>
              <a:rPr lang="cs-CZ" dirty="0" smtClean="0"/>
              <a:t>Pozor na změny hustot u některých nástrojových ocelí!!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4294967295"/>
          </p:nvPr>
        </p:nvSpPr>
        <p:spPr>
          <a:xfrm>
            <a:off x="7552214" y="6348955"/>
            <a:ext cx="2406015" cy="320245"/>
          </a:xfrm>
          <a:prstGeom prst="rect">
            <a:avLst/>
          </a:prstGeom>
        </p:spPr>
        <p:txBody>
          <a:bodyPr/>
          <a:lstStyle/>
          <a:p>
            <a:fld id="{DF220097-E6A3-43A5-BE9F-22B4435BB1F1}" type="slidenum">
              <a:rPr lang="cs-CZ" smtClean="0"/>
              <a:t>79</a:t>
            </a:fld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982" y="2125593"/>
            <a:ext cx="3877067" cy="2021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5162019"/>
      </p:ext>
    </p:extLst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98500" y="743320"/>
            <a:ext cx="9089390" cy="1077218"/>
          </a:xfrm>
        </p:spPr>
        <p:txBody>
          <a:bodyPr/>
          <a:lstStyle/>
          <a:p>
            <a:r>
              <a:rPr lang="cs-CZ" dirty="0"/>
              <a:t>Nástrojové oceli – ČSN EN ISO </a:t>
            </a:r>
            <a:r>
              <a:rPr lang="cs-CZ" dirty="0" smtClean="0"/>
              <a:t>4957 - Ekvivalenty s ostatními normami</a:t>
            </a:r>
            <a:endParaRPr lang="cs-CZ" dirty="0"/>
          </a:p>
        </p:txBody>
      </p:sp>
      <p:pic>
        <p:nvPicPr>
          <p:cNvPr id="5" name="Zástupný symbol pro obsah 4"/>
          <p:cNvPicPr>
            <a:picLocks noGrp="1" noChangeAspect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8866" y="2096726"/>
            <a:ext cx="3709273" cy="4548356"/>
          </a:xfrm>
          <a:prstGeom prst="rect">
            <a:avLst/>
          </a:prstGeom>
        </p:spPr>
      </p:pic>
      <p:sp>
        <p:nvSpPr>
          <p:cNvPr id="4" name="Zástupný symbol pro číslo snímku 3"/>
          <p:cNvSpPr>
            <a:spLocks noGrp="1"/>
          </p:cNvSpPr>
          <p:nvPr>
            <p:ph type="sldNum" sz="quarter" idx="4294967295"/>
          </p:nvPr>
        </p:nvSpPr>
        <p:spPr>
          <a:xfrm>
            <a:off x="7552214" y="6348955"/>
            <a:ext cx="2406015" cy="320245"/>
          </a:xfrm>
          <a:prstGeom prst="rect">
            <a:avLst/>
          </a:prstGeom>
        </p:spPr>
        <p:txBody>
          <a:bodyPr/>
          <a:lstStyle/>
          <a:p>
            <a:fld id="{DF220097-E6A3-43A5-BE9F-22B4435BB1F1}" type="slidenum">
              <a:rPr lang="cs-CZ" smtClean="0"/>
              <a:t>80</a:t>
            </a:fld>
            <a:endParaRPr lang="cs-CZ" dirty="0"/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3899" y="2518285"/>
            <a:ext cx="4686717" cy="30158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7661264"/>
      </p:ext>
    </p:extLst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74700" y="1380461"/>
            <a:ext cx="9089390" cy="538609"/>
          </a:xfrm>
        </p:spPr>
        <p:txBody>
          <a:bodyPr/>
          <a:lstStyle/>
          <a:p>
            <a:r>
              <a:rPr lang="cs-CZ" dirty="0" smtClean="0"/>
              <a:t>Korozivzdorné oceli – dle ČSN EN 10088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357850" y="2251909"/>
            <a:ext cx="5367792" cy="4308425"/>
          </a:xfrm>
          <a:prstGeom prst="rect">
            <a:avLst/>
          </a:prstGeom>
        </p:spPr>
        <p:txBody>
          <a:bodyPr>
            <a:normAutofit lnSpcReduction="10000"/>
          </a:bodyPr>
          <a:lstStyle/>
          <a:p>
            <a:pPr algn="just"/>
            <a:r>
              <a:rPr lang="cs-CZ" dirty="0" smtClean="0"/>
              <a:t>Ocel s minimálně 10,5% </a:t>
            </a:r>
            <a:r>
              <a:rPr lang="cs-CZ" dirty="0" err="1" smtClean="0"/>
              <a:t>wt</a:t>
            </a:r>
            <a:r>
              <a:rPr lang="cs-CZ" dirty="0" smtClean="0"/>
              <a:t>. chromu a maximálně z 1,2% uhlíku, jejich hlavní charakteristikou je odolnost proti korozi</a:t>
            </a:r>
          </a:p>
          <a:p>
            <a:pPr algn="just"/>
            <a:r>
              <a:rPr lang="cs-CZ" dirty="0" smtClean="0"/>
              <a:t>Co je odolnost proti korozi? </a:t>
            </a:r>
          </a:p>
          <a:p>
            <a:pPr algn="just"/>
            <a:r>
              <a:rPr lang="cs-CZ" dirty="0" smtClean="0"/>
              <a:t>Co je žáruvzdornost?</a:t>
            </a:r>
          </a:p>
          <a:p>
            <a:pPr algn="just"/>
            <a:r>
              <a:rPr lang="cs-CZ" dirty="0" smtClean="0"/>
              <a:t>Co je </a:t>
            </a:r>
            <a:r>
              <a:rPr lang="cs-CZ" dirty="0" err="1" smtClean="0"/>
              <a:t>žárupevnost</a:t>
            </a:r>
            <a:r>
              <a:rPr lang="cs-CZ" dirty="0" smtClean="0"/>
              <a:t>?</a:t>
            </a:r>
            <a:endParaRPr lang="cs-CZ" dirty="0"/>
          </a:p>
          <a:p>
            <a:pPr algn="just"/>
            <a:r>
              <a:rPr lang="cs-CZ" dirty="0" smtClean="0"/>
              <a:t>Norma stále zachovává číselné označení</a:t>
            </a:r>
          </a:p>
          <a:p>
            <a:pPr lvl="1" algn="just"/>
            <a:r>
              <a:rPr lang="cs-CZ" dirty="0" smtClean="0"/>
              <a:t>Austenitické </a:t>
            </a:r>
          </a:p>
          <a:p>
            <a:pPr lvl="1" algn="just"/>
            <a:r>
              <a:rPr lang="cs-CZ" dirty="0" err="1" smtClean="0"/>
              <a:t>Austeniticko</a:t>
            </a:r>
            <a:r>
              <a:rPr lang="cs-CZ" dirty="0" smtClean="0"/>
              <a:t> – feritické</a:t>
            </a:r>
          </a:p>
          <a:p>
            <a:pPr lvl="1" algn="just"/>
            <a:r>
              <a:rPr lang="cs-CZ" dirty="0" smtClean="0"/>
              <a:t>Feritické</a:t>
            </a:r>
          </a:p>
          <a:p>
            <a:pPr lvl="1" algn="just"/>
            <a:r>
              <a:rPr lang="cs-CZ" dirty="0" err="1" smtClean="0"/>
              <a:t>Martenziticko</a:t>
            </a:r>
            <a:r>
              <a:rPr lang="cs-CZ" dirty="0" smtClean="0"/>
              <a:t> – precipitačně vytvrditelné</a:t>
            </a:r>
          </a:p>
          <a:p>
            <a:pPr lvl="1" algn="just"/>
            <a:r>
              <a:rPr lang="cs-CZ" dirty="0" err="1" smtClean="0"/>
              <a:t>Austeniticko</a:t>
            </a:r>
            <a:r>
              <a:rPr lang="cs-CZ" dirty="0" smtClean="0"/>
              <a:t> resp. Austenitickou feritické žáruvzdorné oceli</a:t>
            </a:r>
          </a:p>
          <a:p>
            <a:pPr lvl="1" algn="just"/>
            <a:r>
              <a:rPr lang="cs-CZ" dirty="0" smtClean="0"/>
              <a:t>Feritické žáruvzdorné oceli</a:t>
            </a:r>
          </a:p>
          <a:p>
            <a:pPr lvl="1" algn="just"/>
            <a:r>
              <a:rPr lang="cs-CZ" dirty="0" smtClean="0"/>
              <a:t>Austenitické žárupevné oceli</a:t>
            </a:r>
          </a:p>
          <a:p>
            <a:pPr lvl="1" algn="just"/>
            <a:r>
              <a:rPr lang="cs-CZ" dirty="0" smtClean="0"/>
              <a:t>Martenzitické žárupevné oceli</a:t>
            </a: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4294967295"/>
          </p:nvPr>
        </p:nvSpPr>
        <p:spPr>
          <a:xfrm>
            <a:off x="7552214" y="6348955"/>
            <a:ext cx="2406015" cy="320245"/>
          </a:xfrm>
          <a:prstGeom prst="rect">
            <a:avLst/>
          </a:prstGeom>
        </p:spPr>
        <p:txBody>
          <a:bodyPr/>
          <a:lstStyle/>
          <a:p>
            <a:fld id="{DF220097-E6A3-43A5-BE9F-22B4435BB1F1}" type="slidenum">
              <a:rPr lang="cs-CZ" smtClean="0"/>
              <a:t>81</a:t>
            </a:fld>
            <a:endParaRPr lang="cs-CZ" dirty="0"/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9328" y="2834070"/>
            <a:ext cx="4898726" cy="1169079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9328" y="4336882"/>
            <a:ext cx="2147339" cy="496857"/>
          </a:xfrm>
          <a:prstGeom prst="rect">
            <a:avLst/>
          </a:prstGeom>
        </p:spPr>
      </p:pic>
      <p:sp>
        <p:nvSpPr>
          <p:cNvPr id="8" name="TextovéPole 7"/>
          <p:cNvSpPr txBox="1"/>
          <p:nvPr/>
        </p:nvSpPr>
        <p:spPr>
          <a:xfrm>
            <a:off x="5788799" y="2459752"/>
            <a:ext cx="1768396" cy="3353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579"/>
              <a:t>Korozivzdorné</a:t>
            </a:r>
            <a:endParaRPr lang="cs-CZ" sz="1579" dirty="0"/>
          </a:p>
        </p:txBody>
      </p:sp>
      <p:sp>
        <p:nvSpPr>
          <p:cNvPr id="9" name="TextovéPole 8"/>
          <p:cNvSpPr txBox="1"/>
          <p:nvPr/>
        </p:nvSpPr>
        <p:spPr>
          <a:xfrm>
            <a:off x="5868665" y="4034053"/>
            <a:ext cx="1814845" cy="3353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579" dirty="0"/>
              <a:t>Žáruvzdornost</a:t>
            </a:r>
            <a:endParaRPr lang="cs-CZ" sz="1579" dirty="0"/>
          </a:p>
        </p:txBody>
      </p:sp>
      <p:sp>
        <p:nvSpPr>
          <p:cNvPr id="10" name="TextovéPole 9"/>
          <p:cNvSpPr txBox="1"/>
          <p:nvPr/>
        </p:nvSpPr>
        <p:spPr>
          <a:xfrm>
            <a:off x="6104236" y="4833422"/>
            <a:ext cx="1435903" cy="5783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579" dirty="0" err="1"/>
              <a:t>Žárupevnost</a:t>
            </a:r>
            <a:endParaRPr lang="cs-CZ" sz="1579" dirty="0"/>
          </a:p>
          <a:p>
            <a:r>
              <a:rPr lang="cs-CZ" sz="1579" dirty="0"/>
              <a:t>- 1.49xx</a:t>
            </a:r>
            <a:endParaRPr lang="cs-CZ" sz="1579" dirty="0"/>
          </a:p>
        </p:txBody>
      </p:sp>
    </p:spTree>
    <p:extLst>
      <p:ext uri="{BB962C8B-B14F-4D97-AF65-F5344CB8AC3E}">
        <p14:creationId xmlns:p14="http://schemas.microsoft.com/office/powerpoint/2010/main" val="4029661316"/>
      </p:ext>
    </p:extLst>
  </p:cSld>
  <p:clrMapOvr>
    <a:masterClrMapping/>
  </p:clrMapOvr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02005" y="2344483"/>
            <a:ext cx="9089390" cy="538609"/>
          </a:xfrm>
        </p:spPr>
        <p:txBody>
          <a:bodyPr/>
          <a:lstStyle/>
          <a:p>
            <a:r>
              <a:rPr lang="cs-CZ" dirty="0" smtClean="0"/>
              <a:t>Austenitické </a:t>
            </a:r>
            <a:r>
              <a:rPr lang="cs-CZ" dirty="0" err="1" smtClean="0"/>
              <a:t>k.o</a:t>
            </a:r>
            <a:r>
              <a:rPr lang="cs-CZ" dirty="0" smtClean="0"/>
              <a:t>.</a:t>
            </a:r>
            <a:endParaRPr lang="cs-CZ" dirty="0"/>
          </a:p>
        </p:txBody>
      </p:sp>
      <p:pic>
        <p:nvPicPr>
          <p:cNvPr id="6" name="Zástupný symbol pro obsah 5"/>
          <p:cNvPicPr>
            <a:picLocks noGrp="1" noChangeAspect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982" y="2251908"/>
            <a:ext cx="6345076" cy="4045057"/>
          </a:xfrm>
          <a:prstGeom prst="rect">
            <a:avLst/>
          </a:prstGeom>
        </p:spPr>
      </p:pic>
      <p:sp>
        <p:nvSpPr>
          <p:cNvPr id="4" name="Zástupný symbol pro číslo snímku 3"/>
          <p:cNvSpPr>
            <a:spLocks noGrp="1"/>
          </p:cNvSpPr>
          <p:nvPr>
            <p:ph type="sldNum" sz="quarter" idx="4294967295"/>
          </p:nvPr>
        </p:nvSpPr>
        <p:spPr>
          <a:xfrm>
            <a:off x="7552214" y="6348955"/>
            <a:ext cx="2406015" cy="320245"/>
          </a:xfrm>
          <a:prstGeom prst="rect">
            <a:avLst/>
          </a:prstGeom>
        </p:spPr>
        <p:txBody>
          <a:bodyPr/>
          <a:lstStyle/>
          <a:p>
            <a:fld id="{DF220097-E6A3-43A5-BE9F-22B4435BB1F1}" type="slidenum">
              <a:rPr lang="cs-CZ" smtClean="0"/>
              <a:t>82</a:t>
            </a:fld>
            <a:endParaRPr lang="cs-CZ" dirty="0"/>
          </a:p>
        </p:txBody>
      </p:sp>
      <p:sp>
        <p:nvSpPr>
          <p:cNvPr id="8" name="Zaoblený obdélník 7"/>
          <p:cNvSpPr/>
          <p:nvPr/>
        </p:nvSpPr>
        <p:spPr>
          <a:xfrm>
            <a:off x="294693" y="4476152"/>
            <a:ext cx="6125676" cy="126314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1579"/>
          </a:p>
        </p:txBody>
      </p:sp>
      <p:sp>
        <p:nvSpPr>
          <p:cNvPr id="10" name="Obdélník 9"/>
          <p:cNvSpPr/>
          <p:nvPr/>
        </p:nvSpPr>
        <p:spPr>
          <a:xfrm>
            <a:off x="3515147" y="2960384"/>
            <a:ext cx="505256" cy="328416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1579"/>
          </a:p>
        </p:txBody>
      </p:sp>
      <p:sp>
        <p:nvSpPr>
          <p:cNvPr id="11" name="Obdélník 10"/>
          <p:cNvSpPr/>
          <p:nvPr/>
        </p:nvSpPr>
        <p:spPr>
          <a:xfrm>
            <a:off x="4399345" y="2960384"/>
            <a:ext cx="505256" cy="328416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1579"/>
          </a:p>
        </p:txBody>
      </p:sp>
      <p:sp>
        <p:nvSpPr>
          <p:cNvPr id="12" name="Obdélník 11"/>
          <p:cNvSpPr/>
          <p:nvPr/>
        </p:nvSpPr>
        <p:spPr>
          <a:xfrm>
            <a:off x="2282269" y="2960384"/>
            <a:ext cx="505256" cy="333658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1579"/>
          </a:p>
        </p:txBody>
      </p:sp>
    </p:spTree>
    <p:extLst>
      <p:ext uri="{BB962C8B-B14F-4D97-AF65-F5344CB8AC3E}">
        <p14:creationId xmlns:p14="http://schemas.microsoft.com/office/powerpoint/2010/main" val="4158005618"/>
      </p:ext>
    </p:extLst>
  </p:cSld>
  <p:clrMapOvr>
    <a:masterClrMapping/>
  </p:clrMapOvr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02005" y="2344483"/>
            <a:ext cx="9089390" cy="538609"/>
          </a:xfrm>
        </p:spPr>
        <p:txBody>
          <a:bodyPr/>
          <a:lstStyle/>
          <a:p>
            <a:r>
              <a:rPr lang="cs-CZ" dirty="0" smtClean="0"/>
              <a:t>Feritické </a:t>
            </a:r>
            <a:r>
              <a:rPr lang="cs-CZ" dirty="0" err="1" smtClean="0"/>
              <a:t>k.o</a:t>
            </a:r>
            <a:r>
              <a:rPr lang="cs-CZ" dirty="0" smtClean="0"/>
              <a:t>.</a:t>
            </a:r>
            <a:endParaRPr lang="cs-CZ" dirty="0"/>
          </a:p>
        </p:txBody>
      </p:sp>
      <p:pic>
        <p:nvPicPr>
          <p:cNvPr id="5" name="Zástupný symbol pro obsah 4"/>
          <p:cNvPicPr>
            <a:picLocks noGrp="1" noChangeAspect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610" y="2251908"/>
            <a:ext cx="7806321" cy="4042310"/>
          </a:xfrm>
          <a:prstGeom prst="rect">
            <a:avLst/>
          </a:prstGeom>
        </p:spPr>
      </p:pic>
      <p:sp>
        <p:nvSpPr>
          <p:cNvPr id="4" name="Zástupný symbol pro číslo snímku 3"/>
          <p:cNvSpPr>
            <a:spLocks noGrp="1"/>
          </p:cNvSpPr>
          <p:nvPr>
            <p:ph type="sldNum" sz="quarter" idx="4294967295"/>
          </p:nvPr>
        </p:nvSpPr>
        <p:spPr>
          <a:xfrm>
            <a:off x="7552214" y="6348955"/>
            <a:ext cx="2406015" cy="320245"/>
          </a:xfrm>
          <a:prstGeom prst="rect">
            <a:avLst/>
          </a:prstGeom>
        </p:spPr>
        <p:txBody>
          <a:bodyPr/>
          <a:lstStyle/>
          <a:p>
            <a:fld id="{DF220097-E6A3-43A5-BE9F-22B4435BB1F1}" type="slidenum">
              <a:rPr lang="cs-CZ" smtClean="0"/>
              <a:t>83</a:t>
            </a:fld>
            <a:endParaRPr lang="cs-CZ" dirty="0"/>
          </a:p>
        </p:txBody>
      </p:sp>
      <p:sp>
        <p:nvSpPr>
          <p:cNvPr id="6" name="Obdélník 5"/>
          <p:cNvSpPr/>
          <p:nvPr/>
        </p:nvSpPr>
        <p:spPr>
          <a:xfrm>
            <a:off x="3704618" y="2518285"/>
            <a:ext cx="505256" cy="372626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1579"/>
          </a:p>
        </p:txBody>
      </p:sp>
    </p:spTree>
    <p:extLst>
      <p:ext uri="{BB962C8B-B14F-4D97-AF65-F5344CB8AC3E}">
        <p14:creationId xmlns:p14="http://schemas.microsoft.com/office/powerpoint/2010/main" val="2097645310"/>
      </p:ext>
    </p:extLst>
  </p:cSld>
  <p:clrMapOvr>
    <a:masterClrMapping/>
  </p:clrMapOvr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5819" y="1181433"/>
            <a:ext cx="9089390" cy="538609"/>
          </a:xfrm>
        </p:spPr>
        <p:txBody>
          <a:bodyPr/>
          <a:lstStyle/>
          <a:p>
            <a:r>
              <a:rPr lang="cs-CZ" dirty="0" smtClean="0"/>
              <a:t>Martenzitické </a:t>
            </a:r>
            <a:r>
              <a:rPr lang="cs-CZ" dirty="0" err="1" smtClean="0"/>
              <a:t>k.o</a:t>
            </a:r>
            <a:r>
              <a:rPr lang="cs-CZ" dirty="0" smtClean="0"/>
              <a:t>. + precipitačně vytvrditelné</a:t>
            </a:r>
            <a:endParaRPr lang="cs-CZ" dirty="0"/>
          </a:p>
        </p:txBody>
      </p:sp>
      <p:pic>
        <p:nvPicPr>
          <p:cNvPr id="5" name="Zástupný symbol pro obsah 4"/>
          <p:cNvPicPr>
            <a:picLocks noGrp="1" noChangeAspect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11" y="2125594"/>
            <a:ext cx="5568995" cy="3494753"/>
          </a:xfrm>
          <a:prstGeom prst="rect">
            <a:avLst/>
          </a:prstGeom>
        </p:spPr>
      </p:pic>
      <p:sp>
        <p:nvSpPr>
          <p:cNvPr id="4" name="Zástupný symbol pro číslo snímku 3"/>
          <p:cNvSpPr>
            <a:spLocks noGrp="1"/>
          </p:cNvSpPr>
          <p:nvPr>
            <p:ph type="sldNum" sz="quarter" idx="4294967295"/>
          </p:nvPr>
        </p:nvSpPr>
        <p:spPr>
          <a:xfrm>
            <a:off x="7552214" y="6348955"/>
            <a:ext cx="2406015" cy="320245"/>
          </a:xfrm>
          <a:prstGeom prst="rect">
            <a:avLst/>
          </a:prstGeom>
        </p:spPr>
        <p:txBody>
          <a:bodyPr/>
          <a:lstStyle/>
          <a:p>
            <a:fld id="{DF220097-E6A3-43A5-BE9F-22B4435BB1F1}" type="slidenum">
              <a:rPr lang="cs-CZ" smtClean="0"/>
              <a:t>84</a:t>
            </a:fld>
            <a:endParaRPr lang="cs-CZ" dirty="0"/>
          </a:p>
        </p:txBody>
      </p:sp>
      <p:sp>
        <p:nvSpPr>
          <p:cNvPr id="6" name="Obdélník 5"/>
          <p:cNvSpPr/>
          <p:nvPr/>
        </p:nvSpPr>
        <p:spPr>
          <a:xfrm>
            <a:off x="2946733" y="2251908"/>
            <a:ext cx="378942" cy="336843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1579" dirty="0"/>
          </a:p>
        </p:txBody>
      </p:sp>
      <p:sp>
        <p:nvSpPr>
          <p:cNvPr id="7" name="Obdélník 6"/>
          <p:cNvSpPr/>
          <p:nvPr/>
        </p:nvSpPr>
        <p:spPr>
          <a:xfrm>
            <a:off x="1052023" y="2251908"/>
            <a:ext cx="442099" cy="336843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1579"/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30102" y="3727935"/>
            <a:ext cx="5563298" cy="2769242"/>
          </a:xfrm>
          <a:prstGeom prst="rect">
            <a:avLst/>
          </a:prstGeom>
        </p:spPr>
      </p:pic>
      <p:sp>
        <p:nvSpPr>
          <p:cNvPr id="9" name="Obdélník 8"/>
          <p:cNvSpPr/>
          <p:nvPr/>
        </p:nvSpPr>
        <p:spPr>
          <a:xfrm>
            <a:off x="9651632" y="4855095"/>
            <a:ext cx="1041768" cy="164208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1579"/>
          </a:p>
        </p:txBody>
      </p:sp>
    </p:spTree>
    <p:extLst>
      <p:ext uri="{BB962C8B-B14F-4D97-AF65-F5344CB8AC3E}">
        <p14:creationId xmlns:p14="http://schemas.microsoft.com/office/powerpoint/2010/main" val="2605579578"/>
      </p:ext>
    </p:extLst>
  </p:cSld>
  <p:clrMapOvr>
    <a:masterClrMapping/>
  </p:clrMapOvr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CBCFB-2E99-46B1-89A8-A54818510E9E}" type="slidenum">
              <a:rPr lang="cs-CZ" smtClean="0"/>
              <a:t>85</a:t>
            </a:fld>
            <a:endParaRPr lang="cs-CZ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Komparace</a:t>
            </a:r>
            <a:endParaRPr lang="cs-CZ" dirty="0"/>
          </a:p>
        </p:txBody>
      </p:sp>
      <p:pic>
        <p:nvPicPr>
          <p:cNvPr id="6" name="Zástupný symbol pro obsah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453" y="2076186"/>
            <a:ext cx="3609642" cy="4500504"/>
          </a:xfrm>
        </p:spPr>
      </p:pic>
      <p:pic>
        <p:nvPicPr>
          <p:cNvPr id="7" name="Zástupný symbol pro obsah 6"/>
          <p:cNvPicPr>
            <a:picLocks noGrp="1" noChangeAspect="1"/>
          </p:cNvPicPr>
          <p:nvPr>
            <p:ph idx="13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4432" y="1640799"/>
            <a:ext cx="3998403" cy="2499002"/>
          </a:xfr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1444" y="4223525"/>
            <a:ext cx="4011391" cy="22000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7288236"/>
      </p:ext>
    </p:extLst>
  </p:cSld>
  <p:clrMapOvr>
    <a:masterClrMapping/>
  </p:clrMapOvr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CBCFB-2E99-46B1-89A8-A54818510E9E}" type="slidenum">
              <a:rPr lang="cs-CZ" smtClean="0"/>
              <a:t>86</a:t>
            </a:fld>
            <a:endParaRPr lang="cs-CZ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Komparace s ČSN</a:t>
            </a:r>
            <a:endParaRPr lang="cs-CZ" dirty="0"/>
          </a:p>
        </p:txBody>
      </p:sp>
      <p:pic>
        <p:nvPicPr>
          <p:cNvPr id="6" name="Zástupný symbol pro obsah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453" y="2076186"/>
            <a:ext cx="4209874" cy="4660540"/>
          </a:xfrm>
        </p:spPr>
      </p:pic>
      <p:pic>
        <p:nvPicPr>
          <p:cNvPr id="7" name="Zástupný symbol pro obsah 6"/>
          <p:cNvPicPr>
            <a:picLocks noGrp="1" noChangeAspect="1"/>
          </p:cNvPicPr>
          <p:nvPr>
            <p:ph idx="13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36171" y="1928262"/>
            <a:ext cx="4042049" cy="4808464"/>
          </a:xfrm>
        </p:spPr>
      </p:pic>
      <p:sp>
        <p:nvSpPr>
          <p:cNvPr id="8" name="Obdélník 7"/>
          <p:cNvSpPr/>
          <p:nvPr/>
        </p:nvSpPr>
        <p:spPr>
          <a:xfrm>
            <a:off x="420453" y="2770913"/>
            <a:ext cx="4209874" cy="378942"/>
          </a:xfrm>
          <a:prstGeom prst="rect">
            <a:avLst/>
          </a:prstGeom>
          <a:noFill/>
          <a:ln>
            <a:solidFill>
              <a:srgbClr val="F0322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1579"/>
          </a:p>
        </p:txBody>
      </p:sp>
      <p:sp>
        <p:nvSpPr>
          <p:cNvPr id="10" name="Obdélník 9"/>
          <p:cNvSpPr/>
          <p:nvPr/>
        </p:nvSpPr>
        <p:spPr>
          <a:xfrm>
            <a:off x="420453" y="5928764"/>
            <a:ext cx="4209874" cy="37894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1579"/>
          </a:p>
        </p:txBody>
      </p:sp>
      <p:sp>
        <p:nvSpPr>
          <p:cNvPr id="11" name="Obdélník 10"/>
          <p:cNvSpPr/>
          <p:nvPr/>
        </p:nvSpPr>
        <p:spPr>
          <a:xfrm>
            <a:off x="5536171" y="3023541"/>
            <a:ext cx="3978892" cy="37894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1579"/>
          </a:p>
        </p:txBody>
      </p:sp>
      <p:sp>
        <p:nvSpPr>
          <p:cNvPr id="12" name="Obdélník 11"/>
          <p:cNvSpPr/>
          <p:nvPr/>
        </p:nvSpPr>
        <p:spPr>
          <a:xfrm>
            <a:off x="5536171" y="3781425"/>
            <a:ext cx="3978892" cy="113682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1579"/>
          </a:p>
        </p:txBody>
      </p:sp>
      <p:sp>
        <p:nvSpPr>
          <p:cNvPr id="13" name="TextovéPole 12"/>
          <p:cNvSpPr txBox="1"/>
          <p:nvPr/>
        </p:nvSpPr>
        <p:spPr>
          <a:xfrm>
            <a:off x="9550270" y="4045962"/>
            <a:ext cx="883604" cy="33534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cs-CZ" sz="1579" dirty="0"/>
              <a:t>Pozor!!</a:t>
            </a:r>
            <a:endParaRPr lang="cs-CZ" sz="1579" dirty="0"/>
          </a:p>
        </p:txBody>
      </p:sp>
    </p:spTree>
    <p:extLst>
      <p:ext uri="{BB962C8B-B14F-4D97-AF65-F5344CB8AC3E}">
        <p14:creationId xmlns:p14="http://schemas.microsoft.com/office/powerpoint/2010/main" val="64317326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</TotalTime>
  <Words>3442</Words>
  <Application>Microsoft Office PowerPoint</Application>
  <PresentationFormat>Vlastní</PresentationFormat>
  <Paragraphs>729</Paragraphs>
  <Slides>86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86</vt:i4>
      </vt:variant>
    </vt:vector>
  </HeadingPairs>
  <TitlesOfParts>
    <vt:vector size="90" baseType="lpstr">
      <vt:lpstr>Arial</vt:lpstr>
      <vt:lpstr>Calibri</vt:lpstr>
      <vt:lpstr>Tahoma</vt:lpstr>
      <vt:lpstr>Office Theme</vt:lpstr>
      <vt:lpstr>Prezentace aplikace PowerPoint</vt:lpstr>
      <vt:lpstr>Prezentace aplikace PowerPoint</vt:lpstr>
      <vt:lpstr>ÚVOD - terminologie</vt:lpstr>
      <vt:lpstr>ÚVOD - terminologie</vt:lpstr>
      <vt:lpstr>ÚVOD - terminologie</vt:lpstr>
      <vt:lpstr>Prezentace aplikace PowerPoint</vt:lpstr>
      <vt:lpstr>VŠEOBECNÉ TECHNICKÉ DODACÍ PODMÍNIKY PRO OCELOVÉ VÝROBKY</vt:lpstr>
      <vt:lpstr>Dokumenty kontroly – orientace v dokumentu</vt:lpstr>
      <vt:lpstr>ÚVOD</vt:lpstr>
      <vt:lpstr>ÚVOD</vt:lpstr>
      <vt:lpstr>Pole v příslušném dokumentu kontroly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Příklady z praxe: 4</vt:lpstr>
      <vt:lpstr>Příklady z praxe: 5</vt:lpstr>
      <vt:lpstr>Prezentace aplikace PowerPoint</vt:lpstr>
      <vt:lpstr>Prezentace aplikace PowerPoint</vt:lpstr>
      <vt:lpstr>Příklady z praxe: 7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Nelegované oceli k zušlechťování ČSN EN ISO 683-1</vt:lpstr>
      <vt:lpstr>Nelegované oceli k zušlechťování ČSN EN ISO 683-1</vt:lpstr>
      <vt:lpstr>Nelegované oceli k zušlechťování ČSN EN ISO 683-1</vt:lpstr>
      <vt:lpstr>Nelegované oceli k zušlechťování ČSN EN ISO 683-1</vt:lpstr>
      <vt:lpstr>Nelegované oceli k zušlechťování ČSN EN ISO 683-1</vt:lpstr>
      <vt:lpstr>Oceli dle ČSN EN ISO – 683-1</vt:lpstr>
      <vt:lpstr>Tvrdost po indukčním kalení, komparace</vt:lpstr>
      <vt:lpstr>Prezentace aplikace PowerPoint</vt:lpstr>
      <vt:lpstr>Přibližný výpočet tvrdosti</vt:lpstr>
      <vt:lpstr>C45</vt:lpstr>
      <vt:lpstr>C45</vt:lpstr>
      <vt:lpstr>C45</vt:lpstr>
      <vt:lpstr>C45</vt:lpstr>
      <vt:lpstr>Prezentace aplikace PowerPoint</vt:lpstr>
      <vt:lpstr>C60</vt:lpstr>
      <vt:lpstr>C90</vt:lpstr>
      <vt:lpstr>Oceli pro tepelné zpracování, oceli legované a oceli automatové -  Legované oceli k zušlechťování ČSN EN ISO 683-2</vt:lpstr>
      <vt:lpstr>Legované oceli k zušlechťování</vt:lpstr>
      <vt:lpstr>Vliv bóru 20MnB5</vt:lpstr>
      <vt:lpstr>Legované oceli k zušlechťování</vt:lpstr>
      <vt:lpstr>Legované oceli k zušlechťování  - mezinárodní ekvivalenty</vt:lpstr>
      <vt:lpstr>Legované oceli k zušlechťování  - české ekvivalenty</vt:lpstr>
      <vt:lpstr>42CrMo4</vt:lpstr>
      <vt:lpstr>42CrMo4 - nitridace</vt:lpstr>
      <vt:lpstr>34CrNiMo6, ČSN 16 343, AISI 4340</vt:lpstr>
      <vt:lpstr>34CrNiMo6, ČSN 16 343, AISI 4340</vt:lpstr>
      <vt:lpstr>34CrNiMo6, ČSN 16 343, AISI 4340</vt:lpstr>
      <vt:lpstr>34CrNiMo6, ČSN 16 343, AISI 4340</vt:lpstr>
      <vt:lpstr>Oceli k nauhličování s následným zakalením (česky - oceli k cementaci) – ČSN EN ISO 683-3 (ČSN 42 0931)</vt:lpstr>
      <vt:lpstr>Cementační oceli</vt:lpstr>
      <vt:lpstr>Cementační oceli</vt:lpstr>
      <vt:lpstr>Cementační oceli - ekvivalenty</vt:lpstr>
      <vt:lpstr>Cementační oceli - ekvivalenty</vt:lpstr>
      <vt:lpstr>Cementační oceli - pevnosti jádra</vt:lpstr>
      <vt:lpstr>Oceli k tepelnému zpracování - oceli k nitridování ČSN EN ISO 683-5</vt:lpstr>
      <vt:lpstr>Oceli k tepelnému zpracování - oceli k nitridování ČSN EN ISO 683-5</vt:lpstr>
      <vt:lpstr>Nástrojové oceli – ČSN EN ISO 4957</vt:lpstr>
      <vt:lpstr>Nástrojové oceli – ČSN EN ISO 4957</vt:lpstr>
      <vt:lpstr>Nástrojové oceli – ČSN EN ISO 4957</vt:lpstr>
      <vt:lpstr>Nástrojové oceli – ČSN EN ISO 4957</vt:lpstr>
      <vt:lpstr>Nástrojové oceli – ČSN EN ISO 4957</vt:lpstr>
      <vt:lpstr>Nástrojové oceli – ČSN EN ISO 4957</vt:lpstr>
      <vt:lpstr>Pozor na změny hustot u některých nástrojových ocelí!!</vt:lpstr>
      <vt:lpstr>Nástrojové oceli – ČSN EN ISO 4957 - Ekvivalenty s ostatními normami</vt:lpstr>
      <vt:lpstr>Korozivzdorné oceli – dle ČSN EN 10088</vt:lpstr>
      <vt:lpstr>Austenitické k.o.</vt:lpstr>
      <vt:lpstr>Feritické k.o.</vt:lpstr>
      <vt:lpstr>Martenzitické k.o. + precipitačně vytvrditelné</vt:lpstr>
      <vt:lpstr>Komparace</vt:lpstr>
      <vt:lpstr>Komparace s ČSN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Naďa Holická</dc:creator>
  <cp:lastModifiedBy>pocitac</cp:lastModifiedBy>
  <cp:revision>11</cp:revision>
  <dcterms:created xsi:type="dcterms:W3CDTF">2017-03-15T11:07:40Z</dcterms:created>
  <dcterms:modified xsi:type="dcterms:W3CDTF">2022-07-14T09:47:50Z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2017-03-15T00:00:00Z</vt:filetime>
  </property>
  <property fmtid="{D5CDD505-2E9C-101B-9397-08002B2CF9AE}" pid="3" name="Creator">
    <vt:lpwstr>Adobe InDesign CC 2017 (Windows)</vt:lpwstr>
  </property>
  <property fmtid="{D5CDD505-2E9C-101B-9397-08002B2CF9AE}" pid="4" name="LastSaved">
    <vt:filetime>2017-03-15T00:00:00Z</vt:filetime>
  </property>
</Properties>
</file>