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handoutMasterIdLst>
    <p:handoutMasterId r:id="rId41"/>
  </p:handoutMasterIdLst>
  <p:sldIdLst>
    <p:sldId id="256" r:id="rId2"/>
    <p:sldId id="265" r:id="rId3"/>
    <p:sldId id="299" r:id="rId4"/>
    <p:sldId id="297" r:id="rId5"/>
    <p:sldId id="333" r:id="rId6"/>
    <p:sldId id="353" r:id="rId7"/>
    <p:sldId id="354" r:id="rId8"/>
    <p:sldId id="355" r:id="rId9"/>
    <p:sldId id="334" r:id="rId10"/>
    <p:sldId id="335" r:id="rId11"/>
    <p:sldId id="336" r:id="rId12"/>
    <p:sldId id="337" r:id="rId13"/>
    <p:sldId id="339" r:id="rId14"/>
    <p:sldId id="367" r:id="rId15"/>
    <p:sldId id="340" r:id="rId16"/>
    <p:sldId id="341" r:id="rId17"/>
    <p:sldId id="342" r:id="rId18"/>
    <p:sldId id="343" r:id="rId19"/>
    <p:sldId id="344" r:id="rId20"/>
    <p:sldId id="338" r:id="rId21"/>
    <p:sldId id="345" r:id="rId22"/>
    <p:sldId id="346" r:id="rId23"/>
    <p:sldId id="347" r:id="rId24"/>
    <p:sldId id="348" r:id="rId25"/>
    <p:sldId id="349" r:id="rId26"/>
    <p:sldId id="350" r:id="rId27"/>
    <p:sldId id="366" r:id="rId28"/>
    <p:sldId id="302" r:id="rId29"/>
    <p:sldId id="364" r:id="rId30"/>
    <p:sldId id="365" r:id="rId31"/>
    <p:sldId id="357" r:id="rId32"/>
    <p:sldId id="358" r:id="rId33"/>
    <p:sldId id="359" r:id="rId34"/>
    <p:sldId id="360" r:id="rId35"/>
    <p:sldId id="361" r:id="rId36"/>
    <p:sldId id="362" r:id="rId37"/>
    <p:sldId id="363" r:id="rId38"/>
    <p:sldId id="329" r:id="rId39"/>
    <p:sldId id="296" r:id="rId4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99FFCC"/>
    <a:srgbClr val="66FFCC"/>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358" autoAdjust="0"/>
  </p:normalViewPr>
  <p:slideViewPr>
    <p:cSldViewPr>
      <p:cViewPr varScale="1">
        <p:scale>
          <a:sx n="81" d="100"/>
          <a:sy n="81" d="100"/>
        </p:scale>
        <p:origin x="1498"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F761782-ADDD-4D40-B64E-BD1E16F5A2FE}" type="datetimeFigureOut">
              <a:rPr lang="en-GB" smtClean="0"/>
              <a:pPr/>
              <a:t>26/02/2023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1C267F3-3D7A-403C-8AB1-3B4379217299}" type="slidenum">
              <a:rPr lang="en-GB" smtClean="0"/>
              <a:pPr/>
              <a:t>‹#›</a:t>
            </a:fld>
            <a:endParaRPr lang="en-GB"/>
          </a:p>
        </p:txBody>
      </p:sp>
    </p:spTree>
    <p:extLst>
      <p:ext uri="{BB962C8B-B14F-4D97-AF65-F5344CB8AC3E}">
        <p14:creationId xmlns:p14="http://schemas.microsoft.com/office/powerpoint/2010/main" val="215998443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143000" y="1122363"/>
            <a:ext cx="6858000" cy="2387600"/>
          </a:xfrm>
        </p:spPr>
        <p:txBody>
          <a:bodyPr anchor="b"/>
          <a:lstStyle>
            <a:lvl1pPr algn="ctr">
              <a:defRPr sz="4500"/>
            </a:lvl1pPr>
          </a:lstStyle>
          <a:p>
            <a:r>
              <a:rPr lang="cs-CZ"/>
              <a:t>Kliknutím lze upravit styl.</a:t>
            </a:r>
            <a:endParaRPr lang="en-GB"/>
          </a:p>
        </p:txBody>
      </p:sp>
      <p:sp>
        <p:nvSpPr>
          <p:cNvPr id="3" name="Podnadpis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cs-CZ"/>
              <a:t>Kliknutím můžete upravit styl předlohy.</a:t>
            </a:r>
            <a:endParaRPr lang="en-GB"/>
          </a:p>
        </p:txBody>
      </p:sp>
      <p:sp>
        <p:nvSpPr>
          <p:cNvPr id="4" name="Zástupný symbol pro datum 3"/>
          <p:cNvSpPr>
            <a:spLocks noGrp="1"/>
          </p:cNvSpPr>
          <p:nvPr>
            <p:ph type="dt" sz="half" idx="10"/>
          </p:nvPr>
        </p:nvSpPr>
        <p:spPr/>
        <p:txBody>
          <a:bodyPr/>
          <a:lstStyle/>
          <a:p>
            <a:pPr>
              <a:defRPr/>
            </a:pPr>
            <a:endParaRPr lang="en-GB"/>
          </a:p>
        </p:txBody>
      </p:sp>
      <p:sp>
        <p:nvSpPr>
          <p:cNvPr id="5" name="Zástupný symbol pro zápatí 4"/>
          <p:cNvSpPr>
            <a:spLocks noGrp="1"/>
          </p:cNvSpPr>
          <p:nvPr>
            <p:ph type="ftr" sz="quarter" idx="11"/>
          </p:nvPr>
        </p:nvSpPr>
        <p:spPr/>
        <p:txBody>
          <a:bodyPr/>
          <a:lstStyle/>
          <a:p>
            <a:pPr>
              <a:defRPr/>
            </a:pPr>
            <a:endParaRPr lang="en-GB"/>
          </a:p>
        </p:txBody>
      </p:sp>
      <p:sp>
        <p:nvSpPr>
          <p:cNvPr id="6" name="Zástupný symbol pro číslo snímku 5"/>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3840181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pPr>
              <a:defRPr/>
            </a:pPr>
            <a:endParaRPr lang="en-GB"/>
          </a:p>
        </p:txBody>
      </p:sp>
      <p:sp>
        <p:nvSpPr>
          <p:cNvPr id="5" name="Zástupný symbol pro zápatí 4"/>
          <p:cNvSpPr>
            <a:spLocks noGrp="1"/>
          </p:cNvSpPr>
          <p:nvPr>
            <p:ph type="ftr" sz="quarter" idx="11"/>
          </p:nvPr>
        </p:nvSpPr>
        <p:spPr/>
        <p:txBody>
          <a:bodyPr/>
          <a:lstStyle/>
          <a:p>
            <a:pPr>
              <a:defRPr/>
            </a:pPr>
            <a:endParaRPr lang="en-GB"/>
          </a:p>
        </p:txBody>
      </p:sp>
      <p:sp>
        <p:nvSpPr>
          <p:cNvPr id="6" name="Zástupný symbol pro číslo snímku 5"/>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2383259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623888" y="1709739"/>
            <a:ext cx="7886700" cy="2852737"/>
          </a:xfrm>
        </p:spPr>
        <p:txBody>
          <a:bodyPr anchor="b"/>
          <a:lstStyle>
            <a:lvl1pPr>
              <a:defRPr sz="4500"/>
            </a:lvl1pPr>
          </a:lstStyle>
          <a:p>
            <a:r>
              <a:rPr lang="cs-CZ"/>
              <a:t>Kliknutím lze upravit styl.</a:t>
            </a:r>
            <a:endParaRPr lang="en-GB"/>
          </a:p>
        </p:txBody>
      </p:sp>
      <p:sp>
        <p:nvSpPr>
          <p:cNvPr id="3" name="Zástupný symbol pro tex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pPr>
              <a:defRPr/>
            </a:pPr>
            <a:endParaRPr lang="en-GB"/>
          </a:p>
        </p:txBody>
      </p:sp>
      <p:sp>
        <p:nvSpPr>
          <p:cNvPr id="5" name="Zástupný symbol pro zápatí 4"/>
          <p:cNvSpPr>
            <a:spLocks noGrp="1"/>
          </p:cNvSpPr>
          <p:nvPr>
            <p:ph type="ftr" sz="quarter" idx="11"/>
          </p:nvPr>
        </p:nvSpPr>
        <p:spPr/>
        <p:txBody>
          <a:bodyPr/>
          <a:lstStyle/>
          <a:p>
            <a:pPr>
              <a:defRPr/>
            </a:pPr>
            <a:endParaRPr lang="en-GB"/>
          </a:p>
        </p:txBody>
      </p:sp>
      <p:sp>
        <p:nvSpPr>
          <p:cNvPr id="6" name="Zástupný symbol pro číslo snímku 5"/>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1919468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sz="half" idx="1"/>
          </p:nvPr>
        </p:nvSpPr>
        <p:spPr>
          <a:xfrm>
            <a:off x="6286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obsah 3"/>
          <p:cNvSpPr>
            <a:spLocks noGrp="1"/>
          </p:cNvSpPr>
          <p:nvPr>
            <p:ph sz="half" idx="2"/>
          </p:nvPr>
        </p:nvSpPr>
        <p:spPr>
          <a:xfrm>
            <a:off x="46291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datum 4"/>
          <p:cNvSpPr>
            <a:spLocks noGrp="1"/>
          </p:cNvSpPr>
          <p:nvPr>
            <p:ph type="dt" sz="half" idx="10"/>
          </p:nvPr>
        </p:nvSpPr>
        <p:spPr/>
        <p:txBody>
          <a:bodyPr/>
          <a:lstStyle/>
          <a:p>
            <a:pPr>
              <a:defRPr/>
            </a:pPr>
            <a:endParaRPr lang="en-GB"/>
          </a:p>
        </p:txBody>
      </p:sp>
      <p:sp>
        <p:nvSpPr>
          <p:cNvPr id="6" name="Zástupný symbol pro zápatí 5"/>
          <p:cNvSpPr>
            <a:spLocks noGrp="1"/>
          </p:cNvSpPr>
          <p:nvPr>
            <p:ph type="ftr" sz="quarter" idx="11"/>
          </p:nvPr>
        </p:nvSpPr>
        <p:spPr/>
        <p:txBody>
          <a:bodyPr/>
          <a:lstStyle/>
          <a:p>
            <a:pPr>
              <a:defRPr/>
            </a:pPr>
            <a:endParaRPr lang="en-GB"/>
          </a:p>
        </p:txBody>
      </p:sp>
      <p:sp>
        <p:nvSpPr>
          <p:cNvPr id="7" name="Zástupný symbol pro číslo snímku 6"/>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920272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29841" y="365126"/>
            <a:ext cx="7886700" cy="1325563"/>
          </a:xfrm>
        </p:spPr>
        <p:txBody>
          <a:bodyPr/>
          <a:lstStyle/>
          <a:p>
            <a:r>
              <a:rPr lang="cs-CZ"/>
              <a:t>Kliknutím lze upravit styl.</a:t>
            </a:r>
            <a:endParaRPr lang="en-GB"/>
          </a:p>
        </p:txBody>
      </p:sp>
      <p:sp>
        <p:nvSpPr>
          <p:cNvPr id="3" name="Zástupný symbol pro tex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4" name="Zástupný symbol pro obsah 3"/>
          <p:cNvSpPr>
            <a:spLocks noGrp="1"/>
          </p:cNvSpPr>
          <p:nvPr>
            <p:ph sz="half" idx="2"/>
          </p:nvPr>
        </p:nvSpPr>
        <p:spPr>
          <a:xfrm>
            <a:off x="629842" y="2505075"/>
            <a:ext cx="3868340"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tex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6" name="Zástupný symbol pro obsah 5"/>
          <p:cNvSpPr>
            <a:spLocks noGrp="1"/>
          </p:cNvSpPr>
          <p:nvPr>
            <p:ph sz="quarter" idx="4"/>
          </p:nvPr>
        </p:nvSpPr>
        <p:spPr>
          <a:xfrm>
            <a:off x="4629150" y="2505075"/>
            <a:ext cx="3887391"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7" name="Zástupný symbol pro datum 6"/>
          <p:cNvSpPr>
            <a:spLocks noGrp="1"/>
          </p:cNvSpPr>
          <p:nvPr>
            <p:ph type="dt" sz="half" idx="10"/>
          </p:nvPr>
        </p:nvSpPr>
        <p:spPr/>
        <p:txBody>
          <a:bodyPr/>
          <a:lstStyle/>
          <a:p>
            <a:pPr>
              <a:defRPr/>
            </a:pPr>
            <a:endParaRPr lang="en-GB"/>
          </a:p>
        </p:txBody>
      </p:sp>
      <p:sp>
        <p:nvSpPr>
          <p:cNvPr id="8" name="Zástupný symbol pro zápatí 7"/>
          <p:cNvSpPr>
            <a:spLocks noGrp="1"/>
          </p:cNvSpPr>
          <p:nvPr>
            <p:ph type="ftr" sz="quarter" idx="11"/>
          </p:nvPr>
        </p:nvSpPr>
        <p:spPr/>
        <p:txBody>
          <a:bodyPr/>
          <a:lstStyle/>
          <a:p>
            <a:pPr>
              <a:defRPr/>
            </a:pPr>
            <a:endParaRPr lang="en-GB"/>
          </a:p>
        </p:txBody>
      </p:sp>
      <p:sp>
        <p:nvSpPr>
          <p:cNvPr id="9" name="Zástupný symbol pro číslo snímku 8"/>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1310837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datum 2"/>
          <p:cNvSpPr>
            <a:spLocks noGrp="1"/>
          </p:cNvSpPr>
          <p:nvPr>
            <p:ph type="dt" sz="half" idx="10"/>
          </p:nvPr>
        </p:nvSpPr>
        <p:spPr/>
        <p:txBody>
          <a:bodyPr/>
          <a:lstStyle/>
          <a:p>
            <a:pPr>
              <a:defRPr/>
            </a:pPr>
            <a:endParaRPr lang="en-GB"/>
          </a:p>
        </p:txBody>
      </p:sp>
      <p:sp>
        <p:nvSpPr>
          <p:cNvPr id="4" name="Zástupný symbol pro zápatí 3"/>
          <p:cNvSpPr>
            <a:spLocks noGrp="1"/>
          </p:cNvSpPr>
          <p:nvPr>
            <p:ph type="ftr" sz="quarter" idx="11"/>
          </p:nvPr>
        </p:nvSpPr>
        <p:spPr/>
        <p:txBody>
          <a:bodyPr/>
          <a:lstStyle/>
          <a:p>
            <a:pPr>
              <a:defRPr/>
            </a:pPr>
            <a:endParaRPr lang="en-GB"/>
          </a:p>
        </p:txBody>
      </p:sp>
      <p:sp>
        <p:nvSpPr>
          <p:cNvPr id="5" name="Zástupný symbol pro číslo snímku 4"/>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3077008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pPr>
              <a:defRPr/>
            </a:pPr>
            <a:endParaRPr lang="en-GB"/>
          </a:p>
        </p:txBody>
      </p:sp>
      <p:sp>
        <p:nvSpPr>
          <p:cNvPr id="3" name="Zástupný symbol pro zápatí 2"/>
          <p:cNvSpPr>
            <a:spLocks noGrp="1"/>
          </p:cNvSpPr>
          <p:nvPr>
            <p:ph type="ftr" sz="quarter" idx="11"/>
          </p:nvPr>
        </p:nvSpPr>
        <p:spPr/>
        <p:txBody>
          <a:bodyPr/>
          <a:lstStyle/>
          <a:p>
            <a:pPr>
              <a:defRPr/>
            </a:pPr>
            <a:endParaRPr lang="en-GB"/>
          </a:p>
        </p:txBody>
      </p:sp>
      <p:sp>
        <p:nvSpPr>
          <p:cNvPr id="4" name="Zástupný symbol pro číslo snímku 3"/>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2790125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sah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pPr>
              <a:defRPr/>
            </a:pPr>
            <a:endParaRPr lang="en-GB"/>
          </a:p>
        </p:txBody>
      </p:sp>
      <p:sp>
        <p:nvSpPr>
          <p:cNvPr id="6" name="Zástupný symbol pro zápatí 5"/>
          <p:cNvSpPr>
            <a:spLocks noGrp="1"/>
          </p:cNvSpPr>
          <p:nvPr>
            <p:ph type="ftr" sz="quarter" idx="11"/>
          </p:nvPr>
        </p:nvSpPr>
        <p:spPr/>
        <p:txBody>
          <a:bodyPr/>
          <a:lstStyle/>
          <a:p>
            <a:pPr>
              <a:defRPr/>
            </a:pPr>
            <a:endParaRPr lang="en-GB"/>
          </a:p>
        </p:txBody>
      </p:sp>
      <p:sp>
        <p:nvSpPr>
          <p:cNvPr id="7" name="Zástupný symbol pro číslo snímku 6"/>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2730414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rázek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pPr>
              <a:defRPr/>
            </a:pPr>
            <a:endParaRPr lang="en-GB"/>
          </a:p>
        </p:txBody>
      </p:sp>
      <p:sp>
        <p:nvSpPr>
          <p:cNvPr id="6" name="Zástupný symbol pro zápatí 5"/>
          <p:cNvSpPr>
            <a:spLocks noGrp="1"/>
          </p:cNvSpPr>
          <p:nvPr>
            <p:ph type="ftr" sz="quarter" idx="11"/>
          </p:nvPr>
        </p:nvSpPr>
        <p:spPr/>
        <p:txBody>
          <a:bodyPr/>
          <a:lstStyle/>
          <a:p>
            <a:pPr>
              <a:defRPr/>
            </a:pPr>
            <a:endParaRPr lang="en-GB"/>
          </a:p>
        </p:txBody>
      </p:sp>
      <p:sp>
        <p:nvSpPr>
          <p:cNvPr id="7" name="Zástupný symbol pro číslo snímku 6"/>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2136924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pPr>
              <a:defRPr/>
            </a:pPr>
            <a:endParaRPr lang="en-GB"/>
          </a:p>
        </p:txBody>
      </p:sp>
      <p:sp>
        <p:nvSpPr>
          <p:cNvPr id="5" name="Zástupný symbol pro zápatí 4"/>
          <p:cNvSpPr>
            <a:spLocks noGrp="1"/>
          </p:cNvSpPr>
          <p:nvPr>
            <p:ph type="ftr" sz="quarter" idx="11"/>
          </p:nvPr>
        </p:nvSpPr>
        <p:spPr/>
        <p:txBody>
          <a:bodyPr/>
          <a:lstStyle/>
          <a:p>
            <a:pPr>
              <a:defRPr/>
            </a:pPr>
            <a:endParaRPr lang="en-GB"/>
          </a:p>
        </p:txBody>
      </p:sp>
      <p:sp>
        <p:nvSpPr>
          <p:cNvPr id="6" name="Zástupný symbol pro číslo snímku 5"/>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1014094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43675" y="365125"/>
            <a:ext cx="1971675" cy="5811838"/>
          </a:xfrm>
        </p:spPr>
        <p:txBody>
          <a:bodyPr vert="eaVert"/>
          <a:lstStyle/>
          <a:p>
            <a:r>
              <a:rPr lang="cs-CZ"/>
              <a:t>Kliknutím lze upravit styl.</a:t>
            </a:r>
            <a:endParaRPr lang="en-GB"/>
          </a:p>
        </p:txBody>
      </p:sp>
      <p:sp>
        <p:nvSpPr>
          <p:cNvPr id="3" name="Zástupný symbol pro svislý text 2"/>
          <p:cNvSpPr>
            <a:spLocks noGrp="1"/>
          </p:cNvSpPr>
          <p:nvPr>
            <p:ph type="body" orient="vert" idx="1"/>
          </p:nvPr>
        </p:nvSpPr>
        <p:spPr>
          <a:xfrm>
            <a:off x="628650" y="365125"/>
            <a:ext cx="5800725"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pPr>
              <a:defRPr/>
            </a:pPr>
            <a:endParaRPr lang="en-GB"/>
          </a:p>
        </p:txBody>
      </p:sp>
      <p:sp>
        <p:nvSpPr>
          <p:cNvPr id="5" name="Zástupný symbol pro zápatí 4"/>
          <p:cNvSpPr>
            <a:spLocks noGrp="1"/>
          </p:cNvSpPr>
          <p:nvPr>
            <p:ph type="ftr" sz="quarter" idx="11"/>
          </p:nvPr>
        </p:nvSpPr>
        <p:spPr/>
        <p:txBody>
          <a:bodyPr/>
          <a:lstStyle/>
          <a:p>
            <a:pPr>
              <a:defRPr/>
            </a:pPr>
            <a:endParaRPr lang="en-GB"/>
          </a:p>
        </p:txBody>
      </p:sp>
      <p:sp>
        <p:nvSpPr>
          <p:cNvPr id="6" name="Zástupný symbol pro číslo snímku 5"/>
          <p:cNvSpPr>
            <a:spLocks noGrp="1"/>
          </p:cNvSpPr>
          <p:nvPr>
            <p:ph type="sldNum" sz="quarter" idx="12"/>
          </p:nvPr>
        </p:nvSpPr>
        <p:spPr/>
        <p:txBody>
          <a:body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39330481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370013" y="301625"/>
            <a:ext cx="7313612"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1370013" y="1827213"/>
            <a:ext cx="7313612" cy="4114800"/>
          </a:xfrm>
        </p:spPr>
        <p:txBody>
          <a:bodyPr/>
          <a:lstStyle/>
          <a:p>
            <a:endParaRPr lang="en-GB"/>
          </a:p>
        </p:txBody>
      </p:sp>
      <p:sp>
        <p:nvSpPr>
          <p:cNvPr id="4" name="Date Placeholder 3"/>
          <p:cNvSpPr>
            <a:spLocks noGrp="1"/>
          </p:cNvSpPr>
          <p:nvPr>
            <p:ph type="dt" sz="half" idx="10"/>
          </p:nvPr>
        </p:nvSpPr>
        <p:spPr>
          <a:xfrm>
            <a:off x="457200" y="6248400"/>
            <a:ext cx="2133600" cy="457200"/>
          </a:xfrm>
        </p:spPr>
        <p:txBody>
          <a:bodyPr/>
          <a:lstStyle>
            <a:lvl1pPr>
              <a:defRPr/>
            </a:lvl1pPr>
          </a:lstStyle>
          <a:p>
            <a:pPr>
              <a:defRPr/>
            </a:pPr>
            <a:endParaRPr lang="en-GB"/>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248400"/>
            <a:ext cx="2133600" cy="457200"/>
          </a:xfrm>
        </p:spPr>
        <p:txBody>
          <a:bodyPr/>
          <a:lstStyle>
            <a:lvl1pPr>
              <a:defRPr smtClean="0"/>
            </a:lvl1pPr>
          </a:lstStyle>
          <a:p>
            <a:pPr>
              <a:defRPr/>
            </a:pPr>
            <a:fld id="{C30EAD47-62DF-4960-8956-CAAC0763CF15}" type="slidenum">
              <a:rPr lang="en-GB"/>
              <a:pPr>
                <a:defRPr/>
              </a:pPr>
              <a:t>‹#›</a:t>
            </a:fld>
            <a:endParaRPr lang="en-GB"/>
          </a:p>
        </p:txBody>
      </p:sp>
    </p:spTree>
    <p:extLst>
      <p:ext uri="{BB962C8B-B14F-4D97-AF65-F5344CB8AC3E}">
        <p14:creationId xmlns:p14="http://schemas.microsoft.com/office/powerpoint/2010/main" val="3415691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cs-CZ"/>
              <a:t>Kliknutím lze upravit styl.</a:t>
            </a:r>
            <a:endParaRPr lang="en-GB"/>
          </a:p>
        </p:txBody>
      </p:sp>
      <p:sp>
        <p:nvSpPr>
          <p:cNvPr id="3" name="Zástupný symbol pro tex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5" name="Zástupný symbol pro zápatí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Zástupný symbol pro číslo snímk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2B553B81-F9C1-4A23-AFB3-30F87348DF77}" type="slidenum">
              <a:rPr lang="en-GB" smtClean="0"/>
              <a:pPr>
                <a:defRPr/>
              </a:pPr>
              <a:t>‹#›</a:t>
            </a:fld>
            <a:endParaRPr lang="en-GB"/>
          </a:p>
        </p:txBody>
      </p:sp>
    </p:spTree>
    <p:extLst>
      <p:ext uri="{BB962C8B-B14F-4D97-AF65-F5344CB8AC3E}">
        <p14:creationId xmlns:p14="http://schemas.microsoft.com/office/powerpoint/2010/main" val="153446987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cs-CZ"/>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hyperlink" Target="http://www.casp-uk.net/checklists" TargetMode="External"/><Relationship Id="rId2" Type="http://schemas.openxmlformats.org/officeDocument/2006/relationships/hyperlink" Target="http://www.ephpp.ca/PDF/Quality%20Assessment%20Tool_2010_2.pdf" TargetMode="External"/><Relationship Id="rId1" Type="http://schemas.openxmlformats.org/officeDocument/2006/relationships/slideLayout" Target="../slideLayouts/slideLayout2.xml"/><Relationship Id="rId4" Type="http://schemas.openxmlformats.org/officeDocument/2006/relationships/hyperlink" Target="http://srs-mcmaster.ca/research/evidence-based-practice-research-group/"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ctrTitle"/>
          </p:nvPr>
        </p:nvSpPr>
        <p:spPr>
          <a:xfrm>
            <a:off x="843261" y="548680"/>
            <a:ext cx="7239000" cy="2170113"/>
          </a:xfrm>
        </p:spPr>
        <p:txBody>
          <a:bodyPr/>
          <a:lstStyle/>
          <a:p>
            <a:pPr eaLnBrk="1" hangingPunct="1"/>
            <a:r>
              <a:rPr lang="en-GB" sz="3600" dirty="0">
                <a:latin typeface="Verdana" pitchFamily="34" charset="0"/>
              </a:rPr>
              <a:t>Critical appraisal: </a:t>
            </a:r>
            <a:br>
              <a:rPr lang="en-GB" sz="3600" dirty="0">
                <a:latin typeface="Verdana" pitchFamily="34" charset="0"/>
              </a:rPr>
            </a:br>
            <a:r>
              <a:rPr lang="en-GB" sz="3600" dirty="0">
                <a:latin typeface="Verdana" pitchFamily="34" charset="0"/>
              </a:rPr>
              <a:t>Formats for critiquing literature and levels of evidence</a:t>
            </a:r>
          </a:p>
        </p:txBody>
      </p:sp>
      <p:sp>
        <p:nvSpPr>
          <p:cNvPr id="15362" name="Rectangle 3"/>
          <p:cNvSpPr>
            <a:spLocks noGrp="1" noChangeArrowheads="1"/>
          </p:cNvSpPr>
          <p:nvPr>
            <p:ph type="subTitle" idx="1"/>
          </p:nvPr>
        </p:nvSpPr>
        <p:spPr>
          <a:xfrm>
            <a:off x="468313" y="3213100"/>
            <a:ext cx="7581900" cy="2160588"/>
          </a:xfrm>
        </p:spPr>
        <p:txBody>
          <a:bodyPr/>
          <a:lstStyle/>
          <a:p>
            <a:pPr eaLnBrk="1" hangingPunct="1"/>
            <a:r>
              <a:rPr lang="cs-CZ" sz="2800" dirty="0"/>
              <a:t>Bc. Veronika </a:t>
            </a:r>
            <a:r>
              <a:rPr lang="cs-CZ" sz="2800" dirty="0" err="1"/>
              <a:t>Vrbska</a:t>
            </a:r>
            <a:r>
              <a:rPr lang="cs-CZ" sz="2800" dirty="0"/>
              <a:t>, </a:t>
            </a:r>
            <a:r>
              <a:rPr lang="cs-CZ" sz="2800" dirty="0" err="1"/>
              <a:t>MSc</a:t>
            </a:r>
            <a:r>
              <a:rPr lang="cs-CZ" sz="2800" dirty="0"/>
              <a:t>.</a:t>
            </a:r>
            <a:endParaRPr lang="en-GB" sz="2800" dirty="0"/>
          </a:p>
        </p:txBody>
      </p:sp>
      <p:pic>
        <p:nvPicPr>
          <p:cNvPr id="1026" name="Picture 2" descr="bcpslis / Evidence-Based Practi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3789040"/>
            <a:ext cx="2736304" cy="2797934"/>
          </a:xfrm>
          <a:prstGeom prst="rect">
            <a:avLst/>
          </a:prstGeom>
          <a:noFill/>
          <a:extLst>
            <a:ext uri="{909E8E84-426E-40DD-AFC4-6F175D3DCCD1}">
              <a14:hiddenFill xmlns:a14="http://schemas.microsoft.com/office/drawing/2010/main">
                <a:solidFill>
                  <a:srgbClr val="FFFFFF"/>
                </a:solidFill>
              </a14:hiddenFill>
            </a:ext>
          </a:extLst>
        </p:spPr>
      </p:pic>
      <p:pic>
        <p:nvPicPr>
          <p:cNvPr id="10" name="Obrázek 9" descr="https://opvvv.msmt.cz/media/msmt/uploads/OP_VVV/Pravidla_pro_publicitu/logolinky/JVS2_opraveny_aj/logolink_OP_VVV_hor_barva_eng.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5733534"/>
            <a:ext cx="3840480" cy="853440"/>
          </a:xfrm>
          <a:prstGeom prst="rect">
            <a:avLst/>
          </a:prstGeom>
          <a:noFill/>
          <a:ln>
            <a:noFill/>
          </a:ln>
        </p:spPr>
      </p:pic>
      <p:sp>
        <p:nvSpPr>
          <p:cNvPr id="6" name="Obdélník 5"/>
          <p:cNvSpPr/>
          <p:nvPr/>
        </p:nvSpPr>
        <p:spPr>
          <a:xfrm>
            <a:off x="3766245" y="4862906"/>
            <a:ext cx="4572000" cy="441788"/>
          </a:xfrm>
          <a:prstGeom prst="rect">
            <a:avLst/>
          </a:prstGeom>
        </p:spPr>
        <p:txBody>
          <a:bodyPr>
            <a:spAutoFit/>
          </a:bodyPr>
          <a:lstStyle/>
          <a:p>
            <a:pPr algn="ctr">
              <a:lnSpc>
                <a:spcPct val="150000"/>
              </a:lnSpc>
              <a:spcAft>
                <a:spcPts val="0"/>
              </a:spcAft>
            </a:pP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ESF II </a:t>
            </a:r>
            <a:r>
              <a:rPr lang="cs-CZ" sz="8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project</a:t>
            </a: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8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of</a:t>
            </a: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8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the</a:t>
            </a: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University </a:t>
            </a:r>
            <a:r>
              <a:rPr lang="cs-CZ" sz="8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of</a:t>
            </a: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8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West</a:t>
            </a: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Bohemia in </a:t>
            </a:r>
            <a:r>
              <a:rPr lang="cs-CZ" sz="8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Pilsen</a:t>
            </a:r>
            <a:endParaRPr lang="cs-CZ" sz="8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cs-CZ" sz="8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8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reg</a:t>
            </a:r>
            <a:r>
              <a:rPr lang="cs-CZ" sz="8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8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number</a:t>
            </a:r>
            <a:r>
              <a:rPr lang="cs-CZ" sz="800" dirty="0">
                <a:solidFill>
                  <a:srgbClr val="000000"/>
                </a:solidFill>
                <a:latin typeface="Arial" panose="020B0604020202020204" pitchFamily="34" charset="0"/>
                <a:ea typeface="Calibri" panose="020F0502020204030204" pitchFamily="34" charset="0"/>
                <a:cs typeface="Times New Roman" panose="02020603050405020304" pitchFamily="18" charset="0"/>
              </a:rPr>
              <a:t>: CZ.02.2.69/0.0/0.0/18_056/0013239</a:t>
            </a:r>
            <a:endParaRPr lang="cs-CZ" sz="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a:xfrm>
            <a:off x="1370013" y="404813"/>
            <a:ext cx="7313612" cy="1143000"/>
          </a:xfrm>
        </p:spPr>
        <p:txBody>
          <a:bodyPr/>
          <a:lstStyle/>
          <a:p>
            <a:pPr eaLnBrk="1" hangingPunct="1"/>
            <a:r>
              <a:rPr lang="en-GB">
                <a:latin typeface="Verdana" pitchFamily="34" charset="0"/>
              </a:rPr>
              <a:t>Learning objectives</a:t>
            </a:r>
          </a:p>
        </p:txBody>
      </p:sp>
      <p:sp>
        <p:nvSpPr>
          <p:cNvPr id="16386" name="Rectangle 3"/>
          <p:cNvSpPr>
            <a:spLocks noGrp="1" noChangeArrowheads="1"/>
          </p:cNvSpPr>
          <p:nvPr>
            <p:ph idx="1"/>
          </p:nvPr>
        </p:nvSpPr>
        <p:spPr>
          <a:xfrm>
            <a:off x="1370013" y="2276872"/>
            <a:ext cx="7523162" cy="3449117"/>
          </a:xfrm>
        </p:spPr>
        <p:txBody>
          <a:bodyPr/>
          <a:lstStyle/>
          <a:p>
            <a:pPr eaLnBrk="1" hangingPunct="1">
              <a:lnSpc>
                <a:spcPct val="80000"/>
              </a:lnSpc>
            </a:pPr>
            <a:r>
              <a:rPr lang="en-GB" sz="2500" dirty="0"/>
              <a:t>To understand the importance of critiquing the literature</a:t>
            </a:r>
          </a:p>
          <a:p>
            <a:pPr eaLnBrk="1" hangingPunct="1">
              <a:lnSpc>
                <a:spcPct val="80000"/>
              </a:lnSpc>
            </a:pPr>
            <a:r>
              <a:rPr lang="en-GB" sz="2500" dirty="0"/>
              <a:t>To identify points you need to consider when critiquing the literature</a:t>
            </a:r>
          </a:p>
          <a:p>
            <a:pPr eaLnBrk="1" hangingPunct="1">
              <a:lnSpc>
                <a:spcPct val="80000"/>
              </a:lnSpc>
            </a:pPr>
            <a:r>
              <a:rPr lang="en-GB" sz="2500" dirty="0"/>
              <a:t>To describe the evidence dimensions as steps for assessing for strength of evidence</a:t>
            </a:r>
          </a:p>
          <a:p>
            <a:pPr eaLnBrk="1" hangingPunct="1">
              <a:lnSpc>
                <a:spcPct val="80000"/>
              </a:lnSpc>
            </a:pPr>
            <a:r>
              <a:rPr lang="en-GB" sz="2500" dirty="0"/>
              <a:t>To consider levels of evidence and other typologies</a:t>
            </a:r>
          </a:p>
          <a:p>
            <a:pPr eaLnBrk="1" hangingPunct="1">
              <a:lnSpc>
                <a:spcPct val="80000"/>
              </a:lnSpc>
            </a:pPr>
            <a:r>
              <a:rPr lang="en-GB" sz="2500" dirty="0"/>
              <a:t>To discuss ways to assess quality of research</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GB"/>
              <a:t>Assessing the evidence…</a:t>
            </a:r>
            <a:endParaRPr lang="en-US"/>
          </a:p>
        </p:txBody>
      </p:sp>
      <p:sp>
        <p:nvSpPr>
          <p:cNvPr id="64515" name="Rectangle 3"/>
          <p:cNvSpPr>
            <a:spLocks noGrp="1" noChangeArrowheads="1"/>
          </p:cNvSpPr>
          <p:nvPr>
            <p:ph idx="1"/>
          </p:nvPr>
        </p:nvSpPr>
        <p:spPr/>
        <p:txBody>
          <a:bodyPr/>
          <a:lstStyle/>
          <a:p>
            <a:r>
              <a:rPr lang="en-GB" dirty="0"/>
              <a:t>“Critical appraisal is a process of reviewing a paper in order to find information of value.” </a:t>
            </a:r>
            <a:endParaRPr lang="en-GB" sz="1800" dirty="0"/>
          </a:p>
          <a:p>
            <a:r>
              <a:rPr lang="en-GB" dirty="0"/>
              <a:t>Scientific evidence can be judged as less/more strong, valid or reliable</a:t>
            </a:r>
          </a:p>
          <a:p>
            <a:r>
              <a:rPr lang="en-GB" dirty="0"/>
              <a:t>Judgement may include several factors and be based on various formats</a:t>
            </a:r>
          </a:p>
          <a:p>
            <a:r>
              <a:rPr lang="en-GB" dirty="0"/>
              <a:t>Decide whether the evidence is important</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en-GB" dirty="0"/>
              <a:t>Importance of critiquing literature   </a:t>
            </a:r>
            <a:endParaRPr lang="en-US" dirty="0"/>
          </a:p>
        </p:txBody>
      </p:sp>
      <p:sp>
        <p:nvSpPr>
          <p:cNvPr id="62467" name="Rectangle 3"/>
          <p:cNvSpPr>
            <a:spLocks noGrp="1" noChangeArrowheads="1"/>
          </p:cNvSpPr>
          <p:nvPr>
            <p:ph idx="1"/>
          </p:nvPr>
        </p:nvSpPr>
        <p:spPr/>
        <p:txBody>
          <a:bodyPr/>
          <a:lstStyle/>
          <a:p>
            <a:pPr>
              <a:buNone/>
            </a:pPr>
            <a:r>
              <a:rPr lang="en-GB" dirty="0"/>
              <a:t>To enable decisions about:</a:t>
            </a:r>
          </a:p>
          <a:p>
            <a:r>
              <a:rPr lang="en-GB" dirty="0"/>
              <a:t>Effective interventions for specific clients</a:t>
            </a:r>
          </a:p>
          <a:p>
            <a:r>
              <a:rPr lang="en-GB" dirty="0"/>
              <a:t>The value of provided services </a:t>
            </a:r>
          </a:p>
          <a:p>
            <a:r>
              <a:rPr lang="en-GB" dirty="0"/>
              <a:t>Resources used efficiently </a:t>
            </a:r>
          </a:p>
          <a:p>
            <a:pPr>
              <a:buFont typeface="Wingdings" pitchFamily="2" charset="2"/>
              <a:buNone/>
            </a:pPr>
            <a:r>
              <a:rPr lang="en-GB" dirty="0"/>
              <a:t>               … on the basis of scientific evidence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altLang="en-US"/>
              <a:t>How to critique the evidence</a:t>
            </a:r>
          </a:p>
        </p:txBody>
      </p:sp>
      <p:sp>
        <p:nvSpPr>
          <p:cNvPr id="8195" name="Rectangle 3"/>
          <p:cNvSpPr>
            <a:spLocks noGrp="1" noChangeArrowheads="1"/>
          </p:cNvSpPr>
          <p:nvPr>
            <p:ph idx="1"/>
          </p:nvPr>
        </p:nvSpPr>
        <p:spPr>
          <a:xfrm>
            <a:off x="1043608" y="2349500"/>
            <a:ext cx="7643192" cy="3975100"/>
          </a:xfrm>
        </p:spPr>
        <p:txBody>
          <a:bodyPr/>
          <a:lstStyle/>
          <a:p>
            <a:r>
              <a:rPr lang="en-GB" altLang="en-US" dirty="0"/>
              <a:t>Identify strengths and weaknesses in published papers</a:t>
            </a:r>
          </a:p>
          <a:p>
            <a:endParaRPr lang="en-GB" altLang="en-US" dirty="0"/>
          </a:p>
          <a:p>
            <a:r>
              <a:rPr lang="en-GB" altLang="en-US" dirty="0"/>
              <a:t>Develop a better understanding of research methodology</a:t>
            </a:r>
          </a:p>
          <a:p>
            <a:endParaRPr lang="en-GB" altLang="en-US" dirty="0"/>
          </a:p>
          <a:p>
            <a:r>
              <a:rPr lang="en-GB" altLang="en-US" dirty="0"/>
              <a:t>Understand the meaning of relevant technical terms</a:t>
            </a:r>
          </a:p>
        </p:txBody>
      </p:sp>
    </p:spTree>
    <p:extLst>
      <p:ext uri="{BB962C8B-B14F-4D97-AF65-F5344CB8AC3E}">
        <p14:creationId xmlns:p14="http://schemas.microsoft.com/office/powerpoint/2010/main" val="3743555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altLang="en-US"/>
              <a:t>Title</a:t>
            </a:r>
          </a:p>
        </p:txBody>
      </p:sp>
      <p:sp>
        <p:nvSpPr>
          <p:cNvPr id="4099" name="Rectangle 3"/>
          <p:cNvSpPr>
            <a:spLocks noGrp="1" noChangeArrowheads="1"/>
          </p:cNvSpPr>
          <p:nvPr>
            <p:ph idx="1"/>
          </p:nvPr>
        </p:nvSpPr>
        <p:spPr/>
        <p:txBody>
          <a:bodyPr/>
          <a:lstStyle/>
          <a:p>
            <a:r>
              <a:rPr lang="en-GB" altLang="en-US" dirty="0"/>
              <a:t>Relevance to the Paper</a:t>
            </a:r>
          </a:p>
          <a:p>
            <a:pPr marL="0" indent="0">
              <a:buNone/>
            </a:pPr>
            <a:r>
              <a:rPr lang="en-GB" altLang="en-US" dirty="0"/>
              <a:t>&gt; Does it reflect the literature review, the methods and the findings of the study? </a:t>
            </a:r>
          </a:p>
          <a:p>
            <a:r>
              <a:rPr lang="en-GB" altLang="en-US" dirty="0"/>
              <a:t>Is it appropriate?</a:t>
            </a:r>
          </a:p>
        </p:txBody>
      </p:sp>
    </p:spTree>
    <p:extLst>
      <p:ext uri="{BB962C8B-B14F-4D97-AF65-F5344CB8AC3E}">
        <p14:creationId xmlns:p14="http://schemas.microsoft.com/office/powerpoint/2010/main" val="1760264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ltLang="en-US"/>
              <a:t>Abstract</a:t>
            </a:r>
          </a:p>
        </p:txBody>
      </p:sp>
      <p:sp>
        <p:nvSpPr>
          <p:cNvPr id="5123" name="Rectangle 3"/>
          <p:cNvSpPr>
            <a:spLocks noGrp="1" noChangeArrowheads="1"/>
          </p:cNvSpPr>
          <p:nvPr>
            <p:ph idx="1"/>
          </p:nvPr>
        </p:nvSpPr>
        <p:spPr/>
        <p:txBody>
          <a:bodyPr/>
          <a:lstStyle/>
          <a:p>
            <a:r>
              <a:rPr lang="en-GB" altLang="en-US" dirty="0"/>
              <a:t>Precise summary of the major points of a project</a:t>
            </a:r>
          </a:p>
          <a:p>
            <a:r>
              <a:rPr lang="en-GB" altLang="en-US" dirty="0"/>
              <a:t>Provides the reader with a brief overview of the research question </a:t>
            </a:r>
          </a:p>
          <a:p>
            <a:r>
              <a:rPr lang="en-GB" altLang="en-US" dirty="0"/>
              <a:t>Gives a clear picture of aim, content, methods and main findings</a:t>
            </a:r>
          </a:p>
          <a:p>
            <a:r>
              <a:rPr lang="en-GB" altLang="en-US" dirty="0"/>
              <a:t>Potential use of the study</a:t>
            </a:r>
          </a:p>
          <a:p>
            <a:endParaRPr lang="en-GB" altLang="en-US" dirty="0"/>
          </a:p>
        </p:txBody>
      </p:sp>
    </p:spTree>
    <p:extLst>
      <p:ext uri="{BB962C8B-B14F-4D97-AF65-F5344CB8AC3E}">
        <p14:creationId xmlns:p14="http://schemas.microsoft.com/office/powerpoint/2010/main" val="1170454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a:t>Abstract</a:t>
            </a:r>
          </a:p>
        </p:txBody>
      </p:sp>
      <p:sp>
        <p:nvSpPr>
          <p:cNvPr id="6147" name="Rectangle 3"/>
          <p:cNvSpPr>
            <a:spLocks noGrp="1" noChangeArrowheads="1"/>
          </p:cNvSpPr>
          <p:nvPr>
            <p:ph idx="1"/>
          </p:nvPr>
        </p:nvSpPr>
        <p:spPr>
          <a:xfrm>
            <a:off x="762000" y="1524000"/>
            <a:ext cx="7772400" cy="4114800"/>
          </a:xfrm>
        </p:spPr>
        <p:txBody>
          <a:bodyPr/>
          <a:lstStyle/>
          <a:p>
            <a:r>
              <a:rPr lang="en-GB" altLang="en-US" dirty="0"/>
              <a:t>Writers should be selective about the content</a:t>
            </a:r>
          </a:p>
          <a:p>
            <a:r>
              <a:rPr lang="en-GB" altLang="en-US" dirty="0"/>
              <a:t>Usually written after the completion of the study</a:t>
            </a:r>
          </a:p>
          <a:p>
            <a:r>
              <a:rPr lang="en-GB" altLang="en-US" dirty="0"/>
              <a:t>Generally between 150-250 words</a:t>
            </a:r>
          </a:p>
          <a:p>
            <a:r>
              <a:rPr lang="en-GB" altLang="en-US" dirty="0"/>
              <a:t>First piece of writing the reader sees, therefore very important</a:t>
            </a:r>
          </a:p>
          <a:p>
            <a:endParaRPr lang="en-GB" altLang="en-US" dirty="0"/>
          </a:p>
        </p:txBody>
      </p:sp>
    </p:spTree>
    <p:extLst>
      <p:ext uri="{BB962C8B-B14F-4D97-AF65-F5344CB8AC3E}">
        <p14:creationId xmlns:p14="http://schemas.microsoft.com/office/powerpoint/2010/main" val="847198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dirty="0"/>
              <a:t>Introduction / Literature review</a:t>
            </a:r>
          </a:p>
        </p:txBody>
      </p:sp>
      <p:sp>
        <p:nvSpPr>
          <p:cNvPr id="7171" name="Rectangle 3"/>
          <p:cNvSpPr>
            <a:spLocks noGrp="1" noChangeArrowheads="1"/>
          </p:cNvSpPr>
          <p:nvPr>
            <p:ph idx="1"/>
          </p:nvPr>
        </p:nvSpPr>
        <p:spPr>
          <a:xfrm>
            <a:off x="838200" y="1773238"/>
            <a:ext cx="7772400" cy="3941762"/>
          </a:xfrm>
        </p:spPr>
        <p:txBody>
          <a:bodyPr>
            <a:normAutofit fontScale="92500" lnSpcReduction="10000"/>
          </a:bodyPr>
          <a:lstStyle/>
          <a:p>
            <a:pPr marL="274320" indent="-274320" fontAlgn="auto">
              <a:spcAft>
                <a:spcPts val="0"/>
              </a:spcAft>
              <a:buClr>
                <a:schemeClr val="accent3"/>
              </a:buClr>
              <a:buFont typeface="Wingdings 2"/>
              <a:buChar char=""/>
              <a:defRPr/>
            </a:pPr>
            <a:r>
              <a:rPr lang="en-GB" altLang="en-US" sz="2800" dirty="0"/>
              <a:t>Is it well structured?</a:t>
            </a:r>
          </a:p>
          <a:p>
            <a:pPr marL="274320" indent="-274320" fontAlgn="auto">
              <a:spcAft>
                <a:spcPts val="0"/>
              </a:spcAft>
              <a:buClr>
                <a:schemeClr val="accent3"/>
              </a:buClr>
              <a:buFont typeface="Wingdings 2"/>
              <a:buChar char=""/>
              <a:defRPr/>
            </a:pPr>
            <a:r>
              <a:rPr lang="en-GB" altLang="en-US" sz="2800" dirty="0"/>
              <a:t>Does it set the scene?</a:t>
            </a:r>
          </a:p>
          <a:p>
            <a:pPr marL="274320" indent="-274320" fontAlgn="auto">
              <a:spcAft>
                <a:spcPts val="0"/>
              </a:spcAft>
              <a:buClr>
                <a:schemeClr val="accent3"/>
              </a:buClr>
              <a:buFont typeface="Wingdings 2"/>
              <a:buChar char=""/>
              <a:defRPr/>
            </a:pPr>
            <a:r>
              <a:rPr lang="en-GB" altLang="en-US" sz="2800" dirty="0"/>
              <a:t>Does it say why it is relevant?</a:t>
            </a:r>
          </a:p>
          <a:p>
            <a:pPr marL="274320" indent="-274320" fontAlgn="auto">
              <a:spcAft>
                <a:spcPts val="0"/>
              </a:spcAft>
              <a:buClr>
                <a:schemeClr val="accent3"/>
              </a:buClr>
              <a:buFont typeface="Wingdings 2"/>
              <a:buChar char=""/>
              <a:defRPr/>
            </a:pPr>
            <a:r>
              <a:rPr lang="en-GB" altLang="en-US" sz="2800" dirty="0"/>
              <a:t>Does it review relevant literature?</a:t>
            </a:r>
          </a:p>
          <a:p>
            <a:pPr marL="274320" indent="-274320" fontAlgn="auto">
              <a:spcAft>
                <a:spcPts val="0"/>
              </a:spcAft>
              <a:buClr>
                <a:schemeClr val="accent3"/>
              </a:buClr>
              <a:buFont typeface="Wingdings 2"/>
              <a:buChar char=""/>
              <a:defRPr/>
            </a:pPr>
            <a:r>
              <a:rPr lang="en-GB" altLang="en-US" sz="2800" dirty="0"/>
              <a:t>Are there gaps in the literature review?</a:t>
            </a:r>
          </a:p>
          <a:p>
            <a:pPr fontAlgn="auto">
              <a:spcAft>
                <a:spcPts val="0"/>
              </a:spcAft>
              <a:buClr>
                <a:schemeClr val="accent3"/>
              </a:buClr>
              <a:buFont typeface="Wingdings" panose="05000000000000000000" pitchFamily="2" charset="2"/>
              <a:buChar char="Ø"/>
              <a:defRPr/>
            </a:pPr>
            <a:r>
              <a:rPr lang="en-GB" altLang="en-US" sz="2800" dirty="0"/>
              <a:t>&gt; Search for published and unpublished studies</a:t>
            </a:r>
          </a:p>
          <a:p>
            <a:pPr marL="274320" indent="-274320" fontAlgn="auto">
              <a:spcAft>
                <a:spcPts val="0"/>
              </a:spcAft>
              <a:buClr>
                <a:schemeClr val="accent3"/>
              </a:buClr>
              <a:buFont typeface="Wingdings 2"/>
              <a:buChar char=""/>
              <a:defRPr/>
            </a:pPr>
            <a:r>
              <a:rPr lang="en-GB" altLang="en-US" sz="2800" dirty="0"/>
              <a:t>Does it say how the literature was collated?</a:t>
            </a:r>
          </a:p>
          <a:p>
            <a:pPr marL="274320" indent="-274320" fontAlgn="auto">
              <a:spcAft>
                <a:spcPts val="0"/>
              </a:spcAft>
              <a:buClr>
                <a:schemeClr val="accent3"/>
              </a:buClr>
              <a:buFont typeface="Wingdings 2"/>
              <a:buChar char=""/>
              <a:defRPr/>
            </a:pPr>
            <a:r>
              <a:rPr lang="en-GB" altLang="en-US" sz="2800" dirty="0"/>
              <a:t>&gt; which data bases were used</a:t>
            </a:r>
          </a:p>
          <a:p>
            <a:pPr marL="274320" indent="-274320" fontAlgn="auto">
              <a:spcAft>
                <a:spcPts val="0"/>
              </a:spcAft>
              <a:buClr>
                <a:schemeClr val="accent3"/>
              </a:buClr>
              <a:buFont typeface="Wingdings 2"/>
              <a:buChar char=""/>
              <a:defRPr/>
            </a:pPr>
            <a:r>
              <a:rPr lang="en-GB" altLang="en-US" sz="2800" dirty="0"/>
              <a:t>Is the literature up to date and relevant?</a:t>
            </a:r>
          </a:p>
          <a:p>
            <a:pPr marL="274320" indent="-274320" fontAlgn="auto">
              <a:spcAft>
                <a:spcPts val="0"/>
              </a:spcAft>
              <a:buClr>
                <a:schemeClr val="accent3"/>
              </a:buClr>
              <a:buFont typeface="Wingdings 2"/>
              <a:buChar char=""/>
              <a:defRPr/>
            </a:pPr>
            <a:endParaRPr lang="en-GB" altLang="en-US" sz="2800" dirty="0"/>
          </a:p>
          <a:p>
            <a:pPr marL="274320" indent="-274320" fontAlgn="auto">
              <a:spcAft>
                <a:spcPts val="0"/>
              </a:spcAft>
              <a:buClr>
                <a:schemeClr val="accent3"/>
              </a:buClr>
              <a:buFont typeface="Wingdings 2"/>
              <a:buChar char=""/>
              <a:defRPr/>
            </a:pPr>
            <a:endParaRPr lang="en-GB" altLang="en-US" sz="2800" dirty="0"/>
          </a:p>
        </p:txBody>
      </p:sp>
    </p:spTree>
    <p:extLst>
      <p:ext uri="{BB962C8B-B14F-4D97-AF65-F5344CB8AC3E}">
        <p14:creationId xmlns:p14="http://schemas.microsoft.com/office/powerpoint/2010/main" val="690690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dirty="0"/>
              <a:t>Introduction /  Literature review</a:t>
            </a:r>
          </a:p>
        </p:txBody>
      </p:sp>
      <p:sp>
        <p:nvSpPr>
          <p:cNvPr id="10243" name="Rectangle 3"/>
          <p:cNvSpPr>
            <a:spLocks noGrp="1" noChangeArrowheads="1"/>
          </p:cNvSpPr>
          <p:nvPr>
            <p:ph idx="1"/>
          </p:nvPr>
        </p:nvSpPr>
        <p:spPr/>
        <p:txBody>
          <a:bodyPr/>
          <a:lstStyle/>
          <a:p>
            <a:r>
              <a:rPr lang="en-GB" altLang="en-US" sz="2800" dirty="0"/>
              <a:t>Have the authors considered the rigour of the studies they have identified?</a:t>
            </a:r>
          </a:p>
          <a:p>
            <a:r>
              <a:rPr lang="en-GB" altLang="en-US" sz="2800" dirty="0"/>
              <a:t>Does it  clearly outline the aims of the study?</a:t>
            </a:r>
          </a:p>
          <a:p>
            <a:r>
              <a:rPr lang="en-GB" altLang="en-US" dirty="0"/>
              <a:t>Is the study original?</a:t>
            </a:r>
          </a:p>
          <a:p>
            <a:endParaRPr lang="en-GB" altLang="en-US" dirty="0"/>
          </a:p>
          <a:p>
            <a:endParaRPr lang="en-GB" altLang="en-US" dirty="0"/>
          </a:p>
        </p:txBody>
      </p:sp>
    </p:spTree>
    <p:extLst>
      <p:ext uri="{BB962C8B-B14F-4D97-AF65-F5344CB8AC3E}">
        <p14:creationId xmlns:p14="http://schemas.microsoft.com/office/powerpoint/2010/main" val="3416254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fontAlgn="auto">
              <a:spcAft>
                <a:spcPts val="0"/>
              </a:spcAft>
              <a:defRPr/>
            </a:pPr>
            <a:r>
              <a:rPr lang="en-GB" altLang="en-US" dirty="0"/>
              <a:t>Method: </a:t>
            </a:r>
            <a:br>
              <a:rPr lang="en-GB" altLang="en-US" dirty="0"/>
            </a:br>
            <a:r>
              <a:rPr lang="en-GB" altLang="en-US" dirty="0"/>
              <a:t>Who was the study about?</a:t>
            </a:r>
          </a:p>
        </p:txBody>
      </p:sp>
      <p:sp>
        <p:nvSpPr>
          <p:cNvPr id="9219" name="Rectangle 3"/>
          <p:cNvSpPr>
            <a:spLocks noGrp="1" noChangeArrowheads="1"/>
          </p:cNvSpPr>
          <p:nvPr>
            <p:ph idx="1"/>
          </p:nvPr>
        </p:nvSpPr>
        <p:spPr/>
        <p:txBody>
          <a:bodyPr>
            <a:normAutofit/>
          </a:bodyPr>
          <a:lstStyle/>
          <a:p>
            <a:pPr marL="0" indent="0" fontAlgn="auto">
              <a:spcAft>
                <a:spcPts val="0"/>
              </a:spcAft>
              <a:buClr>
                <a:schemeClr val="accent3"/>
              </a:buClr>
              <a:buNone/>
              <a:defRPr/>
            </a:pPr>
            <a:r>
              <a:rPr lang="en-GB" altLang="en-US" sz="2800" dirty="0"/>
              <a:t>  Who was included in the study?</a:t>
            </a:r>
          </a:p>
          <a:p>
            <a:pPr marL="274320" indent="-274320" fontAlgn="auto">
              <a:spcAft>
                <a:spcPts val="0"/>
              </a:spcAft>
              <a:buClr>
                <a:schemeClr val="accent3"/>
              </a:buClr>
              <a:buFont typeface="Wingdings 2"/>
              <a:buChar char=""/>
              <a:defRPr/>
            </a:pPr>
            <a:r>
              <a:rPr lang="en-GB" altLang="en-US" sz="2800" dirty="0"/>
              <a:t>Who was excluded from the study?</a:t>
            </a:r>
          </a:p>
          <a:p>
            <a:pPr marL="274320" indent="-274320" fontAlgn="auto">
              <a:spcAft>
                <a:spcPts val="0"/>
              </a:spcAft>
              <a:buClr>
                <a:schemeClr val="accent3"/>
              </a:buClr>
              <a:buFont typeface="Wingdings 2"/>
              <a:buChar char=""/>
              <a:defRPr/>
            </a:pPr>
            <a:r>
              <a:rPr lang="en-GB" altLang="en-US" sz="2800" dirty="0"/>
              <a:t>How were the subjects recruited/selected?</a:t>
            </a:r>
          </a:p>
          <a:p>
            <a:pPr marL="274320" indent="-274320" fontAlgn="auto">
              <a:spcAft>
                <a:spcPts val="0"/>
              </a:spcAft>
              <a:buClr>
                <a:schemeClr val="accent3"/>
              </a:buClr>
              <a:buFont typeface="Wingdings 2"/>
              <a:buChar char=""/>
              <a:defRPr/>
            </a:pPr>
            <a:r>
              <a:rPr lang="en-GB" altLang="en-US" sz="2800" dirty="0"/>
              <a:t>Was it a random sample?</a:t>
            </a:r>
          </a:p>
          <a:p>
            <a:pPr marL="274320" indent="-274320" fontAlgn="auto">
              <a:spcAft>
                <a:spcPts val="0"/>
              </a:spcAft>
              <a:buClr>
                <a:schemeClr val="accent3"/>
              </a:buClr>
              <a:buFont typeface="Wingdings 2"/>
              <a:buChar char=""/>
              <a:defRPr/>
            </a:pPr>
            <a:r>
              <a:rPr lang="en-GB" altLang="en-US" sz="2800" dirty="0"/>
              <a:t>Relationship of study population to general population as a whole</a:t>
            </a:r>
          </a:p>
        </p:txBody>
      </p:sp>
    </p:spTree>
    <p:extLst>
      <p:ext uri="{BB962C8B-B14F-4D97-AF65-F5344CB8AC3E}">
        <p14:creationId xmlns:p14="http://schemas.microsoft.com/office/powerpoint/2010/main" val="2706540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a:bodyPr>
          <a:lstStyle/>
          <a:p>
            <a:pPr fontAlgn="auto">
              <a:spcAft>
                <a:spcPts val="0"/>
              </a:spcAft>
              <a:defRPr/>
            </a:pPr>
            <a:r>
              <a:rPr lang="en-GB" altLang="en-US" dirty="0"/>
              <a:t>Method: </a:t>
            </a:r>
            <a:br>
              <a:rPr lang="en-GB" altLang="en-US" dirty="0"/>
            </a:br>
            <a:r>
              <a:rPr lang="en-GB" altLang="en-US" dirty="0"/>
              <a:t>Size of Study Population</a:t>
            </a:r>
          </a:p>
        </p:txBody>
      </p:sp>
      <p:sp>
        <p:nvSpPr>
          <p:cNvPr id="12291" name="Rectangle 3"/>
          <p:cNvSpPr>
            <a:spLocks noGrp="1" noChangeArrowheads="1"/>
          </p:cNvSpPr>
          <p:nvPr>
            <p:ph idx="1"/>
          </p:nvPr>
        </p:nvSpPr>
        <p:spPr>
          <a:xfrm>
            <a:off x="1370013" y="2132855"/>
            <a:ext cx="7313612" cy="3809157"/>
          </a:xfrm>
        </p:spPr>
        <p:txBody>
          <a:bodyPr/>
          <a:lstStyle/>
          <a:p>
            <a:r>
              <a:rPr lang="en-GB" altLang="en-US" dirty="0"/>
              <a:t>Size of Sample/Justified</a:t>
            </a:r>
          </a:p>
          <a:p>
            <a:endParaRPr lang="en-GB" altLang="en-US" dirty="0"/>
          </a:p>
          <a:p>
            <a:r>
              <a:rPr lang="en-GB" altLang="en-US" dirty="0"/>
              <a:t>Clear why participants chose not to take part</a:t>
            </a:r>
          </a:p>
          <a:p>
            <a:endParaRPr lang="en-GB" altLang="en-US" dirty="0"/>
          </a:p>
          <a:p>
            <a:r>
              <a:rPr lang="en-GB" altLang="en-US" dirty="0"/>
              <a:t>Time Period</a:t>
            </a:r>
          </a:p>
        </p:txBody>
      </p:sp>
    </p:spTree>
    <p:extLst>
      <p:ext uri="{BB962C8B-B14F-4D97-AF65-F5344CB8AC3E}">
        <p14:creationId xmlns:p14="http://schemas.microsoft.com/office/powerpoint/2010/main" val="2083463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381000"/>
            <a:ext cx="7772400" cy="1143000"/>
          </a:xfrm>
        </p:spPr>
        <p:txBody>
          <a:bodyPr/>
          <a:lstStyle/>
          <a:p>
            <a:r>
              <a:rPr lang="en-GB" altLang="en-US" sz="3600" dirty="0"/>
              <a:t>Methods: Was the design of the study sensible?</a:t>
            </a:r>
            <a:endParaRPr lang="en-GB" altLang="en-US" dirty="0"/>
          </a:p>
        </p:txBody>
      </p:sp>
      <p:sp>
        <p:nvSpPr>
          <p:cNvPr id="14339" name="Rectangle 3"/>
          <p:cNvSpPr>
            <a:spLocks noGrp="1" noChangeArrowheads="1"/>
          </p:cNvSpPr>
          <p:nvPr>
            <p:ph idx="1"/>
          </p:nvPr>
        </p:nvSpPr>
        <p:spPr>
          <a:xfrm>
            <a:off x="762000" y="1844824"/>
            <a:ext cx="7772400" cy="3717776"/>
          </a:xfrm>
        </p:spPr>
        <p:txBody>
          <a:bodyPr/>
          <a:lstStyle/>
          <a:p>
            <a:r>
              <a:rPr lang="en-GB" altLang="en-US" dirty="0"/>
              <a:t>Type of study</a:t>
            </a:r>
          </a:p>
          <a:p>
            <a:r>
              <a:rPr lang="en-GB" altLang="en-US" dirty="0"/>
              <a:t>Study Design</a:t>
            </a:r>
          </a:p>
          <a:p>
            <a:r>
              <a:rPr lang="en-GB" altLang="en-US" dirty="0"/>
              <a:t>Research Question/Hypothesis</a:t>
            </a:r>
          </a:p>
          <a:p>
            <a:r>
              <a:rPr lang="en-GB" altLang="en-US" dirty="0"/>
              <a:t>Where the methods modified during the process and why?</a:t>
            </a:r>
          </a:p>
          <a:p>
            <a:r>
              <a:rPr lang="en-GB" altLang="en-US" dirty="0"/>
              <a:t>Duration of follow-up</a:t>
            </a:r>
          </a:p>
          <a:p>
            <a:r>
              <a:rPr lang="en-GB" altLang="en-US" dirty="0"/>
              <a:t>Completeness of follow up</a:t>
            </a:r>
          </a:p>
          <a:p>
            <a:endParaRPr lang="en-GB" altLang="en-US" dirty="0"/>
          </a:p>
          <a:p>
            <a:endParaRPr lang="en-GB" altLang="en-US" dirty="0"/>
          </a:p>
        </p:txBody>
      </p:sp>
    </p:spTree>
    <p:extLst>
      <p:ext uri="{BB962C8B-B14F-4D97-AF65-F5344CB8AC3E}">
        <p14:creationId xmlns:p14="http://schemas.microsoft.com/office/powerpoint/2010/main" val="3816056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62000" y="381000"/>
            <a:ext cx="7772400" cy="1143000"/>
          </a:xfrm>
        </p:spPr>
        <p:txBody>
          <a:bodyPr/>
          <a:lstStyle/>
          <a:p>
            <a:r>
              <a:rPr lang="en-GB" altLang="en-US" sz="3600" dirty="0"/>
              <a:t>Methods: Data collection</a:t>
            </a:r>
            <a:endParaRPr lang="en-GB" altLang="en-US" dirty="0"/>
          </a:p>
        </p:txBody>
      </p:sp>
      <p:sp>
        <p:nvSpPr>
          <p:cNvPr id="14339" name="Rectangle 3"/>
          <p:cNvSpPr>
            <a:spLocks noGrp="1" noChangeArrowheads="1"/>
          </p:cNvSpPr>
          <p:nvPr>
            <p:ph idx="1"/>
          </p:nvPr>
        </p:nvSpPr>
        <p:spPr>
          <a:xfrm>
            <a:off x="762000" y="1844824"/>
            <a:ext cx="7772400" cy="3717776"/>
          </a:xfrm>
        </p:spPr>
        <p:txBody>
          <a:bodyPr/>
          <a:lstStyle/>
          <a:p>
            <a:r>
              <a:rPr lang="en-GB" altLang="en-US" dirty="0"/>
              <a:t>Where the data was collected and why the setting was chosen?</a:t>
            </a:r>
          </a:p>
          <a:p>
            <a:r>
              <a:rPr lang="en-GB" altLang="en-US" dirty="0"/>
              <a:t>How was the data collected and why?</a:t>
            </a:r>
          </a:p>
          <a:p>
            <a:r>
              <a:rPr lang="en-GB" altLang="en-US" dirty="0"/>
              <a:t>How the data was recorded and why?</a:t>
            </a:r>
          </a:p>
          <a:p>
            <a:r>
              <a:rPr lang="en-GB" altLang="en-US" dirty="0"/>
              <a:t>Where the methods modified during the process and why?</a:t>
            </a:r>
          </a:p>
          <a:p>
            <a:endParaRPr lang="en-GB" altLang="en-US" dirty="0"/>
          </a:p>
        </p:txBody>
      </p:sp>
    </p:spTree>
    <p:extLst>
      <p:ext uri="{BB962C8B-B14F-4D97-AF65-F5344CB8AC3E}">
        <p14:creationId xmlns:p14="http://schemas.microsoft.com/office/powerpoint/2010/main" val="2097263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ltLang="en-US" sz="3600" dirty="0"/>
              <a:t>Evaluation of intervention?</a:t>
            </a:r>
          </a:p>
        </p:txBody>
      </p:sp>
      <p:sp>
        <p:nvSpPr>
          <p:cNvPr id="13315" name="Rectangle 3"/>
          <p:cNvSpPr>
            <a:spLocks noGrp="1" noChangeArrowheads="1"/>
          </p:cNvSpPr>
          <p:nvPr>
            <p:ph idx="1"/>
          </p:nvPr>
        </p:nvSpPr>
        <p:spPr>
          <a:xfrm>
            <a:off x="838200" y="1700809"/>
            <a:ext cx="7772400" cy="4392488"/>
          </a:xfrm>
        </p:spPr>
        <p:txBody>
          <a:bodyPr>
            <a:normAutofit/>
          </a:bodyPr>
          <a:lstStyle/>
          <a:p>
            <a:pPr marL="274320" indent="-274320" fontAlgn="auto">
              <a:spcAft>
                <a:spcPts val="0"/>
              </a:spcAft>
              <a:buClr>
                <a:schemeClr val="accent3"/>
              </a:buClr>
              <a:buFont typeface="Wingdings 2"/>
              <a:buChar char=""/>
              <a:defRPr/>
            </a:pPr>
            <a:r>
              <a:rPr lang="en-GB" altLang="en-US" dirty="0"/>
              <a:t>What specific intervention/manoeuvre was being considered, and what was it being compared with?</a:t>
            </a:r>
          </a:p>
          <a:p>
            <a:pPr marL="274320" indent="-274320" fontAlgn="auto">
              <a:spcAft>
                <a:spcPts val="0"/>
              </a:spcAft>
              <a:buClr>
                <a:schemeClr val="accent3"/>
              </a:buClr>
              <a:buFont typeface="Wingdings 2"/>
              <a:buChar char=""/>
              <a:defRPr/>
            </a:pPr>
            <a:endParaRPr lang="en-GB" altLang="en-US" dirty="0"/>
          </a:p>
          <a:p>
            <a:pPr marL="274320" indent="-274320" fontAlgn="auto">
              <a:spcAft>
                <a:spcPts val="0"/>
              </a:spcAft>
              <a:buClr>
                <a:schemeClr val="accent3"/>
              </a:buClr>
              <a:buFont typeface="Wingdings 2"/>
              <a:buChar char=""/>
              <a:defRPr/>
            </a:pPr>
            <a:r>
              <a:rPr lang="en-GB" altLang="en-US" dirty="0"/>
              <a:t>What outcome was measured and how?</a:t>
            </a:r>
          </a:p>
          <a:p>
            <a:r>
              <a:rPr lang="en-GB" altLang="en-US" dirty="0"/>
              <a:t>Outcomes need to be clearly stated in order  to determine if they were relevant and useful to your situation</a:t>
            </a:r>
          </a:p>
          <a:p>
            <a:r>
              <a:rPr lang="en-GB" altLang="en-US" dirty="0"/>
              <a:t>Were the measures reliable and valid?</a:t>
            </a:r>
          </a:p>
          <a:p>
            <a:pPr marL="274320" indent="-274320" fontAlgn="auto">
              <a:spcAft>
                <a:spcPts val="0"/>
              </a:spcAft>
              <a:buClr>
                <a:schemeClr val="accent3"/>
              </a:buClr>
              <a:buFont typeface="Wingdings 2"/>
              <a:buChar char=""/>
              <a:defRPr/>
            </a:pPr>
            <a:endParaRPr lang="en-GB" altLang="en-US" dirty="0"/>
          </a:p>
          <a:p>
            <a:pPr marL="274320" indent="-274320" fontAlgn="auto">
              <a:spcAft>
                <a:spcPts val="0"/>
              </a:spcAft>
              <a:buClr>
                <a:schemeClr val="accent3"/>
              </a:buClr>
              <a:buFont typeface="Wingdings 2"/>
              <a:buChar char=""/>
              <a:defRPr/>
            </a:pPr>
            <a:r>
              <a:rPr lang="en-GB" altLang="en-US" dirty="0"/>
              <a:t>Replication: Is the intervention described in detail (</a:t>
            </a:r>
            <a:r>
              <a:rPr lang="en-GB" altLang="en-US" sz="2800" dirty="0"/>
              <a:t>who delivered it, how often the treatment was received, the setting)</a:t>
            </a:r>
            <a:endParaRPr lang="en-GB" altLang="en-US" dirty="0"/>
          </a:p>
          <a:p>
            <a:pPr marL="0" indent="0" fontAlgn="auto">
              <a:spcAft>
                <a:spcPts val="0"/>
              </a:spcAft>
              <a:buClr>
                <a:schemeClr val="accent3"/>
              </a:buClr>
              <a:buFont typeface="Wingdings 2"/>
              <a:buNone/>
              <a:defRPr/>
            </a:pPr>
            <a:endParaRPr lang="en-GB" altLang="en-US" dirty="0"/>
          </a:p>
        </p:txBody>
      </p:sp>
    </p:spTree>
    <p:extLst>
      <p:ext uri="{BB962C8B-B14F-4D97-AF65-F5344CB8AC3E}">
        <p14:creationId xmlns:p14="http://schemas.microsoft.com/office/powerpoint/2010/main" val="2772471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704850"/>
            <a:ext cx="8229600" cy="707926"/>
          </a:xfrm>
        </p:spPr>
        <p:txBody>
          <a:bodyPr/>
          <a:lstStyle/>
          <a:p>
            <a:r>
              <a:rPr lang="en-GB" altLang="en-US" dirty="0"/>
              <a:t>Study Design</a:t>
            </a:r>
          </a:p>
        </p:txBody>
      </p:sp>
      <p:sp>
        <p:nvSpPr>
          <p:cNvPr id="2" name="Content Placeholder 1"/>
          <p:cNvSpPr>
            <a:spLocks noGrp="1"/>
          </p:cNvSpPr>
          <p:nvPr>
            <p:ph sz="half" idx="1"/>
          </p:nvPr>
        </p:nvSpPr>
        <p:spPr>
          <a:xfrm>
            <a:off x="1043608" y="1556792"/>
            <a:ext cx="7128791" cy="4385221"/>
          </a:xfrm>
        </p:spPr>
        <p:txBody>
          <a:bodyPr/>
          <a:lstStyle/>
          <a:p>
            <a:pPr marL="0" indent="0">
              <a:buNone/>
            </a:pPr>
            <a:r>
              <a:rPr lang="en-GB" sz="2400" dirty="0"/>
              <a:t>Different types of designs provide ‘best’ answers for different types of questions e.g.</a:t>
            </a:r>
          </a:p>
          <a:p>
            <a:r>
              <a:rPr lang="en-GB" sz="2400" dirty="0"/>
              <a:t>Treatment: Systematic Reviews, Randomised Controlled Trials, in some cases single-case experimental studies </a:t>
            </a:r>
          </a:p>
          <a:p>
            <a:r>
              <a:rPr lang="en-GB" sz="2400" dirty="0"/>
              <a:t>Patient experiences/concerns: Qualitative </a:t>
            </a:r>
          </a:p>
          <a:p>
            <a:r>
              <a:rPr lang="en-GB" sz="2400" dirty="0"/>
              <a:t>Likely course of disease/disability: Cohort/ follow-up studies </a:t>
            </a:r>
          </a:p>
          <a:p>
            <a:r>
              <a:rPr lang="en-GB" sz="2400" dirty="0"/>
              <a:t>Cost-effectiveness: Economic studies comparing all outcomes against costs (</a:t>
            </a:r>
            <a:r>
              <a:rPr lang="en-GB" sz="1800" dirty="0"/>
              <a:t>Bennett JW, </a:t>
            </a:r>
            <a:r>
              <a:rPr lang="en-GB" sz="1800" dirty="0" err="1"/>
              <a:t>Glasziou</a:t>
            </a:r>
            <a:r>
              <a:rPr lang="en-GB" sz="1800" dirty="0"/>
              <a:t> P. Evidence-based practice: what does it really mean? Disease Manage Health Outcomes 1997; 1: 277–85)</a:t>
            </a:r>
          </a:p>
        </p:txBody>
      </p:sp>
    </p:spTree>
    <p:extLst>
      <p:ext uri="{BB962C8B-B14F-4D97-AF65-F5344CB8AC3E}">
        <p14:creationId xmlns:p14="http://schemas.microsoft.com/office/powerpoint/2010/main" val="10467523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altLang="en-US" sz="3600"/>
              <a:t>Was systematic bias avoided or minimised?</a:t>
            </a:r>
            <a:endParaRPr lang="en-GB" altLang="en-US"/>
          </a:p>
        </p:txBody>
      </p:sp>
      <p:sp>
        <p:nvSpPr>
          <p:cNvPr id="17411" name="Rectangle 3"/>
          <p:cNvSpPr>
            <a:spLocks noGrp="1" noChangeArrowheads="1"/>
          </p:cNvSpPr>
          <p:nvPr>
            <p:ph idx="1"/>
          </p:nvPr>
        </p:nvSpPr>
        <p:spPr/>
        <p:txBody>
          <a:bodyPr/>
          <a:lstStyle/>
          <a:p>
            <a:r>
              <a:rPr lang="en-GB" altLang="en-US" sz="2400"/>
              <a:t>Anything that incorrectly influences the conclusions about groups and distorts comparisons</a:t>
            </a:r>
          </a:p>
          <a:p>
            <a:endParaRPr lang="en-GB" altLang="en-US" sz="2400"/>
          </a:p>
          <a:p>
            <a:r>
              <a:rPr lang="en-GB" altLang="en-US" sz="2400"/>
              <a:t>In RCTs systematic bias is avoided by selecting a sample of participants from a particular population and allocating them randomly to the different groups.</a:t>
            </a:r>
          </a:p>
          <a:p>
            <a:endParaRPr lang="en-GB" altLang="en-US" sz="2400"/>
          </a:p>
        </p:txBody>
      </p:sp>
    </p:spTree>
    <p:extLst>
      <p:ext uri="{BB962C8B-B14F-4D97-AF65-F5344CB8AC3E}">
        <p14:creationId xmlns:p14="http://schemas.microsoft.com/office/powerpoint/2010/main" val="2465899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altLang="en-US" sz="3600"/>
              <a:t>Was systematic bias avoided or minimised?</a:t>
            </a:r>
          </a:p>
        </p:txBody>
      </p:sp>
      <p:sp>
        <p:nvSpPr>
          <p:cNvPr id="17411" name="Rectangle 3"/>
          <p:cNvSpPr>
            <a:spLocks noGrp="1" noChangeArrowheads="1"/>
          </p:cNvSpPr>
          <p:nvPr>
            <p:ph idx="1"/>
          </p:nvPr>
        </p:nvSpPr>
        <p:spPr/>
        <p:txBody>
          <a:bodyPr>
            <a:normAutofit/>
          </a:bodyPr>
          <a:lstStyle/>
          <a:p>
            <a:pPr marL="274320" indent="-274320" fontAlgn="auto">
              <a:spcAft>
                <a:spcPts val="0"/>
              </a:spcAft>
              <a:buClr>
                <a:schemeClr val="accent3"/>
              </a:buClr>
              <a:buFont typeface="Wingdings 2"/>
              <a:buChar char=""/>
              <a:defRPr/>
            </a:pPr>
            <a:r>
              <a:rPr lang="en-GB" altLang="en-US" dirty="0"/>
              <a:t>NON RCT: General Rule</a:t>
            </a:r>
          </a:p>
          <a:p>
            <a:pPr marL="0" indent="0" fontAlgn="auto">
              <a:spcAft>
                <a:spcPts val="0"/>
              </a:spcAft>
              <a:buClr>
                <a:schemeClr val="accent3"/>
              </a:buClr>
              <a:buFont typeface="Wingdings 2"/>
              <a:buNone/>
              <a:defRPr/>
            </a:pPr>
            <a:r>
              <a:rPr lang="en-GB" altLang="en-US" dirty="0"/>
              <a:t>You must decide if the baseline differences between the interventions and control groups are likely to have been so great as to invalidate any differences ascribed to the effects of the intervention.</a:t>
            </a:r>
          </a:p>
        </p:txBody>
      </p:sp>
    </p:spTree>
    <p:extLst>
      <p:ext uri="{BB962C8B-B14F-4D97-AF65-F5344CB8AC3E}">
        <p14:creationId xmlns:p14="http://schemas.microsoft.com/office/powerpoint/2010/main" val="2027809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en-US" sz="4000"/>
              <a:t>Bias</a:t>
            </a:r>
            <a:endParaRPr lang="en-GB" altLang="en-US"/>
          </a:p>
        </p:txBody>
      </p:sp>
      <p:sp>
        <p:nvSpPr>
          <p:cNvPr id="19459" name="Rectangle 3"/>
          <p:cNvSpPr>
            <a:spLocks noGrp="1" noChangeArrowheads="1"/>
          </p:cNvSpPr>
          <p:nvPr>
            <p:ph idx="1"/>
          </p:nvPr>
        </p:nvSpPr>
        <p:spPr>
          <a:xfrm>
            <a:off x="1370013" y="1556792"/>
            <a:ext cx="7313612" cy="4680520"/>
          </a:xfrm>
        </p:spPr>
        <p:txBody>
          <a:bodyPr/>
          <a:lstStyle/>
          <a:p>
            <a:r>
              <a:rPr lang="en-GB" altLang="en-US" sz="2800" dirty="0"/>
              <a:t>Number of outcomes used</a:t>
            </a:r>
          </a:p>
          <a:p>
            <a:r>
              <a:rPr lang="en-GB" altLang="en-US" sz="2800" dirty="0"/>
              <a:t>Lack of masked or independent evaluation</a:t>
            </a:r>
          </a:p>
          <a:p>
            <a:r>
              <a:rPr lang="en-GB" altLang="en-US" sz="2800" dirty="0"/>
              <a:t>Recall or memory bias</a:t>
            </a:r>
          </a:p>
          <a:p>
            <a:r>
              <a:rPr lang="en-GB" altLang="en-US" sz="2800" dirty="0"/>
              <a:t>Different therapists</a:t>
            </a:r>
          </a:p>
          <a:p>
            <a:r>
              <a:rPr lang="en-GB" altLang="en-US" sz="2800" dirty="0"/>
              <a:t>Has the relationship between researcher and participants been adequately considered? </a:t>
            </a:r>
          </a:p>
          <a:p>
            <a:r>
              <a:rPr lang="en-GB" altLang="en-US" sz="2800" dirty="0"/>
              <a:t>Have the researchers critically examined their own role, potential bias and influence?</a:t>
            </a:r>
            <a:endParaRPr lang="en-GB" altLang="en-US" dirty="0"/>
          </a:p>
        </p:txBody>
      </p:sp>
    </p:spTree>
    <p:extLst>
      <p:ext uri="{BB962C8B-B14F-4D97-AF65-F5344CB8AC3E}">
        <p14:creationId xmlns:p14="http://schemas.microsoft.com/office/powerpoint/2010/main" val="1422417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ltLang="en-US" dirty="0"/>
              <a:t>Methods: Ethics</a:t>
            </a:r>
          </a:p>
        </p:txBody>
      </p:sp>
      <p:sp>
        <p:nvSpPr>
          <p:cNvPr id="13315" name="Rectangle 3"/>
          <p:cNvSpPr>
            <a:spLocks noGrp="1" noChangeArrowheads="1"/>
          </p:cNvSpPr>
          <p:nvPr>
            <p:ph idx="1"/>
          </p:nvPr>
        </p:nvSpPr>
        <p:spPr>
          <a:xfrm>
            <a:off x="685800" y="1700213"/>
            <a:ext cx="7772400" cy="4014787"/>
          </a:xfrm>
        </p:spPr>
        <p:txBody>
          <a:bodyPr/>
          <a:lstStyle/>
          <a:p>
            <a:r>
              <a:rPr lang="en-GB" altLang="en-US" dirty="0"/>
              <a:t>Who conducted the research?</a:t>
            </a:r>
          </a:p>
          <a:p>
            <a:r>
              <a:rPr lang="en-GB" altLang="en-US" dirty="0"/>
              <a:t>Who funded the research?</a:t>
            </a:r>
          </a:p>
          <a:p>
            <a:r>
              <a:rPr lang="en-GB" altLang="en-US" dirty="0"/>
              <a:t>Was Ethical Approval Obtained?</a:t>
            </a:r>
          </a:p>
          <a:p>
            <a:r>
              <a:rPr lang="en-GB" altLang="en-US" dirty="0"/>
              <a:t>Informed Consent?</a:t>
            </a:r>
          </a:p>
          <a:p>
            <a:r>
              <a:rPr lang="en-GB" altLang="en-US" dirty="0"/>
              <a:t>Confidentiality</a:t>
            </a:r>
          </a:p>
          <a:p>
            <a:r>
              <a:rPr lang="en-GB" altLang="en-US" dirty="0"/>
              <a:t>How the research was explained to the participants.</a:t>
            </a:r>
          </a:p>
          <a:p>
            <a:r>
              <a:rPr lang="en-GB" altLang="en-US" dirty="0"/>
              <a:t>Consequences of research findings</a:t>
            </a:r>
          </a:p>
          <a:p>
            <a:r>
              <a:rPr lang="en-GB" altLang="en-US" dirty="0"/>
              <a:t>Relationship of researcher with the participants</a:t>
            </a:r>
          </a:p>
          <a:p>
            <a:endParaRPr lang="en-GB" altLang="en-US" dirty="0"/>
          </a:p>
        </p:txBody>
      </p:sp>
    </p:spTree>
    <p:extLst>
      <p:ext uri="{BB962C8B-B14F-4D97-AF65-F5344CB8AC3E}">
        <p14:creationId xmlns:p14="http://schemas.microsoft.com/office/powerpoint/2010/main" val="3716986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altLang="en-US"/>
              <a:t>Data Analysis</a:t>
            </a:r>
          </a:p>
        </p:txBody>
      </p:sp>
      <p:sp>
        <p:nvSpPr>
          <p:cNvPr id="20483" name="Rectangle 3"/>
          <p:cNvSpPr>
            <a:spLocks noGrp="1" noChangeArrowheads="1"/>
          </p:cNvSpPr>
          <p:nvPr>
            <p:ph idx="1"/>
          </p:nvPr>
        </p:nvSpPr>
        <p:spPr/>
        <p:txBody>
          <a:bodyPr/>
          <a:lstStyle/>
          <a:p>
            <a:r>
              <a:rPr lang="en-GB" altLang="en-US" dirty="0"/>
              <a:t>What type of data was collated?</a:t>
            </a:r>
          </a:p>
          <a:p>
            <a:endParaRPr lang="en-GB" altLang="en-US" dirty="0"/>
          </a:p>
          <a:p>
            <a:r>
              <a:rPr lang="en-GB" altLang="en-US" dirty="0"/>
              <a:t>Is it clear how the analysis was done?</a:t>
            </a:r>
          </a:p>
          <a:p>
            <a:endParaRPr lang="en-GB" altLang="en-US" dirty="0"/>
          </a:p>
          <a:p>
            <a:endParaRPr lang="en-GB" altLang="en-US" dirty="0"/>
          </a:p>
        </p:txBody>
      </p:sp>
    </p:spTree>
    <p:extLst>
      <p:ext uri="{BB962C8B-B14F-4D97-AF65-F5344CB8AC3E}">
        <p14:creationId xmlns:p14="http://schemas.microsoft.com/office/powerpoint/2010/main" val="4022898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altLang="en-US"/>
              <a:t>Qualitative Data Analysis</a:t>
            </a:r>
          </a:p>
        </p:txBody>
      </p:sp>
      <p:sp>
        <p:nvSpPr>
          <p:cNvPr id="19459" name="Rectangle 3"/>
          <p:cNvSpPr>
            <a:spLocks noGrp="1" noChangeArrowheads="1"/>
          </p:cNvSpPr>
          <p:nvPr>
            <p:ph idx="1"/>
          </p:nvPr>
        </p:nvSpPr>
        <p:spPr/>
        <p:txBody>
          <a:bodyPr>
            <a:normAutofit/>
          </a:bodyPr>
          <a:lstStyle/>
          <a:p>
            <a:pPr marL="0" indent="0" fontAlgn="auto">
              <a:spcAft>
                <a:spcPts val="0"/>
              </a:spcAft>
              <a:buClr>
                <a:schemeClr val="accent3"/>
              </a:buClr>
              <a:buFont typeface="Wingdings 2"/>
              <a:buNone/>
              <a:defRPr/>
            </a:pPr>
            <a:r>
              <a:rPr lang="en-GB" altLang="en-US" sz="2800" dirty="0"/>
              <a:t>If qualitative techniques are used:</a:t>
            </a:r>
          </a:p>
          <a:p>
            <a:pPr marL="274320" indent="-274320" fontAlgn="auto">
              <a:spcAft>
                <a:spcPts val="0"/>
              </a:spcAft>
              <a:buClr>
                <a:schemeClr val="accent3"/>
              </a:buClr>
              <a:buFont typeface="Wingdings 2"/>
              <a:buChar char=""/>
              <a:defRPr/>
            </a:pPr>
            <a:r>
              <a:rPr lang="en-GB" altLang="en-US" sz="2800" dirty="0"/>
              <a:t> Is it clear how the categories/themes were derived from the data?</a:t>
            </a:r>
          </a:p>
          <a:p>
            <a:pPr marL="274320" indent="-274320" fontAlgn="auto">
              <a:spcAft>
                <a:spcPts val="0"/>
              </a:spcAft>
              <a:buClr>
                <a:schemeClr val="accent3"/>
              </a:buClr>
              <a:buFont typeface="Wingdings 2"/>
              <a:buChar char=""/>
              <a:defRPr/>
            </a:pPr>
            <a:r>
              <a:rPr lang="en-GB" altLang="en-US" sz="2800" dirty="0"/>
              <a:t>Have steps been taken to test the credibility of the findings?</a:t>
            </a:r>
          </a:p>
          <a:p>
            <a:pPr marL="274320" indent="-274320" fontAlgn="auto">
              <a:spcAft>
                <a:spcPts val="0"/>
              </a:spcAft>
              <a:buClr>
                <a:schemeClr val="accent3"/>
              </a:buClr>
              <a:buFont typeface="Wingdings 2"/>
              <a:buChar char=""/>
              <a:defRPr/>
            </a:pPr>
            <a:r>
              <a:rPr lang="en-GB" altLang="en-US" sz="2800" dirty="0"/>
              <a:t>Negative cases</a:t>
            </a:r>
          </a:p>
          <a:p>
            <a:pPr marL="274320" indent="-274320" fontAlgn="auto">
              <a:spcAft>
                <a:spcPts val="0"/>
              </a:spcAft>
              <a:buClr>
                <a:schemeClr val="accent3"/>
              </a:buClr>
              <a:buFont typeface="Wingdings 2"/>
              <a:buChar char=""/>
              <a:defRPr/>
            </a:pPr>
            <a:r>
              <a:rPr lang="en-GB" altLang="en-US" sz="2800" dirty="0"/>
              <a:t>Triangulation</a:t>
            </a:r>
          </a:p>
          <a:p>
            <a:pPr marL="274320" indent="-274320" fontAlgn="auto">
              <a:spcAft>
                <a:spcPts val="0"/>
              </a:spcAft>
              <a:buClr>
                <a:schemeClr val="accent3"/>
              </a:buClr>
              <a:buFont typeface="Wingdings 2"/>
              <a:buChar char=""/>
              <a:defRPr/>
            </a:pPr>
            <a:r>
              <a:rPr lang="en-GB" altLang="en-US" sz="2800" dirty="0"/>
              <a:t>Are you confident that all the data was taken into account?</a:t>
            </a:r>
          </a:p>
          <a:p>
            <a:pPr marL="274320" indent="-274320" fontAlgn="auto">
              <a:spcAft>
                <a:spcPts val="0"/>
              </a:spcAft>
              <a:buClr>
                <a:schemeClr val="accent3"/>
              </a:buClr>
              <a:buFont typeface="Wingdings 2"/>
              <a:buChar char=""/>
              <a:defRPr/>
            </a:pPr>
            <a:endParaRPr lang="en-GB" altLang="en-US" dirty="0"/>
          </a:p>
          <a:p>
            <a:pPr marL="274320" indent="-274320" fontAlgn="auto">
              <a:spcAft>
                <a:spcPts val="0"/>
              </a:spcAft>
              <a:buClr>
                <a:schemeClr val="accent3"/>
              </a:buClr>
              <a:buFont typeface="Wingdings 2"/>
              <a:buChar char=""/>
              <a:defRPr/>
            </a:pPr>
            <a:endParaRPr lang="en-GB" altLang="en-US" dirty="0"/>
          </a:p>
        </p:txBody>
      </p:sp>
    </p:spTree>
    <p:extLst>
      <p:ext uri="{BB962C8B-B14F-4D97-AF65-F5344CB8AC3E}">
        <p14:creationId xmlns:p14="http://schemas.microsoft.com/office/powerpoint/2010/main" val="394558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en-US"/>
              <a:t>Statistical Analysis</a:t>
            </a:r>
          </a:p>
        </p:txBody>
      </p:sp>
      <p:sp>
        <p:nvSpPr>
          <p:cNvPr id="22531" name="Rectangle 3"/>
          <p:cNvSpPr>
            <a:spLocks noGrp="1" noChangeArrowheads="1"/>
          </p:cNvSpPr>
          <p:nvPr>
            <p:ph idx="1"/>
          </p:nvPr>
        </p:nvSpPr>
        <p:spPr/>
        <p:txBody>
          <a:bodyPr/>
          <a:lstStyle/>
          <a:p>
            <a:r>
              <a:rPr lang="en-GB" altLang="en-US" dirty="0"/>
              <a:t>How is the data presented?</a:t>
            </a:r>
          </a:p>
          <a:p>
            <a:r>
              <a:rPr lang="en-GB" altLang="en-US" dirty="0"/>
              <a:t>Tests to be used for analysing the data should be stated and justified.</a:t>
            </a:r>
          </a:p>
          <a:p>
            <a:r>
              <a:rPr lang="en-GB" altLang="en-US" dirty="0"/>
              <a:t>Where the analysis methods appropriate (data characteristics, normal distribution)?</a:t>
            </a:r>
          </a:p>
          <a:p>
            <a:r>
              <a:rPr lang="en-GB" altLang="en-US" dirty="0"/>
              <a:t>Results reported in terms of statistical significance</a:t>
            </a:r>
          </a:p>
        </p:txBody>
      </p:sp>
    </p:spTree>
    <p:extLst>
      <p:ext uri="{BB962C8B-B14F-4D97-AF65-F5344CB8AC3E}">
        <p14:creationId xmlns:p14="http://schemas.microsoft.com/office/powerpoint/2010/main" val="2607320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ltLang="en-US" dirty="0"/>
              <a:t>Discussion: Data Interpretation</a:t>
            </a:r>
          </a:p>
        </p:txBody>
      </p:sp>
      <p:sp>
        <p:nvSpPr>
          <p:cNvPr id="23555" name="Rectangle 3"/>
          <p:cNvSpPr>
            <a:spLocks noGrp="1" noChangeArrowheads="1"/>
          </p:cNvSpPr>
          <p:nvPr>
            <p:ph idx="1"/>
          </p:nvPr>
        </p:nvSpPr>
        <p:spPr/>
        <p:txBody>
          <a:bodyPr/>
          <a:lstStyle/>
          <a:p>
            <a:r>
              <a:rPr lang="en-GB" altLang="en-US"/>
              <a:t>What were the findings/results?- Are they easy to understand?</a:t>
            </a:r>
          </a:p>
          <a:p>
            <a:endParaRPr lang="en-GB" altLang="en-US"/>
          </a:p>
          <a:p>
            <a:r>
              <a:rPr lang="en-GB" altLang="en-US"/>
              <a:t>Is there sufficient data presented to support the findings?</a:t>
            </a:r>
          </a:p>
          <a:p>
            <a:endParaRPr lang="en-GB" altLang="en-US"/>
          </a:p>
          <a:p>
            <a:r>
              <a:rPr lang="en-GB" altLang="en-US"/>
              <a:t>Do the researchers explain how the data presented in the paper were selected from the original sample?</a:t>
            </a:r>
          </a:p>
        </p:txBody>
      </p:sp>
    </p:spTree>
    <p:extLst>
      <p:ext uri="{BB962C8B-B14F-4D97-AF65-F5344CB8AC3E}">
        <p14:creationId xmlns:p14="http://schemas.microsoft.com/office/powerpoint/2010/main" val="32204680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ltLang="en-US" dirty="0"/>
              <a:t>Discussion: Data Interpretation</a:t>
            </a:r>
          </a:p>
        </p:txBody>
      </p:sp>
      <p:sp>
        <p:nvSpPr>
          <p:cNvPr id="24579" name="Rectangle 3"/>
          <p:cNvSpPr>
            <a:spLocks noGrp="1" noChangeArrowheads="1"/>
          </p:cNvSpPr>
          <p:nvPr>
            <p:ph idx="1"/>
          </p:nvPr>
        </p:nvSpPr>
        <p:spPr/>
        <p:txBody>
          <a:bodyPr/>
          <a:lstStyle/>
          <a:p>
            <a:r>
              <a:rPr lang="en-GB" altLang="en-US" dirty="0"/>
              <a:t>Do the researchers indicate links between their own findings and that of other researchers?</a:t>
            </a:r>
          </a:p>
          <a:p>
            <a:r>
              <a:rPr lang="en-GB" altLang="en-US" dirty="0"/>
              <a:t>Is there evidence of critical evaluation?</a:t>
            </a:r>
          </a:p>
          <a:p>
            <a:r>
              <a:rPr lang="en-GB" altLang="en-US" dirty="0"/>
              <a:t>Do the researchers report the limitations of the study/ are the findings of the study transferable to a wider population?</a:t>
            </a:r>
          </a:p>
        </p:txBody>
      </p:sp>
    </p:spTree>
    <p:extLst>
      <p:ext uri="{BB962C8B-B14F-4D97-AF65-F5344CB8AC3E}">
        <p14:creationId xmlns:p14="http://schemas.microsoft.com/office/powerpoint/2010/main" val="30824440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026"/>
          <p:cNvSpPr>
            <a:spLocks noGrp="1" noChangeArrowheads="1"/>
          </p:cNvSpPr>
          <p:nvPr>
            <p:ph type="title"/>
          </p:nvPr>
        </p:nvSpPr>
        <p:spPr/>
        <p:txBody>
          <a:bodyPr/>
          <a:lstStyle/>
          <a:p>
            <a:r>
              <a:rPr lang="en-GB" altLang="en-US"/>
              <a:t>Relevance and Usefulness</a:t>
            </a:r>
          </a:p>
        </p:txBody>
      </p:sp>
      <p:sp>
        <p:nvSpPr>
          <p:cNvPr id="25603" name="Rectangle 1027"/>
          <p:cNvSpPr>
            <a:spLocks noGrp="1" noChangeArrowheads="1"/>
          </p:cNvSpPr>
          <p:nvPr>
            <p:ph idx="1"/>
          </p:nvPr>
        </p:nvSpPr>
        <p:spPr>
          <a:xfrm>
            <a:off x="1370013" y="1556792"/>
            <a:ext cx="7313612" cy="4385221"/>
          </a:xfrm>
        </p:spPr>
        <p:txBody>
          <a:bodyPr/>
          <a:lstStyle/>
          <a:p>
            <a:r>
              <a:rPr lang="en-GB" altLang="en-US" sz="2400" dirty="0"/>
              <a:t>In terms of addressing the research aim</a:t>
            </a:r>
          </a:p>
          <a:p>
            <a:r>
              <a:rPr lang="en-GB" sz="2400" dirty="0"/>
              <a:t>Are outcomes that matter to clients considered?</a:t>
            </a:r>
          </a:p>
          <a:p>
            <a:r>
              <a:rPr lang="en-GB" sz="2400" dirty="0"/>
              <a:t>For treatment studies: Consider clinical significance of the results i.e. How large an effect was shown? </a:t>
            </a:r>
          </a:p>
          <a:p>
            <a:r>
              <a:rPr lang="en-GB" sz="2400" dirty="0"/>
              <a:t>For qualitative research: Do the findings help clinicians and clients understand the meaning of roles, relationships and experiences? Do they provide models that can be used to understand similar situations and can facilitate greater insight and sensitivity? </a:t>
            </a:r>
          </a:p>
        </p:txBody>
      </p:sp>
    </p:spTree>
    <p:extLst>
      <p:ext uri="{BB962C8B-B14F-4D97-AF65-F5344CB8AC3E}">
        <p14:creationId xmlns:p14="http://schemas.microsoft.com/office/powerpoint/2010/main" val="42831576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026"/>
          <p:cNvSpPr>
            <a:spLocks noGrp="1" noChangeArrowheads="1"/>
          </p:cNvSpPr>
          <p:nvPr>
            <p:ph type="title"/>
          </p:nvPr>
        </p:nvSpPr>
        <p:spPr/>
        <p:txBody>
          <a:bodyPr/>
          <a:lstStyle/>
          <a:p>
            <a:r>
              <a:rPr lang="en-GB" altLang="en-US"/>
              <a:t>Relevance and Usefulness</a:t>
            </a:r>
          </a:p>
        </p:txBody>
      </p:sp>
      <p:sp>
        <p:nvSpPr>
          <p:cNvPr id="25603" name="Rectangle 1027"/>
          <p:cNvSpPr>
            <a:spLocks noGrp="1" noChangeArrowheads="1"/>
          </p:cNvSpPr>
          <p:nvPr>
            <p:ph idx="1"/>
          </p:nvPr>
        </p:nvSpPr>
        <p:spPr>
          <a:xfrm>
            <a:off x="1370013" y="1556792"/>
            <a:ext cx="7313612" cy="4385221"/>
          </a:xfrm>
        </p:spPr>
        <p:txBody>
          <a:bodyPr/>
          <a:lstStyle/>
          <a:p>
            <a:r>
              <a:rPr lang="en-GB" altLang="en-US" sz="2400" dirty="0"/>
              <a:t>In terms of contributing something new: new insight, different perspective, new understanding</a:t>
            </a:r>
          </a:p>
          <a:p>
            <a:endParaRPr lang="en-GB" altLang="en-US" sz="2400" dirty="0"/>
          </a:p>
          <a:p>
            <a:r>
              <a:rPr lang="en-GB" altLang="en-US" sz="2400" dirty="0"/>
              <a:t>In terms of suggesting further research/policy/practice</a:t>
            </a:r>
          </a:p>
          <a:p>
            <a:endParaRPr lang="en-GB" altLang="en-US" sz="2400" dirty="0"/>
          </a:p>
          <a:p>
            <a:r>
              <a:rPr lang="en-GB" altLang="en-US" sz="2400" dirty="0"/>
              <a:t>HOW RELEVANT IS THE RESEARCH TO PRACTICE?</a:t>
            </a:r>
          </a:p>
        </p:txBody>
      </p:sp>
    </p:spTree>
    <p:extLst>
      <p:ext uri="{BB962C8B-B14F-4D97-AF65-F5344CB8AC3E}">
        <p14:creationId xmlns:p14="http://schemas.microsoft.com/office/powerpoint/2010/main" val="3477386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r>
              <a:rPr lang="en-GB" sz="3200" u="sng"/>
              <a:t>Evidence dimensions</a:t>
            </a:r>
            <a:r>
              <a:rPr lang="en-GB" sz="3200"/>
              <a:t>: Strength of Evidence </a:t>
            </a:r>
            <a:r>
              <a:rPr lang="en-GB" sz="2000"/>
              <a:t>(NHMRC 2000)</a:t>
            </a:r>
            <a:endParaRPr lang="en-US" sz="2000"/>
          </a:p>
        </p:txBody>
      </p:sp>
      <p:graphicFrame>
        <p:nvGraphicFramePr>
          <p:cNvPr id="68687" name="Group 79"/>
          <p:cNvGraphicFramePr>
            <a:graphicFrameLocks noGrp="1"/>
          </p:cNvGraphicFramePr>
          <p:nvPr>
            <p:ph type="tbl" idx="1"/>
          </p:nvPr>
        </p:nvGraphicFramePr>
        <p:xfrm>
          <a:off x="323850" y="1557338"/>
          <a:ext cx="8359775" cy="4851083"/>
        </p:xfrm>
        <a:graphic>
          <a:graphicData uri="http://schemas.openxmlformats.org/drawingml/2006/table">
            <a:tbl>
              <a:tblPr/>
              <a:tblGrid>
                <a:gridCol w="2879725">
                  <a:extLst>
                    <a:ext uri="{9D8B030D-6E8A-4147-A177-3AD203B41FA5}">
                      <a16:colId xmlns:a16="http://schemas.microsoft.com/office/drawing/2014/main" xmlns="" val="20000"/>
                    </a:ext>
                  </a:extLst>
                </a:gridCol>
                <a:gridCol w="5480050">
                  <a:extLst>
                    <a:ext uri="{9D8B030D-6E8A-4147-A177-3AD203B41FA5}">
                      <a16:colId xmlns:a16="http://schemas.microsoft.com/office/drawing/2014/main" xmlns="" val="20001"/>
                    </a:ext>
                  </a:extLst>
                </a:gridCol>
              </a:tblGrid>
              <a:tr h="576263">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Type of Evidence</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Definition</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47700">
                <a:tc gridSpan="2">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Strength of evidence</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extLst>
                  <a:ext uri="{0D108BD9-81ED-4DB2-BD59-A6C34878D82A}">
                    <a16:rowId xmlns:a16="http://schemas.microsoft.com/office/drawing/2014/main" xmlns="" val="10001"/>
                  </a:ext>
                </a:extLst>
              </a:tr>
              <a:tr h="82232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Level</a:t>
                      </a:r>
                      <a:endParaRPr kumimoji="0" lang="en-US" sz="2000" b="0"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CCECFF"/>
                        </a:gs>
                        <a:gs pos="100000">
                          <a:srgbClr val="CCECFF">
                            <a:gamma/>
                            <a:shade val="46275"/>
                            <a:invGamma/>
                          </a:srgbClr>
                        </a:gs>
                      </a:gsLst>
                      <a:lin ang="5400000" scaled="1"/>
                    </a:grad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A hierarchy of research designs, as an indicator of the degree to which bias has been eliminated by design</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CCECFF"/>
                        </a:gs>
                        <a:gs pos="100000">
                          <a:srgbClr val="CCECFF">
                            <a:gamma/>
                            <a:shade val="46275"/>
                            <a:invGamma/>
                          </a:srgbClr>
                        </a:gs>
                      </a:gsLst>
                      <a:lin ang="5400000" scaled="1"/>
                    </a:gradFill>
                  </a:tcPr>
                </a:tc>
                <a:extLst>
                  <a:ext uri="{0D108BD9-81ED-4DB2-BD59-A6C34878D82A}">
                    <a16:rowId xmlns:a16="http://schemas.microsoft.com/office/drawing/2014/main" xmlns="" val="10002"/>
                  </a:ext>
                </a:extLst>
              </a:tr>
              <a:tr h="823913">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Quality</a:t>
                      </a:r>
                      <a:endParaRPr kumimoji="0" lang="en-US" sz="2000" b="0"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The methods used by investigators to minimise bias within a study design (i.e. scientific rigour) </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82232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Statistical precision</a:t>
                      </a:r>
                      <a:endParaRPr kumimoji="0" lang="en-US" sz="2000" b="0"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The p-value, or the precision of the estimate of the effect (as indicated by the confidence interval). It reflects the degree of certainty about the existence of a true effect</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64" name="Rectangle 28"/>
          <p:cNvSpPr>
            <a:spLocks noGrp="1" noChangeArrowheads="1"/>
          </p:cNvSpPr>
          <p:nvPr>
            <p:ph type="title"/>
          </p:nvPr>
        </p:nvSpPr>
        <p:spPr/>
        <p:txBody>
          <a:bodyPr/>
          <a:lstStyle/>
          <a:p>
            <a:r>
              <a:rPr lang="en-GB" sz="3200" dirty="0"/>
              <a:t>Designation of LOE (1):</a:t>
            </a:r>
            <a:br>
              <a:rPr lang="en-GB" sz="3200" dirty="0"/>
            </a:br>
            <a:r>
              <a:rPr lang="en-GB" sz="2400" dirty="0"/>
              <a:t>Developed in evidence-based medicine </a:t>
            </a:r>
            <a:r>
              <a:rPr lang="en-GB" sz="2000" dirty="0"/>
              <a:t>(Sackett et al 1996)</a:t>
            </a:r>
            <a:endParaRPr lang="en-US" sz="2000" dirty="0"/>
          </a:p>
        </p:txBody>
      </p:sp>
      <p:graphicFrame>
        <p:nvGraphicFramePr>
          <p:cNvPr id="65579" name="Group 43"/>
          <p:cNvGraphicFramePr>
            <a:graphicFrameLocks noGrp="1"/>
          </p:cNvGraphicFramePr>
          <p:nvPr>
            <p:ph type="tbl" idx="1"/>
          </p:nvPr>
        </p:nvGraphicFramePr>
        <p:xfrm>
          <a:off x="971550" y="1827213"/>
          <a:ext cx="7993063" cy="4800600"/>
        </p:xfrm>
        <a:graphic>
          <a:graphicData uri="http://schemas.openxmlformats.org/drawingml/2006/table">
            <a:tbl>
              <a:tblPr/>
              <a:tblGrid>
                <a:gridCol w="1706563">
                  <a:extLst>
                    <a:ext uri="{9D8B030D-6E8A-4147-A177-3AD203B41FA5}">
                      <a16:colId xmlns:a16="http://schemas.microsoft.com/office/drawing/2014/main" xmlns="" val="20000"/>
                    </a:ext>
                  </a:extLst>
                </a:gridCol>
                <a:gridCol w="6286500">
                  <a:extLst>
                    <a:ext uri="{9D8B030D-6E8A-4147-A177-3AD203B41FA5}">
                      <a16:colId xmlns:a16="http://schemas.microsoft.com/office/drawing/2014/main" xmlns="" val="20001"/>
                    </a:ext>
                  </a:extLst>
                </a:gridCol>
              </a:tblGrid>
              <a:tr h="685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LOE</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Definitions</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85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Level I</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Systematic reviews, meta-analyses, randomised controlled trials</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685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Level II</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Two groups, nonrandomised studies (e.g. cohort, case-control)</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685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Level III</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One group, nonrandomised (e.g. before - after, pre-test/post-test)</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685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Level IV</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dirty="0">
                          <a:ln>
                            <a:noFill/>
                          </a:ln>
                          <a:solidFill>
                            <a:schemeClr val="tx1"/>
                          </a:solidFill>
                          <a:effectLst/>
                          <a:latin typeface="Verdana" pitchFamily="34" charset="0"/>
                        </a:rPr>
                        <a:t>Descriptive studies that include analysis of outcomes (e.g. single-subject design, case series)</a:t>
                      </a:r>
                      <a:endParaRPr kumimoji="0" lang="en-US" sz="2000" b="0" i="0" u="none" strike="noStrike" cap="none" normalizeH="0" baseline="0" dirty="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685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Level V</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dirty="0">
                          <a:ln>
                            <a:noFill/>
                          </a:ln>
                          <a:solidFill>
                            <a:schemeClr val="tx1"/>
                          </a:solidFill>
                          <a:effectLst/>
                          <a:latin typeface="Verdana" pitchFamily="34" charset="0"/>
                        </a:rPr>
                        <a:t>Case reports and expert opinion that include narrative literature reviews and consensus statements</a:t>
                      </a:r>
                      <a:endParaRPr kumimoji="0" lang="en-US" sz="2000" b="0" i="0" u="none" strike="noStrike" cap="none" normalizeH="0" baseline="0" dirty="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14187533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r>
              <a:rPr lang="en-GB" dirty="0"/>
              <a:t>Designation of LOE (2):</a:t>
            </a:r>
            <a:br>
              <a:rPr lang="en-GB" dirty="0"/>
            </a:br>
            <a:r>
              <a:rPr lang="en-GB" sz="2800" dirty="0"/>
              <a:t> </a:t>
            </a:r>
            <a:r>
              <a:rPr lang="en-GB" sz="2400" dirty="0"/>
              <a:t>(BSRM 2003)</a:t>
            </a:r>
            <a:endParaRPr lang="en-US" sz="2400" dirty="0"/>
          </a:p>
        </p:txBody>
      </p:sp>
      <p:graphicFrame>
        <p:nvGraphicFramePr>
          <p:cNvPr id="101465" name="Group 89"/>
          <p:cNvGraphicFramePr>
            <a:graphicFrameLocks noGrp="1"/>
          </p:cNvGraphicFramePr>
          <p:nvPr>
            <p:ph type="tbl" idx="1"/>
          </p:nvPr>
        </p:nvGraphicFramePr>
        <p:xfrm>
          <a:off x="684213" y="1557338"/>
          <a:ext cx="8280400" cy="4871403"/>
        </p:xfrm>
        <a:graphic>
          <a:graphicData uri="http://schemas.openxmlformats.org/drawingml/2006/table">
            <a:tbl>
              <a:tblPr/>
              <a:tblGrid>
                <a:gridCol w="746125">
                  <a:extLst>
                    <a:ext uri="{9D8B030D-6E8A-4147-A177-3AD203B41FA5}">
                      <a16:colId xmlns:a16="http://schemas.microsoft.com/office/drawing/2014/main" xmlns="" val="20000"/>
                    </a:ext>
                  </a:extLst>
                </a:gridCol>
                <a:gridCol w="1917700">
                  <a:extLst>
                    <a:ext uri="{9D8B030D-6E8A-4147-A177-3AD203B41FA5}">
                      <a16:colId xmlns:a16="http://schemas.microsoft.com/office/drawing/2014/main" xmlns="" val="20001"/>
                    </a:ext>
                  </a:extLst>
                </a:gridCol>
                <a:gridCol w="5616575">
                  <a:extLst>
                    <a:ext uri="{9D8B030D-6E8A-4147-A177-3AD203B41FA5}">
                      <a16:colId xmlns:a16="http://schemas.microsoft.com/office/drawing/2014/main" xmlns="" val="20002"/>
                    </a:ext>
                  </a:extLst>
                </a:gridCol>
              </a:tblGrid>
              <a:tr h="7239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LOE</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Grade of recom/tion</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Type of evidence</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506413">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Ia</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A</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Meta-analysis of RCTs</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318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Ib</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A</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At least one RCT</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73977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IIa</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B</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At least one well-designed controlled study, but without randomisation</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723900">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IIb</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B</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At least one well designed quasi-experimental design</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738188">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III</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B</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At least one non-experimental descriptive study (e.g. comparative, correlation or case study)</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73977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IV</a:t>
                      </a:r>
                      <a:endParaRPr kumimoji="0" lang="en-US" sz="2000" b="1" i="0" u="none" strike="noStrike" cap="none" normalizeH="0" baseline="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C</a:t>
                      </a:r>
                      <a:endParaRPr kumimoji="0" lang="en-US" sz="2000" b="1"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Expert committee reports, opinion and/or experience of respected authorities</a:t>
                      </a:r>
                      <a:endParaRPr kumimoji="0" lang="en-US" sz="2000" b="0" i="0" u="none" strike="noStrike" cap="none" normalizeH="0" baseline="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29350362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normAutofit/>
          </a:bodyPr>
          <a:lstStyle/>
          <a:p>
            <a:pPr fontAlgn="auto">
              <a:spcAft>
                <a:spcPts val="0"/>
              </a:spcAft>
              <a:defRPr/>
            </a:pPr>
            <a:r>
              <a:rPr lang="en-GB" dirty="0"/>
              <a:t>Levels of Evidence and OT research</a:t>
            </a:r>
            <a:endParaRPr lang="en-US" dirty="0"/>
          </a:p>
        </p:txBody>
      </p:sp>
      <p:sp>
        <p:nvSpPr>
          <p:cNvPr id="29699" name="Rectangle 3"/>
          <p:cNvSpPr>
            <a:spLocks noGrp="1" noChangeArrowheads="1"/>
          </p:cNvSpPr>
          <p:nvPr>
            <p:ph idx="1"/>
          </p:nvPr>
        </p:nvSpPr>
        <p:spPr/>
        <p:txBody>
          <a:bodyPr/>
          <a:lstStyle/>
          <a:p>
            <a:pPr>
              <a:lnSpc>
                <a:spcPct val="80000"/>
              </a:lnSpc>
            </a:pPr>
            <a:r>
              <a:rPr lang="en-GB" altLang="en-US" sz="2400"/>
              <a:t>Highest LOE includes systematic reviews, meta-analyses, and RCTs.</a:t>
            </a:r>
          </a:p>
          <a:p>
            <a:pPr>
              <a:lnSpc>
                <a:spcPct val="80000"/>
              </a:lnSpc>
            </a:pPr>
            <a:endParaRPr lang="en-GB" altLang="en-US" sz="2400"/>
          </a:p>
          <a:p>
            <a:pPr>
              <a:lnSpc>
                <a:spcPct val="80000"/>
              </a:lnSpc>
            </a:pPr>
            <a:r>
              <a:rPr lang="en-GB" altLang="en-US" sz="2400"/>
              <a:t>In </a:t>
            </a:r>
            <a:r>
              <a:rPr lang="en-GB" altLang="en-US" sz="2400" b="1"/>
              <a:t>RCT</a:t>
            </a:r>
            <a:r>
              <a:rPr lang="en-GB" altLang="en-US" sz="2400"/>
              <a:t>, the outcomes of an intervention are compared to the outcomes of a control group and participation in groups is determined randomly.</a:t>
            </a:r>
          </a:p>
          <a:p>
            <a:pPr>
              <a:lnSpc>
                <a:spcPct val="80000"/>
              </a:lnSpc>
            </a:pPr>
            <a:endParaRPr lang="en-GB" altLang="en-US" sz="2400"/>
          </a:p>
          <a:p>
            <a:pPr>
              <a:lnSpc>
                <a:spcPct val="80000"/>
              </a:lnSpc>
            </a:pPr>
            <a:r>
              <a:rPr lang="en-GB" altLang="en-US" sz="2400" b="1"/>
              <a:t>RCT</a:t>
            </a:r>
            <a:r>
              <a:rPr lang="en-GB" altLang="en-US" sz="2400"/>
              <a:t> design provides strength to the conclusion that the effect (dependent variable) was caused by the treatment (independent variable)</a:t>
            </a:r>
            <a:endParaRPr lang="en-US" altLang="en-US" sz="2400"/>
          </a:p>
        </p:txBody>
      </p:sp>
    </p:spTree>
    <p:extLst>
      <p:ext uri="{BB962C8B-B14F-4D97-AF65-F5344CB8AC3E}">
        <p14:creationId xmlns:p14="http://schemas.microsoft.com/office/powerpoint/2010/main" val="10635461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ltLang="en-US" sz="3200"/>
              <a:t>Levels of evidence and OT research</a:t>
            </a:r>
            <a:endParaRPr lang="en-US" altLang="en-US" sz="3200"/>
          </a:p>
        </p:txBody>
      </p:sp>
      <p:sp>
        <p:nvSpPr>
          <p:cNvPr id="30723" name="Rectangle 3"/>
          <p:cNvSpPr>
            <a:spLocks noGrp="1" noChangeArrowheads="1"/>
          </p:cNvSpPr>
          <p:nvPr>
            <p:ph idx="1"/>
          </p:nvPr>
        </p:nvSpPr>
        <p:spPr>
          <a:xfrm>
            <a:off x="827088" y="2133600"/>
            <a:ext cx="7993062" cy="4464050"/>
          </a:xfrm>
        </p:spPr>
        <p:txBody>
          <a:bodyPr/>
          <a:lstStyle/>
          <a:p>
            <a:pPr>
              <a:lnSpc>
                <a:spcPct val="90000"/>
              </a:lnSpc>
            </a:pPr>
            <a:r>
              <a:rPr lang="en-GB" altLang="en-US" sz="2400"/>
              <a:t>Not a “cook-book” practice</a:t>
            </a:r>
          </a:p>
          <a:p>
            <a:pPr>
              <a:lnSpc>
                <a:spcPct val="90000"/>
              </a:lnSpc>
            </a:pPr>
            <a:endParaRPr lang="en-GB" altLang="en-US" sz="2400"/>
          </a:p>
          <a:p>
            <a:pPr>
              <a:lnSpc>
                <a:spcPct val="90000"/>
              </a:lnSpc>
            </a:pPr>
            <a:r>
              <a:rPr lang="en-GB" altLang="en-US" sz="2400"/>
              <a:t>RCTs and other quantitative methodologies are not necessarily best suited to OT:</a:t>
            </a:r>
          </a:p>
          <a:p>
            <a:pPr lvl="1">
              <a:lnSpc>
                <a:spcPct val="90000"/>
              </a:lnSpc>
              <a:buFont typeface="Wingdings" pitchFamily="2" charset="2"/>
              <a:buChar char="Ø"/>
            </a:pPr>
            <a:r>
              <a:rPr lang="en-GB" altLang="en-US"/>
              <a:t>Research questions involving long-term outcomes</a:t>
            </a:r>
          </a:p>
          <a:p>
            <a:pPr lvl="1">
              <a:lnSpc>
                <a:spcPct val="90000"/>
              </a:lnSpc>
              <a:buFont typeface="Wingdings" pitchFamily="2" charset="2"/>
              <a:buChar char="Ø"/>
            </a:pPr>
            <a:r>
              <a:rPr lang="en-GB" altLang="en-US"/>
              <a:t>Varied populations with complex needs</a:t>
            </a:r>
          </a:p>
          <a:p>
            <a:pPr lvl="1">
              <a:lnSpc>
                <a:spcPct val="90000"/>
              </a:lnSpc>
              <a:buFont typeface="Wingdings" pitchFamily="2" charset="2"/>
              <a:buChar char="Ø"/>
            </a:pPr>
            <a:r>
              <a:rPr lang="en-GB" altLang="en-US"/>
              <a:t>Assessment of impact on quality of life rather than cure</a:t>
            </a:r>
          </a:p>
          <a:p>
            <a:pPr lvl="1">
              <a:lnSpc>
                <a:spcPct val="90000"/>
              </a:lnSpc>
              <a:buFont typeface="Wingdings" pitchFamily="2" charset="2"/>
              <a:buChar char="Ø"/>
            </a:pPr>
            <a:r>
              <a:rPr lang="en-GB" altLang="en-US"/>
              <a:t>Feasibility or appropriateness of rehabilitation need to be explored – (levels of evidence are inadequate)</a:t>
            </a:r>
          </a:p>
          <a:p>
            <a:pPr lvl="1">
              <a:lnSpc>
                <a:spcPct val="90000"/>
              </a:lnSpc>
              <a:buFont typeface="Wingdings" pitchFamily="2" charset="2"/>
              <a:buChar char="Ø"/>
            </a:pPr>
            <a:endParaRPr lang="en-GB" altLang="en-US"/>
          </a:p>
        </p:txBody>
      </p:sp>
    </p:spTree>
    <p:extLst>
      <p:ext uri="{BB962C8B-B14F-4D97-AF65-F5344CB8AC3E}">
        <p14:creationId xmlns:p14="http://schemas.microsoft.com/office/powerpoint/2010/main" val="729433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GB" altLang="en-US" sz="3200"/>
              <a:t>Levels of evidence and OT research</a:t>
            </a:r>
            <a:endParaRPr lang="en-US" altLang="en-US" sz="3200"/>
          </a:p>
        </p:txBody>
      </p:sp>
      <p:sp>
        <p:nvSpPr>
          <p:cNvPr id="31747" name="Rectangle 3"/>
          <p:cNvSpPr>
            <a:spLocks noGrp="1" noChangeArrowheads="1"/>
          </p:cNvSpPr>
          <p:nvPr>
            <p:ph idx="1"/>
          </p:nvPr>
        </p:nvSpPr>
        <p:spPr>
          <a:xfrm>
            <a:off x="827088" y="1844675"/>
            <a:ext cx="7993062" cy="4752975"/>
          </a:xfrm>
        </p:spPr>
        <p:txBody>
          <a:bodyPr/>
          <a:lstStyle/>
          <a:p>
            <a:pPr lvl="1">
              <a:lnSpc>
                <a:spcPct val="90000"/>
              </a:lnSpc>
              <a:buFont typeface="Wingdings" pitchFamily="2" charset="2"/>
              <a:buChar char="Ø"/>
            </a:pPr>
            <a:endParaRPr lang="en-GB" altLang="en-US" sz="1900" dirty="0"/>
          </a:p>
          <a:p>
            <a:pPr>
              <a:lnSpc>
                <a:spcPct val="90000"/>
              </a:lnSpc>
              <a:buFontTx/>
              <a:buChar char="o"/>
            </a:pPr>
            <a:r>
              <a:rPr lang="en-GB" altLang="en-US" sz="2400" dirty="0"/>
              <a:t>Longitudinal research and qualitative studies are equally likely to be appropriate methods to evaluate the recommended interventions</a:t>
            </a:r>
          </a:p>
          <a:p>
            <a:pPr>
              <a:lnSpc>
                <a:spcPct val="90000"/>
              </a:lnSpc>
              <a:buFontTx/>
              <a:buNone/>
            </a:pPr>
            <a:endParaRPr lang="en-GB" altLang="en-US" sz="2400" dirty="0"/>
          </a:p>
          <a:p>
            <a:pPr>
              <a:lnSpc>
                <a:spcPct val="90000"/>
              </a:lnSpc>
              <a:buFontTx/>
              <a:buChar char="o"/>
            </a:pPr>
            <a:r>
              <a:rPr lang="en-GB" altLang="en-US" sz="2400" dirty="0"/>
              <a:t>In response various typologies have been developed to replace / compliment the hierarchy of research designs</a:t>
            </a:r>
            <a:endParaRPr lang="en-US" altLang="en-US" sz="2400" dirty="0"/>
          </a:p>
        </p:txBody>
      </p:sp>
    </p:spTree>
    <p:extLst>
      <p:ext uri="{BB962C8B-B14F-4D97-AF65-F5344CB8AC3E}">
        <p14:creationId xmlns:p14="http://schemas.microsoft.com/office/powerpoint/2010/main" val="2077518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GB" altLang="en-US" sz="3200"/>
              <a:t>Typology for assessing the evidence </a:t>
            </a:r>
            <a:r>
              <a:rPr lang="en-GB" altLang="en-US" sz="2000"/>
              <a:t>(NSF 2005)</a:t>
            </a:r>
            <a:endParaRPr lang="en-US" altLang="en-US" sz="2000"/>
          </a:p>
        </p:txBody>
      </p:sp>
      <p:sp>
        <p:nvSpPr>
          <p:cNvPr id="32771" name="Rectangle 3"/>
          <p:cNvSpPr>
            <a:spLocks noGrp="1" noChangeArrowheads="1"/>
          </p:cNvSpPr>
          <p:nvPr>
            <p:ph idx="1"/>
          </p:nvPr>
        </p:nvSpPr>
        <p:spPr>
          <a:xfrm>
            <a:off x="755650" y="1556792"/>
            <a:ext cx="7927975" cy="4824958"/>
          </a:xfrm>
        </p:spPr>
        <p:txBody>
          <a:bodyPr/>
          <a:lstStyle/>
          <a:p>
            <a:pPr>
              <a:lnSpc>
                <a:spcPct val="80000"/>
              </a:lnSpc>
            </a:pPr>
            <a:r>
              <a:rPr lang="en-GB" altLang="en-US" sz="2400" dirty="0"/>
              <a:t>A typology to assess systematically the available evidence to support the quality requirements:</a:t>
            </a:r>
          </a:p>
          <a:p>
            <a:pPr lvl="1">
              <a:lnSpc>
                <a:spcPct val="80000"/>
              </a:lnSpc>
              <a:buFont typeface="Wingdings" pitchFamily="2" charset="2"/>
              <a:buChar char="Ø"/>
            </a:pPr>
            <a:r>
              <a:rPr lang="en-GB" altLang="en-US" dirty="0"/>
              <a:t>It reflects the value placed on the opinions of S/U and their families / carers, and the views of professionals when assessing the evidence </a:t>
            </a:r>
          </a:p>
          <a:p>
            <a:pPr lvl="1">
              <a:lnSpc>
                <a:spcPct val="80000"/>
              </a:lnSpc>
              <a:buFont typeface="Wingdings" pitchFamily="2" charset="2"/>
              <a:buChar char="Ø"/>
            </a:pPr>
            <a:r>
              <a:rPr lang="en-GB" altLang="en-US" dirty="0"/>
              <a:t>It is based on the principle that quantitative, qualitative and mixed studies can have equal validity when used in the appropriate context</a:t>
            </a:r>
          </a:p>
          <a:p>
            <a:pPr lvl="1">
              <a:lnSpc>
                <a:spcPct val="80000"/>
              </a:lnSpc>
              <a:buFont typeface="Wingdings" pitchFamily="2" charset="2"/>
              <a:buChar char="Ø"/>
            </a:pPr>
            <a:r>
              <a:rPr lang="en-GB" altLang="en-US" dirty="0"/>
              <a:t>Emphasises the quality of the study design, the integrity of its conclusions and their relevance to the population served by this NSF</a:t>
            </a:r>
            <a:endParaRPr lang="en-US" altLang="en-US" dirty="0"/>
          </a:p>
        </p:txBody>
      </p:sp>
    </p:spTree>
    <p:extLst>
      <p:ext uri="{BB962C8B-B14F-4D97-AF65-F5344CB8AC3E}">
        <p14:creationId xmlns:p14="http://schemas.microsoft.com/office/powerpoint/2010/main" val="1344660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altLang="en-US" sz="3200"/>
              <a:t>Typology for assessing the evidence: Design </a:t>
            </a:r>
            <a:r>
              <a:rPr lang="en-GB" altLang="en-US" sz="2000"/>
              <a:t>(NSF 2005)</a:t>
            </a:r>
            <a:endParaRPr lang="en-US" altLang="en-US" sz="2000"/>
          </a:p>
        </p:txBody>
      </p:sp>
      <p:graphicFrame>
        <p:nvGraphicFramePr>
          <p:cNvPr id="95297" name="Group 65"/>
          <p:cNvGraphicFramePr>
            <a:graphicFrameLocks noGrp="1"/>
          </p:cNvGraphicFramePr>
          <p:nvPr>
            <p:ph type="tbl" idx="1"/>
          </p:nvPr>
        </p:nvGraphicFramePr>
        <p:xfrm>
          <a:off x="900113" y="1557338"/>
          <a:ext cx="7993062" cy="5187950"/>
        </p:xfrm>
        <a:graphic>
          <a:graphicData uri="http://schemas.openxmlformats.org/drawingml/2006/table">
            <a:tbl>
              <a:tblPr/>
              <a:tblGrid>
                <a:gridCol w="719137">
                  <a:extLst>
                    <a:ext uri="{9D8B030D-6E8A-4147-A177-3AD203B41FA5}">
                      <a16:colId xmlns:a16="http://schemas.microsoft.com/office/drawing/2014/main" xmlns="" val="20000"/>
                    </a:ext>
                  </a:extLst>
                </a:gridCol>
                <a:gridCol w="7273925">
                  <a:extLst>
                    <a:ext uri="{9D8B030D-6E8A-4147-A177-3AD203B41FA5}">
                      <a16:colId xmlns:a16="http://schemas.microsoft.com/office/drawing/2014/main" xmlns="" val="20001"/>
                    </a:ext>
                  </a:extLst>
                </a:gridCol>
              </a:tblGrid>
              <a:tr h="498536">
                <a:tc gridSpan="2">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Primary research-based evidence</a:t>
                      </a:r>
                      <a:r>
                        <a:rPr kumimoji="0" lang="en-US" sz="2000" b="0" i="0" u="none" strike="noStrike" cap="none" normalizeH="0" baseline="0">
                          <a:ln>
                            <a:noFill/>
                          </a:ln>
                          <a:solidFill>
                            <a:schemeClr val="tx1"/>
                          </a:solidFill>
                          <a:effectLst/>
                          <a:latin typeface="Verdana" pitchFamily="34" charset="0"/>
                        </a:rPr>
                        <a:t> </a:t>
                      </a:r>
                    </a:p>
                  </a:txBody>
                  <a:tcPr marT="45726" marB="4572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extLst>
                  <a:ext uri="{0D108BD9-81ED-4DB2-BD59-A6C34878D82A}">
                    <a16:rowId xmlns:a16="http://schemas.microsoft.com/office/drawing/2014/main" xmlns="" val="10000"/>
                  </a:ext>
                </a:extLst>
              </a:tr>
              <a:tr h="49853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P1</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Primary research using quantitative approaches</a:t>
                      </a:r>
                      <a:r>
                        <a:rPr kumimoji="0" lang="en-US" sz="2000" b="0" i="0" u="none" strike="noStrike" cap="none" normalizeH="0" baseline="0">
                          <a:ln>
                            <a:noFill/>
                          </a:ln>
                          <a:solidFill>
                            <a:schemeClr val="tx1"/>
                          </a:solidFill>
                          <a:effectLst/>
                          <a:latin typeface="Verdana" pitchFamily="34" charset="0"/>
                        </a:rPr>
                        <a:t> </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49853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P2</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Primary research using qualitative approaches</a:t>
                      </a:r>
                      <a:r>
                        <a:rPr kumimoji="0" lang="en-US" sz="2000" b="0" i="0" u="none" strike="noStrike" cap="none" normalizeH="0" baseline="0">
                          <a:ln>
                            <a:noFill/>
                          </a:ln>
                          <a:solidFill>
                            <a:schemeClr val="tx1"/>
                          </a:solidFill>
                          <a:effectLst/>
                          <a:latin typeface="Verdana" pitchFamily="34" charset="0"/>
                        </a:rPr>
                        <a:t> </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70112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P3</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Primary research using mixed methods (qualitative and quantitative)</a:t>
                      </a:r>
                      <a:r>
                        <a:rPr kumimoji="0" lang="en-US" sz="2000" b="0" i="0" u="none" strike="noStrike" cap="none" normalizeH="0" baseline="0">
                          <a:ln>
                            <a:noFill/>
                          </a:ln>
                          <a:solidFill>
                            <a:schemeClr val="tx1"/>
                          </a:solidFill>
                          <a:effectLst/>
                          <a:latin typeface="Verdana" pitchFamily="34" charset="0"/>
                        </a:rPr>
                        <a:t> </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498536">
                <a:tc gridSpan="2">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Secondary research-based evidence</a:t>
                      </a:r>
                      <a:r>
                        <a:rPr kumimoji="0" lang="en-US" sz="2000" b="0" i="0" u="none" strike="noStrike" cap="none" normalizeH="0" baseline="0">
                          <a:ln>
                            <a:noFill/>
                          </a:ln>
                          <a:solidFill>
                            <a:schemeClr val="tx1"/>
                          </a:solidFill>
                          <a:effectLst/>
                          <a:latin typeface="Verdana" pitchFamily="34" charset="0"/>
                        </a:rPr>
                        <a:t> </a:t>
                      </a:r>
                    </a:p>
                  </a:txBody>
                  <a:tcPr marT="45726" marB="4572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extLst>
                  <a:ext uri="{0D108BD9-81ED-4DB2-BD59-A6C34878D82A}">
                    <a16:rowId xmlns:a16="http://schemas.microsoft.com/office/drawing/2014/main" xmlns="" val="10004"/>
                  </a:ext>
                </a:extLst>
              </a:tr>
              <a:tr h="49853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S1</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Meta-analysis of existing data analysis</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49853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S2</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Secondary analysis of existing data</a:t>
                      </a:r>
                      <a:r>
                        <a:rPr kumimoji="0" lang="en-US" sz="2000" b="0" i="0" u="none" strike="noStrike" cap="none" normalizeH="0" baseline="0">
                          <a:ln>
                            <a:noFill/>
                          </a:ln>
                          <a:solidFill>
                            <a:schemeClr val="tx1"/>
                          </a:solidFill>
                          <a:effectLst/>
                          <a:latin typeface="Verdana" pitchFamily="34" charset="0"/>
                        </a:rPr>
                        <a:t> </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r h="498536">
                <a:tc gridSpan="2">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Review-based evidence</a:t>
                      </a:r>
                      <a:r>
                        <a:rPr kumimoji="0" lang="en-GB" sz="2000" b="0" i="0" u="none" strike="noStrike" cap="none" normalizeH="0" baseline="0">
                          <a:ln>
                            <a:noFill/>
                          </a:ln>
                          <a:solidFill>
                            <a:schemeClr val="tx1"/>
                          </a:solidFill>
                          <a:effectLst/>
                          <a:latin typeface="Verdana" pitchFamily="34" charset="0"/>
                        </a:rPr>
                        <a:t> </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GB"/>
                    </a:p>
                  </a:txBody>
                  <a:tcPr/>
                </a:tc>
                <a:extLst>
                  <a:ext uri="{0D108BD9-81ED-4DB2-BD59-A6C34878D82A}">
                    <a16:rowId xmlns:a16="http://schemas.microsoft.com/office/drawing/2014/main" xmlns="" val="10007"/>
                  </a:ext>
                </a:extLst>
              </a:tr>
              <a:tr h="49853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R1</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Systematic reviews of existing research</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8"/>
                  </a:ext>
                </a:extLst>
              </a:tr>
              <a:tr h="498536">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R2</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Descriptive or summary reviews of existing research</a:t>
                      </a:r>
                      <a:endParaRPr kumimoji="0" lang="en-US" sz="2000" b="0" i="0" u="none" strike="noStrike" cap="none" normalizeH="0" baseline="0">
                        <a:ln>
                          <a:noFill/>
                        </a:ln>
                        <a:solidFill>
                          <a:schemeClr val="tx1"/>
                        </a:solidFill>
                        <a:effectLst/>
                        <a:latin typeface="Verdana" pitchFamily="34"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7452187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GB" altLang="en-US"/>
              <a:t>Quality of research </a:t>
            </a:r>
            <a:r>
              <a:rPr lang="en-GB" altLang="en-US" sz="2000"/>
              <a:t>(NSF 2005)</a:t>
            </a:r>
            <a:endParaRPr lang="en-US" altLang="en-US" sz="2000"/>
          </a:p>
        </p:txBody>
      </p:sp>
      <p:graphicFrame>
        <p:nvGraphicFramePr>
          <p:cNvPr id="99370" name="Group 42"/>
          <p:cNvGraphicFramePr>
            <a:graphicFrameLocks noGrp="1"/>
          </p:cNvGraphicFramePr>
          <p:nvPr>
            <p:ph type="tbl" idx="1"/>
          </p:nvPr>
        </p:nvGraphicFramePr>
        <p:xfrm>
          <a:off x="971550" y="1827213"/>
          <a:ext cx="7993063" cy="4627562"/>
        </p:xfrm>
        <a:graphic>
          <a:graphicData uri="http://schemas.openxmlformats.org/drawingml/2006/table">
            <a:tbl>
              <a:tblPr/>
              <a:tblGrid>
                <a:gridCol w="6913563">
                  <a:extLst>
                    <a:ext uri="{9D8B030D-6E8A-4147-A177-3AD203B41FA5}">
                      <a16:colId xmlns:a16="http://schemas.microsoft.com/office/drawing/2014/main" xmlns="" val="20000"/>
                    </a:ext>
                  </a:extLst>
                </a:gridCol>
                <a:gridCol w="1079500">
                  <a:extLst>
                    <a:ext uri="{9D8B030D-6E8A-4147-A177-3AD203B41FA5}">
                      <a16:colId xmlns:a16="http://schemas.microsoft.com/office/drawing/2014/main" xmlns="" val="20001"/>
                    </a:ext>
                  </a:extLst>
                </a:gridCol>
              </a:tblGrid>
              <a:tr h="762052">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Each quality item is scored as follows:</a:t>
                      </a:r>
                    </a:p>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Yes = 2, In part = 1, No = 0</a:t>
                      </a:r>
                      <a:r>
                        <a:rPr kumimoji="0" lang="en-US" sz="2000" b="0" i="0" u="none" strike="noStrike" cap="none" normalizeH="0" baseline="0">
                          <a:ln>
                            <a:noFill/>
                          </a:ln>
                          <a:solidFill>
                            <a:schemeClr val="tx1"/>
                          </a:solidFill>
                          <a:effectLst/>
                          <a:latin typeface="Verdana" pitchFamily="34" charset="0"/>
                        </a:rPr>
                        <a:t> </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Score</a:t>
                      </a:r>
                      <a:r>
                        <a:rPr kumimoji="0" lang="en-US" sz="2000" b="0" i="0" u="none" strike="noStrike" cap="none" normalizeH="0" baseline="0">
                          <a:ln>
                            <a:noFill/>
                          </a:ln>
                          <a:solidFill>
                            <a:schemeClr val="tx1"/>
                          </a:solidFill>
                          <a:effectLst/>
                          <a:latin typeface="Verdana" pitchFamily="34" charset="0"/>
                        </a:rPr>
                        <a:t> </a:t>
                      </a: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701088">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1. Are the research question/aims and design clearly stated?</a:t>
                      </a:r>
                      <a:endParaRPr kumimoji="0" lang="en-US" sz="2000" b="0" i="0" u="none" strike="noStrike" cap="none" normalizeH="0" baseline="0">
                        <a:ln>
                          <a:noFill/>
                        </a:ln>
                        <a:solidFill>
                          <a:schemeClr val="tx1"/>
                        </a:solidFill>
                        <a:effectLst/>
                        <a:latin typeface="Verdana" pitchFamily="34"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en-US" sz="2500" b="0" i="0" u="none" strike="noStrike" cap="none" normalizeH="0" baseline="0">
                        <a:ln>
                          <a:noFill/>
                        </a:ln>
                        <a:solidFill>
                          <a:schemeClr val="tx1"/>
                        </a:solidFill>
                        <a:effectLst/>
                        <a:latin typeface="Verdana" pitchFamily="34"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701088">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2. Is the research design appropriate for the aims and objectives of the research?</a:t>
                      </a:r>
                      <a:r>
                        <a:rPr kumimoji="0" lang="en-US" sz="2000" b="0" i="0" u="none" strike="noStrike" cap="none" normalizeH="0" baseline="0">
                          <a:ln>
                            <a:noFill/>
                          </a:ln>
                          <a:solidFill>
                            <a:schemeClr val="tx1"/>
                          </a:solidFill>
                          <a:effectLst/>
                          <a:latin typeface="Verdana" pitchFamily="34" charset="0"/>
                        </a:rPr>
                        <a:t> </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en-US" sz="2500" b="0" i="0" u="none" strike="noStrike" cap="none" normalizeH="0" baseline="0">
                        <a:ln>
                          <a:noFill/>
                        </a:ln>
                        <a:solidFill>
                          <a:schemeClr val="tx1"/>
                        </a:solidFill>
                        <a:effectLst/>
                        <a:latin typeface="Verdana" pitchFamily="34"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587415">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3. Are the methods clearly described?</a:t>
                      </a:r>
                      <a:endParaRPr kumimoji="0" lang="en-US" sz="2000" b="0" i="0" u="none" strike="noStrike" cap="none" normalizeH="0" baseline="0">
                        <a:ln>
                          <a:noFill/>
                        </a:ln>
                        <a:solidFill>
                          <a:schemeClr val="tx1"/>
                        </a:solidFill>
                        <a:effectLst/>
                        <a:latin typeface="Verdana" pitchFamily="34"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en-US" sz="2500" b="0" i="0" u="none" strike="noStrike" cap="none" normalizeH="0" baseline="0">
                        <a:ln>
                          <a:noFill/>
                        </a:ln>
                        <a:solidFill>
                          <a:schemeClr val="tx1"/>
                        </a:solidFill>
                        <a:effectLst/>
                        <a:latin typeface="Verdana" pitchFamily="34"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701088">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4. Is the data adequate to support the authors’ interpretations/conclusions?</a:t>
                      </a:r>
                      <a:endParaRPr kumimoji="0" lang="en-US" sz="2000" b="0" i="0" u="none" strike="noStrike" cap="none" normalizeH="0" baseline="0">
                        <a:ln>
                          <a:noFill/>
                        </a:ln>
                        <a:solidFill>
                          <a:schemeClr val="tx1"/>
                        </a:solidFill>
                        <a:effectLst/>
                        <a:latin typeface="Verdana" pitchFamily="34"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en-US" sz="2500" b="0" i="0" u="none" strike="noStrike" cap="none" normalizeH="0" baseline="0">
                        <a:ln>
                          <a:noFill/>
                        </a:ln>
                        <a:solidFill>
                          <a:schemeClr val="tx1"/>
                        </a:solidFill>
                        <a:effectLst/>
                        <a:latin typeface="Verdana" pitchFamily="34"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585828">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0" i="0" u="none" strike="noStrike" cap="none" normalizeH="0" baseline="0">
                          <a:ln>
                            <a:noFill/>
                          </a:ln>
                          <a:solidFill>
                            <a:schemeClr val="tx1"/>
                          </a:solidFill>
                          <a:effectLst/>
                          <a:latin typeface="Verdana" pitchFamily="34" charset="0"/>
                        </a:rPr>
                        <a:t>5. Are the results generalisable?</a:t>
                      </a:r>
                      <a:endParaRPr kumimoji="0" lang="en-US" sz="2000" b="0" i="0" u="none" strike="noStrike" cap="none" normalizeH="0" baseline="0">
                        <a:ln>
                          <a:noFill/>
                        </a:ln>
                        <a:solidFill>
                          <a:schemeClr val="tx1"/>
                        </a:solidFill>
                        <a:effectLst/>
                        <a:latin typeface="Verdana" pitchFamily="34" charset="0"/>
                      </a:endParaRP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en-US" sz="2500" b="0" i="0" u="none" strike="noStrike" cap="none" normalizeH="0" baseline="0">
                        <a:ln>
                          <a:noFill/>
                        </a:ln>
                        <a:solidFill>
                          <a:schemeClr val="tx1"/>
                        </a:solidFill>
                        <a:effectLst/>
                        <a:latin typeface="Verdana" pitchFamily="34"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589003">
                <a:tc>
                  <a:txBody>
                    <a:bodyPr/>
                    <a:lstStyle/>
                    <a:p>
                      <a:pPr marL="0" marR="0" lvl="0" indent="0" algn="r"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r>
                        <a:rPr kumimoji="0" lang="en-GB" sz="2000" b="1" i="0" u="none" strike="noStrike" cap="none" normalizeH="0" baseline="0">
                          <a:ln>
                            <a:noFill/>
                          </a:ln>
                          <a:solidFill>
                            <a:schemeClr val="tx1"/>
                          </a:solidFill>
                          <a:effectLst/>
                          <a:latin typeface="Verdana" pitchFamily="34" charset="0"/>
                        </a:rPr>
                        <a:t>Total</a:t>
                      </a:r>
                      <a:r>
                        <a:rPr kumimoji="0" lang="en-US" sz="2000" b="0" i="0" u="none" strike="noStrike" cap="none" normalizeH="0" baseline="0">
                          <a:ln>
                            <a:noFill/>
                          </a:ln>
                          <a:solidFill>
                            <a:schemeClr val="tx1"/>
                          </a:solidFill>
                          <a:effectLst/>
                          <a:latin typeface="Verdana" pitchFamily="34" charset="0"/>
                        </a:rPr>
                        <a:t> </a:t>
                      </a:r>
                    </a:p>
                  </a:txBody>
                  <a:tcPr marT="45723" marB="4572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70000"/>
                        <a:buFont typeface="Wingdings" pitchFamily="2" charset="2"/>
                        <a:buNone/>
                        <a:tabLst/>
                      </a:pPr>
                      <a:endParaRPr kumimoji="0" lang="en-US" sz="2500" b="0" i="0" u="none" strike="noStrike" cap="none" normalizeH="0" baseline="0">
                        <a:ln>
                          <a:noFill/>
                        </a:ln>
                        <a:solidFill>
                          <a:schemeClr val="tx1"/>
                        </a:solidFill>
                        <a:effectLst/>
                        <a:latin typeface="Verdana" pitchFamily="34" charset="0"/>
                      </a:endParaRPr>
                    </a:p>
                  </a:txBody>
                  <a:tcPr marT="45723" marB="4572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9803072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GB" altLang="en-US" sz="3200"/>
              <a:t>Guidelines and forms for reviewing studies</a:t>
            </a:r>
            <a:endParaRPr lang="en-US" altLang="en-US" sz="3200"/>
          </a:p>
        </p:txBody>
      </p:sp>
      <p:sp>
        <p:nvSpPr>
          <p:cNvPr id="107523" name="Rectangle 3"/>
          <p:cNvSpPr>
            <a:spLocks noGrp="1" noChangeArrowheads="1"/>
          </p:cNvSpPr>
          <p:nvPr>
            <p:ph idx="1"/>
          </p:nvPr>
        </p:nvSpPr>
        <p:spPr>
          <a:xfrm>
            <a:off x="1042988" y="2133600"/>
            <a:ext cx="7640637" cy="4103688"/>
          </a:xfrm>
        </p:spPr>
        <p:txBody>
          <a:bodyPr>
            <a:normAutofit/>
          </a:bodyPr>
          <a:lstStyle/>
          <a:p>
            <a:pPr marL="274320" indent="-274320" fontAlgn="auto">
              <a:spcAft>
                <a:spcPts val="0"/>
              </a:spcAft>
              <a:buClr>
                <a:schemeClr val="accent3"/>
              </a:buClr>
              <a:buFont typeface="Wingdings 2"/>
              <a:buChar char=""/>
              <a:defRPr/>
            </a:pPr>
            <a:r>
              <a:rPr lang="en-GB" sz="2000" dirty="0"/>
              <a:t>The Quality Assessment Tool for Quantitative Studies is strongly recommended by the Cochrane Collaboration </a:t>
            </a:r>
          </a:p>
          <a:p>
            <a:pPr marL="0" indent="0" fontAlgn="auto">
              <a:spcAft>
                <a:spcPts val="0"/>
              </a:spcAft>
              <a:buClr>
                <a:schemeClr val="accent3"/>
              </a:buClr>
              <a:buFont typeface="Wingdings 2"/>
              <a:buNone/>
              <a:defRPr/>
            </a:pPr>
            <a:r>
              <a:rPr lang="en-GB" sz="2000" dirty="0">
                <a:hlinkClick r:id="rId2"/>
              </a:rPr>
              <a:t>http://www.ephpp.ca/PDF/Quality%20Assessment%20Tool_2010_2.pdf</a:t>
            </a:r>
            <a:endParaRPr lang="en-GB" sz="2000" dirty="0"/>
          </a:p>
          <a:p>
            <a:pPr marL="0" indent="0" fontAlgn="auto">
              <a:spcAft>
                <a:spcPts val="0"/>
              </a:spcAft>
              <a:buClr>
                <a:schemeClr val="accent3"/>
              </a:buClr>
              <a:buFont typeface="Wingdings 2"/>
              <a:buNone/>
              <a:defRPr/>
            </a:pPr>
            <a:endParaRPr lang="en-GB" sz="2000" dirty="0"/>
          </a:p>
          <a:p>
            <a:pPr marL="0" indent="0" fontAlgn="auto">
              <a:spcAft>
                <a:spcPts val="0"/>
              </a:spcAft>
              <a:buClr>
                <a:schemeClr val="accent3"/>
              </a:buClr>
              <a:buFont typeface="Wingdings 2"/>
              <a:buNone/>
              <a:defRPr/>
            </a:pPr>
            <a:r>
              <a:rPr lang="en-GB" sz="2000" dirty="0"/>
              <a:t>Critical Appraisal Skills Programme (CASP)</a:t>
            </a:r>
          </a:p>
          <a:p>
            <a:pPr marL="0" indent="0" fontAlgn="auto">
              <a:spcAft>
                <a:spcPts val="0"/>
              </a:spcAft>
              <a:buClr>
                <a:schemeClr val="accent3"/>
              </a:buClr>
              <a:buNone/>
              <a:defRPr/>
            </a:pPr>
            <a:r>
              <a:rPr lang="en-GB" sz="2000" u="sng" dirty="0">
                <a:hlinkClick r:id="rId3"/>
              </a:rPr>
              <a:t>http://www.casp-uk.net/checklists</a:t>
            </a:r>
            <a:endParaRPr lang="en-GB" sz="2000" dirty="0"/>
          </a:p>
          <a:p>
            <a:pPr marL="0" indent="0" fontAlgn="auto">
              <a:spcAft>
                <a:spcPts val="0"/>
              </a:spcAft>
              <a:buClr>
                <a:schemeClr val="accent3"/>
              </a:buClr>
              <a:buFont typeface="Wingdings 2"/>
              <a:buNone/>
              <a:defRPr/>
            </a:pPr>
            <a:endParaRPr lang="en-GB" sz="2000" dirty="0"/>
          </a:p>
          <a:p>
            <a:pPr marL="0" indent="0" fontAlgn="auto">
              <a:spcAft>
                <a:spcPts val="0"/>
              </a:spcAft>
              <a:buClr>
                <a:schemeClr val="accent3"/>
              </a:buClr>
              <a:buFont typeface="Wingdings 2"/>
              <a:buNone/>
              <a:defRPr/>
            </a:pPr>
            <a:endParaRPr lang="en-GB" sz="2000" dirty="0"/>
          </a:p>
          <a:p>
            <a:pPr marL="0" indent="0">
              <a:buNone/>
            </a:pPr>
            <a:r>
              <a:rPr lang="en-GB" sz="2000" u="sng" dirty="0">
                <a:hlinkClick r:id="rId4"/>
              </a:rPr>
              <a:t>http://srs-mcmaster.ca/research/evidence-based-practice-research-group/</a:t>
            </a:r>
            <a:endParaRPr lang="en-GB" sz="2000" dirty="0"/>
          </a:p>
          <a:p>
            <a:pPr marL="0" indent="0" fontAlgn="auto">
              <a:spcAft>
                <a:spcPts val="0"/>
              </a:spcAft>
              <a:buClr>
                <a:schemeClr val="accent3"/>
              </a:buClr>
              <a:buFont typeface="Wingdings 2"/>
              <a:buNone/>
              <a:defRPr/>
            </a:pPr>
            <a:endParaRPr lang="en-GB" sz="2000" dirty="0"/>
          </a:p>
        </p:txBody>
      </p:sp>
    </p:spTree>
    <p:extLst>
      <p:ext uri="{BB962C8B-B14F-4D97-AF65-F5344CB8AC3E}">
        <p14:creationId xmlns:p14="http://schemas.microsoft.com/office/powerpoint/2010/main" val="39625735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r>
              <a:rPr lang="en-GB"/>
              <a:t>Conclusion</a:t>
            </a:r>
            <a:endParaRPr lang="en-US"/>
          </a:p>
        </p:txBody>
      </p:sp>
      <p:sp>
        <p:nvSpPr>
          <p:cNvPr id="110595" name="Rectangle 3"/>
          <p:cNvSpPr>
            <a:spLocks noGrp="1" noChangeArrowheads="1"/>
          </p:cNvSpPr>
          <p:nvPr>
            <p:ph idx="1"/>
          </p:nvPr>
        </p:nvSpPr>
        <p:spPr/>
        <p:txBody>
          <a:bodyPr/>
          <a:lstStyle/>
          <a:p>
            <a:pPr>
              <a:buFont typeface="Wingdings" pitchFamily="2" charset="2"/>
              <a:buNone/>
            </a:pPr>
            <a:r>
              <a:rPr lang="en-GB"/>
              <a:t>A decision has to be made about </a:t>
            </a:r>
          </a:p>
          <a:p>
            <a:r>
              <a:rPr lang="en-GB"/>
              <a:t>what is feasible and appropriate in a given situation </a:t>
            </a:r>
          </a:p>
          <a:p>
            <a:r>
              <a:rPr lang="en-GB"/>
              <a:t>the extent to which reasonable standards have been met by the available body of evidence</a:t>
            </a:r>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ChangeArrowheads="1"/>
          </p:cNvSpPr>
          <p:nvPr>
            <p:ph type="title"/>
          </p:nvPr>
        </p:nvSpPr>
        <p:spPr>
          <a:xfrm>
            <a:off x="1370013" y="301625"/>
            <a:ext cx="7313612" cy="607095"/>
          </a:xfrm>
        </p:spPr>
        <p:txBody>
          <a:bodyPr/>
          <a:lstStyle/>
          <a:p>
            <a:pPr eaLnBrk="1" hangingPunct="1"/>
            <a:r>
              <a:rPr lang="en-GB" sz="3200" dirty="0"/>
              <a:t>References</a:t>
            </a:r>
          </a:p>
        </p:txBody>
      </p:sp>
      <p:sp>
        <p:nvSpPr>
          <p:cNvPr id="60418" name="Rectangle 3"/>
          <p:cNvSpPr>
            <a:spLocks noGrp="1" noChangeArrowheads="1"/>
          </p:cNvSpPr>
          <p:nvPr>
            <p:ph idx="1"/>
          </p:nvPr>
        </p:nvSpPr>
        <p:spPr>
          <a:xfrm>
            <a:off x="827584" y="1556792"/>
            <a:ext cx="8064896" cy="5301208"/>
          </a:xfrm>
        </p:spPr>
        <p:txBody>
          <a:bodyPr/>
          <a:lstStyle/>
          <a:p>
            <a:pPr eaLnBrk="1" hangingPunct="1">
              <a:lnSpc>
                <a:spcPct val="80000"/>
              </a:lnSpc>
              <a:buNone/>
            </a:pPr>
            <a:r>
              <a:rPr lang="en-GB" sz="1600" dirty="0"/>
              <a:t>Bennett JW, </a:t>
            </a:r>
            <a:r>
              <a:rPr lang="en-GB" sz="1600" dirty="0" err="1"/>
              <a:t>Glasziou</a:t>
            </a:r>
            <a:r>
              <a:rPr lang="en-GB" sz="1600" dirty="0"/>
              <a:t> P. Evidence-based practice: what does it really mean? Disease Manage Health Outcomes 1997; 1: 277–85. </a:t>
            </a:r>
            <a:endParaRPr lang="en-GB" sz="1600" dirty="0">
              <a:latin typeface="+mj-lt"/>
            </a:endParaRPr>
          </a:p>
          <a:p>
            <a:pPr eaLnBrk="1" hangingPunct="1">
              <a:lnSpc>
                <a:spcPct val="80000"/>
              </a:lnSpc>
              <a:buNone/>
            </a:pPr>
            <a:r>
              <a:rPr lang="en-GB" sz="1600" dirty="0">
                <a:latin typeface="+mj-lt"/>
              </a:rPr>
              <a:t>Crombie, I.K. (1996). The Pocket Guide to Critical Appraisal. BMJ Books.</a:t>
            </a:r>
          </a:p>
          <a:p>
            <a:pPr eaLnBrk="1" hangingPunct="1">
              <a:lnSpc>
                <a:spcPct val="80000"/>
              </a:lnSpc>
              <a:buFont typeface="Wingdings" pitchFamily="2" charset="2"/>
              <a:buNone/>
            </a:pPr>
            <a:r>
              <a:rPr lang="en-GB" sz="1600" dirty="0" err="1">
                <a:latin typeface="+mj-lt"/>
              </a:rPr>
              <a:t>Deeks</a:t>
            </a:r>
            <a:r>
              <a:rPr lang="en-GB" sz="1600" dirty="0">
                <a:latin typeface="+mj-lt"/>
              </a:rPr>
              <a:t> JJ, </a:t>
            </a:r>
            <a:r>
              <a:rPr lang="en-GB" sz="1600" dirty="0" err="1">
                <a:latin typeface="+mj-lt"/>
              </a:rPr>
              <a:t>Dinnes</a:t>
            </a:r>
            <a:r>
              <a:rPr lang="en-GB" sz="1600" dirty="0">
                <a:latin typeface="+mj-lt"/>
              </a:rPr>
              <a:t> J, D’Amico R, </a:t>
            </a:r>
            <a:r>
              <a:rPr lang="en-GB" sz="1600" dirty="0" err="1">
                <a:latin typeface="+mj-lt"/>
              </a:rPr>
              <a:t>Sowden</a:t>
            </a:r>
            <a:r>
              <a:rPr lang="en-GB" sz="1600" dirty="0">
                <a:latin typeface="+mj-lt"/>
              </a:rPr>
              <a:t> AJ, </a:t>
            </a:r>
            <a:r>
              <a:rPr lang="en-GB" sz="1600" dirty="0" err="1">
                <a:latin typeface="+mj-lt"/>
              </a:rPr>
              <a:t>Sakarovitch</a:t>
            </a:r>
            <a:r>
              <a:rPr lang="en-GB" sz="1600" dirty="0">
                <a:latin typeface="+mj-lt"/>
              </a:rPr>
              <a:t> C, Song F et al (2003) Evaluating non-randomised intervention studies. </a:t>
            </a:r>
            <a:r>
              <a:rPr lang="en-GB" sz="1600" i="1" dirty="0">
                <a:latin typeface="+mj-lt"/>
              </a:rPr>
              <a:t>Health Technology Assessment</a:t>
            </a:r>
            <a:r>
              <a:rPr lang="en-GB" sz="1600" dirty="0">
                <a:latin typeface="+mj-lt"/>
              </a:rPr>
              <a:t>, 7(27),  </a:t>
            </a:r>
          </a:p>
          <a:p>
            <a:pPr eaLnBrk="1" hangingPunct="1">
              <a:lnSpc>
                <a:spcPct val="80000"/>
              </a:lnSpc>
              <a:buFont typeface="Wingdings" pitchFamily="2" charset="2"/>
              <a:buNone/>
            </a:pPr>
            <a:r>
              <a:rPr lang="en-GB" sz="1600" dirty="0">
                <a:latin typeface="+mj-lt"/>
              </a:rPr>
              <a:t>Department of Health (2005) </a:t>
            </a:r>
            <a:r>
              <a:rPr lang="en-GB" sz="1600" i="1" dirty="0">
                <a:latin typeface="+mj-lt"/>
              </a:rPr>
              <a:t>The National service framework for long-term conditions. UK: DOH</a:t>
            </a:r>
            <a:endParaRPr lang="en-GB" sz="1600" dirty="0">
              <a:latin typeface="+mj-lt"/>
            </a:endParaRPr>
          </a:p>
          <a:p>
            <a:pPr eaLnBrk="1" hangingPunct="1">
              <a:lnSpc>
                <a:spcPct val="80000"/>
              </a:lnSpc>
              <a:buFont typeface="Wingdings" pitchFamily="2" charset="2"/>
              <a:buNone/>
            </a:pPr>
            <a:r>
              <a:rPr lang="en-GB" sz="1600" dirty="0">
                <a:latin typeface="+mj-lt"/>
              </a:rPr>
              <a:t>National Health and Medical Research Council (1999) </a:t>
            </a:r>
            <a:r>
              <a:rPr lang="en-GB" sz="1600" i="1" dirty="0">
                <a:latin typeface="+mj-lt"/>
              </a:rPr>
              <a:t>A guide to the development , implementation and evaluation of clinical practice guidelines. Canberra: NHMRC</a:t>
            </a:r>
            <a:endParaRPr lang="en-GB" sz="1600" dirty="0">
              <a:latin typeface="+mj-lt"/>
            </a:endParaRPr>
          </a:p>
          <a:p>
            <a:pPr eaLnBrk="1" hangingPunct="1">
              <a:lnSpc>
                <a:spcPct val="80000"/>
              </a:lnSpc>
              <a:buFont typeface="Wingdings" pitchFamily="2" charset="2"/>
              <a:buNone/>
            </a:pPr>
            <a:r>
              <a:rPr lang="en-GB" sz="1600" dirty="0">
                <a:latin typeface="+mj-lt"/>
              </a:rPr>
              <a:t>National Health and Medical Research Council (2000) </a:t>
            </a:r>
            <a:r>
              <a:rPr lang="en-GB" sz="1600" i="1" dirty="0">
                <a:latin typeface="+mj-lt"/>
              </a:rPr>
              <a:t>How to use the evidence: assessment and application of scientific evidence. Canberra: NHMRC</a:t>
            </a:r>
          </a:p>
          <a:p>
            <a:pPr eaLnBrk="1" hangingPunct="1">
              <a:lnSpc>
                <a:spcPct val="80000"/>
              </a:lnSpc>
              <a:buNone/>
            </a:pPr>
            <a:r>
              <a:rPr lang="en-GB" sz="1600" dirty="0"/>
              <a:t>Royal College of Physicians and British Society of Rehabilitation Medicine (2003) </a:t>
            </a:r>
            <a:r>
              <a:rPr lang="en-GB" sz="1600" i="1" dirty="0"/>
              <a:t>Rehabilitation following acquired brain injury: National clinical guidelines</a:t>
            </a:r>
            <a:r>
              <a:rPr lang="en-GB" sz="1600" dirty="0"/>
              <a:t>. London: RCP, BSRM </a:t>
            </a:r>
          </a:p>
          <a:p>
            <a:pPr eaLnBrk="1" hangingPunct="1">
              <a:lnSpc>
                <a:spcPct val="80000"/>
              </a:lnSpc>
              <a:buFont typeface="Wingdings" pitchFamily="2" charset="2"/>
              <a:buNone/>
            </a:pPr>
            <a:r>
              <a:rPr lang="en-GB" sz="1600" dirty="0">
                <a:latin typeface="+mj-lt"/>
              </a:rPr>
              <a:t>Sackett DL, Rosenberg WM, Muir Gray JA, Haynes RB, Richardson WS (1996) Evidence-based medicine: What it is and what it isn’t. </a:t>
            </a:r>
            <a:r>
              <a:rPr lang="en-GB" sz="1600" i="1" dirty="0">
                <a:latin typeface="+mj-lt"/>
              </a:rPr>
              <a:t>British Medical Journal</a:t>
            </a:r>
            <a:r>
              <a:rPr lang="en-GB" sz="1600" dirty="0">
                <a:latin typeface="+mj-lt"/>
              </a:rPr>
              <a:t>, 312, 71-72</a:t>
            </a:r>
          </a:p>
          <a:p>
            <a:pPr eaLnBrk="1" hangingPunct="1">
              <a:lnSpc>
                <a:spcPct val="80000"/>
              </a:lnSpc>
              <a:buNone/>
            </a:pPr>
            <a:r>
              <a:rPr lang="en-GB" sz="1600" dirty="0">
                <a:latin typeface="+mj-lt"/>
              </a:rPr>
              <a:t>The Cochrane Collaboration (2007) </a:t>
            </a:r>
            <a:r>
              <a:rPr lang="en-GB" sz="1600" i="1" dirty="0">
                <a:latin typeface="+mj-lt"/>
              </a:rPr>
              <a:t>Guidelines for systematic reviews of health promotion and public health interventions</a:t>
            </a:r>
            <a:r>
              <a:rPr lang="en-GB" sz="1600" dirty="0">
                <a:latin typeface="+mj-lt"/>
              </a:rPr>
              <a:t>. Version 2. Available from: http://ph.cochrane.org/sites/ph.cochrane.org/files/uploads/Guidelines%20HP_PH%20reviews.pdf</a:t>
            </a:r>
          </a:p>
          <a:p>
            <a:pPr eaLnBrk="1" hangingPunct="1">
              <a:lnSpc>
                <a:spcPct val="80000"/>
              </a:lnSpc>
            </a:pPr>
            <a:endParaRPr lang="en-GB" sz="2100" dirty="0">
              <a:latin typeface="Arial" charset="0"/>
            </a:endParaRPr>
          </a:p>
        </p:txBody>
      </p:sp>
    </p:spTree>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3306</TotalTime>
  <Words>2109</Words>
  <Application>Microsoft Office PowerPoint</Application>
  <PresentationFormat>Předvádění na obrazovce (4:3)</PresentationFormat>
  <Paragraphs>273</Paragraphs>
  <Slides>39</Slides>
  <Notes>0</Notes>
  <HiddenSlides>0</HiddenSlides>
  <MMClips>0</MMClips>
  <ScaleCrop>false</ScaleCrop>
  <HeadingPairs>
    <vt:vector size="6" baseType="variant">
      <vt:variant>
        <vt:lpstr>Použitá písma</vt:lpstr>
      </vt:variant>
      <vt:variant>
        <vt:i4>7</vt:i4>
      </vt:variant>
      <vt:variant>
        <vt:lpstr>Motiv</vt:lpstr>
      </vt:variant>
      <vt:variant>
        <vt:i4>1</vt:i4>
      </vt:variant>
      <vt:variant>
        <vt:lpstr>Nadpisy snímků</vt:lpstr>
      </vt:variant>
      <vt:variant>
        <vt:i4>39</vt:i4>
      </vt:variant>
    </vt:vector>
  </HeadingPairs>
  <TitlesOfParts>
    <vt:vector size="47" baseType="lpstr">
      <vt:lpstr>Arial</vt:lpstr>
      <vt:lpstr>Calibri</vt:lpstr>
      <vt:lpstr>Calibri Light</vt:lpstr>
      <vt:lpstr>Times New Roman</vt:lpstr>
      <vt:lpstr>Verdana</vt:lpstr>
      <vt:lpstr>Wingdings</vt:lpstr>
      <vt:lpstr>Wingdings 2</vt:lpstr>
      <vt:lpstr>Motiv Office</vt:lpstr>
      <vt:lpstr>Critical appraisal:  Formats for critiquing literature and levels of evidence</vt:lpstr>
      <vt:lpstr>Learning objectives</vt:lpstr>
      <vt:lpstr>Assessing the evidence…</vt:lpstr>
      <vt:lpstr>Importance of critiquing literature   </vt:lpstr>
      <vt:lpstr>How to critique the evidence</vt:lpstr>
      <vt:lpstr>Title</vt:lpstr>
      <vt:lpstr>Abstract</vt:lpstr>
      <vt:lpstr>Abstract</vt:lpstr>
      <vt:lpstr>Introduction / Literature review</vt:lpstr>
      <vt:lpstr>Introduction /  Literature review</vt:lpstr>
      <vt:lpstr>Method:  Who was the study about?</vt:lpstr>
      <vt:lpstr>Method:  Size of Study Population</vt:lpstr>
      <vt:lpstr>Methods: Was the design of the study sensible?</vt:lpstr>
      <vt:lpstr>Methods: Data collection</vt:lpstr>
      <vt:lpstr>Evaluation of intervention?</vt:lpstr>
      <vt:lpstr>Study Design</vt:lpstr>
      <vt:lpstr>Was systematic bias avoided or minimised?</vt:lpstr>
      <vt:lpstr>Was systematic bias avoided or minimised?</vt:lpstr>
      <vt:lpstr>Bias</vt:lpstr>
      <vt:lpstr>Methods: Ethics</vt:lpstr>
      <vt:lpstr>Data Analysis</vt:lpstr>
      <vt:lpstr>Qualitative Data Analysis</vt:lpstr>
      <vt:lpstr>Statistical Analysis</vt:lpstr>
      <vt:lpstr>Discussion: Data Interpretation</vt:lpstr>
      <vt:lpstr>Discussion: Data Interpretation</vt:lpstr>
      <vt:lpstr>Relevance and Usefulness</vt:lpstr>
      <vt:lpstr>Relevance and Usefulness</vt:lpstr>
      <vt:lpstr>Evidence dimensions: Strength of Evidence (NHMRC 2000)</vt:lpstr>
      <vt:lpstr>Designation of LOE (1): Developed in evidence-based medicine (Sackett et al 1996)</vt:lpstr>
      <vt:lpstr>Designation of LOE (2):  (BSRM 2003)</vt:lpstr>
      <vt:lpstr>Levels of Evidence and OT research</vt:lpstr>
      <vt:lpstr>Levels of evidence and OT research</vt:lpstr>
      <vt:lpstr>Levels of evidence and OT research</vt:lpstr>
      <vt:lpstr>Typology for assessing the evidence (NSF 2005)</vt:lpstr>
      <vt:lpstr>Typology for assessing the evidence: Design (NSF 2005)</vt:lpstr>
      <vt:lpstr>Quality of research (NSF 2005)</vt:lpstr>
      <vt:lpstr>Guidelines and forms for reviewing studies</vt:lpstr>
      <vt:lpstr>Conclusion</vt:lpstr>
      <vt:lpstr>References</vt:lpstr>
    </vt:vector>
  </TitlesOfParts>
  <Company>Brunel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hlpgggs</dc:creator>
  <cp:lastModifiedBy>martin.buk@tiscali.cz</cp:lastModifiedBy>
  <cp:revision>108</cp:revision>
  <dcterms:created xsi:type="dcterms:W3CDTF">2006-10-04T11:57:07Z</dcterms:created>
  <dcterms:modified xsi:type="dcterms:W3CDTF">2023-02-26T16:16:23Z</dcterms:modified>
</cp:coreProperties>
</file>