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35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2295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692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435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962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2862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3155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09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8094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25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37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232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204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F12-9828-48AE-9BD2-B43547BA93DE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0730C-4E08-43DA-B7D3-83DE054969A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909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ol%C3%A1rn%C3%AD_plynov%C3%A1_konstanta" TargetMode="External"/><Relationship Id="rId2" Type="http://schemas.openxmlformats.org/officeDocument/2006/relationships/hyperlink" Target="http://cs.wikipedia.org/wiki/Elektrick%C3%BD_potenci%C3%A1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Faradayova_konstanta" TargetMode="External"/><Relationship Id="rId4" Type="http://schemas.openxmlformats.org/officeDocument/2006/relationships/hyperlink" Target="http://cs.wikipedia.org/wiki/Kelvin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hemie" TargetMode="External"/><Relationship Id="rId2" Type="http://schemas.openxmlformats.org/officeDocument/2006/relationships/hyperlink" Target="http://cs.wikipedia.org/wiki/Fyzi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ÚVOD DO </a:t>
            </a:r>
            <a:r>
              <a:rPr lang="cs-CZ" sz="4000" b="1">
                <a:solidFill>
                  <a:srgbClr val="FF0000"/>
                </a:solidFill>
              </a:rPr>
              <a:t>MATERIÁLOVÉ </a:t>
            </a:r>
            <a:r>
              <a:rPr lang="cs-CZ" sz="4000" b="1" smtClean="0">
                <a:solidFill>
                  <a:srgbClr val="FF0000"/>
                </a:solidFill>
              </a:rPr>
              <a:t>CHEMIE - II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idx="1"/>
          </p:nvPr>
        </p:nvSpPr>
        <p:spPr>
          <a:xfrm>
            <a:off x="215516" y="841991"/>
            <a:ext cx="8712968" cy="4853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/>
              <a:t>ZČU PLZEŇ – FST – KMM</a:t>
            </a:r>
          </a:p>
          <a:p>
            <a:pPr marL="0" indent="0" algn="ctr">
              <a:buNone/>
            </a:pPr>
            <a:r>
              <a:rPr lang="cs-CZ" b="1" dirty="0"/>
              <a:t>Doc. Ing. Pavel Francisko, Ph.D.</a:t>
            </a:r>
          </a:p>
          <a:p>
            <a:pPr marL="0" indent="0" algn="ctr">
              <a:buNone/>
            </a:pPr>
            <a:r>
              <a:rPr lang="cs-CZ" b="1" dirty="0"/>
              <a:t>francisp@kmm.zcu.cz</a:t>
            </a:r>
          </a:p>
          <a:p>
            <a:pPr marL="0" indent="0">
              <a:buNone/>
            </a:pPr>
            <a:r>
              <a:rPr lang="cs-CZ" sz="3000" dirty="0"/>
              <a:t>Literatura:</a:t>
            </a:r>
          </a:p>
          <a:p>
            <a:pPr marL="0" indent="0">
              <a:buNone/>
            </a:pPr>
            <a:r>
              <a:rPr lang="cs-CZ" sz="3000" dirty="0"/>
              <a:t>Duchek, Šmídová: Chemie</a:t>
            </a:r>
          </a:p>
          <a:p>
            <a:pPr marL="0" indent="0">
              <a:buNone/>
            </a:pPr>
            <a:r>
              <a:rPr lang="cs-CZ" sz="3000" dirty="0"/>
              <a:t>Duchek, Šmídová: Řešené příklady z chemie 					  skripta ZČU, KMM</a:t>
            </a:r>
          </a:p>
          <a:p>
            <a:pPr marL="0" indent="0">
              <a:buNone/>
            </a:pPr>
            <a:r>
              <a:rPr lang="cs-CZ" sz="3000" dirty="0" smtClean="0"/>
              <a:t>http</a:t>
            </a:r>
            <a:r>
              <a:rPr lang="cs-CZ" sz="3000" dirty="0"/>
              <a:t>:// portal.zcu.cz</a:t>
            </a:r>
          </a:p>
          <a:p>
            <a:pPr marL="0" indent="0">
              <a:buNone/>
            </a:pPr>
            <a:r>
              <a:rPr lang="cs-CZ" sz="3000" dirty="0"/>
              <a:t>http:// www.chemie.zcu.cz</a:t>
            </a:r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endParaRPr lang="cs-CZ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400426"/>
            <a:ext cx="6479771" cy="143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56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9"/>
            <a:ext cx="7772400" cy="864096"/>
          </a:xfrm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Elektrochemie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568952" cy="5400600"/>
          </a:xfrm>
        </p:spPr>
        <p:txBody>
          <a:bodyPr/>
          <a:lstStyle/>
          <a:p>
            <a:pPr algn="just"/>
            <a:r>
              <a:rPr lang="cs-CZ" dirty="0">
                <a:solidFill>
                  <a:schemeClr val="tx1"/>
                </a:solidFill>
              </a:rPr>
              <a:t>Elektrochemie studuje chemické děje spojené s výměnou elektrické energie.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Vodiče:</a:t>
            </a:r>
          </a:p>
          <a:p>
            <a:pPr marL="571500" indent="-571500" algn="just">
              <a:buAutoNum type="romanUcPeriod"/>
            </a:pPr>
            <a:r>
              <a:rPr lang="cs-CZ" dirty="0">
                <a:solidFill>
                  <a:schemeClr val="tx1"/>
                </a:solidFill>
              </a:rPr>
              <a:t>řadu – kovy. Proud je přenášen elektrony.</a:t>
            </a:r>
          </a:p>
          <a:p>
            <a:pPr marL="571500" indent="-571500" algn="just">
              <a:buAutoNum type="romanUcPeriod"/>
            </a:pPr>
            <a:r>
              <a:rPr lang="cs-CZ" dirty="0">
                <a:solidFill>
                  <a:schemeClr val="tx1"/>
                </a:solidFill>
              </a:rPr>
              <a:t>řadu -  elektrolyty. Proud je přenášen migrací iontů v elektrickém poli.</a:t>
            </a:r>
          </a:p>
          <a:p>
            <a:pPr marL="571500" indent="-571500" algn="just">
              <a:buAutoNum type="romanUcPeriod"/>
            </a:pPr>
            <a:r>
              <a:rPr lang="cs-CZ" dirty="0">
                <a:solidFill>
                  <a:schemeClr val="tx1"/>
                </a:solidFill>
              </a:rPr>
              <a:t>řadu – plyny. Proud je přenášen ionizovaným plynem.</a:t>
            </a:r>
          </a:p>
        </p:txBody>
      </p:sp>
    </p:spTree>
    <p:extLst>
      <p:ext uri="{BB962C8B-B14F-4D97-AF65-F5344CB8AC3E}">
        <p14:creationId xmlns:p14="http://schemas.microsoft.com/office/powerpoint/2010/main" val="3963923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Elektroda:</a:t>
            </a:r>
          </a:p>
          <a:p>
            <a:r>
              <a:rPr lang="cs-CZ" dirty="0"/>
              <a:t>Katoda: přivádí elektrony (redukce)</a:t>
            </a:r>
          </a:p>
          <a:p>
            <a:r>
              <a:rPr lang="cs-CZ" dirty="0"/>
              <a:t>Anoda: odvádí elektrony (oxidace)</a:t>
            </a:r>
          </a:p>
          <a:p>
            <a:pPr marL="0" indent="0">
              <a:buNone/>
            </a:pPr>
            <a:r>
              <a:rPr lang="cs-CZ" dirty="0"/>
              <a:t>Každou elektrodu charakterizuje </a:t>
            </a:r>
            <a:r>
              <a:rPr lang="cs-CZ" u="sng" dirty="0"/>
              <a:t>elektrodový potenciál E.</a:t>
            </a:r>
          </a:p>
        </p:txBody>
      </p:sp>
      <p:pic>
        <p:nvPicPr>
          <p:cNvPr id="1027" name="Picture 3" descr="C:\Users\francisko2\Pictures\img5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" y="3140968"/>
            <a:ext cx="825894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01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Nernstova rovnice řeší výpočet potenciál elektrody při nestandardních podmínkách:</a:t>
            </a:r>
          </a:p>
          <a:p>
            <a:pPr marL="0" indent="0" algn="ctr">
              <a:buNone/>
            </a:pPr>
            <a:r>
              <a:rPr lang="cs-CZ" dirty="0"/>
              <a:t>E = E</a:t>
            </a:r>
            <a:r>
              <a:rPr lang="cs-CZ" baseline="-25000" dirty="0"/>
              <a:t>0</a:t>
            </a:r>
            <a:r>
              <a:rPr lang="cs-CZ" dirty="0"/>
              <a:t> + RT/nF ln a</a:t>
            </a:r>
          </a:p>
          <a:p>
            <a:pPr marL="0" indent="0">
              <a:buNone/>
            </a:pPr>
            <a:r>
              <a:rPr lang="cs-CZ" b="1" dirty="0"/>
              <a:t>E</a:t>
            </a:r>
            <a:r>
              <a:rPr lang="cs-CZ" dirty="0"/>
              <a:t> – </a:t>
            </a:r>
            <a:r>
              <a:rPr lang="cs-CZ" dirty="0">
                <a:hlinkClick r:id="rId2" tooltip="Elektrický potenciál"/>
              </a:rPr>
              <a:t>elektrický potenciál</a:t>
            </a:r>
            <a:r>
              <a:rPr lang="cs-CZ" dirty="0"/>
              <a:t> elektrody</a:t>
            </a:r>
          </a:p>
          <a:p>
            <a:pPr marL="0" indent="0">
              <a:buNone/>
            </a:pPr>
            <a:r>
              <a:rPr lang="cs-CZ" b="1" dirty="0"/>
              <a:t>E</a:t>
            </a:r>
            <a:r>
              <a:rPr lang="cs-CZ" b="1" baseline="30000" dirty="0"/>
              <a:t>0</a:t>
            </a:r>
            <a:r>
              <a:rPr lang="cs-CZ" dirty="0"/>
              <a:t> – standardní elektrodový potenciál</a:t>
            </a:r>
          </a:p>
          <a:p>
            <a:pPr marL="0" indent="0">
              <a:buNone/>
            </a:pPr>
            <a:r>
              <a:rPr lang="cs-CZ" b="1" dirty="0"/>
              <a:t>R</a:t>
            </a:r>
            <a:r>
              <a:rPr lang="cs-CZ" dirty="0"/>
              <a:t> – </a:t>
            </a:r>
            <a:r>
              <a:rPr lang="cs-CZ" dirty="0">
                <a:hlinkClick r:id="rId3" tooltip="Molární plynová konstanta"/>
              </a:rPr>
              <a:t>molární plynová konstanta</a:t>
            </a:r>
            <a:r>
              <a:rPr lang="cs-CZ" dirty="0"/>
              <a:t> (8,314 J/K.mol)</a:t>
            </a:r>
          </a:p>
          <a:p>
            <a:pPr marL="0" indent="0">
              <a:buNone/>
            </a:pPr>
            <a:r>
              <a:rPr lang="cs-CZ" b="1" dirty="0"/>
              <a:t>T</a:t>
            </a:r>
            <a:r>
              <a:rPr lang="cs-CZ" dirty="0"/>
              <a:t> – teplota v </a:t>
            </a:r>
            <a:r>
              <a:rPr lang="cs-CZ" dirty="0">
                <a:hlinkClick r:id="rId4" tooltip="Kelvin"/>
              </a:rPr>
              <a:t>kelvinech</a:t>
            </a:r>
            <a:r>
              <a:rPr lang="cs-CZ" dirty="0"/>
              <a:t> (teplota ve °C + 273,15)</a:t>
            </a:r>
          </a:p>
          <a:p>
            <a:pPr marL="0" indent="0">
              <a:buNone/>
            </a:pPr>
            <a:r>
              <a:rPr lang="cs-CZ" dirty="0"/>
              <a:t>n – počet vyměněných elektronů</a:t>
            </a:r>
          </a:p>
          <a:p>
            <a:pPr marL="0" indent="0">
              <a:buNone/>
            </a:pPr>
            <a:r>
              <a:rPr lang="cs-CZ" b="1" dirty="0"/>
              <a:t>F</a:t>
            </a:r>
            <a:r>
              <a:rPr lang="cs-CZ" dirty="0"/>
              <a:t> – </a:t>
            </a:r>
            <a:r>
              <a:rPr lang="cs-CZ" dirty="0">
                <a:hlinkClick r:id="rId5" tooltip="Faradayova konstanta"/>
              </a:rPr>
              <a:t>Faradayova konstanta</a:t>
            </a:r>
            <a:r>
              <a:rPr lang="cs-CZ" dirty="0"/>
              <a:t> (96485 C/mol)</a:t>
            </a:r>
          </a:p>
          <a:p>
            <a:pPr marL="0" indent="0">
              <a:buNone/>
            </a:pPr>
            <a:r>
              <a:rPr lang="cs-CZ" b="1" dirty="0"/>
              <a:t>a</a:t>
            </a:r>
            <a:r>
              <a:rPr lang="cs-CZ" dirty="0"/>
              <a:t> – aktivita oxidované nebo redukované formy</a:t>
            </a:r>
          </a:p>
        </p:txBody>
      </p:sp>
    </p:spTree>
    <p:extLst>
      <p:ext uri="{BB962C8B-B14F-4D97-AF65-F5344CB8AC3E}">
        <p14:creationId xmlns:p14="http://schemas.microsoft.com/office/powerpoint/2010/main" val="979396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Elektrolyty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látky, které se při rozpouštění nebo tavení štěpí – </a:t>
            </a:r>
            <a:r>
              <a:rPr lang="cs-CZ" b="1" dirty="0"/>
              <a:t>disociují </a:t>
            </a:r>
            <a:r>
              <a:rPr lang="cs-CZ" dirty="0"/>
              <a:t>na elektricky nabité částice – </a:t>
            </a:r>
            <a:r>
              <a:rPr lang="cs-CZ" b="1" dirty="0"/>
              <a:t>ionty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roztoky a taveniny elektrolytů jsou </a:t>
            </a:r>
            <a:r>
              <a:rPr lang="cs-CZ" b="1" dirty="0"/>
              <a:t>elektricky vodivé </a:t>
            </a:r>
            <a:r>
              <a:rPr lang="cs-CZ" dirty="0"/>
              <a:t>• </a:t>
            </a:r>
            <a:r>
              <a:rPr lang="cs-CZ" b="1" dirty="0"/>
              <a:t>příklad: </a:t>
            </a:r>
            <a:r>
              <a:rPr lang="cs-CZ" dirty="0"/>
              <a:t>kyseliny, hydroxidy, soli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b="1" dirty="0"/>
              <a:t>Ionty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</a:t>
            </a:r>
            <a:r>
              <a:rPr lang="cs-CZ" b="1" dirty="0"/>
              <a:t>elektricky nabité částice hmoty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vznikají rozštěpením původně elektroneutrálních molekul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proces </a:t>
            </a:r>
            <a:r>
              <a:rPr lang="cs-CZ" b="1" dirty="0"/>
              <a:t>štěpení </a:t>
            </a:r>
            <a:r>
              <a:rPr lang="cs-CZ" dirty="0"/>
              <a:t>se označuje termínem </a:t>
            </a:r>
            <a:r>
              <a:rPr lang="cs-CZ" b="1" dirty="0"/>
              <a:t>disociace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</a:t>
            </a:r>
            <a:r>
              <a:rPr lang="cs-CZ" b="1" dirty="0"/>
              <a:t>kationty </a:t>
            </a:r>
            <a:r>
              <a:rPr lang="cs-CZ" dirty="0"/>
              <a:t>– částice s </a:t>
            </a:r>
            <a:r>
              <a:rPr lang="cs-CZ" b="1" dirty="0"/>
              <a:t>kladným </a:t>
            </a:r>
            <a:r>
              <a:rPr lang="cs-CZ" dirty="0"/>
              <a:t>nábojem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• </a:t>
            </a:r>
            <a:r>
              <a:rPr lang="cs-CZ" b="1" dirty="0"/>
              <a:t>anionty </a:t>
            </a:r>
            <a:r>
              <a:rPr lang="cs-CZ" dirty="0"/>
              <a:t>– částice se </a:t>
            </a:r>
            <a:r>
              <a:rPr lang="cs-CZ" b="1" dirty="0"/>
              <a:t>záporným </a:t>
            </a:r>
            <a:r>
              <a:rPr lang="cs-CZ" dirty="0"/>
              <a:t>nábojem </a:t>
            </a:r>
          </a:p>
          <a:p>
            <a:pPr marL="0" indent="0" algn="ctr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436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507288" cy="6336704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cs-CZ" b="1" dirty="0"/>
              <a:t>Disociace </a:t>
            </a:r>
            <a:r>
              <a:rPr lang="cs-CZ" dirty="0"/>
              <a:t>– v zásadě 2 mechanismy 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712968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339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12968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322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32656"/>
            <a:ext cx="849694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765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Iontová rovnováha elektrolytu</a:t>
            </a:r>
          </a:p>
          <a:p>
            <a:pPr marL="0" indent="0" algn="ctr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908720"/>
            <a:ext cx="861060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562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568952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723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332656"/>
            <a:ext cx="8591550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656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548680"/>
            <a:ext cx="8639175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612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Roztoky ideální a reálné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90624"/>
            <a:ext cx="8534400" cy="504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097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4664"/>
            <a:ext cx="822960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350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Teorie kyselin a zásad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152524"/>
            <a:ext cx="8724900" cy="5012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837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Arrhenius – Ostwaldova teorie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1052736"/>
            <a:ext cx="8582025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926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Teorie Br</a:t>
            </a:r>
            <a:r>
              <a:rPr lang="hu-HU" dirty="0"/>
              <a:t>ő</a:t>
            </a:r>
            <a:r>
              <a:rPr lang="cs-CZ" dirty="0"/>
              <a:t>nsted – Lowryho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1219200"/>
            <a:ext cx="8610600" cy="501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6442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53" y="548680"/>
            <a:ext cx="7857694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684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9694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21378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16632"/>
            <a:ext cx="850064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3140968"/>
            <a:ext cx="8506147" cy="3554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6902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Disociace vody a pH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712324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024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332656"/>
            <a:ext cx="8553450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27035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579296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Vodíkový exponent pH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568952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907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640960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4098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4704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138238"/>
            <a:ext cx="8658225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33265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Význam pH v praxi:</a:t>
            </a:r>
          </a:p>
        </p:txBody>
      </p:sp>
    </p:spTree>
    <p:extLst>
      <p:ext uri="{BB962C8B-B14F-4D97-AF65-F5344CB8AC3E}">
        <p14:creationId xmlns:p14="http://schemas.microsoft.com/office/powerpoint/2010/main" val="19106096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42" y="116632"/>
            <a:ext cx="8620125" cy="3456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67" y="3573085"/>
            <a:ext cx="8620125" cy="316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6040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476672"/>
            <a:ext cx="8677275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2849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88640"/>
            <a:ext cx="8410575" cy="309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284984"/>
            <a:ext cx="8410575" cy="344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52396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962025"/>
            <a:ext cx="8448675" cy="493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06471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88640"/>
            <a:ext cx="6400800" cy="720080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Hydrolýza solí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764704"/>
            <a:ext cx="862012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2293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5865515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800" b="1" dirty="0"/>
              <a:t>Elektrolýza</a:t>
            </a:r>
            <a:r>
              <a:rPr lang="cs-CZ" altLang="cs-CZ" sz="2800" dirty="0"/>
              <a:t> je </a:t>
            </a:r>
            <a:r>
              <a:rPr lang="cs-CZ" altLang="cs-CZ" sz="2800" dirty="0">
                <a:hlinkClick r:id="rId2" tooltip="Fyzika"/>
              </a:rPr>
              <a:t>fyzikálně</a:t>
            </a:r>
            <a:r>
              <a:rPr lang="cs-CZ" altLang="cs-CZ" sz="2800" dirty="0"/>
              <a:t>-</a:t>
            </a:r>
            <a:r>
              <a:rPr lang="cs-CZ" altLang="cs-CZ" sz="2800" dirty="0">
                <a:hlinkClick r:id="rId3" tooltip="Chemie"/>
              </a:rPr>
              <a:t>chemický</a:t>
            </a:r>
            <a:r>
              <a:rPr lang="cs-CZ" altLang="cs-CZ" sz="2800" dirty="0"/>
              <a:t> jev, který probíhá při průchodu stejnosměrného proudu roztokem. Dochází při něm k rozkladu sloučenin na prvky. </a:t>
            </a:r>
          </a:p>
          <a:p>
            <a:endParaRPr lang="cs-CZ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868680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9671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Elektrochemické články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8784976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0189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2068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Elektrolýza je opakem činnosti elektrochemického článku a proto i znaménka anody a katody mají opačnou polaritu, než je tomu při vybíjení článku.</a:t>
            </a:r>
          </a:p>
        </p:txBody>
      </p:sp>
      <p:pic>
        <p:nvPicPr>
          <p:cNvPr id="28675" name="Picture 3" descr="C:\Users\francisko2\Pictures\img54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763284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956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5478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3371553"/>
      </p:ext>
    </p:extLst>
  </p:cSld>
  <p:clrMapOvr>
    <a:masterClrMapping/>
  </p:clrMapOvr>
  <p:transition>
    <p:push dir="r"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343</Words>
  <Application>Microsoft Office PowerPoint</Application>
  <PresentationFormat>Předvádění na obrazovce (4:3)</PresentationFormat>
  <Paragraphs>52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8" baseType="lpstr">
      <vt:lpstr>Arial</vt:lpstr>
      <vt:lpstr>Calibri</vt:lpstr>
      <vt:lpstr>Motiv systému Office</vt:lpstr>
      <vt:lpstr>ÚVOD DO MATERIÁLOVÉ CHEMIE - II</vt:lpstr>
      <vt:lpstr>Elektrochemie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ATC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Elektrochemie</dc:title>
  <dc:creator>a</dc:creator>
  <cp:lastModifiedBy>pocitac</cp:lastModifiedBy>
  <cp:revision>19</cp:revision>
  <dcterms:created xsi:type="dcterms:W3CDTF">2014-11-11T12:30:05Z</dcterms:created>
  <dcterms:modified xsi:type="dcterms:W3CDTF">2021-09-16T07:26:51Z</dcterms:modified>
</cp:coreProperties>
</file>