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media/image4.jpg" ContentType="image/jpeg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60" r:id="rId2"/>
  </p:sldMasterIdLst>
  <p:handoutMasterIdLst>
    <p:handoutMasterId r:id="rId24"/>
  </p:handoutMasterIdLst>
  <p:sldIdLst>
    <p:sldId id="340" r:id="rId3"/>
    <p:sldId id="256" r:id="rId4"/>
    <p:sldId id="258" r:id="rId5"/>
    <p:sldId id="291" r:id="rId6"/>
    <p:sldId id="313" r:id="rId7"/>
    <p:sldId id="292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327" r:id="rId21"/>
    <p:sldId id="328" r:id="rId22"/>
    <p:sldId id="33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6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8" autoAdjust="0"/>
    <p:restoredTop sz="94687" autoAdjust="0"/>
  </p:normalViewPr>
  <p:slideViewPr>
    <p:cSldViewPr>
      <p:cViewPr varScale="1">
        <p:scale>
          <a:sx n="151" d="100"/>
          <a:sy n="151" d="100"/>
        </p:scale>
        <p:origin x="2016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7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76CDB-F306-4299-9238-881D63217EA3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19DA0-5DF6-459C-811E-166B5C5949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485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5138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577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6224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5137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2564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856740" y="1772468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0" name="Zástupný symbol pro obsah 8"/>
          <p:cNvSpPr>
            <a:spLocks noGrp="1"/>
          </p:cNvSpPr>
          <p:nvPr>
            <p:ph sz="quarter" idx="14"/>
          </p:nvPr>
        </p:nvSpPr>
        <p:spPr>
          <a:xfrm>
            <a:off x="5868615" y="400506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8" y="1700213"/>
            <a:ext cx="4968875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903769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Hall laboratory for medium-voltage power electronics and</a:t>
            </a:r>
          </a:p>
          <a:p>
            <a:pPr lvl="0"/>
            <a:r>
              <a:rPr lang="en-US" dirty="0" smtClean="0"/>
              <a:t>transport systems</a:t>
            </a:r>
            <a:endParaRPr lang="cs-CZ" dirty="0"/>
          </a:p>
        </p:txBody>
      </p:sp>
      <p:sp>
        <p:nvSpPr>
          <p:cNvPr id="8" name="Zástupný symbol pro obsah 8"/>
          <p:cNvSpPr>
            <a:spLocks noGrp="1"/>
          </p:cNvSpPr>
          <p:nvPr>
            <p:ph sz="quarter" idx="17"/>
          </p:nvPr>
        </p:nvSpPr>
        <p:spPr>
          <a:xfrm>
            <a:off x="3185657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1" name="Zástupný symbol pro obsah 8"/>
          <p:cNvSpPr>
            <a:spLocks noGrp="1"/>
          </p:cNvSpPr>
          <p:nvPr>
            <p:ph sz="quarter" idx="18"/>
          </p:nvPr>
        </p:nvSpPr>
        <p:spPr>
          <a:xfrm>
            <a:off x="467544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3" name="Zástupný symbol pro obsah 8"/>
          <p:cNvSpPr>
            <a:spLocks noGrp="1"/>
          </p:cNvSpPr>
          <p:nvPr>
            <p:ph sz="quarter" idx="19"/>
          </p:nvPr>
        </p:nvSpPr>
        <p:spPr>
          <a:xfrm>
            <a:off x="5901794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5" name="Zástupný symbol pro obsah 8"/>
          <p:cNvSpPr>
            <a:spLocks noGrp="1"/>
          </p:cNvSpPr>
          <p:nvPr>
            <p:ph sz="quarter" idx="20"/>
          </p:nvPr>
        </p:nvSpPr>
        <p:spPr>
          <a:xfrm>
            <a:off x="3183682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6" name="Zástupný symbol pro obsah 8"/>
          <p:cNvSpPr>
            <a:spLocks noGrp="1"/>
          </p:cNvSpPr>
          <p:nvPr>
            <p:ph sz="quarter" idx="21"/>
          </p:nvPr>
        </p:nvSpPr>
        <p:spPr>
          <a:xfrm>
            <a:off x="465569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7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>
                <a:latin typeface="+mj-lt"/>
              </a:defRPr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4139952" y="1700808"/>
            <a:ext cx="4464496" cy="43924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9" y="1700213"/>
            <a:ext cx="3240732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1"/>
            <a:ext cx="9142805" cy="58760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bk object 17"/>
          <p:cNvSpPr/>
          <p:nvPr/>
        </p:nvSpPr>
        <p:spPr>
          <a:xfrm>
            <a:off x="5715614" y="6120915"/>
            <a:ext cx="955492" cy="4896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bk object 18"/>
          <p:cNvSpPr/>
          <p:nvPr/>
        </p:nvSpPr>
        <p:spPr>
          <a:xfrm>
            <a:off x="3237482" y="6192160"/>
            <a:ext cx="1777486" cy="35000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9" name="bk object 19"/>
          <p:cNvSpPr/>
          <p:nvPr/>
        </p:nvSpPr>
        <p:spPr>
          <a:xfrm>
            <a:off x="2471704" y="6120918"/>
            <a:ext cx="692859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0" name="bk object 20"/>
          <p:cNvSpPr/>
          <p:nvPr/>
        </p:nvSpPr>
        <p:spPr>
          <a:xfrm>
            <a:off x="2793616" y="61753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1" name="bk object 21"/>
          <p:cNvSpPr/>
          <p:nvPr/>
        </p:nvSpPr>
        <p:spPr>
          <a:xfrm>
            <a:off x="2716657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2" name="bk object 22"/>
          <p:cNvSpPr/>
          <p:nvPr/>
        </p:nvSpPr>
        <p:spPr>
          <a:xfrm>
            <a:off x="2660318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3" name="bk object 23"/>
          <p:cNvSpPr/>
          <p:nvPr/>
        </p:nvSpPr>
        <p:spPr>
          <a:xfrm>
            <a:off x="2639698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4" name="bk object 24"/>
          <p:cNvSpPr/>
          <p:nvPr/>
        </p:nvSpPr>
        <p:spPr>
          <a:xfrm>
            <a:off x="2947536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5" name="bk object 25"/>
          <p:cNvSpPr/>
          <p:nvPr/>
        </p:nvSpPr>
        <p:spPr>
          <a:xfrm>
            <a:off x="2926915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6" name="bk object 26"/>
          <p:cNvSpPr/>
          <p:nvPr/>
        </p:nvSpPr>
        <p:spPr>
          <a:xfrm>
            <a:off x="2870576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7" name="bk object 27"/>
          <p:cNvSpPr/>
          <p:nvPr/>
        </p:nvSpPr>
        <p:spPr>
          <a:xfrm>
            <a:off x="2926915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8" name="bk object 28"/>
          <p:cNvSpPr/>
          <p:nvPr/>
        </p:nvSpPr>
        <p:spPr>
          <a:xfrm>
            <a:off x="2870576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9" name="bk object 29"/>
          <p:cNvSpPr/>
          <p:nvPr/>
        </p:nvSpPr>
        <p:spPr>
          <a:xfrm>
            <a:off x="2793616" y="650176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0" name="bk object 30"/>
          <p:cNvSpPr/>
          <p:nvPr/>
        </p:nvSpPr>
        <p:spPr>
          <a:xfrm>
            <a:off x="2716657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1" name="bk object 31"/>
          <p:cNvSpPr/>
          <p:nvPr/>
        </p:nvSpPr>
        <p:spPr>
          <a:xfrm>
            <a:off x="2660318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4819" y="1876956"/>
            <a:ext cx="79343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3327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A7E14-4D9B-4DBF-A714-A14CC02B2019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BD840-C176-4DE6-9BFF-0CE1B2CC14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600" b="1" kern="1200">
          <a:solidFill>
            <a:srgbClr val="30669A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6"/>
        </a:buBlip>
        <a:defRPr sz="3200" kern="1200">
          <a:solidFill>
            <a:srgbClr val="30669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6"/>
        </a:buBlip>
        <a:defRPr sz="2800" kern="1200">
          <a:solidFill>
            <a:srgbClr val="30669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400" kern="1200">
          <a:solidFill>
            <a:srgbClr val="30669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0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738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19"/>
              </a:lnSpc>
            </a:pPr>
            <a:r>
              <a:rPr lang="cs-CZ" sz="2736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19"/>
              </a:lnSpc>
            </a:pPr>
            <a:r>
              <a:rPr lang="cs-CZ" sz="1710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0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53090470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1646605"/>
          </a:xfrm>
        </p:spPr>
        <p:txBody>
          <a:bodyPr/>
          <a:lstStyle/>
          <a:p>
            <a:r>
              <a:rPr lang="cs-CZ" sz="3600" dirty="0"/>
              <a:t>Datové struktury v </a:t>
            </a:r>
            <a:r>
              <a:rPr lang="cs-CZ" sz="3600" dirty="0" err="1" smtClean="0"/>
              <a:t>LabVIEW</a:t>
            </a:r>
            <a:r>
              <a:rPr lang="cs-CZ" sz="3600" dirty="0" smtClean="0"/>
              <a:t> - pole</a:t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Datové struktury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700808"/>
            <a:ext cx="5761038" cy="460851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Pole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Operace s poli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Polymorfismus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Auto-</a:t>
            </a:r>
            <a:r>
              <a:rPr lang="cs-CZ" sz="2400" dirty="0" err="1" smtClean="0"/>
              <a:t>indexing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20" name="Zástupný symbol pro text 19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Obsah přednášky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Pole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700808"/>
            <a:ext cx="8064500" cy="4608512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000" dirty="0" smtClean="0"/>
              <a:t>1D a 2D pole</a:t>
            </a:r>
            <a:endParaRPr lang="en-US" sz="30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000" dirty="0" smtClean="0"/>
              <a:t>Vytvoření polí kontrolních bloků a konstant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000" dirty="0" smtClean="0"/>
              <a:t>Inicializace polí</a:t>
            </a:r>
            <a:endParaRPr lang="en-US" sz="3000" dirty="0" smtClean="0"/>
          </a:p>
          <a:p>
            <a:pPr>
              <a:buNone/>
            </a:pPr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33251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Pole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609725"/>
            <a:ext cx="4537075" cy="460851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Soubor elementů stejného datového typu.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Má jeden nebo více rozměrů.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Obsahuje až (2</a:t>
            </a:r>
            <a:r>
              <a:rPr lang="cs-CZ" sz="2400" baseline="30000" dirty="0" smtClean="0"/>
              <a:t>31</a:t>
            </a:r>
            <a:r>
              <a:rPr lang="cs-CZ" sz="2400" dirty="0" smtClean="0"/>
              <a:t>)-1 elementů na rozměr.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Přístup k elementům je prováděn přes jejich indexy.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Index prvního elementu je 0</a:t>
            </a:r>
            <a:endParaRPr lang="en-US" sz="2400" dirty="0"/>
          </a:p>
        </p:txBody>
      </p:sp>
      <p:pic>
        <p:nvPicPr>
          <p:cNvPr id="6" name="Picture 13" descr="loc_fp_Simple array.bmp"/>
          <p:cNvPicPr>
            <a:picLocks noChangeAspect="1" noChangeArrowheads="1"/>
          </p:cNvPicPr>
          <p:nvPr/>
        </p:nvPicPr>
        <p:blipFill>
          <a:blip r:embed="rId2" cstate="print"/>
          <a:srcRect l="20999" t="42000" r="58000" b="19333"/>
          <a:stretch>
            <a:fillRect/>
          </a:stretch>
        </p:blipFill>
        <p:spPr bwMode="auto">
          <a:xfrm>
            <a:off x="5943600" y="1609725"/>
            <a:ext cx="2971800" cy="4105275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11557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Příklady 1D a 2D polí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5800" y="1196752"/>
            <a:ext cx="7632700" cy="5183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1D pole</a:t>
            </a:r>
          </a:p>
          <a:p>
            <a:pPr marL="0" indent="0">
              <a:buNone/>
            </a:pPr>
            <a:r>
              <a:rPr lang="cs-CZ" sz="2800" dirty="0" smtClean="0"/>
              <a:t>Řada deseti prvků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b="1" dirty="0" smtClean="0"/>
              <a:t>2D pole</a:t>
            </a:r>
          </a:p>
          <a:p>
            <a:pPr marL="0" indent="0">
              <a:buNone/>
            </a:pPr>
            <a:r>
              <a:rPr lang="cs-CZ" sz="2800" dirty="0" smtClean="0"/>
              <a:t>5 řad a 7 sloupců, 35 prvků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</p:txBody>
      </p:sp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685800" y="2084388"/>
            <a:ext cx="4972050" cy="658812"/>
            <a:chOff x="1989" y="2116"/>
            <a:chExt cx="3132" cy="415"/>
          </a:xfrm>
        </p:grpSpPr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1989" y="2338"/>
              <a:ext cx="310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2016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 dirty="0">
                  <a:solidFill>
                    <a:srgbClr val="FFFFFF"/>
                  </a:solidFill>
                  <a:latin typeface="Arial" pitchFamily="34" charset="0"/>
                </a:rPr>
                <a:t>1.2</a:t>
              </a: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2303" y="2338"/>
              <a:ext cx="309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304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 dirty="0">
                  <a:solidFill>
                    <a:srgbClr val="FFFFFF"/>
                  </a:solidFill>
                  <a:latin typeface="Arial" pitchFamily="34" charset="0"/>
                </a:rPr>
                <a:t>3.2</a:t>
              </a:r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2616" y="2338"/>
              <a:ext cx="310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2640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  <a:latin typeface="Arial" pitchFamily="34" charset="0"/>
                </a:rPr>
                <a:t>8.2</a:t>
              </a: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2930" y="2338"/>
              <a:ext cx="309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2928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  <a:latin typeface="Arial" pitchFamily="34" charset="0"/>
                </a:rPr>
                <a:t>8.0</a:t>
              </a:r>
            </a:p>
          </p:txBody>
        </p:sp>
        <p:sp>
          <p:nvSpPr>
            <p:cNvPr id="14" name="Rectangle 15"/>
            <p:cNvSpPr>
              <a:spLocks noChangeArrowheads="1"/>
            </p:cNvSpPr>
            <p:nvPr/>
          </p:nvSpPr>
          <p:spPr bwMode="auto">
            <a:xfrm>
              <a:off x="3244" y="2338"/>
              <a:ext cx="309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" name="Rectangle 16"/>
            <p:cNvSpPr>
              <a:spLocks noChangeArrowheads="1"/>
            </p:cNvSpPr>
            <p:nvPr/>
          </p:nvSpPr>
          <p:spPr bwMode="auto">
            <a:xfrm>
              <a:off x="3264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  <a:latin typeface="Arial" pitchFamily="34" charset="0"/>
                </a:rPr>
                <a:t>4.8</a:t>
              </a:r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3557" y="2338"/>
              <a:ext cx="310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3552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  <a:latin typeface="Arial" pitchFamily="34" charset="0"/>
                </a:rPr>
                <a:t>5.1</a:t>
              </a: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871" y="2338"/>
              <a:ext cx="309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888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  <a:latin typeface="Arial" pitchFamily="34" charset="0"/>
                </a:rPr>
                <a:t>6.0</a:t>
              </a: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4184" y="2338"/>
              <a:ext cx="310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4176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 dirty="0">
                  <a:solidFill>
                    <a:srgbClr val="FFFFFF"/>
                  </a:solidFill>
                  <a:latin typeface="Arial" pitchFamily="34" charset="0"/>
                </a:rPr>
                <a:t>1.0</a:t>
              </a:r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4498" y="2338"/>
              <a:ext cx="309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4512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>
                  <a:solidFill>
                    <a:srgbClr val="FFFFFF"/>
                  </a:solidFill>
                  <a:latin typeface="Arial" pitchFamily="34" charset="0"/>
                </a:rPr>
                <a:t>2.5</a:t>
              </a: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4811" y="2338"/>
              <a:ext cx="310" cy="16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4800" y="2317"/>
              <a:ext cx="316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1800" dirty="0">
                  <a:solidFill>
                    <a:srgbClr val="FFFFFF"/>
                  </a:solidFill>
                  <a:latin typeface="Arial" pitchFamily="34" charset="0"/>
                </a:rPr>
                <a:t>1.7</a:t>
              </a:r>
            </a:p>
          </p:txBody>
        </p:sp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2079" y="2116"/>
              <a:ext cx="298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911225">
                <a:lnSpc>
                  <a:spcPct val="90000"/>
                </a:lnSpc>
              </a:pPr>
              <a:r>
                <a:rPr lang="en-US" sz="2000" dirty="0">
                  <a:solidFill>
                    <a:srgbClr val="000000"/>
                  </a:solidFill>
                  <a:latin typeface="Arial" pitchFamily="34" charset="0"/>
                </a:rPr>
                <a:t>0     1     2     3     4     5     6     7     8     9</a:t>
              </a:r>
            </a:p>
          </p:txBody>
        </p:sp>
      </p:grpSp>
      <p:grpSp>
        <p:nvGrpSpPr>
          <p:cNvPr id="29" name="Group 82"/>
          <p:cNvGrpSpPr>
            <a:grpSpLocks/>
          </p:cNvGrpSpPr>
          <p:nvPr/>
        </p:nvGrpSpPr>
        <p:grpSpPr bwMode="auto">
          <a:xfrm>
            <a:off x="703263" y="4384675"/>
            <a:ext cx="3354387" cy="1635125"/>
            <a:chOff x="2055813" y="3733800"/>
            <a:chExt cx="3354387" cy="1635125"/>
          </a:xfrm>
        </p:grpSpPr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2420938" y="3733800"/>
              <a:ext cx="2989262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2000">
                  <a:solidFill>
                    <a:srgbClr val="000000"/>
                  </a:solidFill>
                  <a:latin typeface="Arial" pitchFamily="34" charset="0"/>
                </a:rPr>
                <a:t>0    1    2     3    4     5    6</a:t>
              </a:r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2055813" y="4013200"/>
              <a:ext cx="395287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2000">
                  <a:solidFill>
                    <a:srgbClr val="000000"/>
                  </a:solidFill>
                  <a:latin typeface="Arial" pitchFamily="34" charset="0"/>
                </a:rPr>
                <a:t>0 </a:t>
              </a:r>
            </a:p>
          </p:txBody>
        </p:sp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2055813" y="4246563"/>
              <a:ext cx="3746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2000">
                  <a:solidFill>
                    <a:srgbClr val="000000"/>
                  </a:solidFill>
                  <a:latin typeface="Arial" pitchFamily="34" charset="0"/>
                </a:rPr>
                <a:t>1 </a:t>
              </a:r>
            </a:p>
          </p:txBody>
        </p:sp>
        <p:sp>
          <p:nvSpPr>
            <p:cNvPr id="33" name="Rectangle 33"/>
            <p:cNvSpPr>
              <a:spLocks noChangeArrowheads="1"/>
            </p:cNvSpPr>
            <p:nvPr/>
          </p:nvSpPr>
          <p:spPr bwMode="auto">
            <a:xfrm>
              <a:off x="2055813" y="4494213"/>
              <a:ext cx="395287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2000">
                  <a:solidFill>
                    <a:srgbClr val="000000"/>
                  </a:solidFill>
                  <a:latin typeface="Arial" pitchFamily="34" charset="0"/>
                </a:rPr>
                <a:t>2 </a:t>
              </a:r>
            </a:p>
          </p:txBody>
        </p:sp>
        <p:sp>
          <p:nvSpPr>
            <p:cNvPr id="34" name="Rectangle 34"/>
            <p:cNvSpPr>
              <a:spLocks noChangeArrowheads="1"/>
            </p:cNvSpPr>
            <p:nvPr/>
          </p:nvSpPr>
          <p:spPr bwMode="auto">
            <a:xfrm>
              <a:off x="2055813" y="4735513"/>
              <a:ext cx="325437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2000">
                  <a:solidFill>
                    <a:srgbClr val="000000"/>
                  </a:solidFill>
                  <a:latin typeface="Arial" pitchFamily="34" charset="0"/>
                </a:rPr>
                <a:t>3</a:t>
              </a:r>
            </a:p>
          </p:txBody>
        </p:sp>
        <p:sp>
          <p:nvSpPr>
            <p:cNvPr id="35" name="Rectangle 35"/>
            <p:cNvSpPr>
              <a:spLocks noChangeArrowheads="1"/>
            </p:cNvSpPr>
            <p:nvPr/>
          </p:nvSpPr>
          <p:spPr bwMode="auto">
            <a:xfrm>
              <a:off x="2055813" y="5002213"/>
              <a:ext cx="325437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sz="2000">
                  <a:solidFill>
                    <a:srgbClr val="000000"/>
                  </a:solidFill>
                  <a:latin typeface="Arial" pitchFamily="34" charset="0"/>
                </a:rPr>
                <a:t>4</a:t>
              </a:r>
            </a:p>
          </p:txBody>
        </p:sp>
        <p:grpSp>
          <p:nvGrpSpPr>
            <p:cNvPr id="36" name="Group 36"/>
            <p:cNvGrpSpPr>
              <a:grpSpLocks/>
            </p:cNvGrpSpPr>
            <p:nvPr/>
          </p:nvGrpSpPr>
          <p:grpSpPr bwMode="auto">
            <a:xfrm>
              <a:off x="2328863" y="4064000"/>
              <a:ext cx="3073400" cy="1158875"/>
              <a:chOff x="1909" y="2656"/>
              <a:chExt cx="1936" cy="730"/>
            </a:xfrm>
          </p:grpSpPr>
          <p:sp>
            <p:nvSpPr>
              <p:cNvPr id="37" name="Rectangle 37"/>
              <p:cNvSpPr>
                <a:spLocks noChangeArrowheads="1"/>
              </p:cNvSpPr>
              <p:nvPr/>
            </p:nvSpPr>
            <p:spPr bwMode="auto">
              <a:xfrm>
                <a:off x="1910" y="2656"/>
                <a:ext cx="277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Rectangle 38"/>
              <p:cNvSpPr>
                <a:spLocks noChangeArrowheads="1"/>
              </p:cNvSpPr>
              <p:nvPr/>
            </p:nvSpPr>
            <p:spPr bwMode="auto">
              <a:xfrm>
                <a:off x="2188" y="2656"/>
                <a:ext cx="276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39" name="Rectangle 39"/>
              <p:cNvSpPr>
                <a:spLocks noChangeArrowheads="1"/>
              </p:cNvSpPr>
              <p:nvPr/>
            </p:nvSpPr>
            <p:spPr bwMode="auto">
              <a:xfrm>
                <a:off x="2465" y="2656"/>
                <a:ext cx="278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0" name="Rectangle 40"/>
              <p:cNvSpPr>
                <a:spLocks noChangeArrowheads="1"/>
              </p:cNvSpPr>
              <p:nvPr/>
            </p:nvSpPr>
            <p:spPr bwMode="auto">
              <a:xfrm>
                <a:off x="2744" y="2656"/>
                <a:ext cx="277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1" name="Rectangle 41"/>
              <p:cNvSpPr>
                <a:spLocks noChangeArrowheads="1"/>
              </p:cNvSpPr>
              <p:nvPr/>
            </p:nvSpPr>
            <p:spPr bwMode="auto">
              <a:xfrm>
                <a:off x="3018" y="2656"/>
                <a:ext cx="276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Rectangle 42"/>
              <p:cNvSpPr>
                <a:spLocks noChangeArrowheads="1"/>
              </p:cNvSpPr>
              <p:nvPr/>
            </p:nvSpPr>
            <p:spPr bwMode="auto">
              <a:xfrm>
                <a:off x="3291" y="2656"/>
                <a:ext cx="278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Rectangle 43"/>
              <p:cNvSpPr>
                <a:spLocks noChangeArrowheads="1"/>
              </p:cNvSpPr>
              <p:nvPr/>
            </p:nvSpPr>
            <p:spPr bwMode="auto">
              <a:xfrm>
                <a:off x="1910" y="2804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4" name="Rectangle 44"/>
              <p:cNvSpPr>
                <a:spLocks noChangeArrowheads="1"/>
              </p:cNvSpPr>
              <p:nvPr/>
            </p:nvSpPr>
            <p:spPr bwMode="auto">
              <a:xfrm>
                <a:off x="2188" y="2804"/>
                <a:ext cx="276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Rectangle 45"/>
              <p:cNvSpPr>
                <a:spLocks noChangeArrowheads="1"/>
              </p:cNvSpPr>
              <p:nvPr/>
            </p:nvSpPr>
            <p:spPr bwMode="auto">
              <a:xfrm>
                <a:off x="2465" y="2804"/>
                <a:ext cx="278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Rectangle 46"/>
              <p:cNvSpPr>
                <a:spLocks noChangeArrowheads="1"/>
              </p:cNvSpPr>
              <p:nvPr/>
            </p:nvSpPr>
            <p:spPr bwMode="auto">
              <a:xfrm>
                <a:off x="2744" y="2804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7" name="Rectangle 47"/>
              <p:cNvSpPr>
                <a:spLocks noChangeArrowheads="1"/>
              </p:cNvSpPr>
              <p:nvPr/>
            </p:nvSpPr>
            <p:spPr bwMode="auto">
              <a:xfrm>
                <a:off x="3018" y="2804"/>
                <a:ext cx="276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Rectangle 48"/>
              <p:cNvSpPr>
                <a:spLocks noChangeArrowheads="1"/>
              </p:cNvSpPr>
              <p:nvPr/>
            </p:nvSpPr>
            <p:spPr bwMode="auto">
              <a:xfrm>
                <a:off x="3291" y="2804"/>
                <a:ext cx="278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Rectangle 49"/>
              <p:cNvSpPr>
                <a:spLocks noChangeArrowheads="1"/>
              </p:cNvSpPr>
              <p:nvPr/>
            </p:nvSpPr>
            <p:spPr bwMode="auto">
              <a:xfrm>
                <a:off x="1910" y="2948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Rectangle 50"/>
              <p:cNvSpPr>
                <a:spLocks noChangeArrowheads="1"/>
              </p:cNvSpPr>
              <p:nvPr/>
            </p:nvSpPr>
            <p:spPr bwMode="auto">
              <a:xfrm>
                <a:off x="2188" y="2948"/>
                <a:ext cx="276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Rectangle 51"/>
              <p:cNvSpPr>
                <a:spLocks noChangeArrowheads="1"/>
              </p:cNvSpPr>
              <p:nvPr/>
            </p:nvSpPr>
            <p:spPr bwMode="auto">
              <a:xfrm>
                <a:off x="2465" y="2948"/>
                <a:ext cx="278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Rectangle 52"/>
              <p:cNvSpPr>
                <a:spLocks noChangeArrowheads="1"/>
              </p:cNvSpPr>
              <p:nvPr/>
            </p:nvSpPr>
            <p:spPr bwMode="auto">
              <a:xfrm>
                <a:off x="2744" y="2948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3" name="Rectangle 53"/>
              <p:cNvSpPr>
                <a:spLocks noChangeArrowheads="1"/>
              </p:cNvSpPr>
              <p:nvPr/>
            </p:nvSpPr>
            <p:spPr bwMode="auto">
              <a:xfrm>
                <a:off x="3018" y="2948"/>
                <a:ext cx="276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4" name="Rectangle 54"/>
              <p:cNvSpPr>
                <a:spLocks noChangeArrowheads="1"/>
              </p:cNvSpPr>
              <p:nvPr/>
            </p:nvSpPr>
            <p:spPr bwMode="auto">
              <a:xfrm>
                <a:off x="3291" y="2948"/>
                <a:ext cx="278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5" name="Rectangle 55"/>
              <p:cNvSpPr>
                <a:spLocks noChangeArrowheads="1"/>
              </p:cNvSpPr>
              <p:nvPr/>
            </p:nvSpPr>
            <p:spPr bwMode="auto">
              <a:xfrm>
                <a:off x="1910" y="3092"/>
                <a:ext cx="277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Rectangle 56"/>
              <p:cNvSpPr>
                <a:spLocks noChangeArrowheads="1"/>
              </p:cNvSpPr>
              <p:nvPr/>
            </p:nvSpPr>
            <p:spPr bwMode="auto">
              <a:xfrm>
                <a:off x="2188" y="3092"/>
                <a:ext cx="276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7" name="Rectangle 57"/>
              <p:cNvSpPr>
                <a:spLocks noChangeArrowheads="1"/>
              </p:cNvSpPr>
              <p:nvPr/>
            </p:nvSpPr>
            <p:spPr bwMode="auto">
              <a:xfrm>
                <a:off x="2465" y="3092"/>
                <a:ext cx="278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8" name="Rectangle 58"/>
              <p:cNvSpPr>
                <a:spLocks noChangeArrowheads="1"/>
              </p:cNvSpPr>
              <p:nvPr/>
            </p:nvSpPr>
            <p:spPr bwMode="auto">
              <a:xfrm>
                <a:off x="2744" y="3092"/>
                <a:ext cx="277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Rectangle 59"/>
              <p:cNvSpPr>
                <a:spLocks noChangeArrowheads="1"/>
              </p:cNvSpPr>
              <p:nvPr/>
            </p:nvSpPr>
            <p:spPr bwMode="auto">
              <a:xfrm>
                <a:off x="3018" y="3092"/>
                <a:ext cx="276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Rectangle 60"/>
              <p:cNvSpPr>
                <a:spLocks noChangeArrowheads="1"/>
              </p:cNvSpPr>
              <p:nvPr/>
            </p:nvSpPr>
            <p:spPr bwMode="auto">
              <a:xfrm>
                <a:off x="3291" y="3092"/>
                <a:ext cx="278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1" name="Rectangle 61"/>
              <p:cNvSpPr>
                <a:spLocks noChangeArrowheads="1"/>
              </p:cNvSpPr>
              <p:nvPr/>
            </p:nvSpPr>
            <p:spPr bwMode="auto">
              <a:xfrm>
                <a:off x="1909" y="3240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2" name="Rectangle 62"/>
              <p:cNvSpPr>
                <a:spLocks noChangeArrowheads="1"/>
              </p:cNvSpPr>
              <p:nvPr/>
            </p:nvSpPr>
            <p:spPr bwMode="auto">
              <a:xfrm>
                <a:off x="2187" y="3240"/>
                <a:ext cx="276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3" name="Rectangle 63"/>
              <p:cNvSpPr>
                <a:spLocks noChangeArrowheads="1"/>
              </p:cNvSpPr>
              <p:nvPr/>
            </p:nvSpPr>
            <p:spPr bwMode="auto">
              <a:xfrm>
                <a:off x="2464" y="3240"/>
                <a:ext cx="278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4" name="Rectangle 64"/>
              <p:cNvSpPr>
                <a:spLocks noChangeArrowheads="1"/>
              </p:cNvSpPr>
              <p:nvPr/>
            </p:nvSpPr>
            <p:spPr bwMode="auto">
              <a:xfrm>
                <a:off x="2743" y="3240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5" name="Rectangle 65"/>
              <p:cNvSpPr>
                <a:spLocks noChangeArrowheads="1"/>
              </p:cNvSpPr>
              <p:nvPr/>
            </p:nvSpPr>
            <p:spPr bwMode="auto">
              <a:xfrm>
                <a:off x="3017" y="3240"/>
                <a:ext cx="276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6" name="Rectangle 66"/>
              <p:cNvSpPr>
                <a:spLocks noChangeArrowheads="1"/>
              </p:cNvSpPr>
              <p:nvPr/>
            </p:nvSpPr>
            <p:spPr bwMode="auto">
              <a:xfrm>
                <a:off x="3290" y="3240"/>
                <a:ext cx="278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7" name="Rectangle 67"/>
              <p:cNvSpPr>
                <a:spLocks noChangeArrowheads="1"/>
              </p:cNvSpPr>
              <p:nvPr/>
            </p:nvSpPr>
            <p:spPr bwMode="auto">
              <a:xfrm>
                <a:off x="3567" y="2656"/>
                <a:ext cx="277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8" name="Rectangle 68"/>
              <p:cNvSpPr>
                <a:spLocks noChangeArrowheads="1"/>
              </p:cNvSpPr>
              <p:nvPr/>
            </p:nvSpPr>
            <p:spPr bwMode="auto">
              <a:xfrm>
                <a:off x="3567" y="2804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9" name="Rectangle 69"/>
              <p:cNvSpPr>
                <a:spLocks noChangeArrowheads="1"/>
              </p:cNvSpPr>
              <p:nvPr/>
            </p:nvSpPr>
            <p:spPr bwMode="auto">
              <a:xfrm>
                <a:off x="3567" y="2948"/>
                <a:ext cx="277" cy="146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70" name="Rectangle 70"/>
              <p:cNvSpPr>
                <a:spLocks noChangeArrowheads="1"/>
              </p:cNvSpPr>
              <p:nvPr/>
            </p:nvSpPr>
            <p:spPr bwMode="auto">
              <a:xfrm>
                <a:off x="3567" y="3092"/>
                <a:ext cx="277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71" name="Rectangle 71"/>
              <p:cNvSpPr>
                <a:spLocks noChangeArrowheads="1"/>
              </p:cNvSpPr>
              <p:nvPr/>
            </p:nvSpPr>
            <p:spPr bwMode="auto">
              <a:xfrm>
                <a:off x="3569" y="3237"/>
                <a:ext cx="276" cy="147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72" name="TextBox 75"/>
          <p:cNvSpPr txBox="1">
            <a:spLocks noChangeArrowheads="1"/>
          </p:cNvSpPr>
          <p:nvPr/>
        </p:nvSpPr>
        <p:spPr bwMode="auto">
          <a:xfrm>
            <a:off x="7205878" y="3124200"/>
            <a:ext cx="8643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dirty="0" smtClean="0">
                <a:solidFill>
                  <a:srgbClr val="000000"/>
                </a:solidFill>
                <a:latin typeface="+mn-lt"/>
              </a:rPr>
              <a:t>Indexy</a:t>
            </a:r>
            <a:endParaRPr lang="en-US" dirty="0">
              <a:solidFill>
                <a:srgbClr val="000000"/>
              </a:solidFill>
              <a:latin typeface="+mn-lt"/>
            </a:endParaRPr>
          </a:p>
        </p:txBody>
      </p:sp>
      <p:cxnSp>
        <p:nvCxnSpPr>
          <p:cNvPr id="73" name="Straight Arrow Connector 77"/>
          <p:cNvCxnSpPr>
            <a:stCxn id="72" idx="1"/>
          </p:cNvCxnSpPr>
          <p:nvPr/>
        </p:nvCxnSpPr>
        <p:spPr>
          <a:xfrm flipH="1" flipV="1">
            <a:off x="5715002" y="2209802"/>
            <a:ext cx="1490876" cy="109906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4" name="Straight Arrow Connector 79"/>
          <p:cNvCxnSpPr>
            <a:stCxn id="72" idx="1"/>
          </p:cNvCxnSpPr>
          <p:nvPr/>
        </p:nvCxnSpPr>
        <p:spPr>
          <a:xfrm flipH="1">
            <a:off x="4191002" y="3308866"/>
            <a:ext cx="3014876" cy="118693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201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Vytvoření polí řídicích boků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196752"/>
            <a:ext cx="5256213" cy="50403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Vytvoření nového pole:</a:t>
            </a:r>
            <a:endParaRPr lang="cs-CZ" sz="28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Z menu </a:t>
            </a:r>
            <a:r>
              <a:rPr lang="cs-CZ" sz="2400" b="1" dirty="0" smtClean="0"/>
              <a:t>Controls -&gt; Data </a:t>
            </a:r>
            <a:r>
              <a:rPr lang="cs-CZ" sz="2400" b="1" dirty="0" err="1" smtClean="0"/>
              <a:t>Containers</a:t>
            </a:r>
            <a:r>
              <a:rPr lang="cs-CZ" sz="2400" b="1" dirty="0" smtClean="0"/>
              <a:t> </a:t>
            </a:r>
            <a:r>
              <a:rPr lang="cs-CZ" sz="2400" dirty="0" smtClean="0"/>
              <a:t>na předním panelu vybereme pole 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Array</a:t>
            </a:r>
            <a:endParaRPr lang="cs-CZ" sz="2400" b="1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Vložíme objekt, například číselný řídicí blok, dovnitř pole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 případě potřeby změníme počet rozměrů,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Vytvoření z existujícího bloku, nebo vodiče: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Klikneme pravým tlačítkem myši a zvolíme </a:t>
            </a:r>
            <a:r>
              <a:rPr lang="cs-CZ" sz="2400" b="1" dirty="0" err="1" smtClean="0"/>
              <a:t>Change</a:t>
            </a:r>
            <a:r>
              <a:rPr lang="cs-CZ" sz="2400" b="1" dirty="0" smtClean="0"/>
              <a:t> to </a:t>
            </a:r>
            <a:r>
              <a:rPr lang="cs-CZ" sz="2400" b="1" dirty="0" err="1" smtClean="0"/>
              <a:t>Array</a:t>
            </a:r>
            <a:endParaRPr lang="en-US" sz="2400" b="1" dirty="0"/>
          </a:p>
          <a:p>
            <a:pPr>
              <a:buNone/>
            </a:pPr>
            <a:endParaRPr lang="en-US" sz="2800" dirty="0" smtClean="0"/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6552208" y="4653136"/>
            <a:ext cx="1891590" cy="1152128"/>
          </a:xfrm>
          <a:prstGeom prst="rect">
            <a:avLst/>
          </a:prstGeom>
        </p:spPr>
      </p:pic>
      <p:pic>
        <p:nvPicPr>
          <p:cNvPr id="8" name="Embedded Image" descr="arraycreate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926" y="1276350"/>
            <a:ext cx="2914474" cy="2224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6000926" y="4012654"/>
            <a:ext cx="3223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Definice indexu prvního prvku</a:t>
            </a:r>
            <a:endParaRPr lang="en-US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6444208" y="2132856"/>
            <a:ext cx="216000" cy="187979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184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Vytvoření polí konstant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409377"/>
            <a:ext cx="5905500" cy="50403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Vytvoření nového pole:</a:t>
            </a:r>
            <a:endParaRPr lang="cs-CZ" sz="28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Z menu </a:t>
            </a:r>
            <a:r>
              <a:rPr lang="cs-CZ" sz="2400" b="1" dirty="0" err="1" smtClean="0"/>
              <a:t>Functions</a:t>
            </a:r>
            <a:r>
              <a:rPr lang="cs-CZ" sz="2400" b="1" dirty="0" smtClean="0"/>
              <a:t> </a:t>
            </a:r>
            <a:r>
              <a:rPr lang="cs-CZ" sz="2400" dirty="0" smtClean="0"/>
              <a:t>v blokovém schématu vybereme pole </a:t>
            </a:r>
            <a:r>
              <a:rPr lang="cs-CZ" sz="2400" b="1" dirty="0" err="1" smtClean="0"/>
              <a:t>Array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Constant</a:t>
            </a:r>
            <a:endParaRPr lang="cs-CZ" sz="2400" b="1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Vložíme konstantu, například číselnou, dovnitř pole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 případě potřeby změníme počet rozměrů,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Vytvoření z existujícího bloku, nebo vodiče: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Klikneme pravým tlačítkem myši a zvolíme </a:t>
            </a:r>
            <a:r>
              <a:rPr lang="cs-CZ" sz="2400" b="1" dirty="0" err="1" smtClean="0"/>
              <a:t>Change</a:t>
            </a:r>
            <a:r>
              <a:rPr lang="cs-CZ" sz="2400" b="1" dirty="0" smtClean="0"/>
              <a:t> to </a:t>
            </a:r>
            <a:r>
              <a:rPr lang="cs-CZ" sz="2400" b="1" dirty="0" err="1" smtClean="0"/>
              <a:t>Array</a:t>
            </a:r>
            <a:endParaRPr lang="en-US" sz="2800" dirty="0" smtClean="0"/>
          </a:p>
        </p:txBody>
      </p:sp>
      <p:pic>
        <p:nvPicPr>
          <p:cNvPr id="6" name="Picture 10" descr="noloc_bd_create array.bmp"/>
          <p:cNvPicPr>
            <a:picLocks noChangeAspect="1" noChangeArrowheads="1"/>
          </p:cNvPicPr>
          <p:nvPr/>
        </p:nvPicPr>
        <p:blipFill>
          <a:blip r:embed="rId2" cstate="print"/>
          <a:srcRect l="24001" t="50000" r="61000" b="36667"/>
          <a:stretch>
            <a:fillRect/>
          </a:stretch>
        </p:blipFill>
        <p:spPr bwMode="auto">
          <a:xfrm>
            <a:off x="6876256" y="1484784"/>
            <a:ext cx="1981200" cy="132080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</p:pic>
      <p:pic>
        <p:nvPicPr>
          <p:cNvPr id="9" name="Picture 12" descr="noloc_bd_create shell.bmp"/>
          <p:cNvPicPr>
            <a:picLocks noChangeAspect="1" noChangeArrowheads="1"/>
          </p:cNvPicPr>
          <p:nvPr/>
        </p:nvPicPr>
        <p:blipFill>
          <a:blip r:embed="rId3" cstate="print"/>
          <a:srcRect l="31250" t="19444" r="59027" b="72221"/>
          <a:stretch>
            <a:fillRect/>
          </a:stretch>
        </p:blipFill>
        <p:spPr bwMode="auto">
          <a:xfrm>
            <a:off x="6876256" y="2703984"/>
            <a:ext cx="1905000" cy="12255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</p:pic>
      <p:pic>
        <p:nvPicPr>
          <p:cNvPr id="10" name="Picture 13" descr="noloc_bd_create constant.bmp"/>
          <p:cNvPicPr>
            <a:picLocks noChangeAspect="1" noChangeArrowheads="1"/>
          </p:cNvPicPr>
          <p:nvPr/>
        </p:nvPicPr>
        <p:blipFill>
          <a:blip r:embed="rId4" cstate="print"/>
          <a:srcRect l="32022" t="52524" r="35019" b="29811"/>
          <a:stretch>
            <a:fillRect/>
          </a:stretch>
        </p:blipFill>
        <p:spPr bwMode="auto">
          <a:xfrm>
            <a:off x="6876256" y="3950172"/>
            <a:ext cx="1524000" cy="969962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25105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2D pole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3568" y="2633415"/>
            <a:ext cx="6913563" cy="3816350"/>
          </a:xfrm>
        </p:spPr>
        <p:txBody>
          <a:bodyPr>
            <a:normAutofit/>
          </a:bodyPr>
          <a:lstStyle/>
          <a:p>
            <a:r>
              <a:rPr lang="cs-CZ" sz="2400" dirty="0"/>
              <a:t>2D pole:</a:t>
            </a:r>
          </a:p>
          <a:p>
            <a:pPr lvl="1"/>
            <a:r>
              <a:rPr lang="cs-CZ" sz="2400" dirty="0"/>
              <a:t>Hodnoty jsou uloženy v matici</a:t>
            </a:r>
          </a:p>
          <a:p>
            <a:pPr lvl="1"/>
            <a:r>
              <a:rPr lang="cs-CZ" sz="2400" dirty="0"/>
              <a:t>Určení pozice prvku vyžaduje řádkový a sloupcový index</a:t>
            </a:r>
          </a:p>
          <a:p>
            <a:r>
              <a:rPr lang="cs-CZ" sz="2400" dirty="0" smtClean="0"/>
              <a:t>Vícerozměrné pole vytvoříme na předním panelu kliknutím pravým tlačítkem myši nad prostorem pro volbu indexu a zvolením </a:t>
            </a:r>
            <a:r>
              <a:rPr lang="cs-CZ" sz="2400" b="1" dirty="0" err="1" smtClean="0"/>
              <a:t>Add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Dimension</a:t>
            </a:r>
            <a:endParaRPr lang="cs-CZ" sz="2400" b="1" dirty="0"/>
          </a:p>
        </p:txBody>
      </p:sp>
      <p:pic>
        <p:nvPicPr>
          <p:cNvPr id="7" name="Embedded Image" descr="2dLVarray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052265"/>
            <a:ext cx="42672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7633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Inicializace polí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629568"/>
            <a:ext cx="8064500" cy="352901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Vytvořené pole je možné inicializovat, nebo nechat neinicializované. 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Inicializace pole je provedena definováním počtu sloupců a řádku a obsahu všech buněk.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Neinicializovaná pole mají rozměr, ale nemají prvky.</a:t>
            </a:r>
            <a:endParaRPr lang="cs-CZ" sz="2400" b="1" dirty="0"/>
          </a:p>
        </p:txBody>
      </p:sp>
      <p:pic>
        <p:nvPicPr>
          <p:cNvPr id="5" name="Embedded Image" descr="2dLVarray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138" y="4267200"/>
            <a:ext cx="3733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mbedded Image" descr="arrayinit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4297363"/>
            <a:ext cx="4862513" cy="172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090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Nejčastěji používané operace s poli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270035"/>
            <a:ext cx="3529013" cy="475297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Velikost pole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Inicializace pole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Výběr podmnožiny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Vytvoření pole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Indexování pole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Vyhledávání v 1D poli</a:t>
            </a:r>
            <a:endParaRPr lang="en-US" sz="2400" dirty="0" smtClean="0"/>
          </a:p>
        </p:txBody>
      </p:sp>
      <p:pic>
        <p:nvPicPr>
          <p:cNvPr id="5" name="Embedded Image" descr="loc_env_Array Palett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268760"/>
            <a:ext cx="4669704" cy="436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030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Velikost pole</a:t>
            </a:r>
            <a:endParaRPr lang="cs-CZ" sz="2400" dirty="0"/>
          </a:p>
        </p:txBody>
      </p:sp>
      <p:pic>
        <p:nvPicPr>
          <p:cNvPr id="6" name="Embedded Image" descr="loc_bd_Array Functions-Array Size.png"/>
          <p:cNvPicPr>
            <a:picLocks noChangeAspect="1"/>
          </p:cNvPicPr>
          <p:nvPr/>
        </p:nvPicPr>
        <p:blipFill>
          <a:blip r:embed="rId2" cstate="print"/>
          <a:srcRect b="62500"/>
          <a:stretch>
            <a:fillRect/>
          </a:stretch>
        </p:blipFill>
        <p:spPr bwMode="auto">
          <a:xfrm>
            <a:off x="304800" y="1676400"/>
            <a:ext cx="735270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mbedded Image" descr="loc_bd_Array Functions-Array Size.png"/>
          <p:cNvPicPr>
            <a:picLocks noChangeAspect="1"/>
          </p:cNvPicPr>
          <p:nvPr/>
        </p:nvPicPr>
        <p:blipFill>
          <a:blip r:embed="rId2" cstate="print"/>
          <a:srcRect t="42500"/>
          <a:stretch>
            <a:fillRect/>
          </a:stretch>
        </p:blipFill>
        <p:spPr bwMode="auto">
          <a:xfrm>
            <a:off x="304800" y="3200400"/>
            <a:ext cx="7352702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mbedded Image" descr="loc_fp_Array Functions-2DArraySiz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5739" y="4800600"/>
            <a:ext cx="4001061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mbedded Image" descr="loc_fp_Array Functions-1DArraySiz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7350" y="2616471"/>
            <a:ext cx="1949450" cy="96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395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Inicializace pole</a:t>
            </a:r>
            <a:endParaRPr lang="cs-CZ" sz="2400" dirty="0"/>
          </a:p>
        </p:txBody>
      </p:sp>
      <p:pic>
        <p:nvPicPr>
          <p:cNvPr id="10" name="Embedded Image" descr="loc_fp_Array Functions-1DInitializ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057400"/>
            <a:ext cx="4267200" cy="935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Embedded Image" descr="loc_fp_Array Functions-2DInitializ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6456" y="4269084"/>
            <a:ext cx="4221469" cy="1674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Embedded Image" descr="loc_bd_Array Functions-Initialize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0000"/>
          <a:stretch>
            <a:fillRect/>
          </a:stretch>
        </p:blipFill>
        <p:spPr bwMode="auto">
          <a:xfrm>
            <a:off x="-228599" y="2971800"/>
            <a:ext cx="7582761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" y="1447800"/>
            <a:ext cx="5286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811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Výběr podmnožiny</a:t>
            </a:r>
            <a:endParaRPr lang="cs-CZ" sz="2400" dirty="0"/>
          </a:p>
        </p:txBody>
      </p:sp>
      <p:pic>
        <p:nvPicPr>
          <p:cNvPr id="8" name="Embedded Image" descr="loc_bd_Array Functions-Subse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325" y="1447800"/>
            <a:ext cx="6313488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own Arrow 4"/>
          <p:cNvSpPr/>
          <p:nvPr/>
        </p:nvSpPr>
        <p:spPr>
          <a:xfrm>
            <a:off x="5638800" y="2667000"/>
            <a:ext cx="457200" cy="1295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4" name="Embedded Image" descr="loc_fp_Array Functions-Subset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4216400"/>
            <a:ext cx="46069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377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Vytvoření pole</a:t>
            </a:r>
            <a:endParaRPr lang="cs-CZ" sz="2400" dirty="0"/>
          </a:p>
        </p:txBody>
      </p:sp>
      <p:pic>
        <p:nvPicPr>
          <p:cNvPr id="8" name="Embedded Image" descr="loc_bd_Build Array Function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3948" y="1371600"/>
            <a:ext cx="4610100" cy="4275138"/>
          </a:xfrm>
          <a:prstGeom prst="rect">
            <a:avLst/>
          </a:prstGeom>
        </p:spPr>
      </p:pic>
      <p:pic>
        <p:nvPicPr>
          <p:cNvPr id="9" name="Embedded Image" descr="loc_fp_Build Array Function-Appende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3113" y="1806575"/>
            <a:ext cx="3733800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Embedded Image" descr="loc_fp_Build Array Function-Concatenate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3113" y="3306763"/>
            <a:ext cx="43322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Embedded Image" descr="loc_fp_Build Array Function-2DArray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3113" y="4495800"/>
            <a:ext cx="3532187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065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Indexování pole</a:t>
            </a:r>
            <a:endParaRPr lang="cs-CZ" sz="2400" dirty="0"/>
          </a:p>
        </p:txBody>
      </p:sp>
      <p:pic>
        <p:nvPicPr>
          <p:cNvPr id="15" name="Embedded Image" descr="loc_fp_Index Array Function-Column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05400" y="5097462"/>
            <a:ext cx="3979862" cy="922338"/>
          </a:xfrm>
          <a:prstGeom prst="rect">
            <a:avLst/>
          </a:prstGeom>
        </p:spPr>
      </p:pic>
      <p:pic>
        <p:nvPicPr>
          <p:cNvPr id="8" name="Embedded Image" descr="loc_bd_Index Array Function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219200"/>
            <a:ext cx="4800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mbedded Image" descr="loc_fp_Index Array Function-Element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1819275"/>
            <a:ext cx="170815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Embedded Image" descr="loc_fp_Index Array Function-Row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3462338"/>
            <a:ext cx="3925888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8586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Polymorfismus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412776"/>
            <a:ext cx="8064500" cy="4751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Polymorfismus – schopnost VI a funkcí automaticky se přizpůsobit různým vstupním datovým typům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Různé stupně polymorfních funkcí: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Žádný, pouze některé nebo všechny vstupy mohou být polymorfní 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Některé mohou přijmout číselné nebo </a:t>
            </a:r>
            <a:r>
              <a:rPr lang="cs-CZ" sz="2400" dirty="0" err="1" smtClean="0"/>
              <a:t>Boolean</a:t>
            </a:r>
            <a:r>
              <a:rPr lang="cs-CZ" sz="2400" dirty="0" smtClean="0"/>
              <a:t> hodnoty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Některé mohou přijmout číselné </a:t>
            </a:r>
            <a:r>
              <a:rPr lang="cs-CZ" sz="2400" dirty="0" smtClean="0"/>
              <a:t>hodnoty nebo řetězce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Některé mohou přijmout </a:t>
            </a:r>
            <a:r>
              <a:rPr lang="cs-CZ" sz="2400" dirty="0" smtClean="0"/>
              <a:t>skalár, číselné pole nebo cluster číselných hodnot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6814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Aritmetické funkce jsou polymorfní</a:t>
            </a:r>
            <a:endParaRPr lang="cs-CZ" sz="2400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idx="4294967295"/>
          </p:nvPr>
        </p:nvSpPr>
        <p:spPr>
          <a:xfrm>
            <a:off x="0" y="990600"/>
            <a:ext cx="4040188" cy="639763"/>
          </a:xfrm>
          <a:prstGeom prst="rect">
            <a:avLst/>
          </a:prstGeom>
        </p:spPr>
        <p:txBody>
          <a:bodyPr/>
          <a:lstStyle/>
          <a:p>
            <a:pPr algn="ctr" eaLnBrk="1" hangingPunct="1"/>
            <a:r>
              <a:rPr lang="cs-CZ" dirty="0" smtClean="0"/>
              <a:t>Kombinace</a:t>
            </a:r>
            <a:endParaRPr lang="en-US" dirty="0" smtClean="0"/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5102225" y="990600"/>
            <a:ext cx="4041775" cy="639763"/>
          </a:xfrm>
          <a:prstGeom prst="rect">
            <a:avLst/>
          </a:prstGeom>
        </p:spPr>
        <p:txBody>
          <a:bodyPr/>
          <a:lstStyle/>
          <a:p>
            <a:pPr algn="ctr" eaLnBrk="1" hangingPunct="1"/>
            <a:r>
              <a:rPr lang="cs-CZ" dirty="0" smtClean="0"/>
              <a:t>Výsledek</a:t>
            </a:r>
            <a:endParaRPr lang="en-US" dirty="0" smtClean="0"/>
          </a:p>
        </p:txBody>
      </p:sp>
      <p:pic>
        <p:nvPicPr>
          <p:cNvPr id="12" name="Embedded Image" descr="loc_fp_Polymporphic Add-Scala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0638" y="1725613"/>
            <a:ext cx="949325" cy="63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Embedded Image" descr="loc_fp_Polymporphic Add-Array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0638" y="2667000"/>
            <a:ext cx="3497262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Embedded Image" descr="loc_fp_Polymporphic Add-Array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0638" y="3848100"/>
            <a:ext cx="3497262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Embedded Image" descr="loc_fp_Polymporphic Add-Array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0638" y="5029200"/>
            <a:ext cx="3497262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Embedded Image" descr="loc_bd_Polymorphic Add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46" y="1340768"/>
            <a:ext cx="3805238" cy="473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8789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Auto-</a:t>
            </a:r>
            <a:r>
              <a:rPr lang="cs-CZ" sz="2400" dirty="0" err="1" smtClean="0"/>
              <a:t>indexing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13724" y="1254224"/>
            <a:ext cx="3529013" cy="475297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Umožňuje cyklům akumulovat pole na svém okraji, jako výstupní hodnotu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Základní stav pro cyklus </a:t>
            </a:r>
            <a:r>
              <a:rPr lang="cs-CZ" sz="2400" dirty="0" err="1" smtClean="0"/>
              <a:t>for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Vypnuté pro cyklus </a:t>
            </a:r>
            <a:r>
              <a:rPr lang="cs-CZ" sz="2400" dirty="0" err="1" smtClean="0"/>
              <a:t>while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Lze zapnout/vypnout  kliknutím pravým tlačítkem na tunel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5663388"/>
              </p:ext>
            </p:extLst>
          </p:nvPr>
        </p:nvGraphicFramePr>
        <p:xfrm>
          <a:off x="4038600" y="1254224"/>
          <a:ext cx="4191000" cy="183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Bitmap Image" r:id="rId3" imgW="2523810" imgH="1104762" progId="PBrush">
                  <p:embed/>
                </p:oleObj>
              </mc:Choice>
              <mc:Fallback>
                <p:oleObj name="Bitmap Image" r:id="rId3" imgW="2523810" imgH="1104762" progId="PBrush">
                  <p:embed/>
                  <p:pic>
                    <p:nvPicPr>
                      <p:cNvPr id="86528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1254224"/>
                        <a:ext cx="4191000" cy="183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5E84B8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386766"/>
              </p:ext>
            </p:extLst>
          </p:nvPr>
        </p:nvGraphicFramePr>
        <p:xfrm>
          <a:off x="4038600" y="4022824"/>
          <a:ext cx="3810000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Bitmap Image" r:id="rId5" imgW="2352381" imgH="1066667" progId="PBrush">
                  <p:embed/>
                </p:oleObj>
              </mc:Choice>
              <mc:Fallback>
                <p:oleObj name="Bitmap Image" r:id="rId5" imgW="2352381" imgH="1066667" progId="PBrush">
                  <p:embed/>
                  <p:pic>
                    <p:nvPicPr>
                      <p:cNvPr id="86528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4022824"/>
                        <a:ext cx="3810000" cy="172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5E84B8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086475" y="1374874"/>
            <a:ext cx="2625597" cy="338554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0" dirty="0" smtClean="0">
                <a:solidFill>
                  <a:srgbClr val="000000"/>
                </a:solidFill>
                <a:latin typeface="+mn-lt"/>
              </a:rPr>
              <a:t>Vodič je silnější.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076950" y="4118074"/>
            <a:ext cx="2762250" cy="338554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0" dirty="0" smtClean="0">
                <a:solidFill>
                  <a:srgbClr val="000000"/>
                </a:solidFill>
                <a:latin typeface="+mn-lt"/>
              </a:rPr>
              <a:t>Vodič má stejnou šířku.</a:t>
            </a:r>
            <a:endParaRPr lang="en-US" sz="1600" b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419599" y="3540224"/>
            <a:ext cx="3677879" cy="396875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  <a:latin typeface="+mn-lt"/>
              </a:rPr>
              <a:t>Auto-Indexing </a:t>
            </a:r>
            <a:r>
              <a:rPr lang="cs-CZ" sz="2000" dirty="0" smtClean="0">
                <a:solidFill>
                  <a:srgbClr val="000000"/>
                </a:solidFill>
                <a:latin typeface="+mn-lt"/>
              </a:rPr>
              <a:t>vypnuté</a:t>
            </a:r>
            <a:endParaRPr lang="en-US" sz="2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419600" y="797024"/>
            <a:ext cx="3514418" cy="396875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  <a:latin typeface="+mn-lt"/>
              </a:rPr>
              <a:t>Auto-Indexing </a:t>
            </a:r>
            <a:r>
              <a:rPr lang="cs-CZ" sz="2000" dirty="0" smtClean="0">
                <a:solidFill>
                  <a:srgbClr val="000000"/>
                </a:solidFill>
                <a:latin typeface="+mn-lt"/>
              </a:rPr>
              <a:t>povolené</a:t>
            </a:r>
            <a:endParaRPr lang="en-US" sz="2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6781800" y="5445224"/>
            <a:ext cx="2362200" cy="830997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0" dirty="0" smtClean="0">
                <a:solidFill>
                  <a:srgbClr val="000000"/>
                </a:solidFill>
                <a:latin typeface="+mn-lt"/>
              </a:rPr>
              <a:t>Pouze jedna hodnota </a:t>
            </a:r>
            <a:r>
              <a:rPr lang="en-US" sz="1600" b="0" dirty="0" smtClean="0">
                <a:solidFill>
                  <a:srgbClr val="000000"/>
                </a:solidFill>
                <a:latin typeface="+mn-lt"/>
              </a:rPr>
              <a:t>(</a:t>
            </a:r>
            <a:r>
              <a:rPr lang="cs-CZ" sz="1600" b="0" dirty="0" smtClean="0">
                <a:solidFill>
                  <a:srgbClr val="000000"/>
                </a:solidFill>
                <a:latin typeface="+mn-lt"/>
              </a:rPr>
              <a:t>poslední</a:t>
            </a:r>
            <a:r>
              <a:rPr lang="en-US" sz="1600" b="0" dirty="0" smtClean="0">
                <a:solidFill>
                  <a:srgbClr val="000000"/>
                </a:solidFill>
                <a:latin typeface="+mn-lt"/>
              </a:rPr>
              <a:t>) </a:t>
            </a:r>
            <a:r>
              <a:rPr lang="cs-CZ" sz="1600" b="0" dirty="0" smtClean="0">
                <a:solidFill>
                  <a:srgbClr val="000000"/>
                </a:solidFill>
                <a:latin typeface="+mn-lt"/>
              </a:rPr>
              <a:t>je vrácena ze smyčky.</a:t>
            </a:r>
            <a:endParaRPr lang="en-US" sz="1600" b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6334125" y="2492474"/>
            <a:ext cx="1752600" cy="3365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rgbClr val="000000"/>
                </a:solidFill>
              </a:rPr>
              <a:t>1D Array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6448425" y="5549999"/>
            <a:ext cx="304800" cy="3048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 flipH="1" flipV="1">
            <a:off x="6019800" y="4911824"/>
            <a:ext cx="38100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6448425" y="2806799"/>
            <a:ext cx="304800" cy="3048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Line 16"/>
          <p:cNvSpPr>
            <a:spLocks noChangeShapeType="1"/>
          </p:cNvSpPr>
          <p:nvPr/>
        </p:nvSpPr>
        <p:spPr bwMode="auto">
          <a:xfrm flipH="1" flipV="1">
            <a:off x="6019800" y="2168624"/>
            <a:ext cx="38100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753225" y="2806799"/>
            <a:ext cx="304800" cy="3048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auto">
          <a:xfrm>
            <a:off x="7058025" y="2806799"/>
            <a:ext cx="304800" cy="3048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7362825" y="2806799"/>
            <a:ext cx="304800" cy="3048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4" name="Rectangle 20"/>
          <p:cNvSpPr>
            <a:spLocks noChangeArrowheads="1"/>
          </p:cNvSpPr>
          <p:nvPr/>
        </p:nvSpPr>
        <p:spPr bwMode="auto">
          <a:xfrm>
            <a:off x="7667625" y="2806799"/>
            <a:ext cx="304800" cy="3048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7972425" y="2806799"/>
            <a:ext cx="304800" cy="3048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Text Box 22"/>
          <p:cNvSpPr txBox="1">
            <a:spLocks noChangeArrowheads="1"/>
          </p:cNvSpPr>
          <p:nvPr/>
        </p:nvSpPr>
        <p:spPr bwMode="auto">
          <a:xfrm>
            <a:off x="6457950" y="3092549"/>
            <a:ext cx="2133600" cy="3365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rgbClr val="000000"/>
                </a:solidFill>
              </a:rPr>
              <a:t>0    1     2     3    4     5</a:t>
            </a:r>
          </a:p>
        </p:txBody>
      </p:sp>
      <p:sp>
        <p:nvSpPr>
          <p:cNvPr id="27" name="Line 23"/>
          <p:cNvSpPr>
            <a:spLocks noChangeShapeType="1"/>
          </p:cNvSpPr>
          <p:nvPr/>
        </p:nvSpPr>
        <p:spPr bwMode="auto">
          <a:xfrm flipH="1" flipV="1">
            <a:off x="6248400" y="4426049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Line 24"/>
          <p:cNvSpPr>
            <a:spLocks noChangeShapeType="1"/>
          </p:cNvSpPr>
          <p:nvPr/>
        </p:nvSpPr>
        <p:spPr bwMode="auto">
          <a:xfrm flipH="1" flipV="1">
            <a:off x="6248400" y="1663799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pic>
        <p:nvPicPr>
          <p:cNvPr id="29" name="Embedded Image" descr="indextunnel.bmp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5531" y="838106"/>
            <a:ext cx="484188" cy="48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9826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Tvorba 2D pole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67606" y="4781035"/>
            <a:ext cx="8064500" cy="123983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Vnořený cyklus tvoří prvky řádků</a:t>
            </a:r>
            <a:endParaRPr lang="en-US" sz="2400" dirty="0" smtClean="0"/>
          </a:p>
          <a:p>
            <a:r>
              <a:rPr lang="cs-CZ" sz="2400" dirty="0" smtClean="0"/>
              <a:t>Vnější cyklus skládá řádky do 2D pole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7781343"/>
              </p:ext>
            </p:extLst>
          </p:nvPr>
        </p:nvGraphicFramePr>
        <p:xfrm>
          <a:off x="1475656" y="908720"/>
          <a:ext cx="6172200" cy="336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Bitmap Image" r:id="rId3" imgW="3333333" imgH="1819529" progId="PBrush">
                  <p:embed/>
                </p:oleObj>
              </mc:Choice>
              <mc:Fallback>
                <p:oleObj name="Bitmap Image" r:id="rId3" imgW="3333333" imgH="1819529" progId="PBrush">
                  <p:embed/>
                  <p:pic>
                    <p:nvPicPr>
                      <p:cNvPr id="87245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908720"/>
                        <a:ext cx="6172200" cy="336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5E84B8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3507656" y="2931195"/>
            <a:ext cx="1752600" cy="3365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>
                <a:solidFill>
                  <a:srgbClr val="000000"/>
                </a:solidFill>
              </a:rPr>
              <a:t>1D Array</a:t>
            </a:r>
          </a:p>
        </p:txBody>
      </p:sp>
      <p:grpSp>
        <p:nvGrpSpPr>
          <p:cNvPr id="32" name="Group 6"/>
          <p:cNvGrpSpPr>
            <a:grpSpLocks/>
          </p:cNvGrpSpPr>
          <p:nvPr/>
        </p:nvGrpSpPr>
        <p:grpSpPr bwMode="auto">
          <a:xfrm>
            <a:off x="3342556" y="3258220"/>
            <a:ext cx="1828800" cy="304800"/>
            <a:chOff x="2280" y="2104"/>
            <a:chExt cx="1152" cy="192"/>
          </a:xfrm>
        </p:grpSpPr>
        <p:sp>
          <p:nvSpPr>
            <p:cNvPr id="33" name="Rectangle 7"/>
            <p:cNvSpPr>
              <a:spLocks noChangeArrowheads="1"/>
            </p:cNvSpPr>
            <p:nvPr/>
          </p:nvSpPr>
          <p:spPr bwMode="auto">
            <a:xfrm>
              <a:off x="2280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4" name="Rectangle 8"/>
            <p:cNvSpPr>
              <a:spLocks noChangeArrowheads="1"/>
            </p:cNvSpPr>
            <p:nvPr/>
          </p:nvSpPr>
          <p:spPr bwMode="auto">
            <a:xfrm>
              <a:off x="2472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5" name="Rectangle 9"/>
            <p:cNvSpPr>
              <a:spLocks noChangeArrowheads="1"/>
            </p:cNvSpPr>
            <p:nvPr/>
          </p:nvSpPr>
          <p:spPr bwMode="auto">
            <a:xfrm>
              <a:off x="2664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6" name="Rectangle 10"/>
            <p:cNvSpPr>
              <a:spLocks noChangeArrowheads="1"/>
            </p:cNvSpPr>
            <p:nvPr/>
          </p:nvSpPr>
          <p:spPr bwMode="auto">
            <a:xfrm>
              <a:off x="2856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7" name="Rectangle 11"/>
            <p:cNvSpPr>
              <a:spLocks noChangeArrowheads="1"/>
            </p:cNvSpPr>
            <p:nvPr/>
          </p:nvSpPr>
          <p:spPr bwMode="auto">
            <a:xfrm>
              <a:off x="3048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8" name="Rectangle 12"/>
            <p:cNvSpPr>
              <a:spLocks noChangeArrowheads="1"/>
            </p:cNvSpPr>
            <p:nvPr/>
          </p:nvSpPr>
          <p:spPr bwMode="auto">
            <a:xfrm>
              <a:off x="3240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39" name="Text Box 13"/>
          <p:cNvSpPr txBox="1">
            <a:spLocks noChangeArrowheads="1"/>
          </p:cNvSpPr>
          <p:nvPr/>
        </p:nvSpPr>
        <p:spPr bwMode="auto">
          <a:xfrm>
            <a:off x="3352081" y="3543970"/>
            <a:ext cx="1933575" cy="3365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>
                <a:solidFill>
                  <a:srgbClr val="000000"/>
                </a:solidFill>
              </a:rPr>
              <a:t>0    1     2     3    4     5</a:t>
            </a:r>
          </a:p>
        </p:txBody>
      </p:sp>
      <p:sp>
        <p:nvSpPr>
          <p:cNvPr id="40" name="Line 14"/>
          <p:cNvSpPr>
            <a:spLocks noChangeShapeType="1"/>
          </p:cNvSpPr>
          <p:nvPr/>
        </p:nvSpPr>
        <p:spPr bwMode="auto">
          <a:xfrm flipH="1" flipV="1">
            <a:off x="4599856" y="2356520"/>
            <a:ext cx="38100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1" name="Text Box 15"/>
          <p:cNvSpPr txBox="1">
            <a:spLocks noChangeArrowheads="1"/>
          </p:cNvSpPr>
          <p:nvPr/>
        </p:nvSpPr>
        <p:spPr bwMode="auto">
          <a:xfrm>
            <a:off x="5857156" y="2931195"/>
            <a:ext cx="1752600" cy="3365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rgbClr val="000000"/>
                </a:solidFill>
              </a:rPr>
              <a:t>2D Array</a:t>
            </a:r>
          </a:p>
        </p:txBody>
      </p:sp>
      <p:sp>
        <p:nvSpPr>
          <p:cNvPr id="42" name="Line 16"/>
          <p:cNvSpPr>
            <a:spLocks noChangeShapeType="1"/>
          </p:cNvSpPr>
          <p:nvPr/>
        </p:nvSpPr>
        <p:spPr bwMode="auto">
          <a:xfrm flipH="1" flipV="1">
            <a:off x="5514256" y="2356520"/>
            <a:ext cx="38100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/>
          </a:ln>
        </p:spPr>
        <p:txBody>
          <a:bodyPr wrap="none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43" name="Group 17"/>
          <p:cNvGrpSpPr>
            <a:grpSpLocks/>
          </p:cNvGrpSpPr>
          <p:nvPr/>
        </p:nvGrpSpPr>
        <p:grpSpPr bwMode="auto">
          <a:xfrm>
            <a:off x="5933356" y="3258220"/>
            <a:ext cx="1828800" cy="1219200"/>
            <a:chOff x="3912" y="2104"/>
            <a:chExt cx="1152" cy="768"/>
          </a:xfrm>
        </p:grpSpPr>
        <p:sp>
          <p:nvSpPr>
            <p:cNvPr id="44" name="Rectangle 18"/>
            <p:cNvSpPr>
              <a:spLocks noChangeArrowheads="1"/>
            </p:cNvSpPr>
            <p:nvPr/>
          </p:nvSpPr>
          <p:spPr bwMode="auto">
            <a:xfrm>
              <a:off x="3912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45" name="Rectangle 19"/>
            <p:cNvSpPr>
              <a:spLocks noChangeArrowheads="1"/>
            </p:cNvSpPr>
            <p:nvPr/>
          </p:nvSpPr>
          <p:spPr bwMode="auto">
            <a:xfrm>
              <a:off x="4104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46" name="Rectangle 20"/>
            <p:cNvSpPr>
              <a:spLocks noChangeArrowheads="1"/>
            </p:cNvSpPr>
            <p:nvPr/>
          </p:nvSpPr>
          <p:spPr bwMode="auto">
            <a:xfrm>
              <a:off x="4296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47" name="Rectangle 21"/>
            <p:cNvSpPr>
              <a:spLocks noChangeArrowheads="1"/>
            </p:cNvSpPr>
            <p:nvPr/>
          </p:nvSpPr>
          <p:spPr bwMode="auto">
            <a:xfrm>
              <a:off x="4488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48" name="Rectangle 22"/>
            <p:cNvSpPr>
              <a:spLocks noChangeArrowheads="1"/>
            </p:cNvSpPr>
            <p:nvPr/>
          </p:nvSpPr>
          <p:spPr bwMode="auto">
            <a:xfrm>
              <a:off x="4680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49" name="Rectangle 23"/>
            <p:cNvSpPr>
              <a:spLocks noChangeArrowheads="1"/>
            </p:cNvSpPr>
            <p:nvPr/>
          </p:nvSpPr>
          <p:spPr bwMode="auto">
            <a:xfrm>
              <a:off x="4872" y="2104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0" name="Rectangle 24"/>
            <p:cNvSpPr>
              <a:spLocks noChangeArrowheads="1"/>
            </p:cNvSpPr>
            <p:nvPr/>
          </p:nvSpPr>
          <p:spPr bwMode="auto">
            <a:xfrm>
              <a:off x="3912" y="2296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1" name="Rectangle 25"/>
            <p:cNvSpPr>
              <a:spLocks noChangeArrowheads="1"/>
            </p:cNvSpPr>
            <p:nvPr/>
          </p:nvSpPr>
          <p:spPr bwMode="auto">
            <a:xfrm>
              <a:off x="4104" y="2296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2" name="Rectangle 26"/>
            <p:cNvSpPr>
              <a:spLocks noChangeArrowheads="1"/>
            </p:cNvSpPr>
            <p:nvPr/>
          </p:nvSpPr>
          <p:spPr bwMode="auto">
            <a:xfrm>
              <a:off x="4296" y="2296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3" name="Rectangle 27"/>
            <p:cNvSpPr>
              <a:spLocks noChangeArrowheads="1"/>
            </p:cNvSpPr>
            <p:nvPr/>
          </p:nvSpPr>
          <p:spPr bwMode="auto">
            <a:xfrm>
              <a:off x="4488" y="2296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4" name="Rectangle 28"/>
            <p:cNvSpPr>
              <a:spLocks noChangeArrowheads="1"/>
            </p:cNvSpPr>
            <p:nvPr/>
          </p:nvSpPr>
          <p:spPr bwMode="auto">
            <a:xfrm>
              <a:off x="4680" y="2296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5" name="Rectangle 29"/>
            <p:cNvSpPr>
              <a:spLocks noChangeArrowheads="1"/>
            </p:cNvSpPr>
            <p:nvPr/>
          </p:nvSpPr>
          <p:spPr bwMode="auto">
            <a:xfrm>
              <a:off x="4872" y="2296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6" name="Rectangle 30"/>
            <p:cNvSpPr>
              <a:spLocks noChangeArrowheads="1"/>
            </p:cNvSpPr>
            <p:nvPr/>
          </p:nvSpPr>
          <p:spPr bwMode="auto">
            <a:xfrm>
              <a:off x="3912" y="2488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7" name="Rectangle 31"/>
            <p:cNvSpPr>
              <a:spLocks noChangeArrowheads="1"/>
            </p:cNvSpPr>
            <p:nvPr/>
          </p:nvSpPr>
          <p:spPr bwMode="auto">
            <a:xfrm>
              <a:off x="4104" y="2488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8" name="Rectangle 32"/>
            <p:cNvSpPr>
              <a:spLocks noChangeArrowheads="1"/>
            </p:cNvSpPr>
            <p:nvPr/>
          </p:nvSpPr>
          <p:spPr bwMode="auto">
            <a:xfrm>
              <a:off x="4296" y="2488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9" name="Rectangle 33"/>
            <p:cNvSpPr>
              <a:spLocks noChangeArrowheads="1"/>
            </p:cNvSpPr>
            <p:nvPr/>
          </p:nvSpPr>
          <p:spPr bwMode="auto">
            <a:xfrm>
              <a:off x="4488" y="2488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0" name="Rectangle 34"/>
            <p:cNvSpPr>
              <a:spLocks noChangeArrowheads="1"/>
            </p:cNvSpPr>
            <p:nvPr/>
          </p:nvSpPr>
          <p:spPr bwMode="auto">
            <a:xfrm>
              <a:off x="4680" y="2488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1" name="Rectangle 35"/>
            <p:cNvSpPr>
              <a:spLocks noChangeArrowheads="1"/>
            </p:cNvSpPr>
            <p:nvPr/>
          </p:nvSpPr>
          <p:spPr bwMode="auto">
            <a:xfrm>
              <a:off x="4872" y="2488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2" name="Rectangle 36"/>
            <p:cNvSpPr>
              <a:spLocks noChangeArrowheads="1"/>
            </p:cNvSpPr>
            <p:nvPr/>
          </p:nvSpPr>
          <p:spPr bwMode="auto">
            <a:xfrm>
              <a:off x="3912" y="2680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3" name="Rectangle 37"/>
            <p:cNvSpPr>
              <a:spLocks noChangeArrowheads="1"/>
            </p:cNvSpPr>
            <p:nvPr/>
          </p:nvSpPr>
          <p:spPr bwMode="auto">
            <a:xfrm>
              <a:off x="4104" y="2680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4" name="Rectangle 38"/>
            <p:cNvSpPr>
              <a:spLocks noChangeArrowheads="1"/>
            </p:cNvSpPr>
            <p:nvPr/>
          </p:nvSpPr>
          <p:spPr bwMode="auto">
            <a:xfrm>
              <a:off x="4296" y="2680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5" name="Rectangle 39"/>
            <p:cNvSpPr>
              <a:spLocks noChangeArrowheads="1"/>
            </p:cNvSpPr>
            <p:nvPr/>
          </p:nvSpPr>
          <p:spPr bwMode="auto">
            <a:xfrm>
              <a:off x="4488" y="2680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6" name="Rectangle 40"/>
            <p:cNvSpPr>
              <a:spLocks noChangeArrowheads="1"/>
            </p:cNvSpPr>
            <p:nvPr/>
          </p:nvSpPr>
          <p:spPr bwMode="auto">
            <a:xfrm>
              <a:off x="4680" y="2680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7" name="Rectangle 41"/>
            <p:cNvSpPr>
              <a:spLocks noChangeArrowheads="1"/>
            </p:cNvSpPr>
            <p:nvPr/>
          </p:nvSpPr>
          <p:spPr bwMode="auto">
            <a:xfrm>
              <a:off x="4872" y="2680"/>
              <a:ext cx="192" cy="19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380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sz="quarter" idx="4294967295"/>
          </p:nvPr>
        </p:nvSpPr>
        <p:spPr>
          <a:xfrm>
            <a:off x="2267744" y="2276872"/>
            <a:ext cx="4464050" cy="984250"/>
          </a:xfrm>
        </p:spPr>
        <p:txBody>
          <a:bodyPr/>
          <a:lstStyle/>
          <a:p>
            <a:pPr algn="ctr"/>
            <a:r>
              <a:rPr lang="cs-CZ" sz="3200" dirty="0" smtClean="0"/>
              <a:t>Díky za pozornost.</a:t>
            </a:r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2795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ice whit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R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2538</TotalTime>
  <Words>488</Words>
  <Application>Microsoft Office PowerPoint</Application>
  <PresentationFormat>Předvádění na obrazovce (4:3)</PresentationFormat>
  <Paragraphs>110</Paragraphs>
  <Slides>21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Office Theme</vt:lpstr>
      <vt:lpstr>Rice white</vt:lpstr>
      <vt:lpstr>Bitmap Image</vt:lpstr>
      <vt:lpstr>Prezentace aplikace PowerPoint</vt:lpstr>
      <vt:lpstr>Datové struktury v LabVIEW - pole  </vt:lpstr>
      <vt:lpstr>Datové struktury</vt:lpstr>
      <vt:lpstr>Pole</vt:lpstr>
      <vt:lpstr>Pole</vt:lpstr>
      <vt:lpstr>Příklady 1D a 2D polí</vt:lpstr>
      <vt:lpstr>Vytvoření polí řídicích boků</vt:lpstr>
      <vt:lpstr>Vytvoření polí konstant</vt:lpstr>
      <vt:lpstr>2D pole</vt:lpstr>
      <vt:lpstr>Inicializace polí</vt:lpstr>
      <vt:lpstr>Nejčastěji používané operace s poli</vt:lpstr>
      <vt:lpstr>Velikost pole</vt:lpstr>
      <vt:lpstr>Inicializace pole</vt:lpstr>
      <vt:lpstr>Výběr podmnožiny</vt:lpstr>
      <vt:lpstr>Vytvoření pole</vt:lpstr>
      <vt:lpstr>Indexování pole</vt:lpstr>
      <vt:lpstr>Polymorfismus</vt:lpstr>
      <vt:lpstr>Aritmetické funkce jsou polymorfní</vt:lpstr>
      <vt:lpstr>Auto-indexing</vt:lpstr>
      <vt:lpstr>Tvorba 2D pole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Vasik</dc:creator>
  <cp:lastModifiedBy>Václav Kotlan</cp:lastModifiedBy>
  <cp:revision>101</cp:revision>
  <dcterms:created xsi:type="dcterms:W3CDTF">2013-09-05T13:20:21Z</dcterms:created>
  <dcterms:modified xsi:type="dcterms:W3CDTF">2020-12-10T11:27:20Z</dcterms:modified>
</cp:coreProperties>
</file>