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8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sldIdLst>
    <p:sldId id="270" r:id="rId2"/>
    <p:sldId id="256" r:id="rId3"/>
    <p:sldId id="265" r:id="rId4"/>
    <p:sldId id="257" r:id="rId5"/>
    <p:sldId id="266" r:id="rId6"/>
    <p:sldId id="268" r:id="rId7"/>
    <p:sldId id="269" r:id="rId8"/>
    <p:sldId id="267" r:id="rId9"/>
    <p:sldId id="258" r:id="rId10"/>
    <p:sldId id="259" r:id="rId11"/>
    <p:sldId id="260" r:id="rId12"/>
    <p:sldId id="261" r:id="rId13"/>
    <p:sldId id="264" r:id="rId14"/>
    <p:sldId id="26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160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937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871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116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323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447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84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63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54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437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9293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812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632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9776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460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0224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904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84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ecd.org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freedomhouse.org/report/freedom-world/freedom-world-201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linked.opendata.cz/dataset?tags=MF%C4%8CR" TargetMode="External"/><Relationship Id="rId2" Type="http://schemas.openxmlformats.org/officeDocument/2006/relationships/hyperlink" Target="https://vdb.czso.cz/vdbvo2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tevrenadata.cz/otevrena-data/zdroje-dat/" TargetMode="External"/><Relationship Id="rId5" Type="http://schemas.openxmlformats.org/officeDocument/2006/relationships/hyperlink" Target="https://www.odok.cz/" TargetMode="External"/><Relationship Id="rId4" Type="http://schemas.openxmlformats.org/officeDocument/2006/relationships/hyperlink" Target="https://portal.gov.cz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0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2"/>
            <a:ext cx="8072402" cy="11028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262"/>
              </a:lnSpc>
            </a:pPr>
            <a:r>
              <a:rPr lang="cs-CZ" sz="2902" b="1" spc="-18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262"/>
              </a:lnSpc>
            </a:pPr>
            <a:r>
              <a:rPr lang="cs-CZ" sz="1814" b="1" spc="-18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814" b="1" spc="-18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627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2964713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03285" y="1166219"/>
            <a:ext cx="8915399" cy="2633424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Zdroje kvalitativních a kvantitativních dat včetně jejich vizualizace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cs-CZ" dirty="0"/>
              <a:t>SADP</a:t>
            </a:r>
          </a:p>
          <a:p>
            <a:pPr algn="r"/>
            <a:r>
              <a:rPr lang="cs-CZ" dirty="0"/>
              <a:t>* necitovat, neparafrázovat, nezveřejňovat bez vědomí autora – nejedná se o akademický text</a:t>
            </a:r>
          </a:p>
          <a:p>
            <a:pPr algn="r"/>
            <a:endParaRPr lang="cs-CZ" dirty="0"/>
          </a:p>
          <a:p>
            <a:pPr algn="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3982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5" y="313761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Data – co to je?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31822" y="1767672"/>
            <a:ext cx="9544594" cy="4659084"/>
          </a:xfrm>
        </p:spPr>
        <p:txBody>
          <a:bodyPr>
            <a:noAutofit/>
          </a:bodyPr>
          <a:lstStyle/>
          <a:p>
            <a:pPr algn="just"/>
            <a:r>
              <a:rPr lang="cs-CZ" sz="2000" b="1" u="sng" dirty="0"/>
              <a:t>Popis jevu</a:t>
            </a:r>
            <a:r>
              <a:rPr lang="cs-CZ" sz="2000" dirty="0"/>
              <a:t>, který je zpravidla zkoumaný, pozorovatelný či odhadnutelný jiným způsobem (dedukcí, indukcí …)</a:t>
            </a:r>
          </a:p>
          <a:p>
            <a:pPr algn="just"/>
            <a:r>
              <a:rPr lang="cs-CZ" sz="2000" dirty="0"/>
              <a:t>Data </a:t>
            </a:r>
            <a:r>
              <a:rPr lang="cs-CZ" sz="2000" b="1" dirty="0"/>
              <a:t>musí být analyzovatelná </a:t>
            </a:r>
            <a:r>
              <a:rPr lang="cs-CZ" sz="2000" dirty="0"/>
              <a:t>– musí existovat vně sociálního světa a musí být jako data rozpoznatelná</a:t>
            </a:r>
          </a:p>
          <a:p>
            <a:pPr algn="just"/>
            <a:r>
              <a:rPr lang="cs-CZ" sz="2000" b="1" dirty="0"/>
              <a:t>Šíře</a:t>
            </a:r>
            <a:r>
              <a:rPr lang="cs-CZ" sz="2000" dirty="0"/>
              <a:t> dat závisí na výzkumném přístupu a precizaci analytického problému</a:t>
            </a:r>
          </a:p>
          <a:p>
            <a:pPr algn="just"/>
            <a:r>
              <a:rPr lang="cs-CZ" sz="2000" dirty="0"/>
              <a:t>Dat je mnoho </a:t>
            </a:r>
            <a:r>
              <a:rPr lang="cs-CZ" sz="2000" b="1" dirty="0"/>
              <a:t>druhů</a:t>
            </a:r>
            <a:r>
              <a:rPr lang="cs-CZ" sz="2000" dirty="0"/>
              <a:t> a určení druhu závisí primárně na zdrojích dat </a:t>
            </a:r>
            <a:r>
              <a:rPr lang="cs-CZ" sz="2000" i="1" dirty="0"/>
              <a:t>(viz níže)</a:t>
            </a:r>
          </a:p>
          <a:p>
            <a:pPr algn="just"/>
            <a:r>
              <a:rPr lang="cs-CZ" sz="2000" dirty="0"/>
              <a:t>Dvě kategorie ale rozlišujeme vždy (i když existují spory o význam):</a:t>
            </a:r>
          </a:p>
          <a:p>
            <a:pPr lvl="1" algn="just"/>
            <a:r>
              <a:rPr lang="cs-CZ" sz="2000" b="1" dirty="0">
                <a:solidFill>
                  <a:srgbClr val="FF0000"/>
                </a:solidFill>
              </a:rPr>
              <a:t>Tvrdá data </a:t>
            </a:r>
            <a:r>
              <a:rPr lang="cs-CZ" sz="2000" dirty="0"/>
              <a:t>– jsou jasná či snadno kvantifikovatelná (a díky tomu jasná)</a:t>
            </a:r>
          </a:p>
          <a:p>
            <a:pPr lvl="1" algn="just"/>
            <a:r>
              <a:rPr lang="cs-CZ" sz="2000" b="1" dirty="0">
                <a:solidFill>
                  <a:srgbClr val="FF0000"/>
                </a:solidFill>
              </a:rPr>
              <a:t>Měkká data </a:t>
            </a:r>
            <a:r>
              <a:rPr lang="cs-CZ" sz="2000" dirty="0"/>
              <a:t>– interpretace událostí, verbalizované ideje, diskurzivní praktiky</a:t>
            </a:r>
          </a:p>
          <a:p>
            <a:pPr algn="just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98227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0090" y="436993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Zdroje dat - úvod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56902" y="2011680"/>
            <a:ext cx="9738411" cy="447620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sz="2000" dirty="0"/>
              <a:t>Zdroj dat = </a:t>
            </a:r>
            <a:r>
              <a:rPr lang="cs-CZ" sz="2000" dirty="0">
                <a:solidFill>
                  <a:srgbClr val="FF0000"/>
                </a:solidFill>
              </a:rPr>
              <a:t>kde data brát</a:t>
            </a:r>
          </a:p>
          <a:p>
            <a:pPr algn="just"/>
            <a:r>
              <a:rPr lang="cs-CZ" sz="2000" b="1" u="sng" dirty="0"/>
              <a:t>Společenské vědy </a:t>
            </a:r>
            <a:r>
              <a:rPr lang="cs-CZ" sz="2000" dirty="0"/>
              <a:t>jako zdroje sociálních dat</a:t>
            </a:r>
          </a:p>
          <a:p>
            <a:pPr lvl="1" algn="just"/>
            <a:r>
              <a:rPr lang="cs-CZ" sz="2000" dirty="0"/>
              <a:t>Případové studie</a:t>
            </a:r>
          </a:p>
          <a:p>
            <a:pPr lvl="1" algn="just"/>
            <a:r>
              <a:rPr lang="cs-CZ" sz="2000" dirty="0"/>
              <a:t>Komparativní studie</a:t>
            </a:r>
          </a:p>
          <a:p>
            <a:pPr lvl="1" algn="just"/>
            <a:r>
              <a:rPr lang="cs-CZ" sz="2000" dirty="0"/>
              <a:t>Specifické dokumenty včetně předpokladů, tezí, hypotéz apod. (při testování teorie)</a:t>
            </a:r>
          </a:p>
          <a:p>
            <a:pPr lvl="2" algn="just"/>
            <a:r>
              <a:rPr lang="cs-CZ" sz="2000" b="1" dirty="0"/>
              <a:t>Produkty sociálních věd </a:t>
            </a:r>
            <a:r>
              <a:rPr lang="cs-CZ" sz="2000" dirty="0"/>
              <a:t>či příbuzných oborů</a:t>
            </a:r>
          </a:p>
          <a:p>
            <a:pPr lvl="3" algn="just"/>
            <a:r>
              <a:rPr lang="cs-CZ" sz="2000" dirty="0"/>
              <a:t>Databáze, tabulky apod. („řešíme odkazem“)</a:t>
            </a:r>
          </a:p>
          <a:p>
            <a:pPr algn="just"/>
            <a:r>
              <a:rPr lang="cs-CZ" sz="2000" b="1" u="sng" dirty="0"/>
              <a:t>Společnost jako taková </a:t>
            </a:r>
            <a:r>
              <a:rPr lang="cs-CZ" sz="2000" dirty="0"/>
              <a:t>a její aktéři – vyžaduje vlastní sběr dat (dotazníky, rozhovory, rešerše, slovníková hesla apod.)</a:t>
            </a:r>
          </a:p>
          <a:p>
            <a:pPr lvl="1" algn="just"/>
            <a:r>
              <a:rPr lang="cs-CZ" sz="2000" dirty="0"/>
              <a:t>Data státu, EU, krajů, obcí, OSN, či </a:t>
            </a:r>
            <a:r>
              <a:rPr lang="cs-CZ" sz="2000" dirty="0" err="1"/>
              <a:t>NGO´s</a:t>
            </a:r>
            <a:endParaRPr lang="cs-CZ" sz="2000" dirty="0"/>
          </a:p>
          <a:p>
            <a:pPr lvl="1" algn="just"/>
            <a:r>
              <a:rPr lang="cs-CZ" sz="2000" dirty="0"/>
              <a:t>Firmy a soukromí aktéři (přes web 2.0) …</a:t>
            </a:r>
          </a:p>
        </p:txBody>
      </p:sp>
    </p:spTree>
    <p:extLst>
      <p:ext uri="{BB962C8B-B14F-4D97-AF65-F5344CB8AC3E}">
        <p14:creationId xmlns:p14="http://schemas.microsoft.com/office/powerpoint/2010/main" val="2724357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97131" y="127722"/>
            <a:ext cx="8911687" cy="891181"/>
          </a:xfrm>
        </p:spPr>
        <p:txBody>
          <a:bodyPr/>
          <a:lstStyle/>
          <a:p>
            <a:r>
              <a:rPr lang="cs-CZ" dirty="0"/>
              <a:t>Výzkumná data – produkty spol. věd I.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14994" y="1254035"/>
            <a:ext cx="10189619" cy="5347062"/>
          </a:xfrm>
        </p:spPr>
        <p:txBody>
          <a:bodyPr>
            <a:normAutofit/>
          </a:bodyPr>
          <a:lstStyle/>
          <a:p>
            <a:pPr algn="just"/>
            <a:r>
              <a:rPr lang="en-GB" sz="2200" b="1" u="sng" dirty="0"/>
              <a:t>The European Social Survey (ESS)</a:t>
            </a:r>
            <a:endParaRPr lang="cs-CZ" sz="2200" b="1" u="sng" dirty="0"/>
          </a:p>
          <a:p>
            <a:pPr lvl="1" algn="just"/>
            <a:r>
              <a:rPr lang="cs-CZ" sz="2200" dirty="0"/>
              <a:t>Výzkum opakující se každé dva roky, který sleduje základní sociální indikátory</a:t>
            </a:r>
          </a:p>
          <a:p>
            <a:pPr lvl="1" algn="just"/>
            <a:r>
              <a:rPr lang="cs-CZ" sz="2200" dirty="0"/>
              <a:t>Formuláře pro dotazníky všeho druhu (např. volební chování)</a:t>
            </a:r>
          </a:p>
          <a:p>
            <a:pPr algn="just"/>
            <a:r>
              <a:rPr lang="cs-CZ" sz="2200" b="1" u="sng" dirty="0" err="1"/>
              <a:t>The</a:t>
            </a:r>
            <a:r>
              <a:rPr lang="cs-CZ" sz="2200" b="1" u="sng" dirty="0"/>
              <a:t> </a:t>
            </a:r>
            <a:r>
              <a:rPr lang="cs-CZ" sz="2200" b="1" u="sng" dirty="0" err="1"/>
              <a:t>World</a:t>
            </a:r>
            <a:r>
              <a:rPr lang="cs-CZ" sz="2200" b="1" u="sng" dirty="0"/>
              <a:t> </a:t>
            </a:r>
            <a:r>
              <a:rPr lang="cs-CZ" sz="2200" b="1" u="sng" dirty="0" err="1"/>
              <a:t>Factbook</a:t>
            </a:r>
            <a:endParaRPr lang="cs-CZ" sz="2200" b="1" u="sng" dirty="0"/>
          </a:p>
          <a:p>
            <a:pPr lvl="1" algn="just"/>
            <a:r>
              <a:rPr lang="cs-CZ" sz="2200" dirty="0"/>
              <a:t>Pod CIA</a:t>
            </a:r>
          </a:p>
          <a:p>
            <a:pPr lvl="1" algn="just"/>
            <a:r>
              <a:rPr lang="cs-CZ" sz="2200" dirty="0"/>
              <a:t>Základní informace o zemích a indikátorech (HDP, doprava, průmysl, náboženská skladba apod.)</a:t>
            </a:r>
          </a:p>
          <a:p>
            <a:pPr algn="just"/>
            <a:r>
              <a:rPr lang="en-GB" sz="2200" b="1" u="sng" dirty="0"/>
              <a:t>World Bank Open Data</a:t>
            </a:r>
          </a:p>
          <a:p>
            <a:pPr lvl="1" algn="just"/>
            <a:r>
              <a:rPr lang="cs-CZ" sz="2200" dirty="0"/>
              <a:t>V některých případech ještě podrobnější data než </a:t>
            </a:r>
            <a:r>
              <a:rPr lang="cs-CZ" sz="2200" dirty="0" err="1"/>
              <a:t>The</a:t>
            </a:r>
            <a:r>
              <a:rPr lang="cs-CZ" sz="2200" dirty="0"/>
              <a:t> </a:t>
            </a:r>
            <a:r>
              <a:rPr lang="cs-CZ" sz="2200" dirty="0" err="1"/>
              <a:t>World</a:t>
            </a:r>
            <a:r>
              <a:rPr lang="cs-CZ" sz="2200" dirty="0"/>
              <a:t> </a:t>
            </a:r>
            <a:r>
              <a:rPr lang="cs-CZ" sz="2200" dirty="0" err="1"/>
              <a:t>Factbook</a:t>
            </a:r>
            <a:endParaRPr lang="cs-CZ" sz="2200" dirty="0"/>
          </a:p>
          <a:p>
            <a:pPr lvl="1" algn="just"/>
            <a:r>
              <a:rPr lang="cs-CZ" sz="2200" dirty="0"/>
              <a:t>https://data.worldbank.org/</a:t>
            </a:r>
          </a:p>
        </p:txBody>
      </p:sp>
    </p:spTree>
    <p:extLst>
      <p:ext uri="{BB962C8B-B14F-4D97-AF65-F5344CB8AC3E}">
        <p14:creationId xmlns:p14="http://schemas.microsoft.com/office/powerpoint/2010/main" val="3288568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15590" y="354144"/>
            <a:ext cx="9405846" cy="1280890"/>
          </a:xfrm>
        </p:spPr>
        <p:txBody>
          <a:bodyPr/>
          <a:lstStyle/>
          <a:p>
            <a:pPr algn="ctr"/>
            <a:r>
              <a:rPr lang="cs-CZ" dirty="0"/>
              <a:t>Výzkumná data – produkty spol. věd II.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88571" y="1772156"/>
            <a:ext cx="10929258" cy="4959570"/>
          </a:xfrm>
        </p:spPr>
        <p:txBody>
          <a:bodyPr>
            <a:normAutofit/>
          </a:bodyPr>
          <a:lstStyle/>
          <a:p>
            <a:pPr algn="just"/>
            <a:r>
              <a:rPr lang="cs-CZ" sz="2800" b="1" u="sng" dirty="0"/>
              <a:t>Mezinárodní program sociálního výzkumu (ISSP)</a:t>
            </a:r>
          </a:p>
          <a:p>
            <a:pPr lvl="1" algn="just"/>
            <a:r>
              <a:rPr lang="cs-CZ" sz="2800" dirty="0"/>
              <a:t>Omezený počet zemí, ale jiné téma každý rok</a:t>
            </a:r>
          </a:p>
          <a:p>
            <a:pPr lvl="1" algn="just"/>
            <a:r>
              <a:rPr lang="cs-CZ" sz="2800" dirty="0"/>
              <a:t>Jednotná metodologie (možný problém)</a:t>
            </a:r>
          </a:p>
          <a:p>
            <a:pPr algn="just"/>
            <a:r>
              <a:rPr lang="en-GB" sz="2800" b="1" u="sng" dirty="0" err="1"/>
              <a:t>Eurobarometr</a:t>
            </a:r>
            <a:endParaRPr lang="cs-CZ" sz="2800" b="1" u="sng" dirty="0"/>
          </a:p>
          <a:p>
            <a:pPr lvl="1" algn="just"/>
            <a:r>
              <a:rPr lang="cs-CZ" sz="2800" dirty="0"/>
              <a:t>Rozsáhlé statistické šetření v zemích EU</a:t>
            </a:r>
          </a:p>
          <a:p>
            <a:pPr algn="just"/>
            <a:r>
              <a:rPr lang="cs-CZ" sz="2800" b="1" u="sng" dirty="0"/>
              <a:t>OECD</a:t>
            </a:r>
          </a:p>
          <a:p>
            <a:pPr lvl="1" algn="just"/>
            <a:r>
              <a:rPr lang="en-GB" sz="2800" dirty="0">
                <a:hlinkClick r:id="rId2"/>
              </a:rPr>
              <a:t>http://www.oecd.org/</a:t>
            </a:r>
            <a:r>
              <a:rPr lang="cs-CZ" sz="2800" dirty="0"/>
              <a:t> - například ekonomická data o chudobě apod.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61580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97605" y="357072"/>
            <a:ext cx="8911687" cy="1280890"/>
          </a:xfrm>
        </p:spPr>
        <p:txBody>
          <a:bodyPr/>
          <a:lstStyle/>
          <a:p>
            <a:r>
              <a:rPr lang="cs-CZ" dirty="0"/>
              <a:t>Výzkumná data – produkty spol. věd III.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05473" y="1809918"/>
            <a:ext cx="9573117" cy="4234831"/>
          </a:xfrm>
        </p:spPr>
        <p:txBody>
          <a:bodyPr>
            <a:normAutofit/>
          </a:bodyPr>
          <a:lstStyle/>
          <a:p>
            <a:pPr algn="just"/>
            <a:r>
              <a:rPr lang="cs-CZ" sz="2800" b="1" u="sng" dirty="0"/>
              <a:t>Indexy</a:t>
            </a:r>
            <a:r>
              <a:rPr lang="cs-CZ" sz="2800" dirty="0"/>
              <a:t> různých organizací - </a:t>
            </a:r>
            <a:r>
              <a:rPr lang="cs-CZ" sz="2800" b="1" dirty="0" err="1"/>
              <a:t>Global</a:t>
            </a:r>
            <a:r>
              <a:rPr lang="cs-CZ" sz="2800" b="1" dirty="0"/>
              <a:t> </a:t>
            </a:r>
            <a:r>
              <a:rPr lang="cs-CZ" sz="2800" b="1" dirty="0" err="1"/>
              <a:t>corruption</a:t>
            </a:r>
            <a:r>
              <a:rPr lang="cs-CZ" sz="2800" b="1" dirty="0"/>
              <a:t> </a:t>
            </a:r>
            <a:r>
              <a:rPr lang="cs-CZ" sz="2800" b="1" dirty="0" err="1"/>
              <a:t>barometer</a:t>
            </a:r>
            <a:r>
              <a:rPr lang="cs-CZ" sz="2800" b="1" dirty="0"/>
              <a:t> </a:t>
            </a:r>
            <a:r>
              <a:rPr lang="cs-CZ" sz="2800" dirty="0"/>
              <a:t>(</a:t>
            </a:r>
            <a:r>
              <a:rPr lang="cs-CZ" sz="2800" dirty="0" err="1"/>
              <a:t>Transparecy</a:t>
            </a:r>
            <a:r>
              <a:rPr lang="cs-CZ" sz="2800" dirty="0"/>
              <a:t> In.), </a:t>
            </a:r>
            <a:r>
              <a:rPr lang="cs-CZ" sz="2800" b="1" dirty="0" err="1"/>
              <a:t>Freedom</a:t>
            </a:r>
            <a:r>
              <a:rPr lang="cs-CZ" sz="2800" b="1" dirty="0"/>
              <a:t> house index</a:t>
            </a:r>
            <a:r>
              <a:rPr lang="cs-CZ" sz="2800" dirty="0"/>
              <a:t> (</a:t>
            </a:r>
            <a:r>
              <a:rPr lang="cs-CZ" sz="2800" dirty="0">
                <a:hlinkClick r:id="rId2"/>
              </a:rPr>
              <a:t>https://freedomhouse.org/report/</a:t>
            </a:r>
            <a:r>
              <a:rPr lang="cs-CZ" sz="2800" dirty="0" err="1">
                <a:hlinkClick r:id="rId2"/>
              </a:rPr>
              <a:t>freedom-world</a:t>
            </a:r>
            <a:r>
              <a:rPr lang="cs-CZ" sz="2800" dirty="0">
                <a:hlinkClick r:id="rId2"/>
              </a:rPr>
              <a:t>/freedom-world-2018</a:t>
            </a:r>
            <a:r>
              <a:rPr lang="cs-CZ" sz="2800" dirty="0"/>
              <a:t>), </a:t>
            </a:r>
            <a:r>
              <a:rPr lang="cs-CZ" sz="2800" b="1" dirty="0"/>
              <a:t>Index lidského rozvoje </a:t>
            </a:r>
            <a:r>
              <a:rPr lang="cs-CZ" sz="2800" dirty="0"/>
              <a:t>(OSN)</a:t>
            </a:r>
          </a:p>
          <a:p>
            <a:pPr algn="just"/>
            <a:r>
              <a:rPr lang="cs-CZ" sz="2800" dirty="0"/>
              <a:t>Odborné </a:t>
            </a:r>
            <a:r>
              <a:rPr lang="cs-CZ" sz="2800" b="1" u="sng" dirty="0"/>
              <a:t>časopisy</a:t>
            </a:r>
            <a:r>
              <a:rPr lang="cs-CZ" sz="2800" b="1" dirty="0"/>
              <a:t> </a:t>
            </a:r>
            <a:r>
              <a:rPr lang="cs-CZ" sz="2800" dirty="0"/>
              <a:t>a</a:t>
            </a:r>
            <a:r>
              <a:rPr lang="cs-CZ" sz="2800" b="1" dirty="0"/>
              <a:t> </a:t>
            </a:r>
            <a:r>
              <a:rPr lang="cs-CZ" sz="2800" b="1" u="sng" dirty="0"/>
              <a:t>databáze</a:t>
            </a:r>
            <a:r>
              <a:rPr lang="cs-CZ" sz="2800" b="1" dirty="0"/>
              <a:t> </a:t>
            </a:r>
            <a:r>
              <a:rPr lang="cs-CZ" sz="2800" dirty="0"/>
              <a:t>(Erich, </a:t>
            </a:r>
            <a:r>
              <a:rPr lang="cs-CZ" sz="2800" dirty="0" err="1"/>
              <a:t>Scopus</a:t>
            </a:r>
            <a:r>
              <a:rPr lang="cs-CZ" sz="2800" dirty="0"/>
              <a:t>, </a:t>
            </a:r>
            <a:r>
              <a:rPr lang="cs-CZ" sz="2800" dirty="0" err="1"/>
              <a:t>WoS</a:t>
            </a:r>
            <a:r>
              <a:rPr lang="cs-CZ" sz="2800" dirty="0"/>
              <a:t>) – fulltextové vyhledávání, indexy klíčových slov</a:t>
            </a:r>
          </a:p>
          <a:p>
            <a:pPr algn="just"/>
            <a:r>
              <a:rPr lang="cs-CZ" sz="2800" b="1" u="sng" dirty="0"/>
              <a:t>Další zdroje</a:t>
            </a:r>
            <a:r>
              <a:rPr lang="cs-CZ" sz="2800" dirty="0"/>
              <a:t>: např. </a:t>
            </a:r>
            <a:r>
              <a:rPr lang="en-GB" sz="2800" b="1" dirty="0"/>
              <a:t>Google Analytics</a:t>
            </a:r>
            <a:r>
              <a:rPr lang="cs-CZ" sz="2800" b="1" dirty="0"/>
              <a:t>, ANO </a:t>
            </a:r>
            <a:r>
              <a:rPr lang="cs-CZ" sz="2800" b="1" dirty="0" err="1"/>
              <a:t>Press</a:t>
            </a:r>
            <a:r>
              <a:rPr lang="cs-CZ" sz="2800" b="1" dirty="0"/>
              <a:t> …</a:t>
            </a:r>
            <a:endParaRPr lang="cs-CZ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772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09153" y="249641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Data ze společnosti – vytvářená a sbíraná institucemi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29989" y="1804524"/>
            <a:ext cx="10483039" cy="4753030"/>
          </a:xfrm>
        </p:spPr>
        <p:txBody>
          <a:bodyPr>
            <a:normAutofit/>
          </a:bodyPr>
          <a:lstStyle/>
          <a:p>
            <a:pPr algn="just"/>
            <a:r>
              <a:rPr lang="cs-CZ" sz="2000" dirty="0"/>
              <a:t>Český statistický úřad</a:t>
            </a:r>
          </a:p>
          <a:p>
            <a:pPr lvl="1" algn="just"/>
            <a:r>
              <a:rPr lang="en-GB" sz="2000" dirty="0">
                <a:hlinkClick r:id="rId2"/>
              </a:rPr>
              <a:t>https://vdb.czso.cz/vdbvo2/</a:t>
            </a:r>
            <a:endParaRPr lang="cs-CZ" sz="2000" dirty="0"/>
          </a:p>
          <a:p>
            <a:pPr algn="just"/>
            <a:r>
              <a:rPr lang="cs-CZ" sz="2000" dirty="0"/>
              <a:t>Portál Open data</a:t>
            </a:r>
          </a:p>
          <a:p>
            <a:pPr lvl="1" algn="just"/>
            <a:r>
              <a:rPr lang="cs-CZ" sz="2000" dirty="0">
                <a:hlinkClick r:id="rId3"/>
              </a:rPr>
              <a:t>https://linked.opendata.cz/dataset?tags=MF%C4%8CR</a:t>
            </a:r>
            <a:endParaRPr lang="cs-CZ" sz="2000" dirty="0"/>
          </a:p>
          <a:p>
            <a:pPr algn="just"/>
            <a:r>
              <a:rPr lang="en-GB" sz="2000" dirty="0" err="1"/>
              <a:t>Portál</a:t>
            </a:r>
            <a:r>
              <a:rPr lang="en-GB" sz="2000" dirty="0"/>
              <a:t> </a:t>
            </a:r>
            <a:r>
              <a:rPr lang="en-GB" sz="2000" dirty="0" err="1"/>
              <a:t>veřejné</a:t>
            </a:r>
            <a:r>
              <a:rPr lang="en-GB" sz="2000" dirty="0"/>
              <a:t> </a:t>
            </a:r>
            <a:r>
              <a:rPr lang="en-GB" sz="2000" dirty="0" err="1"/>
              <a:t>správy</a:t>
            </a:r>
            <a:endParaRPr lang="cs-CZ" sz="2000" dirty="0"/>
          </a:p>
          <a:p>
            <a:pPr lvl="1" algn="just"/>
            <a:r>
              <a:rPr lang="en-GB" sz="2000" dirty="0">
                <a:hlinkClick r:id="rId4"/>
              </a:rPr>
              <a:t>https://portal.gov.cz</a:t>
            </a:r>
            <a:endParaRPr lang="cs-CZ" sz="2000" dirty="0"/>
          </a:p>
          <a:p>
            <a:pPr algn="just"/>
            <a:r>
              <a:rPr lang="cs-CZ" sz="2000" dirty="0" err="1"/>
              <a:t>ODok</a:t>
            </a:r>
            <a:endParaRPr lang="cs-CZ" sz="2000" dirty="0"/>
          </a:p>
          <a:p>
            <a:pPr lvl="1" algn="just"/>
            <a:r>
              <a:rPr lang="cs-CZ" sz="2000" dirty="0">
                <a:hlinkClick r:id="rId5"/>
              </a:rPr>
              <a:t>https://www.odok.cz/</a:t>
            </a:r>
            <a:endParaRPr lang="cs-CZ" sz="2000" dirty="0"/>
          </a:p>
          <a:p>
            <a:pPr algn="just"/>
            <a:r>
              <a:rPr lang="cs-CZ" sz="2000" dirty="0"/>
              <a:t>Portál Otevřená data</a:t>
            </a:r>
          </a:p>
          <a:p>
            <a:pPr lvl="1" algn="just"/>
            <a:r>
              <a:rPr lang="cs-CZ" sz="2000" dirty="0">
                <a:hlinkClick r:id="rId6"/>
              </a:rPr>
              <a:t>http://www.otevrenadata.cz/otevrena-data/zdroje-dat/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841116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206" y="362853"/>
            <a:ext cx="8911687" cy="969559"/>
          </a:xfrm>
        </p:spPr>
        <p:txBody>
          <a:bodyPr/>
          <a:lstStyle/>
          <a:p>
            <a:pPr algn="ctr"/>
            <a:r>
              <a:rPr lang="cs-CZ" dirty="0"/>
              <a:t>Vizualizace dat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2617" y="1497027"/>
            <a:ext cx="10475178" cy="5065614"/>
          </a:xfrm>
        </p:spPr>
        <p:txBody>
          <a:bodyPr>
            <a:normAutofit/>
          </a:bodyPr>
          <a:lstStyle/>
          <a:p>
            <a:pPr algn="just"/>
            <a:r>
              <a:rPr lang="cs-CZ" sz="2100" b="1" u="sng" dirty="0"/>
              <a:t>Prezentace dat a vizualizace dat – to není to samé</a:t>
            </a:r>
          </a:p>
          <a:p>
            <a:pPr lvl="1" algn="just"/>
            <a:r>
              <a:rPr lang="cs-CZ" sz="2100" b="1" dirty="0"/>
              <a:t>Prezentace dat</a:t>
            </a:r>
            <a:r>
              <a:rPr lang="cs-CZ" sz="2100" dirty="0"/>
              <a:t>: převedení dat do „stravitelné“ grafické podoby (nejčastěji tabulky)</a:t>
            </a:r>
          </a:p>
          <a:p>
            <a:pPr lvl="1" algn="just"/>
            <a:r>
              <a:rPr lang="cs-CZ" sz="2100" b="1" dirty="0"/>
              <a:t>Vizualizace dat</a:t>
            </a:r>
            <a:r>
              <a:rPr lang="cs-CZ" sz="2100" dirty="0"/>
              <a:t>: zobrazení dat v graficky přívětivé podobě tak, aby bylo možné odvodit nové informace díky „čitelnějším“ vztahům mezi nimi</a:t>
            </a:r>
          </a:p>
          <a:p>
            <a:pPr algn="just"/>
            <a:r>
              <a:rPr lang="cs-CZ" sz="2100" dirty="0"/>
              <a:t>Vizualizace dat – může být provedena na základě kvantitativních, ale i kvalitativních dat</a:t>
            </a:r>
          </a:p>
          <a:p>
            <a:pPr lvl="1" algn="just"/>
            <a:r>
              <a:rPr lang="cs-CZ" sz="2100" dirty="0"/>
              <a:t>V případě </a:t>
            </a:r>
            <a:r>
              <a:rPr lang="cs-CZ" sz="2100" b="1" dirty="0">
                <a:solidFill>
                  <a:srgbClr val="FF0000"/>
                </a:solidFill>
              </a:rPr>
              <a:t>kvantitativních dat</a:t>
            </a:r>
            <a:r>
              <a:rPr lang="cs-CZ" sz="2100" dirty="0"/>
              <a:t>: slouží především pro </a:t>
            </a:r>
            <a:r>
              <a:rPr lang="cs-CZ" sz="2100" u="sng" dirty="0"/>
              <a:t>porovnání</a:t>
            </a:r>
            <a:r>
              <a:rPr lang="cs-CZ" sz="2100" dirty="0"/>
              <a:t> několika proměnných, </a:t>
            </a:r>
            <a:r>
              <a:rPr lang="cs-CZ" sz="2100" u="sng" dirty="0"/>
              <a:t>určení</a:t>
            </a:r>
            <a:r>
              <a:rPr lang="cs-CZ" sz="2100" dirty="0"/>
              <a:t> jejich vztahu nebo </a:t>
            </a:r>
            <a:r>
              <a:rPr lang="cs-CZ" sz="2100" u="sng" dirty="0"/>
              <a:t>proměny</a:t>
            </a:r>
            <a:r>
              <a:rPr lang="cs-CZ" sz="2100" dirty="0"/>
              <a:t> jejich hodnoty v čase</a:t>
            </a:r>
          </a:p>
          <a:p>
            <a:pPr lvl="1" algn="just"/>
            <a:r>
              <a:rPr lang="cs-CZ" sz="2100" dirty="0"/>
              <a:t>V případě </a:t>
            </a:r>
            <a:r>
              <a:rPr lang="cs-CZ" sz="2100" b="1" dirty="0">
                <a:solidFill>
                  <a:srgbClr val="FF0000"/>
                </a:solidFill>
              </a:rPr>
              <a:t>kvalitativních dat</a:t>
            </a:r>
            <a:r>
              <a:rPr lang="cs-CZ" sz="2100" dirty="0"/>
              <a:t>: podstatné je </a:t>
            </a:r>
            <a:r>
              <a:rPr lang="cs-CZ" sz="2100" u="sng" dirty="0"/>
              <a:t>zachycení</a:t>
            </a:r>
            <a:r>
              <a:rPr lang="cs-CZ" sz="2100" dirty="0"/>
              <a:t> interpretačního řádu autora, případně </a:t>
            </a:r>
            <a:r>
              <a:rPr lang="cs-CZ" sz="2100" u="sng" dirty="0"/>
              <a:t>síly</a:t>
            </a:r>
            <a:r>
              <a:rPr lang="cs-CZ" sz="2100" dirty="0"/>
              <a:t> kvalitativního vyjádření zkoumaných subjektů (</a:t>
            </a:r>
            <a:r>
              <a:rPr lang="cs-CZ" sz="2100" i="1" dirty="0"/>
              <a:t>především v diskurzivních analýzách</a:t>
            </a:r>
            <a:r>
              <a:rPr lang="cs-CZ" sz="21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30921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34983" y="0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Vizualizace kvantitativních dat</a:t>
            </a:r>
            <a:br>
              <a:rPr lang="cs-CZ" dirty="0"/>
            </a:br>
            <a:r>
              <a:rPr lang="cs-CZ" dirty="0" err="1"/>
              <a:t>Tag-cloud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9" y="1280890"/>
            <a:ext cx="7916681" cy="5531739"/>
          </a:xfrm>
        </p:spPr>
      </p:pic>
    </p:spTree>
    <p:extLst>
      <p:ext uri="{BB962C8B-B14F-4D97-AF65-F5344CB8AC3E}">
        <p14:creationId xmlns:p14="http://schemas.microsoft.com/office/powerpoint/2010/main" val="3207208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61108" y="92887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Vizualizace kvalitativních dat I.</a:t>
            </a:r>
            <a:br>
              <a:rPr lang="cs-CZ" dirty="0"/>
            </a:br>
            <a:r>
              <a:rPr lang="cs-CZ" dirty="0"/>
              <a:t>Vztah strana-téma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154" y="1529395"/>
            <a:ext cx="6591991" cy="5029954"/>
          </a:xfrm>
        </p:spPr>
      </p:pic>
    </p:spTree>
    <p:extLst>
      <p:ext uri="{BB962C8B-B14F-4D97-AF65-F5344CB8AC3E}">
        <p14:creationId xmlns:p14="http://schemas.microsoft.com/office/powerpoint/2010/main" val="595700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39485" y="84178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Vizualizace kvalitativních dat II.</a:t>
            </a:r>
            <a:br>
              <a:rPr lang="cs-CZ" dirty="0"/>
            </a:br>
            <a:r>
              <a:rPr lang="cs-CZ" dirty="0"/>
              <a:t>Struktura výroků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470" y="1505287"/>
            <a:ext cx="9087715" cy="5287398"/>
          </a:xfrm>
        </p:spPr>
      </p:pic>
    </p:spTree>
    <p:extLst>
      <p:ext uri="{BB962C8B-B14F-4D97-AF65-F5344CB8AC3E}">
        <p14:creationId xmlns:p14="http://schemas.microsoft.com/office/powerpoint/2010/main" val="4173032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5223" y="156754"/>
            <a:ext cx="9449389" cy="1748246"/>
          </a:xfrm>
        </p:spPr>
        <p:txBody>
          <a:bodyPr/>
          <a:lstStyle/>
          <a:p>
            <a:pPr algn="ctr"/>
            <a:r>
              <a:rPr lang="cs-CZ" dirty="0"/>
              <a:t>Vizualizace kvalitativních dat III.</a:t>
            </a:r>
            <a:br>
              <a:rPr lang="cs-CZ" dirty="0"/>
            </a:br>
            <a:r>
              <a:rPr lang="cs-CZ" dirty="0"/>
              <a:t>Vizualizace výroků v dokumentu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42341" y="4702464"/>
            <a:ext cx="12538921" cy="520408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223" y="2041865"/>
            <a:ext cx="9113256" cy="3959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175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22069" y="84179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Vizualizace kvalitativních dat IV.</a:t>
            </a:r>
            <a:br>
              <a:rPr lang="cs-CZ" dirty="0"/>
            </a:br>
            <a:r>
              <a:rPr lang="cs-CZ" dirty="0"/>
              <a:t>Struktura charakteristik (mix; + četnost)</a:t>
            </a:r>
            <a:endParaRPr lang="en-GB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18" y="1496090"/>
            <a:ext cx="10474721" cy="5244344"/>
          </a:xfrm>
        </p:spPr>
      </p:pic>
    </p:spTree>
    <p:extLst>
      <p:ext uri="{BB962C8B-B14F-4D97-AF65-F5344CB8AC3E}">
        <p14:creationId xmlns:p14="http://schemas.microsoft.com/office/powerpoint/2010/main" val="3305502749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348</TotalTime>
  <Words>600</Words>
  <Application>Microsoft Office PowerPoint</Application>
  <PresentationFormat>Širokoúhlá obrazovka</PresentationFormat>
  <Paragraphs>69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Calibri</vt:lpstr>
      <vt:lpstr>Century Gothic</vt:lpstr>
      <vt:lpstr>Wingdings 3</vt:lpstr>
      <vt:lpstr>Stébla</vt:lpstr>
      <vt:lpstr>Prezentace aplikace PowerPoint</vt:lpstr>
      <vt:lpstr>Zdroje kvalitativních a kvantitativních dat včetně jejich vizualizace</vt:lpstr>
      <vt:lpstr>Data – co to je?</vt:lpstr>
      <vt:lpstr>Zdroje dat - úvod</vt:lpstr>
      <vt:lpstr>Výzkumná data – produkty spol. věd I.</vt:lpstr>
      <vt:lpstr>Výzkumná data – produkty spol. věd II.</vt:lpstr>
      <vt:lpstr>Výzkumná data – produkty spol. věd III.</vt:lpstr>
      <vt:lpstr>Data ze společnosti – vytvářená a sbíraná institucemi</vt:lpstr>
      <vt:lpstr>Vizualizace dat</vt:lpstr>
      <vt:lpstr>Vizualizace kvantitativních dat Tag-cloud</vt:lpstr>
      <vt:lpstr>Vizualizace kvalitativních dat I. Vztah strana-téma</vt:lpstr>
      <vt:lpstr>Vizualizace kvalitativních dat II. Struktura výroků</vt:lpstr>
      <vt:lpstr>Vizualizace kvalitativních dat III. Vizualizace výroků v dokumentu</vt:lpstr>
      <vt:lpstr>Vizualizace kvalitativních dat IV. Struktura charakteristik (mix; + četnost)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Zdroje kvalitativních a kvantitativních dat včetně jejich vizualizace</dc:title>
  <dc:creator>Ondřej Stulík</dc:creator>
  <cp:lastModifiedBy>martin.buk@tiscali.cz</cp:lastModifiedBy>
  <cp:revision>72</cp:revision>
  <dcterms:created xsi:type="dcterms:W3CDTF">2018-11-20T07:53:52Z</dcterms:created>
  <dcterms:modified xsi:type="dcterms:W3CDTF">2023-02-24T12:56:35Z</dcterms:modified>
</cp:coreProperties>
</file>