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6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2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4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4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293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2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63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6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22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4069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84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6732004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75712" y="548609"/>
            <a:ext cx="9360223" cy="3617140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Metody sběru dat – dotazníky, rozhovory, pokročilá rešerše textů; statistika a tvorba indexů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 dirty="0"/>
              <a:t>* necitovat, neparafrázovat, nezveřejňovat bez vědomí autora – nejedná se o akademický text</a:t>
            </a:r>
          </a:p>
          <a:p>
            <a:pPr algn="r"/>
            <a:endParaRPr lang="cs-CZ" dirty="0"/>
          </a:p>
          <a:p>
            <a:pPr algn="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98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56550" y="35707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Kvalitativní dotazování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69855" y="1853076"/>
            <a:ext cx="9934757" cy="4458712"/>
          </a:xfrm>
        </p:spPr>
        <p:txBody>
          <a:bodyPr>
            <a:noAutofit/>
          </a:bodyPr>
          <a:lstStyle/>
          <a:p>
            <a:pPr algn="just"/>
            <a:r>
              <a:rPr lang="cs-CZ" sz="2800" dirty="0">
                <a:latin typeface="Trebuchet MS" panose="020B0603020202020204" pitchFamily="34" charset="0"/>
              </a:rPr>
              <a:t> pro empirický výzkum: kladení otázek lidem, získávání jejich odpovědí a naslouchání jejich vyprávění</a:t>
            </a:r>
          </a:p>
          <a:p>
            <a:pPr lvl="0" algn="just"/>
            <a:r>
              <a:rPr lang="cs-CZ" sz="2800" dirty="0">
                <a:latin typeface="Trebuchet MS" panose="020B0603020202020204" pitchFamily="34" charset="0"/>
              </a:rPr>
              <a:t>zahrnuje </a:t>
            </a:r>
            <a:r>
              <a:rPr lang="cs-CZ" sz="2800" b="1" dirty="0">
                <a:latin typeface="Trebuchet MS" panose="020B0603020202020204" pitchFamily="34" charset="0"/>
              </a:rPr>
              <a:t>různé typy rozhovorů, dotazníků </a:t>
            </a:r>
            <a:r>
              <a:rPr lang="cs-CZ" sz="2800" dirty="0">
                <a:latin typeface="Trebuchet MS" panose="020B0603020202020204" pitchFamily="34" charset="0"/>
              </a:rPr>
              <a:t>(a jejich škál) </a:t>
            </a:r>
            <a:r>
              <a:rPr lang="cs-CZ" sz="2800" b="1" dirty="0">
                <a:latin typeface="Trebuchet MS" panose="020B0603020202020204" pitchFamily="34" charset="0"/>
              </a:rPr>
              <a:t>a testů</a:t>
            </a:r>
            <a:endParaRPr lang="cs-CZ" sz="2800" dirty="0">
              <a:latin typeface="Trebuchet MS" panose="020B0603020202020204" pitchFamily="34" charset="0"/>
            </a:endParaRPr>
          </a:p>
          <a:p>
            <a:pPr lvl="0" algn="just"/>
            <a:r>
              <a:rPr lang="cs-CZ" sz="2800" dirty="0">
                <a:latin typeface="Trebuchet MS" panose="020B0603020202020204" pitchFamily="34" charset="0"/>
              </a:rPr>
              <a:t>tyto metody se mohou používat </a:t>
            </a:r>
            <a:r>
              <a:rPr lang="cs-CZ" sz="2800" b="1" dirty="0">
                <a:latin typeface="Trebuchet MS" panose="020B0603020202020204" pitchFamily="34" charset="0"/>
              </a:rPr>
              <a:t>samostatně</a:t>
            </a:r>
            <a:r>
              <a:rPr lang="cs-CZ" sz="2800" dirty="0">
                <a:latin typeface="Trebuchet MS" panose="020B0603020202020204" pitchFamily="34" charset="0"/>
              </a:rPr>
              <a:t> (např. u dotazníkových šetření) nebo </a:t>
            </a:r>
            <a:r>
              <a:rPr lang="cs-CZ" sz="2800" b="1" dirty="0">
                <a:latin typeface="Trebuchet MS" panose="020B0603020202020204" pitchFamily="34" charset="0"/>
              </a:rPr>
              <a:t>v kombinaci </a:t>
            </a:r>
            <a:r>
              <a:rPr lang="cs-CZ" sz="2800" dirty="0">
                <a:latin typeface="Trebuchet MS" panose="020B0603020202020204" pitchFamily="34" charset="0"/>
              </a:rPr>
              <a:t>s jinými metodami (např. zúčastněné pozorování doplněné rozhovorem nebo dotazníkem)</a:t>
            </a:r>
          </a:p>
        </p:txBody>
      </p:sp>
    </p:spTree>
    <p:extLst>
      <p:ext uri="{BB962C8B-B14F-4D97-AF65-F5344CB8AC3E}">
        <p14:creationId xmlns:p14="http://schemas.microsoft.com/office/powerpoint/2010/main" val="7743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512" y="34088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Rozhovory 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5185" y="1416107"/>
            <a:ext cx="10268793" cy="5057522"/>
          </a:xfrm>
        </p:spPr>
        <p:txBody>
          <a:bodyPr>
            <a:normAutofit/>
          </a:bodyPr>
          <a:lstStyle/>
          <a:p>
            <a:pPr lvl="0" algn="just"/>
            <a:r>
              <a:rPr lang="cs-CZ" sz="2200" b="1" dirty="0">
                <a:latin typeface="Trebuchet MS" panose="020B0603020202020204" pitchFamily="34" charset="0"/>
              </a:rPr>
              <a:t>rozhovor</a:t>
            </a:r>
            <a:r>
              <a:rPr lang="cs-CZ" sz="2200" dirty="0">
                <a:latin typeface="Trebuchet MS" panose="020B0603020202020204" pitchFamily="34" charset="0"/>
              </a:rPr>
              <a:t> (interview) – tazatel (výzkumník nebo pověřená osoba) klade otázky informantovi (účastníku výzkumu) = tazatel shromažďuje data od informanta, který data poskytuje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rozhovory mohou probíhat tváří v tvář, pomocí telefonu nebo po internetu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existuje jak </a:t>
            </a:r>
            <a:r>
              <a:rPr lang="cs-CZ" sz="2200" b="1" dirty="0">
                <a:latin typeface="Trebuchet MS" panose="020B0603020202020204" pitchFamily="34" charset="0"/>
              </a:rPr>
              <a:t>kvantitativní</a:t>
            </a:r>
            <a:r>
              <a:rPr lang="cs-CZ" sz="2200" dirty="0">
                <a:latin typeface="Trebuchet MS" panose="020B0603020202020204" pitchFamily="34" charset="0"/>
              </a:rPr>
              <a:t> rozhovor či dotazování, tak řada typů či přístupů </a:t>
            </a:r>
            <a:r>
              <a:rPr lang="cs-CZ" sz="2200" b="1" dirty="0">
                <a:latin typeface="Trebuchet MS" panose="020B0603020202020204" pitchFamily="34" charset="0"/>
              </a:rPr>
              <a:t>kvalitativního</a:t>
            </a:r>
            <a:r>
              <a:rPr lang="cs-CZ" sz="2200" dirty="0">
                <a:latin typeface="Trebuchet MS" panose="020B0603020202020204" pitchFamily="34" charset="0"/>
              </a:rPr>
              <a:t> dotazování/rozhovorů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každý přístup se odlišuje rozsahem určenosti a standardizací pořadí otázek při dotazování, počtem osob, které se účastní rozhovoru; také formou informací, které se při dotazování získají apod.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každý přístup má své výhody a nevýhody a vyžaduje jinou přípravu + každý přístup je vhodné využít v jiné situaci (</a:t>
            </a:r>
            <a:r>
              <a:rPr lang="cs-CZ" sz="2200" dirty="0">
                <a:solidFill>
                  <a:srgbClr val="FF0000"/>
                </a:solidFill>
                <a:latin typeface="Trebuchet MS" panose="020B0603020202020204" pitchFamily="34" charset="0"/>
              </a:rPr>
              <a:t>př.?</a:t>
            </a:r>
            <a:r>
              <a:rPr lang="cs-CZ" sz="2200" dirty="0">
                <a:latin typeface="Trebuchet MS" panose="020B0603020202020204" pitchFamily="34" charset="0"/>
              </a:rPr>
              <a:t>)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existuje několik typů otázek a jejich situovanosti v čase</a:t>
            </a:r>
          </a:p>
        </p:txBody>
      </p:sp>
    </p:spTree>
    <p:extLst>
      <p:ext uri="{BB962C8B-B14F-4D97-AF65-F5344CB8AC3E}">
        <p14:creationId xmlns:p14="http://schemas.microsoft.com/office/powerpoint/2010/main" val="3591960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3789" y="397533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Rozhovory 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53671" y="1505119"/>
            <a:ext cx="10017940" cy="5008969"/>
          </a:xfrm>
        </p:spPr>
        <p:txBody>
          <a:bodyPr>
            <a:normAutofit fontScale="92500" lnSpcReduction="20000"/>
          </a:bodyPr>
          <a:lstStyle/>
          <a:p>
            <a:r>
              <a:rPr lang="cs-CZ" sz="2400" b="1" dirty="0">
                <a:latin typeface="Trebuchet MS" panose="020B0603020202020204" pitchFamily="34" charset="0"/>
              </a:rPr>
              <a:t>řazení otázek</a:t>
            </a:r>
            <a:r>
              <a:rPr lang="cs-CZ" sz="2400" dirty="0">
                <a:latin typeface="Trebuchet MS" panose="020B0603020202020204" pitchFamily="34" charset="0"/>
              </a:rPr>
              <a:t> – neexistují fixní pravidla, většinou se začíná otázkami, které se týkají neproblémových skutečností (nejdříve klademe otázky zaměřené na přítomnost a až pak na budoucnost či minulost)</a:t>
            </a:r>
          </a:p>
          <a:p>
            <a:pPr lvl="0"/>
            <a:r>
              <a:rPr lang="cs-CZ" sz="2400" b="1" dirty="0">
                <a:latin typeface="Trebuchet MS" panose="020B0603020202020204" pitchFamily="34" charset="0"/>
              </a:rPr>
              <a:t>způsob kladení otázek</a:t>
            </a:r>
            <a:r>
              <a:rPr lang="cs-CZ" sz="2400" dirty="0">
                <a:latin typeface="Trebuchet MS" panose="020B0603020202020204" pitchFamily="34" charset="0"/>
              </a:rPr>
              <a:t> – patří mezi nejdůležitější prvky, které určují, jak bude respondent odpovídat</a:t>
            </a:r>
          </a:p>
          <a:p>
            <a:pPr lvl="1"/>
            <a:r>
              <a:rPr lang="cs-CZ" sz="2400" dirty="0">
                <a:latin typeface="Trebuchet MS" panose="020B0603020202020204" pitchFamily="34" charset="0"/>
              </a:rPr>
              <a:t>otázky v </a:t>
            </a:r>
            <a:r>
              <a:rPr lang="cs-CZ" sz="2400" b="1" dirty="0">
                <a:latin typeface="Trebuchet MS" panose="020B0603020202020204" pitchFamily="34" charset="0"/>
              </a:rPr>
              <a:t>kvalitativním rozhovoru </a:t>
            </a:r>
            <a:r>
              <a:rPr lang="cs-CZ" sz="2400" dirty="0">
                <a:latin typeface="Trebuchet MS" panose="020B0603020202020204" pitchFamily="34" charset="0"/>
              </a:rPr>
              <a:t>– otevřené, neutrální, citlivé, srozumitelné a jasné</a:t>
            </a:r>
          </a:p>
          <a:p>
            <a:pPr lvl="1"/>
            <a:r>
              <a:rPr lang="cs-CZ" sz="2400" dirty="0">
                <a:latin typeface="Trebuchet MS" panose="020B0603020202020204" pitchFamily="34" charset="0"/>
              </a:rPr>
              <a:t>minimalizovat vnucování určitých odpovědí samou formulací otázky</a:t>
            </a:r>
          </a:p>
          <a:p>
            <a:pPr lvl="1"/>
            <a:r>
              <a:rPr lang="cs-CZ" sz="2400" dirty="0">
                <a:latin typeface="Trebuchet MS" panose="020B0603020202020204" pitchFamily="34" charset="0"/>
              </a:rPr>
              <a:t>tazatel nepokládá několik otázek najednou</a:t>
            </a:r>
          </a:p>
          <a:p>
            <a:pPr marL="457200" lvl="1" indent="0">
              <a:buNone/>
            </a:pPr>
            <a:endParaRPr lang="cs-CZ" sz="2400" b="1" dirty="0">
              <a:latin typeface="Trebuchet MS" panose="020B0603020202020204" pitchFamily="34" charset="0"/>
            </a:endParaRPr>
          </a:p>
          <a:p>
            <a:pPr marL="457200" lvl="1" indent="0">
              <a:buNone/>
            </a:pPr>
            <a:endParaRPr lang="cs-CZ" sz="2400" b="1" dirty="0">
              <a:latin typeface="Trebuchet MS" panose="020B0603020202020204" pitchFamily="34" charset="0"/>
            </a:endParaRPr>
          </a:p>
          <a:p>
            <a:pPr lvl="1"/>
            <a:r>
              <a:rPr lang="cs-CZ" sz="2400" b="1" dirty="0">
                <a:latin typeface="Trebuchet MS" panose="020B0603020202020204" pitchFamily="34" charset="0"/>
              </a:rPr>
              <a:t>sondáž (</a:t>
            </a:r>
            <a:r>
              <a:rPr lang="cs-CZ" sz="2400" b="1" i="1" dirty="0" err="1">
                <a:latin typeface="Trebuchet MS" panose="020B0603020202020204" pitchFamily="34" charset="0"/>
              </a:rPr>
              <a:t>probing</a:t>
            </a:r>
            <a:r>
              <a:rPr lang="cs-CZ" sz="2400" b="1" dirty="0">
                <a:latin typeface="Trebuchet MS" panose="020B0603020202020204" pitchFamily="34" charset="0"/>
              </a:rPr>
              <a:t>)</a:t>
            </a:r>
            <a:r>
              <a:rPr lang="cs-CZ" sz="2400" dirty="0">
                <a:latin typeface="Trebuchet MS" panose="020B0603020202020204" pitchFamily="34" charset="0"/>
              </a:rPr>
              <a:t> – slouží k prohloubení odpovědí v určitém směru – </a:t>
            </a:r>
          </a:p>
          <a:p>
            <a:pPr marL="457200" lvl="1" indent="0">
              <a:buNone/>
            </a:pPr>
            <a:r>
              <a:rPr lang="cs-CZ" sz="2400" dirty="0">
                <a:latin typeface="Trebuchet MS" panose="020B0603020202020204" pitchFamily="34" charset="0"/>
              </a:rPr>
              <a:t>probíhá v normálním konverzačním stylu </a:t>
            </a:r>
            <a:r>
              <a:rPr lang="cs-CZ" sz="2400" i="1" dirty="0">
                <a:latin typeface="Trebuchet MS" panose="020B0603020202020204" pitchFamily="34" charset="0"/>
              </a:rPr>
              <a:t>(„… a Vy jste zmínila, že</a:t>
            </a:r>
            <a:r>
              <a:rPr lang="cs-CZ" sz="2400" dirty="0">
                <a:latin typeface="Trebuchet MS" panose="020B0603020202020204" pitchFamily="34" charset="0"/>
              </a:rPr>
              <a:t>…)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001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512" y="42990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Rozhovory III. - příklady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97027" y="1440381"/>
            <a:ext cx="10007585" cy="5170811"/>
          </a:xfrm>
        </p:spPr>
        <p:txBody>
          <a:bodyPr>
            <a:noAutofit/>
          </a:bodyPr>
          <a:lstStyle/>
          <a:p>
            <a:pPr algn="just"/>
            <a:r>
              <a:rPr lang="cs-CZ" sz="1600" b="1" dirty="0">
                <a:latin typeface="Trebuchet MS" panose="020B0603020202020204" pitchFamily="34" charset="0"/>
              </a:rPr>
              <a:t>Uzavřený kvantitativní rozhovor (dotazování  - „dotazník“)</a:t>
            </a:r>
          </a:p>
          <a:p>
            <a:pPr lvl="1" algn="just"/>
            <a:r>
              <a:rPr lang="cs-CZ" i="1" dirty="0">
                <a:latin typeface="Trebuchet MS" panose="020B0603020202020204" pitchFamily="34" charset="0"/>
              </a:rPr>
              <a:t>Jste spokojen/a s výsledkem volby prezidenta České republiky v roce 2018?</a:t>
            </a:r>
            <a:endParaRPr lang="cs-CZ" dirty="0">
              <a:latin typeface="Trebuchet MS" panose="020B0603020202020204" pitchFamily="34" charset="0"/>
            </a:endParaRPr>
          </a:p>
          <a:p>
            <a:pPr marL="914400" lvl="2" indent="0" algn="just">
              <a:buNone/>
            </a:pPr>
            <a:r>
              <a:rPr lang="cs-CZ" sz="1600" i="1" dirty="0">
                <a:latin typeface="Trebuchet MS" panose="020B0603020202020204" pitchFamily="34" charset="0"/>
              </a:rPr>
              <a:t>a) velmi</a:t>
            </a:r>
            <a:endParaRPr lang="cs-CZ" sz="1600" dirty="0">
              <a:latin typeface="Trebuchet MS" panose="020B0603020202020204" pitchFamily="34" charset="0"/>
            </a:endParaRPr>
          </a:p>
          <a:p>
            <a:pPr marL="914400" lvl="2" indent="0" algn="just">
              <a:buNone/>
            </a:pPr>
            <a:r>
              <a:rPr lang="cs-CZ" sz="1600" i="1" dirty="0">
                <a:latin typeface="Trebuchet MS" panose="020B0603020202020204" pitchFamily="34" charset="0"/>
              </a:rPr>
              <a:t>b) spíše ano</a:t>
            </a:r>
            <a:endParaRPr lang="cs-CZ" sz="1600" dirty="0">
              <a:latin typeface="Trebuchet MS" panose="020B0603020202020204" pitchFamily="34" charset="0"/>
            </a:endParaRPr>
          </a:p>
          <a:p>
            <a:pPr marL="914400" lvl="2" indent="0" algn="just">
              <a:buNone/>
            </a:pPr>
            <a:r>
              <a:rPr lang="cs-CZ" sz="1600" i="1" dirty="0">
                <a:latin typeface="Trebuchet MS" panose="020B0603020202020204" pitchFamily="34" charset="0"/>
              </a:rPr>
              <a:t>c) spíše ne</a:t>
            </a:r>
            <a:endParaRPr lang="cs-CZ" sz="1600" dirty="0">
              <a:latin typeface="Trebuchet MS" panose="020B0603020202020204" pitchFamily="34" charset="0"/>
            </a:endParaRPr>
          </a:p>
          <a:p>
            <a:pPr marL="914400" lvl="2" indent="0" algn="just">
              <a:buNone/>
            </a:pPr>
            <a:r>
              <a:rPr lang="cs-CZ" sz="1600" i="1" dirty="0">
                <a:latin typeface="Trebuchet MS" panose="020B0603020202020204" pitchFamily="34" charset="0"/>
              </a:rPr>
              <a:t>d) vůbec ne </a:t>
            </a:r>
            <a:endParaRPr lang="cs-CZ" sz="1600" dirty="0">
              <a:latin typeface="Trebuchet MS" panose="020B0603020202020204" pitchFamily="34" charset="0"/>
            </a:endParaRPr>
          </a:p>
          <a:p>
            <a:pPr algn="just"/>
            <a:r>
              <a:rPr lang="cs-CZ" sz="1600" b="1" dirty="0">
                <a:latin typeface="Trebuchet MS" panose="020B0603020202020204" pitchFamily="34" charset="0"/>
              </a:rPr>
              <a:t>Strukturovaný rozhovor s otevřenými otázkami</a:t>
            </a:r>
            <a:endParaRPr lang="cs-CZ" sz="1600" dirty="0">
              <a:latin typeface="Trebuchet MS" panose="020B0603020202020204" pitchFamily="34" charset="0"/>
            </a:endParaRPr>
          </a:p>
          <a:p>
            <a:pPr lvl="1" algn="just"/>
            <a:r>
              <a:rPr lang="cs-CZ" i="1" dirty="0">
                <a:latin typeface="Trebuchet MS" panose="020B0603020202020204" pitchFamily="34" charset="0"/>
              </a:rPr>
              <a:t>Jaký je Váš názor na výsledek volby prezidenta České republiky v roce 2018? </a:t>
            </a:r>
            <a:endParaRPr lang="cs-CZ" dirty="0">
              <a:latin typeface="Trebuchet MS" panose="020B0603020202020204" pitchFamily="34" charset="0"/>
            </a:endParaRPr>
          </a:p>
          <a:p>
            <a:pPr lvl="1" algn="just"/>
            <a:r>
              <a:rPr lang="cs-CZ" i="1" dirty="0">
                <a:latin typeface="Trebuchet MS" panose="020B0603020202020204" pitchFamily="34" charset="0"/>
              </a:rPr>
              <a:t>Jak je pro Vás důležitý výsledek volby prezidenta České republiky v roce 2018? </a:t>
            </a:r>
            <a:r>
              <a:rPr lang="cs-CZ" i="1" dirty="0">
                <a:solidFill>
                  <a:srgbClr val="FF0000"/>
                </a:solidFill>
                <a:latin typeface="Trebuchet MS" panose="020B0603020202020204" pitchFamily="34" charset="0"/>
              </a:rPr>
              <a:t>(snaha odhalit preference agendy)</a:t>
            </a:r>
            <a:endParaRPr lang="cs-CZ" dirty="0">
              <a:solidFill>
                <a:srgbClr val="FF0000"/>
              </a:solidFill>
              <a:latin typeface="Trebuchet MS" panose="020B0603020202020204" pitchFamily="34" charset="0"/>
            </a:endParaRPr>
          </a:p>
          <a:p>
            <a:pPr algn="just"/>
            <a:r>
              <a:rPr lang="cs-CZ" sz="1600" b="1" dirty="0">
                <a:latin typeface="Trebuchet MS" panose="020B0603020202020204" pitchFamily="34" charset="0"/>
              </a:rPr>
              <a:t>Neformální konverzace/rozhovor</a:t>
            </a:r>
            <a:endParaRPr lang="cs-CZ" sz="1600" dirty="0">
              <a:latin typeface="Trebuchet MS" panose="020B0603020202020204" pitchFamily="34" charset="0"/>
            </a:endParaRPr>
          </a:p>
          <a:p>
            <a:pPr algn="just"/>
            <a:r>
              <a:rPr lang="cs-CZ" sz="1600" b="1" dirty="0">
                <a:latin typeface="Trebuchet MS" panose="020B0603020202020204" pitchFamily="34" charset="0"/>
              </a:rPr>
              <a:t>Narativní rozhovor (příběh od – do)</a:t>
            </a:r>
            <a:endParaRPr lang="cs-CZ" sz="1600" dirty="0">
              <a:latin typeface="Trebuchet MS" panose="020B0603020202020204" pitchFamily="34" charset="0"/>
            </a:endParaRPr>
          </a:p>
          <a:p>
            <a:pPr algn="just"/>
            <a:r>
              <a:rPr lang="cs-CZ" sz="1600" b="1" dirty="0">
                <a:latin typeface="Trebuchet MS" panose="020B0603020202020204" pitchFamily="34" charset="0"/>
              </a:rPr>
              <a:t>Skupinová diskuze a rozhovor – podobné </a:t>
            </a:r>
            <a:r>
              <a:rPr lang="cs-CZ" sz="1600" b="1" dirty="0" err="1">
                <a:solidFill>
                  <a:srgbClr val="FF0000"/>
                </a:solidFill>
                <a:latin typeface="Trebuchet MS" panose="020B0603020202020204" pitchFamily="34" charset="0"/>
              </a:rPr>
              <a:t>focus</a:t>
            </a:r>
            <a:r>
              <a:rPr lang="cs-CZ" sz="1600" b="1" dirty="0">
                <a:solidFill>
                  <a:srgbClr val="FF0000"/>
                </a:solidFill>
                <a:latin typeface="Trebuchet MS" panose="020B0603020202020204" pitchFamily="34" charset="0"/>
              </a:rPr>
              <a:t> </a:t>
            </a:r>
            <a:r>
              <a:rPr lang="cs-CZ" sz="1600" b="1" dirty="0" err="1">
                <a:solidFill>
                  <a:srgbClr val="FF0000"/>
                </a:solidFill>
                <a:latin typeface="Trebuchet MS" panose="020B0603020202020204" pitchFamily="34" charset="0"/>
              </a:rPr>
              <a:t>group</a:t>
            </a:r>
            <a:endParaRPr lang="cs-CZ" sz="1600" b="1" dirty="0">
              <a:solidFill>
                <a:srgbClr val="FF000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5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97605" y="38944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Dotazníky 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56565" y="1375646"/>
            <a:ext cx="10187873" cy="5041338"/>
          </a:xfrm>
        </p:spPr>
        <p:txBody>
          <a:bodyPr>
            <a:normAutofit/>
          </a:bodyPr>
          <a:lstStyle/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jedna z </a:t>
            </a:r>
            <a:r>
              <a:rPr lang="cs-CZ" sz="2200" b="1" dirty="0">
                <a:latin typeface="Trebuchet MS" panose="020B0603020202020204" pitchFamily="34" charset="0"/>
              </a:rPr>
              <a:t>nejčastěji používaných metod </a:t>
            </a:r>
            <a:r>
              <a:rPr lang="cs-CZ" sz="2200" dirty="0">
                <a:latin typeface="Trebuchet MS" panose="020B0603020202020204" pitchFamily="34" charset="0"/>
              </a:rPr>
              <a:t>získávání dat 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jde o strukturovaný prostředek pro sběr dat, který vyplňuje zkoumaná osoba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informace v dotazníku se mohou týkat konkrétně dané dotazované osoby </a:t>
            </a:r>
            <a:r>
              <a:rPr lang="cs-CZ" sz="2200" b="1" dirty="0">
                <a:solidFill>
                  <a:srgbClr val="FF0000"/>
                </a:solidFill>
                <a:latin typeface="Trebuchet MS" panose="020B0603020202020204" pitchFamily="34" charset="0"/>
              </a:rPr>
              <a:t>anebo</a:t>
            </a:r>
            <a:r>
              <a:rPr lang="cs-CZ" sz="2200" dirty="0">
                <a:solidFill>
                  <a:srgbClr val="FF0000"/>
                </a:solidFill>
                <a:latin typeface="Trebuchet MS" panose="020B0603020202020204" pitchFamily="34" charset="0"/>
              </a:rPr>
              <a:t> </a:t>
            </a:r>
            <a:r>
              <a:rPr lang="cs-CZ" sz="2200" dirty="0">
                <a:latin typeface="Trebuchet MS" panose="020B0603020202020204" pitchFamily="34" charset="0"/>
              </a:rPr>
              <a:t>popisu externích objektů/subjektů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dotazníky jsou složeny z </a:t>
            </a:r>
            <a:r>
              <a:rPr lang="cs-CZ" sz="2200" b="1" dirty="0">
                <a:latin typeface="Trebuchet MS" panose="020B0603020202020204" pitchFamily="34" charset="0"/>
              </a:rPr>
              <a:t>různého množství otázek a tvrzení</a:t>
            </a:r>
            <a:r>
              <a:rPr lang="cs-CZ" sz="2200" dirty="0">
                <a:latin typeface="Trebuchet MS" panose="020B0603020202020204" pitchFamily="34" charset="0"/>
              </a:rPr>
              <a:t> (= „položky“)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otázky se mohou týkat jak věcí/událostí minulých, tak i přítomných či budoucích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dotazník využíváme v </a:t>
            </a:r>
            <a:r>
              <a:rPr lang="cs-CZ" sz="2200" b="1" u="sng" dirty="0">
                <a:latin typeface="Trebuchet MS" panose="020B0603020202020204" pitchFamily="34" charset="0"/>
              </a:rPr>
              <a:t>kvantitativním výzkumu</a:t>
            </a:r>
            <a:r>
              <a:rPr lang="cs-CZ" sz="2200" u="sng" dirty="0">
                <a:latin typeface="Trebuchet MS" panose="020B0603020202020204" pitchFamily="34" charset="0"/>
              </a:rPr>
              <a:t> </a:t>
            </a:r>
            <a:r>
              <a:rPr lang="cs-CZ" sz="2200" dirty="0">
                <a:latin typeface="Trebuchet MS" panose="020B0603020202020204" pitchFamily="34" charset="0"/>
              </a:rPr>
              <a:t>– pomocí dotazníků např. zjišťujeme</a:t>
            </a:r>
            <a:r>
              <a:rPr lang="cs-CZ" sz="2200" b="1" dirty="0">
                <a:latin typeface="Trebuchet MS" panose="020B0603020202020204" pitchFamily="34" charset="0"/>
              </a:rPr>
              <a:t> procentuální zastoupení názoru, resp. četnost</a:t>
            </a:r>
            <a:r>
              <a:rPr lang="cs-CZ" sz="2200" dirty="0">
                <a:latin typeface="Trebuchet MS" panose="020B0603020202020204" pitchFamily="34" charset="0"/>
              </a:rPr>
              <a:t>, v jaké jsou zastoupeny názory mezi respondenty (zjišťujeme </a:t>
            </a:r>
            <a:r>
              <a:rPr lang="cs-CZ" sz="2200" dirty="0">
                <a:solidFill>
                  <a:srgbClr val="FF0000"/>
                </a:solidFill>
                <a:latin typeface="Trebuchet MS" panose="020B0603020202020204" pitchFamily="34" charset="0"/>
              </a:rPr>
              <a:t>reprezentativní obrázek</a:t>
            </a:r>
            <a:r>
              <a:rPr lang="cs-CZ" sz="2200" dirty="0">
                <a:latin typeface="Trebuchet MS" panose="020B0603020202020204" pitchFamily="34" charset="0"/>
              </a:rPr>
              <a:t>)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dotazník je způsob </a:t>
            </a:r>
            <a:r>
              <a:rPr lang="cs-CZ" sz="2200" b="1" dirty="0">
                <a:latin typeface="Trebuchet MS" panose="020B0603020202020204" pitchFamily="34" charset="0"/>
              </a:rPr>
              <a:t>psaného řízeného rozhovoru</a:t>
            </a:r>
            <a:r>
              <a:rPr lang="cs-CZ" sz="2200" dirty="0">
                <a:latin typeface="Trebuchet MS" panose="020B0603020202020204" pitchFamily="34" charset="0"/>
              </a:rPr>
              <a:t>, ale je méně časově náročný než rozhovor a lze ho zadávat i velké skupině lidí</a:t>
            </a:r>
          </a:p>
        </p:txBody>
      </p:sp>
    </p:spTree>
    <p:extLst>
      <p:ext uri="{BB962C8B-B14F-4D97-AF65-F5344CB8AC3E}">
        <p14:creationId xmlns:p14="http://schemas.microsoft.com/office/powerpoint/2010/main" val="3646977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97605" y="34088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Dotazníky 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88935" y="1755972"/>
            <a:ext cx="10260700" cy="4725748"/>
          </a:xfrm>
        </p:spPr>
        <p:txBody>
          <a:bodyPr>
            <a:normAutofit/>
          </a:bodyPr>
          <a:lstStyle/>
          <a:p>
            <a:pPr algn="just"/>
            <a:r>
              <a:rPr lang="cs-CZ" sz="2300" dirty="0">
                <a:latin typeface="Trebuchet MS" panose="020B0603020202020204" pitchFamily="34" charset="0"/>
              </a:rPr>
              <a:t>při sestavování dotazníků je třeba přesně </a:t>
            </a:r>
            <a:r>
              <a:rPr lang="cs-CZ" sz="2300" b="1" dirty="0">
                <a:latin typeface="Trebuchet MS" panose="020B0603020202020204" pitchFamily="34" charset="0"/>
              </a:rPr>
              <a:t>určit hlavní </a:t>
            </a:r>
            <a:r>
              <a:rPr lang="cs-CZ" sz="2300" b="1" dirty="0">
                <a:solidFill>
                  <a:srgbClr val="FF0000"/>
                </a:solidFill>
                <a:latin typeface="Trebuchet MS" panose="020B0603020202020204" pitchFamily="34" charset="0"/>
              </a:rPr>
              <a:t>cíl</a:t>
            </a:r>
            <a:r>
              <a:rPr lang="cs-CZ" sz="2300" b="1" dirty="0">
                <a:latin typeface="Trebuchet MS" panose="020B0603020202020204" pitchFamily="34" charset="0"/>
              </a:rPr>
              <a:t> </a:t>
            </a:r>
            <a:r>
              <a:rPr lang="cs-CZ" sz="2300" dirty="0">
                <a:latin typeface="Trebuchet MS" panose="020B0603020202020204" pitchFamily="34" charset="0"/>
              </a:rPr>
              <a:t>dotazníkového průzkumu, logicky a stylisticky správně připravit konkrétní otázky a před aplikací dotazníku provést </a:t>
            </a:r>
            <a:r>
              <a:rPr lang="cs-CZ" sz="2300" u="sng" dirty="0">
                <a:latin typeface="Trebuchet MS" panose="020B0603020202020204" pitchFamily="34" charset="0"/>
              </a:rPr>
              <a:t>pilotáž</a:t>
            </a:r>
            <a:r>
              <a:rPr lang="cs-CZ" sz="2300" dirty="0">
                <a:latin typeface="Trebuchet MS" panose="020B0603020202020204" pitchFamily="34" charset="0"/>
              </a:rPr>
              <a:t> na menším počtu zkoumaných osob (asi 30), která nám pomůže provést poslední úpravy dotazníku</a:t>
            </a:r>
          </a:p>
          <a:p>
            <a:pPr lvl="0" algn="just"/>
            <a:r>
              <a:rPr lang="cs-CZ" sz="2300" b="1" dirty="0">
                <a:latin typeface="Trebuchet MS" panose="020B0603020202020204" pitchFamily="34" charset="0"/>
              </a:rPr>
              <a:t>Zajištění anonymity</a:t>
            </a:r>
            <a:r>
              <a:rPr lang="cs-CZ" sz="2300" dirty="0">
                <a:latin typeface="Trebuchet MS" panose="020B0603020202020204" pitchFamily="34" charset="0"/>
              </a:rPr>
              <a:t>: lze zvýšit upřímnost odpovědí, nicméně výsledky metody dotazníku jsou často značně zkresleny velkou vnitřní korekcí, autocenzurou některých zkoumaných osob (i ve smyslu tzv. </a:t>
            </a:r>
            <a:r>
              <a:rPr lang="cs-CZ" sz="2300" dirty="0">
                <a:solidFill>
                  <a:srgbClr val="FF0000"/>
                </a:solidFill>
                <a:latin typeface="Trebuchet MS" panose="020B0603020202020204" pitchFamily="34" charset="0"/>
              </a:rPr>
              <a:t>odvolání se na třetího</a:t>
            </a:r>
            <a:r>
              <a:rPr lang="cs-CZ" sz="2300" dirty="0">
                <a:latin typeface="Trebuchet MS" panose="020B0603020202020204" pitchFamily="34" charset="0"/>
              </a:rPr>
              <a:t>); odpovědi bývají často i subjektivně zkreslené </a:t>
            </a:r>
          </a:p>
          <a:p>
            <a:pPr lvl="0" algn="just"/>
            <a:r>
              <a:rPr lang="cs-CZ" sz="2300" dirty="0">
                <a:latin typeface="Trebuchet MS" panose="020B0603020202020204" pitchFamily="34" charset="0"/>
              </a:rPr>
              <a:t>výsledky získané dotazníkem můžeme zpracovávat kvantitativně (statisticky)</a:t>
            </a:r>
          </a:p>
          <a:p>
            <a:pPr lvl="0" algn="just"/>
            <a:r>
              <a:rPr lang="cs-CZ" sz="2300" dirty="0">
                <a:latin typeface="Trebuchet MS" panose="020B0603020202020204" pitchFamily="34" charset="0"/>
              </a:rPr>
              <a:t>dotazník – musí být </a:t>
            </a:r>
            <a:r>
              <a:rPr lang="cs-CZ" sz="2300" b="1" dirty="0">
                <a:latin typeface="Trebuchet MS" panose="020B0603020202020204" pitchFamily="34" charset="0"/>
              </a:rPr>
              <a:t>srozumitelný a</a:t>
            </a:r>
            <a:r>
              <a:rPr lang="cs-CZ" sz="2300" dirty="0">
                <a:latin typeface="Trebuchet MS" panose="020B0603020202020204" pitchFamily="34" charset="0"/>
              </a:rPr>
              <a:t> </a:t>
            </a:r>
            <a:r>
              <a:rPr lang="cs-CZ" sz="2300" b="1" dirty="0">
                <a:latin typeface="Trebuchet MS" panose="020B0603020202020204" pitchFamily="34" charset="0"/>
              </a:rPr>
              <a:t>neobsahovat </a:t>
            </a:r>
            <a:r>
              <a:rPr lang="cs-CZ" sz="2300" b="1" dirty="0">
                <a:solidFill>
                  <a:srgbClr val="FF0000"/>
                </a:solidFill>
                <a:latin typeface="Trebuchet MS" panose="020B0603020202020204" pitchFamily="34" charset="0"/>
              </a:rPr>
              <a:t>sugestivní</a:t>
            </a:r>
            <a:r>
              <a:rPr lang="cs-CZ" sz="2300" b="1" dirty="0">
                <a:latin typeface="Trebuchet MS" panose="020B0603020202020204" pitchFamily="34" charset="0"/>
              </a:rPr>
              <a:t> otázky</a:t>
            </a:r>
            <a:endParaRPr lang="cs-CZ" sz="23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994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513" y="27615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Dotazníky III.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5185" y="1513211"/>
            <a:ext cx="10430633" cy="4960417"/>
          </a:xfrm>
        </p:spPr>
        <p:txBody>
          <a:bodyPr>
            <a:normAutofit/>
          </a:bodyPr>
          <a:lstStyle/>
          <a:p>
            <a:pPr algn="just"/>
            <a:r>
              <a:rPr lang="cs-CZ" sz="2400" dirty="0">
                <a:latin typeface="Trebuchet MS" panose="020B0603020202020204" pitchFamily="34" charset="0"/>
              </a:rPr>
              <a:t>dotazníky rozesíláme ve </a:t>
            </a:r>
            <a:r>
              <a:rPr lang="cs-CZ" sz="2400" dirty="0">
                <a:solidFill>
                  <a:srgbClr val="FF0000"/>
                </a:solidFill>
                <a:latin typeface="Trebuchet MS" panose="020B0603020202020204" pitchFamily="34" charset="0"/>
              </a:rPr>
              <a:t>dvojnásobném počtu</a:t>
            </a:r>
            <a:r>
              <a:rPr lang="cs-CZ" sz="2400" dirty="0">
                <a:latin typeface="Trebuchet MS" panose="020B0603020202020204" pitchFamily="34" charset="0"/>
              </a:rPr>
              <a:t>, než je nutno k vlastnímu zkoumání</a:t>
            </a:r>
          </a:p>
          <a:p>
            <a:pPr lvl="0" algn="just"/>
            <a:r>
              <a:rPr lang="cs-CZ" sz="2400" dirty="0">
                <a:latin typeface="Trebuchet MS" panose="020B0603020202020204" pitchFamily="34" charset="0"/>
              </a:rPr>
              <a:t>dotazník umožňuje zkoumat i </a:t>
            </a:r>
            <a:r>
              <a:rPr lang="cs-CZ" sz="2400" b="1" dirty="0">
                <a:latin typeface="Trebuchet MS" panose="020B0603020202020204" pitchFamily="34" charset="0"/>
              </a:rPr>
              <a:t>velký počet osob současně</a:t>
            </a:r>
            <a:r>
              <a:rPr lang="cs-CZ" sz="2400" dirty="0">
                <a:latin typeface="Trebuchet MS" panose="020B0603020202020204" pitchFamily="34" charset="0"/>
              </a:rPr>
              <a:t> = v krátké době je možno získat </a:t>
            </a:r>
            <a:r>
              <a:rPr lang="cs-CZ" sz="2400" b="1" dirty="0">
                <a:latin typeface="Trebuchet MS" panose="020B0603020202020204" pitchFamily="34" charset="0"/>
              </a:rPr>
              <a:t>velké množství výpovědí</a:t>
            </a:r>
            <a:endParaRPr lang="cs-CZ" sz="2400" dirty="0">
              <a:latin typeface="Trebuchet MS" panose="020B0603020202020204" pitchFamily="34" charset="0"/>
            </a:endParaRPr>
          </a:p>
          <a:p>
            <a:pPr lvl="0" algn="just"/>
            <a:r>
              <a:rPr lang="cs-CZ" sz="2400" dirty="0">
                <a:latin typeface="Trebuchet MS" panose="020B0603020202020204" pitchFamily="34" charset="0"/>
              </a:rPr>
              <a:t>zkoumané osoby mohou při vyplňování dotazníku </a:t>
            </a:r>
            <a:r>
              <a:rPr lang="cs-CZ" sz="2400" b="1" dirty="0">
                <a:latin typeface="Trebuchet MS" panose="020B0603020202020204" pitchFamily="34" charset="0"/>
              </a:rPr>
              <a:t>více zvažovat své odpovědi</a:t>
            </a:r>
            <a:r>
              <a:rPr lang="cs-CZ" sz="2400" dirty="0">
                <a:latin typeface="Trebuchet MS" panose="020B0603020202020204" pitchFamily="34" charset="0"/>
              </a:rPr>
              <a:t> = nejsou pod tlakem nutnosti okamžité odpovědi jako je tomu při aplikaci metody rozhovoru (neplatí u </a:t>
            </a:r>
            <a:r>
              <a:rPr lang="cs-CZ" sz="2400" dirty="0">
                <a:solidFill>
                  <a:srgbClr val="FF0000"/>
                </a:solidFill>
                <a:latin typeface="Trebuchet MS" panose="020B0603020202020204" pitchFamily="34" charset="0"/>
              </a:rPr>
              <a:t>anket</a:t>
            </a:r>
            <a:r>
              <a:rPr lang="cs-CZ" sz="2400" dirty="0">
                <a:latin typeface="Trebuchet MS" panose="020B0603020202020204" pitchFamily="34" charset="0"/>
              </a:rPr>
              <a:t>)</a:t>
            </a:r>
          </a:p>
          <a:p>
            <a:pPr lvl="0" algn="just"/>
            <a:r>
              <a:rPr lang="cs-CZ" sz="2400" dirty="0">
                <a:latin typeface="Trebuchet MS" panose="020B0603020202020204" pitchFamily="34" charset="0"/>
              </a:rPr>
              <a:t>jak při rozhovoru, tak i dotazníkem se zjišťují jak </a:t>
            </a:r>
            <a:r>
              <a:rPr lang="cs-CZ" sz="2400" b="1" dirty="0">
                <a:latin typeface="Trebuchet MS" panose="020B0603020202020204" pitchFamily="34" charset="0"/>
              </a:rPr>
              <a:t>fakta tvrdá</a:t>
            </a:r>
            <a:r>
              <a:rPr lang="cs-CZ" sz="2400" dirty="0">
                <a:latin typeface="Trebuchet MS" panose="020B0603020202020204" pitchFamily="34" charset="0"/>
              </a:rPr>
              <a:t> (např. nacionálie, pohlaví, věk, povolání), tak </a:t>
            </a:r>
            <a:r>
              <a:rPr lang="cs-CZ" sz="2400" b="1" dirty="0">
                <a:latin typeface="Trebuchet MS" panose="020B0603020202020204" pitchFamily="34" charset="0"/>
              </a:rPr>
              <a:t>fakta měkká</a:t>
            </a:r>
            <a:r>
              <a:rPr lang="cs-CZ" sz="2400" dirty="0">
                <a:latin typeface="Trebuchet MS" panose="020B0603020202020204" pitchFamily="34" charset="0"/>
              </a:rPr>
              <a:t> (např. názory, zkušenosti, zájmy, postoje, hodnotový systém, prožitky, představy, přání, potřeby)</a:t>
            </a:r>
          </a:p>
        </p:txBody>
      </p:sp>
    </p:spTree>
    <p:extLst>
      <p:ext uri="{BB962C8B-B14F-4D97-AF65-F5344CB8AC3E}">
        <p14:creationId xmlns:p14="http://schemas.microsoft.com/office/powerpoint/2010/main" val="2959662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512" y="34088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Otázky v dotazníku - příklady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80841" y="1537487"/>
            <a:ext cx="10187873" cy="4895681"/>
          </a:xfrm>
        </p:spPr>
        <p:txBody>
          <a:bodyPr>
            <a:noAutofit/>
          </a:bodyPr>
          <a:lstStyle/>
          <a:p>
            <a:pPr algn="just"/>
            <a:r>
              <a:rPr lang="cs-CZ" sz="2200" dirty="0">
                <a:latin typeface="Trebuchet MS" panose="020B0603020202020204" pitchFamily="34" charset="0"/>
              </a:rPr>
              <a:t>např.: </a:t>
            </a:r>
            <a:r>
              <a:rPr lang="cs-CZ" sz="2200" b="1" i="1" dirty="0">
                <a:latin typeface="Trebuchet MS" panose="020B0603020202020204" pitchFamily="34" charset="0"/>
              </a:rPr>
              <a:t>rozumové schopnosti</a:t>
            </a:r>
            <a:r>
              <a:rPr lang="cs-CZ" sz="2200" dirty="0">
                <a:latin typeface="Trebuchet MS" panose="020B0603020202020204" pitchFamily="34" charset="0"/>
              </a:rPr>
              <a:t> (bez ohledu na prospěch ve škole) má :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1. značně nadprůměrné, velmi snadno plní a chápe zadané úkoly;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2. nadprůměrné, velmi dobře chápe a plní zadané úkoly bez velkého úsilí;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3. průměrné, chápe a plní zadané úkoly;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4. podprůměrné, pouze s obtížemi chápe a plní zadané úkoly, a to s chybami;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5. značně podprůměrné, málo chápe, není schopen plnit mnoho ze zadaných úkolů.</a:t>
            </a:r>
          </a:p>
          <a:p>
            <a:pPr algn="just"/>
            <a:r>
              <a:rPr lang="cs-CZ" sz="2200" dirty="0">
                <a:latin typeface="Trebuchet MS" panose="020B0603020202020204" pitchFamily="34" charset="0"/>
              </a:rPr>
              <a:t>např.: Žáci na venkovských školách jsou ukázněnější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zcela souhlasím – spíše souhlasím – nevím – spíše nesouhlasím – naprosto nesouhlasím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68479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97604" y="381349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Statistika 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13211" y="1569855"/>
            <a:ext cx="10155504" cy="4790485"/>
          </a:xfrm>
        </p:spPr>
        <p:txBody>
          <a:bodyPr>
            <a:normAutofit/>
          </a:bodyPr>
          <a:lstStyle/>
          <a:p>
            <a:pPr lvl="0" algn="just"/>
            <a:r>
              <a:rPr lang="cs-CZ" sz="2200" b="1" dirty="0">
                <a:latin typeface="Trebuchet MS" panose="020B0603020202020204" pitchFamily="34" charset="0"/>
              </a:rPr>
              <a:t>pojem statistika</a:t>
            </a:r>
            <a:r>
              <a:rPr lang="cs-CZ" sz="2200" dirty="0">
                <a:latin typeface="Trebuchet MS" panose="020B0603020202020204" pitchFamily="34" charset="0"/>
              </a:rPr>
              <a:t> má </a:t>
            </a:r>
            <a:r>
              <a:rPr lang="cs-CZ" sz="2200" b="1" dirty="0">
                <a:latin typeface="Trebuchet MS" panose="020B0603020202020204" pitchFamily="34" charset="0"/>
              </a:rPr>
              <a:t>několik významů</a:t>
            </a:r>
            <a:r>
              <a:rPr lang="cs-CZ" sz="2200" dirty="0">
                <a:latin typeface="Trebuchet MS" panose="020B0603020202020204" pitchFamily="34" charset="0"/>
              </a:rPr>
              <a:t>:</a:t>
            </a:r>
          </a:p>
          <a:p>
            <a:pPr lvl="1" algn="just"/>
            <a:r>
              <a:rPr lang="cs-CZ" sz="2200" b="1" dirty="0">
                <a:latin typeface="Trebuchet MS" panose="020B0603020202020204" pitchFamily="34" charset="0"/>
              </a:rPr>
              <a:t>údaje </a:t>
            </a:r>
            <a:r>
              <a:rPr lang="cs-CZ" sz="2200" dirty="0">
                <a:latin typeface="Trebuchet MS" panose="020B0603020202020204" pitchFamily="34" charset="0"/>
              </a:rPr>
              <a:t>– nejčastěji souhrnné charakteristiky získané z individuálních dat,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praktická </a:t>
            </a:r>
            <a:r>
              <a:rPr lang="cs-CZ" sz="2200" b="1" dirty="0">
                <a:latin typeface="Trebuchet MS" panose="020B0603020202020204" pitchFamily="34" charset="0"/>
              </a:rPr>
              <a:t>činnost</a:t>
            </a:r>
            <a:r>
              <a:rPr lang="cs-CZ" sz="2200" dirty="0">
                <a:latin typeface="Trebuchet MS" panose="020B0603020202020204" pitchFamily="34" charset="0"/>
              </a:rPr>
              <a:t>, kterou jsou získávány a zpracovávány statistické údaje,</a:t>
            </a:r>
          </a:p>
          <a:p>
            <a:pPr lvl="1" algn="just"/>
            <a:r>
              <a:rPr lang="cs-CZ" sz="2200" b="1" dirty="0">
                <a:latin typeface="Trebuchet MS" panose="020B0603020202020204" pitchFamily="34" charset="0"/>
              </a:rPr>
              <a:t>vědní obor</a:t>
            </a:r>
            <a:r>
              <a:rPr lang="cs-CZ" sz="2200" dirty="0">
                <a:latin typeface="Trebuchet MS" panose="020B0603020202020204" pitchFamily="34" charset="0"/>
              </a:rPr>
              <a:t> zaměřený na metody zjišťování, zpracování a analýzy dat</a:t>
            </a:r>
          </a:p>
          <a:p>
            <a:pPr lvl="0" algn="just"/>
            <a:r>
              <a:rPr lang="cs-CZ" sz="2200" dirty="0">
                <a:latin typeface="Trebuchet MS" panose="020B0603020202020204" pitchFamily="34" charset="0"/>
              </a:rPr>
              <a:t>ve všech svých významech se statistika </a:t>
            </a:r>
            <a:r>
              <a:rPr lang="cs-CZ" sz="2200" b="1" dirty="0">
                <a:latin typeface="Trebuchet MS" panose="020B0603020202020204" pitchFamily="34" charset="0"/>
              </a:rPr>
              <a:t>vztahuje k hromadným jevům</a:t>
            </a:r>
            <a:r>
              <a:rPr lang="cs-CZ" sz="2200" dirty="0">
                <a:latin typeface="Trebuchet MS" panose="020B0603020202020204" pitchFamily="34" charset="0"/>
              </a:rPr>
              <a:t> (jsou protikladem  jevů jedinečných, které jsou neopakovatelné) – pro hromadný jev je charakteristické, že se může: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opakovat za </a:t>
            </a:r>
            <a:r>
              <a:rPr lang="cs-CZ" sz="2200" dirty="0">
                <a:solidFill>
                  <a:srgbClr val="FF0000"/>
                </a:solidFill>
                <a:latin typeface="Trebuchet MS" panose="020B0603020202020204" pitchFamily="34" charset="0"/>
              </a:rPr>
              <a:t>přibližně</a:t>
            </a:r>
            <a:r>
              <a:rPr lang="cs-CZ" sz="2200" dirty="0">
                <a:latin typeface="Trebuchet MS" panose="020B0603020202020204" pitchFamily="34" charset="0"/>
              </a:rPr>
              <a:t> stejných podmínek</a:t>
            </a:r>
          </a:p>
          <a:p>
            <a:pPr lvl="1" algn="just"/>
            <a:r>
              <a:rPr lang="cs-CZ" sz="2200" dirty="0">
                <a:latin typeface="Trebuchet MS" panose="020B0603020202020204" pitchFamily="34" charset="0"/>
              </a:rPr>
              <a:t>vyskytovat u různých objektů/subjektů</a:t>
            </a:r>
          </a:p>
        </p:txBody>
      </p:sp>
    </p:spTree>
    <p:extLst>
      <p:ext uri="{BB962C8B-B14F-4D97-AF65-F5344CB8AC3E}">
        <p14:creationId xmlns:p14="http://schemas.microsoft.com/office/powerpoint/2010/main" val="3529068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3789" y="300428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Statistika 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10909" y="1586040"/>
            <a:ext cx="10341621" cy="4677196"/>
          </a:xfrm>
        </p:spPr>
        <p:txBody>
          <a:bodyPr>
            <a:noAutofit/>
          </a:bodyPr>
          <a:lstStyle/>
          <a:p>
            <a:pPr lvl="0" algn="just"/>
            <a:r>
              <a:rPr lang="cs-CZ" sz="2100" b="1" dirty="0">
                <a:latin typeface="Trebuchet MS" panose="020B0603020202020204" pitchFamily="34" charset="0"/>
              </a:rPr>
              <a:t>statistická jednotka</a:t>
            </a:r>
            <a:r>
              <a:rPr lang="cs-CZ" sz="2100" dirty="0">
                <a:latin typeface="Trebuchet MS" panose="020B0603020202020204" pitchFamily="34" charset="0"/>
              </a:rPr>
              <a:t> = prvek souboru, u kterého jsou sledovány různé vlastnosti</a:t>
            </a:r>
          </a:p>
          <a:p>
            <a:pPr lvl="1" algn="just"/>
            <a:r>
              <a:rPr lang="cs-CZ" sz="2100" dirty="0">
                <a:latin typeface="Trebuchet MS" panose="020B0603020202020204" pitchFamily="34" charset="0"/>
              </a:rPr>
              <a:t>např. domácnost, podnik, osoba, stát, výrobek</a:t>
            </a:r>
          </a:p>
          <a:p>
            <a:pPr algn="just"/>
            <a:r>
              <a:rPr lang="cs-CZ" sz="2100" b="1" dirty="0">
                <a:latin typeface="Trebuchet MS" panose="020B0603020202020204" pitchFamily="34" charset="0"/>
              </a:rPr>
              <a:t>statistické znaky</a:t>
            </a:r>
            <a:r>
              <a:rPr lang="cs-CZ" sz="2100" dirty="0">
                <a:latin typeface="Trebuchet MS" panose="020B0603020202020204" pitchFamily="34" charset="0"/>
              </a:rPr>
              <a:t> = jsou předmětem zkoumání při statistické analýze – je to </a:t>
            </a:r>
            <a:r>
              <a:rPr lang="cs-CZ" sz="2100" dirty="0">
                <a:solidFill>
                  <a:srgbClr val="FF0000"/>
                </a:solidFill>
                <a:latin typeface="Trebuchet MS" panose="020B0603020202020204" pitchFamily="34" charset="0"/>
              </a:rPr>
              <a:t>určitá vlastnost</a:t>
            </a:r>
            <a:r>
              <a:rPr lang="cs-CZ" sz="2100" dirty="0">
                <a:latin typeface="Trebuchet MS" panose="020B0603020202020204" pitchFamily="34" charset="0"/>
              </a:rPr>
              <a:t> statistické jednotky</a:t>
            </a:r>
          </a:p>
          <a:p>
            <a:pPr lvl="1" algn="just"/>
            <a:r>
              <a:rPr lang="cs-CZ" sz="2100" dirty="0">
                <a:latin typeface="Trebuchet MS" panose="020B0603020202020204" pitchFamily="34" charset="0"/>
              </a:rPr>
              <a:t>např. příjem domácností v ČR v lednu 2018, stupeň spokojenosti obyvatele ČR s životní úrovní v roce 2017</a:t>
            </a:r>
          </a:p>
          <a:p>
            <a:pPr lvl="0" algn="just"/>
            <a:r>
              <a:rPr lang="cs-CZ" sz="2100" b="1" dirty="0">
                <a:latin typeface="Trebuchet MS" panose="020B0603020202020204" pitchFamily="34" charset="0"/>
              </a:rPr>
              <a:t>statistický soubor</a:t>
            </a:r>
            <a:r>
              <a:rPr lang="cs-CZ" sz="2100" dirty="0">
                <a:latin typeface="Trebuchet MS" panose="020B0603020202020204" pitchFamily="34" charset="0"/>
              </a:rPr>
              <a:t> = </a:t>
            </a:r>
            <a:r>
              <a:rPr lang="cs-CZ" sz="2100" dirty="0">
                <a:solidFill>
                  <a:srgbClr val="FF0000"/>
                </a:solidFill>
                <a:latin typeface="Trebuchet MS" panose="020B0603020202020204" pitchFamily="34" charset="0"/>
              </a:rPr>
              <a:t>souhrn</a:t>
            </a:r>
            <a:r>
              <a:rPr lang="cs-CZ" sz="2100" dirty="0">
                <a:latin typeface="Trebuchet MS" panose="020B0603020202020204" pitchFamily="34" charset="0"/>
              </a:rPr>
              <a:t> statistických jednotek –</a:t>
            </a:r>
            <a:r>
              <a:rPr lang="cs-CZ" sz="2100" b="1" dirty="0">
                <a:latin typeface="Trebuchet MS" panose="020B0603020202020204" pitchFamily="34" charset="0"/>
              </a:rPr>
              <a:t> </a:t>
            </a:r>
            <a:r>
              <a:rPr lang="cs-CZ" sz="2100" dirty="0">
                <a:latin typeface="Trebuchet MS" panose="020B0603020202020204" pitchFamily="34" charset="0"/>
              </a:rPr>
              <a:t>jejich počet určuje </a:t>
            </a:r>
            <a:r>
              <a:rPr lang="cs-CZ" sz="2100" b="1" dirty="0">
                <a:latin typeface="Trebuchet MS" panose="020B0603020202020204" pitchFamily="34" charset="0"/>
              </a:rPr>
              <a:t>rozsah souboru</a:t>
            </a:r>
            <a:endParaRPr lang="cs-CZ" sz="2100" dirty="0">
              <a:latin typeface="Trebuchet MS" panose="020B0603020202020204" pitchFamily="34" charset="0"/>
            </a:endParaRPr>
          </a:p>
          <a:p>
            <a:pPr lvl="1" algn="just"/>
            <a:r>
              <a:rPr lang="cs-CZ" sz="2100" b="1" dirty="0">
                <a:latin typeface="Trebuchet MS" panose="020B0603020202020204" pitchFamily="34" charset="0"/>
              </a:rPr>
              <a:t>základní soubor </a:t>
            </a:r>
            <a:r>
              <a:rPr lang="cs-CZ" sz="2100" dirty="0">
                <a:latin typeface="Trebuchet MS" panose="020B0603020202020204" pitchFamily="34" charset="0"/>
              </a:rPr>
              <a:t>= soubor všech jednotek, u nichž je zájem zjistit hodnoty určitých proměnných (znaků) – např. populace</a:t>
            </a:r>
          </a:p>
          <a:p>
            <a:pPr lvl="1" algn="just"/>
            <a:r>
              <a:rPr lang="cs-CZ" sz="2100" b="1" dirty="0">
                <a:latin typeface="Trebuchet MS" panose="020B0603020202020204" pitchFamily="34" charset="0"/>
              </a:rPr>
              <a:t>výběrový soubor </a:t>
            </a:r>
            <a:r>
              <a:rPr lang="cs-CZ" sz="2100" dirty="0">
                <a:latin typeface="Trebuchet MS" panose="020B0603020202020204" pitchFamily="34" charset="0"/>
              </a:rPr>
              <a:t>= obsahuje </a:t>
            </a:r>
            <a:r>
              <a:rPr lang="cs-CZ" sz="2100" dirty="0">
                <a:solidFill>
                  <a:srgbClr val="FF0000"/>
                </a:solidFill>
                <a:latin typeface="Trebuchet MS" panose="020B0603020202020204" pitchFamily="34" charset="0"/>
              </a:rPr>
              <a:t>pouze vybrané </a:t>
            </a:r>
            <a:r>
              <a:rPr lang="cs-CZ" sz="2100" dirty="0">
                <a:latin typeface="Trebuchet MS" panose="020B0603020202020204" pitchFamily="34" charset="0"/>
              </a:rPr>
              <a:t>jednotky základního souboru – např. žáci SŠ</a:t>
            </a:r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804557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5697" y="316612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Statistika III.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27093" y="1715512"/>
            <a:ext cx="10365897" cy="4717656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cs-CZ" sz="2600" b="1" dirty="0">
                <a:latin typeface="Trebuchet MS" panose="020B0603020202020204" pitchFamily="34" charset="0"/>
              </a:rPr>
              <a:t>statistické zjišťování</a:t>
            </a:r>
            <a:r>
              <a:rPr lang="cs-CZ" sz="2600" dirty="0">
                <a:latin typeface="Trebuchet MS" panose="020B0603020202020204" pitchFamily="34" charset="0"/>
              </a:rPr>
              <a:t> či </a:t>
            </a:r>
            <a:r>
              <a:rPr lang="cs-CZ" sz="2600" b="1" dirty="0">
                <a:latin typeface="Trebuchet MS" panose="020B0603020202020204" pitchFamily="34" charset="0"/>
              </a:rPr>
              <a:t>šetření = </a:t>
            </a:r>
            <a:r>
              <a:rPr lang="cs-CZ" sz="2600" dirty="0">
                <a:latin typeface="Trebuchet MS" panose="020B0603020202020204" pitchFamily="34" charset="0"/>
              </a:rPr>
              <a:t>proces získávání potřebných údajů</a:t>
            </a:r>
          </a:p>
          <a:p>
            <a:pPr lvl="1" algn="just"/>
            <a:r>
              <a:rPr lang="cs-CZ" sz="2600" b="1" dirty="0">
                <a:latin typeface="Trebuchet MS" panose="020B0603020202020204" pitchFamily="34" charset="0"/>
              </a:rPr>
              <a:t>vyčerpávající šetření = </a:t>
            </a:r>
            <a:r>
              <a:rPr lang="cs-CZ" sz="2600" dirty="0">
                <a:latin typeface="Trebuchet MS" panose="020B0603020202020204" pitchFamily="34" charset="0"/>
              </a:rPr>
              <a:t>zkoumáme všechny statistické jednotky základního souboru</a:t>
            </a:r>
          </a:p>
          <a:p>
            <a:pPr lvl="2" algn="just"/>
            <a:r>
              <a:rPr lang="cs-CZ" sz="2400" dirty="0">
                <a:latin typeface="Trebuchet MS" panose="020B0603020202020204" pitchFamily="34" charset="0"/>
              </a:rPr>
              <a:t>finančně náročné</a:t>
            </a:r>
          </a:p>
          <a:p>
            <a:pPr lvl="1" algn="just"/>
            <a:r>
              <a:rPr lang="cs-CZ" sz="2600" b="1" dirty="0">
                <a:latin typeface="Trebuchet MS" panose="020B0603020202020204" pitchFamily="34" charset="0"/>
              </a:rPr>
              <a:t>výběrové šetření = </a:t>
            </a:r>
            <a:r>
              <a:rPr lang="cs-CZ" sz="2600" dirty="0">
                <a:latin typeface="Trebuchet MS" panose="020B0603020202020204" pitchFamily="34" charset="0"/>
              </a:rPr>
              <a:t>provádí se pouze u statistických jednotek zahrnutých do výběrového souboru</a:t>
            </a:r>
          </a:p>
          <a:p>
            <a:pPr lvl="2" algn="just"/>
            <a:r>
              <a:rPr lang="cs-CZ" sz="2400" dirty="0">
                <a:latin typeface="Trebuchet MS" panose="020B0603020202020204" pitchFamily="34" charset="0"/>
              </a:rPr>
              <a:t>nižší náklady na provedení, menší časová náročnost</a:t>
            </a:r>
            <a:r>
              <a:rPr lang="cs-CZ" sz="2400" b="1" dirty="0">
                <a:latin typeface="Trebuchet MS" panose="020B0603020202020204" pitchFamily="34" charset="0"/>
              </a:rPr>
              <a:t>, ale nižší míra aplikovatelnosti</a:t>
            </a:r>
            <a:endParaRPr lang="cs-CZ" sz="2400" dirty="0">
              <a:latin typeface="Trebuchet MS" panose="020B0603020202020204" pitchFamily="34" charset="0"/>
            </a:endParaRPr>
          </a:p>
          <a:p>
            <a:pPr lvl="0" algn="just"/>
            <a:r>
              <a:rPr lang="cs-CZ" sz="2600" b="1" dirty="0">
                <a:latin typeface="Trebuchet MS" panose="020B0603020202020204" pitchFamily="34" charset="0"/>
              </a:rPr>
              <a:t>statistická data</a:t>
            </a:r>
            <a:r>
              <a:rPr lang="cs-CZ" sz="2600" dirty="0">
                <a:latin typeface="Trebuchet MS" panose="020B0603020202020204" pitchFamily="34" charset="0"/>
              </a:rPr>
              <a:t>:</a:t>
            </a:r>
          </a:p>
          <a:p>
            <a:pPr lvl="1" algn="just"/>
            <a:r>
              <a:rPr lang="cs-CZ" sz="2600" b="1" dirty="0" err="1">
                <a:latin typeface="Trebuchet MS" panose="020B0603020202020204" pitchFamily="34" charset="0"/>
              </a:rPr>
              <a:t>mikrodata</a:t>
            </a:r>
            <a:r>
              <a:rPr lang="cs-CZ" sz="2600" dirty="0">
                <a:latin typeface="Trebuchet MS" panose="020B0603020202020204" pitchFamily="34" charset="0"/>
              </a:rPr>
              <a:t> = data o jednotlivých statistických jednotkách</a:t>
            </a:r>
          </a:p>
          <a:p>
            <a:pPr lvl="1" algn="just"/>
            <a:r>
              <a:rPr lang="cs-CZ" sz="2600" b="1" dirty="0" err="1">
                <a:latin typeface="Trebuchet MS" panose="020B0603020202020204" pitchFamily="34" charset="0"/>
              </a:rPr>
              <a:t>makrodata</a:t>
            </a:r>
            <a:r>
              <a:rPr lang="cs-CZ" sz="2600" dirty="0">
                <a:latin typeface="Trebuchet MS" panose="020B0603020202020204" pitchFamily="34" charset="0"/>
              </a:rPr>
              <a:t> = agregovaná data</a:t>
            </a:r>
          </a:p>
        </p:txBody>
      </p:sp>
    </p:spTree>
    <p:extLst>
      <p:ext uri="{BB962C8B-B14F-4D97-AF65-F5344CB8AC3E}">
        <p14:creationId xmlns:p14="http://schemas.microsoft.com/office/powerpoint/2010/main" val="4085603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89513" y="34898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Statistika IV.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5185" y="1456567"/>
            <a:ext cx="10398265" cy="4976602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cs-CZ" dirty="0">
                <a:latin typeface="Trebuchet MS" panose="020B0603020202020204" pitchFamily="34" charset="0"/>
              </a:rPr>
              <a:t>údaje získávané od statistických jednotek mohou být vyjadřovány pomocí různých škál:</a:t>
            </a:r>
            <a:endParaRPr lang="cs-CZ" sz="2400" dirty="0">
              <a:latin typeface="Trebuchet MS" panose="020B0603020202020204" pitchFamily="34" charset="0"/>
            </a:endParaRPr>
          </a:p>
          <a:p>
            <a:pPr lvl="1" algn="just"/>
            <a:r>
              <a:rPr lang="cs-CZ" b="1" dirty="0">
                <a:latin typeface="Trebuchet MS" panose="020B0603020202020204" pitchFamily="34" charset="0"/>
              </a:rPr>
              <a:t>škály číselné</a:t>
            </a:r>
            <a:r>
              <a:rPr lang="cs-CZ" dirty="0">
                <a:latin typeface="Trebuchet MS" panose="020B0603020202020204" pitchFamily="34" charset="0"/>
              </a:rPr>
              <a:t> (např. příjmy domácností)</a:t>
            </a:r>
            <a:endParaRPr lang="cs-CZ" sz="2000" dirty="0">
              <a:latin typeface="Trebuchet MS" panose="020B0603020202020204" pitchFamily="34" charset="0"/>
            </a:endParaRPr>
          </a:p>
          <a:p>
            <a:pPr lvl="1" algn="just"/>
            <a:r>
              <a:rPr lang="cs-CZ" b="1" dirty="0">
                <a:latin typeface="Trebuchet MS" panose="020B0603020202020204" pitchFamily="34" charset="0"/>
              </a:rPr>
              <a:t>škály slovní</a:t>
            </a:r>
            <a:r>
              <a:rPr lang="cs-CZ" dirty="0">
                <a:latin typeface="Trebuchet MS" panose="020B0603020202020204" pitchFamily="34" charset="0"/>
              </a:rPr>
              <a:t> (např. stupeň spokojenosti)</a:t>
            </a:r>
            <a:endParaRPr lang="cs-CZ" sz="2000" dirty="0">
              <a:latin typeface="Trebuchet MS" panose="020B0603020202020204" pitchFamily="34" charset="0"/>
            </a:endParaRPr>
          </a:p>
          <a:p>
            <a:pPr lvl="1" algn="just"/>
            <a:r>
              <a:rPr lang="cs-CZ" b="1" dirty="0">
                <a:latin typeface="Trebuchet MS" panose="020B0603020202020204" pitchFamily="34" charset="0"/>
              </a:rPr>
              <a:t>škály grafické</a:t>
            </a:r>
            <a:r>
              <a:rPr lang="cs-CZ" dirty="0">
                <a:latin typeface="Trebuchet MS" panose="020B0603020202020204" pitchFamily="34" charset="0"/>
              </a:rPr>
              <a:t> (např. hodnocení výrobku označením místa na úsečce spojující nejhorší a nejlepší ohodnocení)</a:t>
            </a:r>
            <a:endParaRPr lang="cs-CZ" sz="2000" dirty="0">
              <a:latin typeface="Trebuchet MS" panose="020B0603020202020204" pitchFamily="34" charset="0"/>
            </a:endParaRPr>
          </a:p>
          <a:p>
            <a:pPr lvl="0" algn="just"/>
            <a:r>
              <a:rPr lang="cs-CZ" dirty="0">
                <a:latin typeface="Trebuchet MS" panose="020B0603020202020204" pitchFamily="34" charset="0"/>
              </a:rPr>
              <a:t>pro statistické vyhodnocení se grafické škály převádějí na čísla, resp. slovní vyjádření </a:t>
            </a:r>
          </a:p>
          <a:p>
            <a:pPr lvl="0" algn="just"/>
            <a:r>
              <a:rPr lang="cs-CZ" b="1" dirty="0">
                <a:solidFill>
                  <a:srgbClr val="FF0000"/>
                </a:solidFill>
                <a:latin typeface="Trebuchet MS" panose="020B0603020202020204" pitchFamily="34" charset="0"/>
              </a:rPr>
              <a:t>kvantitativní proměnná</a:t>
            </a:r>
            <a:r>
              <a:rPr lang="cs-CZ" dirty="0">
                <a:solidFill>
                  <a:srgbClr val="FF0000"/>
                </a:solidFill>
                <a:latin typeface="Trebuchet MS" panose="020B0603020202020204" pitchFamily="34" charset="0"/>
              </a:rPr>
              <a:t> </a:t>
            </a:r>
            <a:r>
              <a:rPr lang="cs-CZ" dirty="0">
                <a:latin typeface="Trebuchet MS" panose="020B0603020202020204" pitchFamily="34" charset="0"/>
              </a:rPr>
              <a:t>(číselná, numerická)</a:t>
            </a:r>
          </a:p>
          <a:p>
            <a:pPr lvl="1" algn="just"/>
            <a:r>
              <a:rPr lang="cs-CZ" dirty="0">
                <a:latin typeface="Trebuchet MS" panose="020B0603020202020204" pitchFamily="34" charset="0"/>
              </a:rPr>
              <a:t>nabývá číselných hodnot, s nimiž má smysl provádět aritmetické operace</a:t>
            </a:r>
          </a:p>
          <a:p>
            <a:pPr lvl="0" algn="just"/>
            <a:r>
              <a:rPr lang="cs-CZ" b="1" dirty="0">
                <a:solidFill>
                  <a:srgbClr val="FF0000"/>
                </a:solidFill>
                <a:latin typeface="Trebuchet MS" panose="020B0603020202020204" pitchFamily="34" charset="0"/>
              </a:rPr>
              <a:t>kvalitativní proměnná</a:t>
            </a:r>
            <a:r>
              <a:rPr lang="cs-CZ" dirty="0">
                <a:solidFill>
                  <a:srgbClr val="FF0000"/>
                </a:solidFill>
                <a:latin typeface="Trebuchet MS" panose="020B0603020202020204" pitchFamily="34" charset="0"/>
              </a:rPr>
              <a:t> </a:t>
            </a:r>
            <a:r>
              <a:rPr lang="cs-CZ" dirty="0">
                <a:latin typeface="Trebuchet MS" panose="020B0603020202020204" pitchFamily="34" charset="0"/>
              </a:rPr>
              <a:t>= nabývá hodnot, s nimiž se většinou neprovádějí aritmetické operace – mohou být vyjadřovány slovně, ale při zaznamenávání dat do počítače se místo slov používají písemné nebo číselné kódy</a:t>
            </a:r>
          </a:p>
          <a:p>
            <a:pPr lvl="1" algn="just"/>
            <a:r>
              <a:rPr lang="cs-CZ" dirty="0">
                <a:latin typeface="Trebuchet MS" panose="020B0603020202020204" pitchFamily="34" charset="0"/>
              </a:rPr>
              <a:t>nelze je kvantifikovat, jen </a:t>
            </a:r>
            <a:r>
              <a:rPr lang="cs-CZ" b="1" dirty="0">
                <a:solidFill>
                  <a:srgbClr val="FF0000"/>
                </a:solidFill>
                <a:latin typeface="Trebuchet MS" panose="020B0603020202020204" pitchFamily="34" charset="0"/>
              </a:rPr>
              <a:t>zařadit do tříd/kategorií </a:t>
            </a:r>
            <a:r>
              <a:rPr lang="cs-CZ" dirty="0">
                <a:latin typeface="Trebuchet MS" panose="020B0603020202020204" pitchFamily="34" charset="0"/>
              </a:rPr>
              <a:t>(často stanovovány i jako přítomnost či nepřítomnost nějakého jevu)</a:t>
            </a:r>
          </a:p>
          <a:p>
            <a:pPr lvl="1" algn="just"/>
            <a:r>
              <a:rPr lang="cs-CZ" dirty="0">
                <a:latin typeface="Trebuchet MS" panose="020B0603020202020204" pitchFamily="34" charset="0"/>
              </a:rPr>
              <a:t>např. hodnocení znalostí, </a:t>
            </a:r>
            <a:r>
              <a:rPr lang="cs-CZ" u="sng" dirty="0">
                <a:latin typeface="Trebuchet MS" panose="020B0603020202020204" pitchFamily="34" charset="0"/>
              </a:rPr>
              <a:t>úroveň demokracie</a:t>
            </a:r>
            <a:r>
              <a:rPr lang="cs-CZ" dirty="0">
                <a:latin typeface="Trebuchet MS" panose="020B0603020202020204" pitchFamily="34" charset="0"/>
              </a:rPr>
              <a:t>, úroveň stability, míra konfliktního potenciálu, míra bezpečnosti</a:t>
            </a:r>
          </a:p>
        </p:txBody>
      </p:sp>
    </p:spTree>
    <p:extLst>
      <p:ext uri="{BB962C8B-B14F-4D97-AF65-F5344CB8AC3E}">
        <p14:creationId xmlns:p14="http://schemas.microsoft.com/office/powerpoint/2010/main" val="19728891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3789" y="332796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Statistika V.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2289" y="1610315"/>
            <a:ext cx="10179781" cy="4774301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cs-CZ" sz="2800" b="1" dirty="0">
                <a:latin typeface="Trebuchet MS" panose="020B0603020202020204" pitchFamily="34" charset="0"/>
              </a:rPr>
              <a:t>proměnná = prvek zkoumání, který nabývá různé hodnoty a ty musíme definovat</a:t>
            </a:r>
            <a:r>
              <a:rPr lang="cs-CZ" sz="2800" dirty="0">
                <a:latin typeface="Trebuchet MS" panose="020B0603020202020204" pitchFamily="34" charset="0"/>
              </a:rPr>
              <a:t> (např. pohlaví nabývá dvou hodnot = muž – žena)</a:t>
            </a:r>
          </a:p>
          <a:p>
            <a:pPr lvl="0" algn="just">
              <a:spcAft>
                <a:spcPts val="600"/>
              </a:spcAft>
            </a:pPr>
            <a:r>
              <a:rPr lang="cs-CZ" sz="2800" b="1" dirty="0">
                <a:latin typeface="Trebuchet MS" panose="020B0603020202020204" pitchFamily="34" charset="0"/>
              </a:rPr>
              <a:t>nezávisle proměnná = </a:t>
            </a:r>
            <a:r>
              <a:rPr lang="cs-CZ" sz="2800" dirty="0">
                <a:latin typeface="Trebuchet MS" panose="020B0603020202020204" pitchFamily="34" charset="0"/>
              </a:rPr>
              <a:t>hypoteticky ovlivňuje hodnotu závisle proměnné (předpokládaná </a:t>
            </a:r>
            <a:r>
              <a:rPr lang="cs-CZ" sz="2800" dirty="0">
                <a:solidFill>
                  <a:srgbClr val="FF0000"/>
                </a:solidFill>
                <a:latin typeface="Trebuchet MS" panose="020B0603020202020204" pitchFamily="34" charset="0"/>
              </a:rPr>
              <a:t>příčina</a:t>
            </a:r>
            <a:r>
              <a:rPr lang="cs-CZ" sz="2800" dirty="0">
                <a:latin typeface="Trebuchet MS" panose="020B0603020202020204" pitchFamily="34" charset="0"/>
              </a:rPr>
              <a:t> zkoumaného jevu)</a:t>
            </a:r>
          </a:p>
          <a:p>
            <a:pPr lvl="0" algn="just">
              <a:spcAft>
                <a:spcPts val="600"/>
              </a:spcAft>
            </a:pPr>
            <a:r>
              <a:rPr lang="cs-CZ" sz="2800" b="1" dirty="0">
                <a:latin typeface="Trebuchet MS" panose="020B0603020202020204" pitchFamily="34" charset="0"/>
              </a:rPr>
              <a:t>závisle proměnná = </a:t>
            </a:r>
            <a:r>
              <a:rPr lang="cs-CZ" sz="2800" dirty="0">
                <a:latin typeface="Trebuchet MS" panose="020B0603020202020204" pitchFamily="34" charset="0"/>
              </a:rPr>
              <a:t>jev, který je ovlivňován, způsobován nezávisle proměnnou (předpokládaný </a:t>
            </a:r>
            <a:r>
              <a:rPr lang="cs-CZ" sz="2800" dirty="0">
                <a:solidFill>
                  <a:srgbClr val="FF0000"/>
                </a:solidFill>
                <a:latin typeface="Trebuchet MS" panose="020B0603020202020204" pitchFamily="34" charset="0"/>
              </a:rPr>
              <a:t>důsledek</a:t>
            </a:r>
            <a:r>
              <a:rPr lang="cs-CZ" sz="2800" dirty="0">
                <a:latin typeface="Trebuchet MS" panose="020B0603020202020204" pitchFamily="34" charset="0"/>
              </a:rPr>
              <a:t> v nějakém vztahu)</a:t>
            </a:r>
          </a:p>
          <a:p>
            <a:pPr lvl="1" algn="just">
              <a:spcAft>
                <a:spcPts val="600"/>
              </a:spcAft>
            </a:pPr>
            <a:r>
              <a:rPr lang="cs-CZ" sz="2600" i="1" dirty="0">
                <a:latin typeface="Trebuchet MS" panose="020B0603020202020204" pitchFamily="34" charset="0"/>
              </a:rPr>
              <a:t>Pozn.: Proměnné se používají u při kvalitativním výzkumu</a:t>
            </a:r>
          </a:p>
        </p:txBody>
      </p:sp>
    </p:spTree>
    <p:extLst>
      <p:ext uri="{BB962C8B-B14F-4D97-AF65-F5344CB8AC3E}">
        <p14:creationId xmlns:p14="http://schemas.microsoft.com/office/powerpoint/2010/main" val="1468737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3789" y="332796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Statistická analýza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91829" y="2136297"/>
            <a:ext cx="10276885" cy="4224043"/>
          </a:xfrm>
        </p:spPr>
        <p:txBody>
          <a:bodyPr>
            <a:noAutofit/>
          </a:bodyPr>
          <a:lstStyle/>
          <a:p>
            <a:pPr lvl="0" algn="just"/>
            <a:r>
              <a:rPr lang="cs-CZ" sz="3600" dirty="0">
                <a:latin typeface="Trebuchet MS" panose="020B0603020202020204" pitchFamily="34" charset="0"/>
              </a:rPr>
              <a:t>aplikace vybraných statistických metod na připravený datový soubor, přičemž výsledkem jsou různé číselné hodnoty, které bývají uspořádány do tabulek nebo znázorněny v grafech</a:t>
            </a:r>
          </a:p>
        </p:txBody>
      </p:sp>
    </p:spTree>
    <p:extLst>
      <p:ext uri="{BB962C8B-B14F-4D97-AF65-F5344CB8AC3E}">
        <p14:creationId xmlns:p14="http://schemas.microsoft.com/office/powerpoint/2010/main" val="1617655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H:\VÝUKA ZS 2018-2019\SADP\prezident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50" y="460634"/>
            <a:ext cx="9289657" cy="615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805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VÝUKA ZS 2018-2019\SADP\cizinc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99" y="283221"/>
            <a:ext cx="10260273" cy="614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1811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H:\VÝUKA ZS 2018-2019\SADP\HDI 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4" y="204457"/>
            <a:ext cx="10835235" cy="643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3160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 descr="H:\VÝUKA ZS 2018-2019\SADP\HDI 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3" y="404602"/>
            <a:ext cx="11514514" cy="593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63525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411</TotalTime>
  <Words>811</Words>
  <Application>Microsoft Office PowerPoint</Application>
  <PresentationFormat>Širokoúhlá obrazovka</PresentationFormat>
  <Paragraphs>109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Trebuchet MS</vt:lpstr>
      <vt:lpstr>Wingdings 3</vt:lpstr>
      <vt:lpstr>Stébla</vt:lpstr>
      <vt:lpstr>Prezentace aplikace PowerPoint</vt:lpstr>
      <vt:lpstr>Metody sběru dat – dotazníky, rozhovory, pokročilá rešerše textů; statistika a tvorba indexů</vt:lpstr>
      <vt:lpstr>Kvalitativní dotazování</vt:lpstr>
      <vt:lpstr>Rozhovory I.</vt:lpstr>
      <vt:lpstr>Rozhovory II.</vt:lpstr>
      <vt:lpstr>Rozhovory III. - příklady</vt:lpstr>
      <vt:lpstr>Dotazníky I.</vt:lpstr>
      <vt:lpstr>Dotazníky II.</vt:lpstr>
      <vt:lpstr>Dotazníky III.</vt:lpstr>
      <vt:lpstr>Otázky v dotazníku - příklady</vt:lpstr>
      <vt:lpstr>Statistika I.</vt:lpstr>
      <vt:lpstr>Statistika II.</vt:lpstr>
      <vt:lpstr>Statistika III.</vt:lpstr>
      <vt:lpstr>Statistika IV.</vt:lpstr>
      <vt:lpstr>Statistika V.</vt:lpstr>
      <vt:lpstr>Statistická analýza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Zdroje kvalitativních a kvantitativních dat včetně jejich vizualizace</dc:title>
  <dc:creator>Ondřej Stulík</dc:creator>
  <cp:lastModifiedBy>martin.buk@tiscali.cz</cp:lastModifiedBy>
  <cp:revision>109</cp:revision>
  <dcterms:created xsi:type="dcterms:W3CDTF">2018-11-20T07:53:52Z</dcterms:created>
  <dcterms:modified xsi:type="dcterms:W3CDTF">2023-02-24T12:56:28Z</dcterms:modified>
</cp:coreProperties>
</file>