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image6.jpg" ContentType="image/jpeg"/>
  <Override PartName="/ppt/media/image9.jpg" ContentType="image/jpeg"/>
  <Override PartName="/ppt/media/image10.jpg" ContentType="image/jpeg"/>
  <Override PartName="/ppt/media/image11.jpg" ContentType="image/jpeg"/>
  <Override PartName="/ppt/media/image12.jpg" ContentType="image/jpeg"/>
  <Override PartName="/ppt/media/image13.jpg" ContentType="image/jpeg"/>
  <Override PartName="/ppt/media/image15.jpg" ContentType="image/jpeg"/>
  <Override PartName="/ppt/media/image16.jpg" ContentType="image/jpeg"/>
  <Override PartName="/ppt/media/image18.jpg" ContentType="image/jpeg"/>
  <Override PartName="/ppt/media/image20.jpg" ContentType="image/jpeg"/>
  <Override PartName="/ppt/media/image21.jpg" ContentType="image/jpeg"/>
  <Override PartName="/ppt/media/image22.jpg" ContentType="image/jpeg"/>
  <Override PartName="/ppt/media/image23.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3"/>
  </p:notesMasterIdLst>
  <p:sldIdLst>
    <p:sldId id="279" r:id="rId2"/>
    <p:sldId id="256" r:id="rId3"/>
    <p:sldId id="257" r:id="rId4"/>
    <p:sldId id="258" r:id="rId5"/>
    <p:sldId id="261" r:id="rId6"/>
    <p:sldId id="276" r:id="rId7"/>
    <p:sldId id="262" r:id="rId8"/>
    <p:sldId id="263" r:id="rId9"/>
    <p:sldId id="265" r:id="rId10"/>
    <p:sldId id="267" r:id="rId11"/>
    <p:sldId id="266" r:id="rId12"/>
    <p:sldId id="268" r:id="rId13"/>
    <p:sldId id="269" r:id="rId14"/>
    <p:sldId id="270" r:id="rId15"/>
    <p:sldId id="277" r:id="rId16"/>
    <p:sldId id="272" r:id="rId17"/>
    <p:sldId id="273" r:id="rId18"/>
    <p:sldId id="274" r:id="rId19"/>
    <p:sldId id="275" r:id="rId20"/>
    <p:sldId id="271" r:id="rId21"/>
    <p:sldId id="278" r:id="rId22"/>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napToGrid="0">
      <p:cViewPr varScale="1">
        <p:scale>
          <a:sx n="88" d="100"/>
          <a:sy n="88" d="100"/>
        </p:scale>
        <p:origin x="35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C10B8E-10A2-4F51-A8CC-1CC63E446B08}" type="datetimeFigureOut">
              <a:rPr lang="cs-CZ" smtClean="0"/>
              <a:t>26.02.2023</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C8C1C7-2177-491A-8A40-FA2B400A18E8}" type="slidenum">
              <a:rPr lang="cs-CZ" smtClean="0"/>
              <a:t>‹#›</a:t>
            </a:fld>
            <a:endParaRPr lang="cs-CZ"/>
          </a:p>
        </p:txBody>
      </p:sp>
    </p:spTree>
    <p:extLst>
      <p:ext uri="{BB962C8B-B14F-4D97-AF65-F5344CB8AC3E}">
        <p14:creationId xmlns:p14="http://schemas.microsoft.com/office/powerpoint/2010/main" val="1496496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0C07E187-312E-4390-8C66-40A42FBBAB89}"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25510375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C07E187-312E-4390-8C66-40A42FBBAB89}"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3387065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0C07E187-312E-4390-8C66-40A42FBBAB89}"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594523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0C07E187-312E-4390-8C66-40A42FBBAB89}" type="datetimeFigureOut">
              <a:rPr lang="cs-CZ" smtClean="0"/>
              <a:t>26.02.2023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1358603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0C07E187-312E-4390-8C66-40A42FBBAB89}" type="datetimeFigureOut">
              <a:rPr lang="cs-CZ" smtClean="0"/>
              <a:t>26.02.2023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4276959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0C07E187-312E-4390-8C66-40A42FBBAB89}" type="datetimeFigureOut">
              <a:rPr lang="cs-CZ" smtClean="0"/>
              <a:t>26.02.2023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3251843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C07E187-312E-4390-8C66-40A42FBBAB89}" type="datetimeFigureOut">
              <a:rPr lang="cs-CZ" smtClean="0"/>
              <a:t>26.02.2023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184044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0C07E187-312E-4390-8C66-40A42FBBAB89}" type="datetimeFigureOut">
              <a:rPr lang="cs-CZ" smtClean="0"/>
              <a:t>26.02.2023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2590662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0C07E187-312E-4390-8C66-40A42FBBAB89}" type="datetimeFigureOut">
              <a:rPr lang="cs-CZ" smtClean="0"/>
              <a:t>26.02.2023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2483164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C07E187-312E-4390-8C66-40A42FBBAB89}"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3815335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C07E187-312E-4390-8C66-40A42FBBAB89}"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452067F-033D-4B00-BC97-8BDE186BE81D}" type="slidenum">
              <a:rPr lang="cs-CZ" smtClean="0"/>
              <a:t>‹#›</a:t>
            </a:fld>
            <a:endParaRPr lang="cs-CZ"/>
          </a:p>
        </p:txBody>
      </p:sp>
    </p:spTree>
    <p:extLst>
      <p:ext uri="{BB962C8B-B14F-4D97-AF65-F5344CB8AC3E}">
        <p14:creationId xmlns:p14="http://schemas.microsoft.com/office/powerpoint/2010/main" val="5357736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0667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07E187-312E-4390-8C66-40A42FBBAB89}" type="datetimeFigureOut">
              <a:rPr lang="cs-CZ" smtClean="0"/>
              <a:t>26.02.2023</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52067F-033D-4B00-BC97-8BDE186BE81D}" type="slidenum">
              <a:rPr lang="cs-CZ" smtClean="0"/>
              <a:t>‹#›</a:t>
            </a:fld>
            <a:endParaRPr lang="cs-CZ"/>
          </a:p>
        </p:txBody>
      </p:sp>
    </p:spTree>
    <p:extLst>
      <p:ext uri="{BB962C8B-B14F-4D97-AF65-F5344CB8AC3E}">
        <p14:creationId xmlns:p14="http://schemas.microsoft.com/office/powerpoint/2010/main" val="3687587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jpg"/><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71908" y="-85275"/>
            <a:ext cx="9695518" cy="5876068"/>
          </a:xfrm>
          <a:prstGeom prst="rect">
            <a:avLst/>
          </a:prstGeom>
          <a:blipFill>
            <a:blip r:embed="rId2" cstate="print"/>
            <a:stretch>
              <a:fillRect/>
            </a:stretch>
          </a:blipFill>
        </p:spPr>
        <p:txBody>
          <a:bodyPr wrap="square" lIns="0" tIns="0" rIns="0" bIns="0" rtlCol="0"/>
          <a:lstStyle/>
          <a:p>
            <a:endParaRPr sz="1632"/>
          </a:p>
        </p:txBody>
      </p:sp>
      <p:sp>
        <p:nvSpPr>
          <p:cNvPr id="3" name="object 3"/>
          <p:cNvSpPr/>
          <p:nvPr/>
        </p:nvSpPr>
        <p:spPr>
          <a:xfrm>
            <a:off x="7308749" y="6120915"/>
            <a:ext cx="1013255" cy="489670"/>
          </a:xfrm>
          <a:prstGeom prst="rect">
            <a:avLst/>
          </a:prstGeom>
          <a:blipFill>
            <a:blip r:embed="rId3" cstate="print"/>
            <a:stretch>
              <a:fillRect/>
            </a:stretch>
          </a:blipFill>
        </p:spPr>
        <p:txBody>
          <a:bodyPr wrap="square" lIns="0" tIns="0" rIns="0" bIns="0" rtlCol="0"/>
          <a:lstStyle/>
          <a:p>
            <a:endParaRPr sz="1632"/>
          </a:p>
        </p:txBody>
      </p:sp>
      <p:sp>
        <p:nvSpPr>
          <p:cNvPr id="4" name="object 4"/>
          <p:cNvSpPr/>
          <p:nvPr/>
        </p:nvSpPr>
        <p:spPr>
          <a:xfrm>
            <a:off x="4680806" y="6192160"/>
            <a:ext cx="1884941" cy="350009"/>
          </a:xfrm>
          <a:prstGeom prst="rect">
            <a:avLst/>
          </a:prstGeom>
          <a:blipFill>
            <a:blip r:embed="rId4" cstate="print"/>
            <a:stretch>
              <a:fillRect/>
            </a:stretch>
          </a:blipFill>
        </p:spPr>
        <p:txBody>
          <a:bodyPr wrap="square" lIns="0" tIns="0" rIns="0" bIns="0" rtlCol="0"/>
          <a:lstStyle/>
          <a:p>
            <a:endParaRPr sz="1632"/>
          </a:p>
        </p:txBody>
      </p:sp>
      <p:sp>
        <p:nvSpPr>
          <p:cNvPr id="5" name="object 5"/>
          <p:cNvSpPr/>
          <p:nvPr/>
        </p:nvSpPr>
        <p:spPr>
          <a:xfrm>
            <a:off x="3868733" y="6120918"/>
            <a:ext cx="734745" cy="490022"/>
          </a:xfrm>
          <a:custGeom>
            <a:avLst/>
            <a:gdLst/>
            <a:ahLst/>
            <a:cxnLst/>
            <a:rect l="l" t="t" r="r" b="b"/>
            <a:pathLst>
              <a:path w="810260" h="540384">
                <a:moveTo>
                  <a:pt x="0" y="0"/>
                </a:moveTo>
                <a:lnTo>
                  <a:pt x="810006" y="0"/>
                </a:lnTo>
                <a:lnTo>
                  <a:pt x="810006" y="540004"/>
                </a:lnTo>
                <a:lnTo>
                  <a:pt x="0" y="540004"/>
                </a:lnTo>
                <a:lnTo>
                  <a:pt x="0" y="0"/>
                </a:lnTo>
                <a:close/>
              </a:path>
            </a:pathLst>
          </a:custGeom>
          <a:solidFill>
            <a:srgbClr val="164194"/>
          </a:solidFill>
        </p:spPr>
        <p:txBody>
          <a:bodyPr wrap="square" lIns="0" tIns="0" rIns="0" bIns="0" rtlCol="0"/>
          <a:lstStyle/>
          <a:p>
            <a:endParaRPr sz="1632"/>
          </a:p>
        </p:txBody>
      </p:sp>
      <p:sp>
        <p:nvSpPr>
          <p:cNvPr id="6" name="object 6"/>
          <p:cNvSpPr/>
          <p:nvPr/>
        </p:nvSpPr>
        <p:spPr>
          <a:xfrm>
            <a:off x="4210107" y="6175325"/>
            <a:ext cx="51824" cy="49520"/>
          </a:xfrm>
          <a:custGeom>
            <a:avLst/>
            <a:gdLst/>
            <a:ahLst/>
            <a:cxnLst/>
            <a:rect l="l" t="t" r="r" b="b"/>
            <a:pathLst>
              <a:path w="57150" h="54609">
                <a:moveTo>
                  <a:pt x="57073" y="20726"/>
                </a:moveTo>
                <a:lnTo>
                  <a:pt x="0" y="20726"/>
                </a:lnTo>
                <a:lnTo>
                  <a:pt x="17640" y="33540"/>
                </a:lnTo>
                <a:lnTo>
                  <a:pt x="10909" y="54267"/>
                </a:lnTo>
                <a:lnTo>
                  <a:pt x="28536" y="41452"/>
                </a:lnTo>
                <a:lnTo>
                  <a:pt x="42002" y="41452"/>
                </a:lnTo>
                <a:lnTo>
                  <a:pt x="39433" y="33540"/>
                </a:lnTo>
                <a:lnTo>
                  <a:pt x="57073" y="20726"/>
                </a:lnTo>
                <a:close/>
              </a:path>
              <a:path w="57150" h="54609">
                <a:moveTo>
                  <a:pt x="42002" y="41452"/>
                </a:moveTo>
                <a:lnTo>
                  <a:pt x="28536" y="41452"/>
                </a:lnTo>
                <a:lnTo>
                  <a:pt x="46164" y="54267"/>
                </a:lnTo>
                <a:lnTo>
                  <a:pt x="42002"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7" name="object 7"/>
          <p:cNvSpPr/>
          <p:nvPr/>
        </p:nvSpPr>
        <p:spPr>
          <a:xfrm>
            <a:off x="4128495" y="6197193"/>
            <a:ext cx="51824" cy="49520"/>
          </a:xfrm>
          <a:custGeom>
            <a:avLst/>
            <a:gdLst/>
            <a:ahLst/>
            <a:cxnLst/>
            <a:rect l="l" t="t" r="r" b="b"/>
            <a:pathLst>
              <a:path w="57150" h="54609">
                <a:moveTo>
                  <a:pt x="57073" y="20726"/>
                </a:moveTo>
                <a:lnTo>
                  <a:pt x="0" y="20726"/>
                </a:lnTo>
                <a:lnTo>
                  <a:pt x="17640" y="33528"/>
                </a:lnTo>
                <a:lnTo>
                  <a:pt x="10909"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8" name="object 8"/>
          <p:cNvSpPr/>
          <p:nvPr/>
        </p:nvSpPr>
        <p:spPr>
          <a:xfrm>
            <a:off x="4068750" y="6256925"/>
            <a:ext cx="51824"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9" name="object 9"/>
          <p:cNvSpPr/>
          <p:nvPr/>
        </p:nvSpPr>
        <p:spPr>
          <a:xfrm>
            <a:off x="4046883" y="6338550"/>
            <a:ext cx="51824" cy="49520"/>
          </a:xfrm>
          <a:custGeom>
            <a:avLst/>
            <a:gdLst/>
            <a:ahLst/>
            <a:cxnLst/>
            <a:rect l="l" t="t" r="r" b="b"/>
            <a:pathLst>
              <a:path w="57150" h="54609">
                <a:moveTo>
                  <a:pt x="57061" y="20726"/>
                </a:moveTo>
                <a:lnTo>
                  <a:pt x="0" y="20726"/>
                </a:lnTo>
                <a:lnTo>
                  <a:pt x="17640" y="33528"/>
                </a:lnTo>
                <a:lnTo>
                  <a:pt x="10896" y="54267"/>
                </a:lnTo>
                <a:lnTo>
                  <a:pt x="28536" y="41452"/>
                </a:lnTo>
                <a:lnTo>
                  <a:pt x="42005" y="41452"/>
                </a:lnTo>
                <a:lnTo>
                  <a:pt x="39433" y="33528"/>
                </a:lnTo>
                <a:lnTo>
                  <a:pt x="57061"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10" name="object 10"/>
          <p:cNvSpPr/>
          <p:nvPr/>
        </p:nvSpPr>
        <p:spPr>
          <a:xfrm>
            <a:off x="4373331" y="6338550"/>
            <a:ext cx="51824"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11" name="object 11"/>
          <p:cNvSpPr/>
          <p:nvPr/>
        </p:nvSpPr>
        <p:spPr>
          <a:xfrm>
            <a:off x="4351463" y="6256925"/>
            <a:ext cx="51824" cy="49520"/>
          </a:xfrm>
          <a:custGeom>
            <a:avLst/>
            <a:gdLst/>
            <a:ahLst/>
            <a:cxnLst/>
            <a:rect l="l" t="t" r="r" b="b"/>
            <a:pathLst>
              <a:path w="57150" h="54609">
                <a:moveTo>
                  <a:pt x="57061" y="20739"/>
                </a:moveTo>
                <a:lnTo>
                  <a:pt x="0" y="20739"/>
                </a:lnTo>
                <a:lnTo>
                  <a:pt x="17640" y="33553"/>
                </a:lnTo>
                <a:lnTo>
                  <a:pt x="10896" y="54279"/>
                </a:lnTo>
                <a:lnTo>
                  <a:pt x="28536" y="41465"/>
                </a:lnTo>
                <a:lnTo>
                  <a:pt x="42002" y="41465"/>
                </a:lnTo>
                <a:lnTo>
                  <a:pt x="39433" y="33553"/>
                </a:lnTo>
                <a:lnTo>
                  <a:pt x="57061"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12" name="object 12"/>
          <p:cNvSpPr/>
          <p:nvPr/>
        </p:nvSpPr>
        <p:spPr>
          <a:xfrm>
            <a:off x="4291719" y="6197193"/>
            <a:ext cx="51824"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13" name="object 13"/>
          <p:cNvSpPr/>
          <p:nvPr/>
        </p:nvSpPr>
        <p:spPr>
          <a:xfrm>
            <a:off x="4351463" y="6420152"/>
            <a:ext cx="51824" cy="49520"/>
          </a:xfrm>
          <a:custGeom>
            <a:avLst/>
            <a:gdLst/>
            <a:ahLst/>
            <a:cxnLst/>
            <a:rect l="l" t="t" r="r" b="b"/>
            <a:pathLst>
              <a:path w="57150" h="54609">
                <a:moveTo>
                  <a:pt x="57061" y="20739"/>
                </a:moveTo>
                <a:lnTo>
                  <a:pt x="0" y="20739"/>
                </a:lnTo>
                <a:lnTo>
                  <a:pt x="17640" y="33540"/>
                </a:lnTo>
                <a:lnTo>
                  <a:pt x="10896" y="54279"/>
                </a:lnTo>
                <a:lnTo>
                  <a:pt x="28536" y="41465"/>
                </a:lnTo>
                <a:lnTo>
                  <a:pt x="42005" y="41465"/>
                </a:lnTo>
                <a:lnTo>
                  <a:pt x="39433" y="33540"/>
                </a:lnTo>
                <a:lnTo>
                  <a:pt x="57061"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14" name="object 14"/>
          <p:cNvSpPr/>
          <p:nvPr/>
        </p:nvSpPr>
        <p:spPr>
          <a:xfrm>
            <a:off x="4291719" y="6479894"/>
            <a:ext cx="51824"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15" name="object 15"/>
          <p:cNvSpPr/>
          <p:nvPr/>
        </p:nvSpPr>
        <p:spPr>
          <a:xfrm>
            <a:off x="4210107" y="6501763"/>
            <a:ext cx="51824" cy="49520"/>
          </a:xfrm>
          <a:custGeom>
            <a:avLst/>
            <a:gdLst/>
            <a:ahLst/>
            <a:cxnLst/>
            <a:rect l="l" t="t" r="r" b="b"/>
            <a:pathLst>
              <a:path w="57150" h="54609">
                <a:moveTo>
                  <a:pt x="57073" y="20739"/>
                </a:moveTo>
                <a:lnTo>
                  <a:pt x="0" y="20739"/>
                </a:lnTo>
                <a:lnTo>
                  <a:pt x="17640" y="33540"/>
                </a:lnTo>
                <a:lnTo>
                  <a:pt x="10909"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16" name="object 16"/>
          <p:cNvSpPr/>
          <p:nvPr/>
        </p:nvSpPr>
        <p:spPr>
          <a:xfrm>
            <a:off x="4128495" y="6479894"/>
            <a:ext cx="51824" cy="49520"/>
          </a:xfrm>
          <a:custGeom>
            <a:avLst/>
            <a:gdLst/>
            <a:ahLst/>
            <a:cxnLst/>
            <a:rect l="l" t="t" r="r" b="b"/>
            <a:pathLst>
              <a:path w="57150" h="54609">
                <a:moveTo>
                  <a:pt x="57073" y="20739"/>
                </a:moveTo>
                <a:lnTo>
                  <a:pt x="0" y="20739"/>
                </a:lnTo>
                <a:lnTo>
                  <a:pt x="17640" y="33553"/>
                </a:lnTo>
                <a:lnTo>
                  <a:pt x="10909"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17" name="object 17"/>
          <p:cNvSpPr/>
          <p:nvPr/>
        </p:nvSpPr>
        <p:spPr>
          <a:xfrm>
            <a:off x="4068750" y="6420152"/>
            <a:ext cx="51824" cy="49520"/>
          </a:xfrm>
          <a:custGeom>
            <a:avLst/>
            <a:gdLst/>
            <a:ahLst/>
            <a:cxnLst/>
            <a:rect l="l" t="t" r="r" b="b"/>
            <a:pathLst>
              <a:path w="57150" h="54609">
                <a:moveTo>
                  <a:pt x="57073" y="20739"/>
                </a:moveTo>
                <a:lnTo>
                  <a:pt x="0" y="20739"/>
                </a:lnTo>
                <a:lnTo>
                  <a:pt x="17640" y="33540"/>
                </a:lnTo>
                <a:lnTo>
                  <a:pt x="10896"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18" name="object 18"/>
          <p:cNvSpPr txBox="1"/>
          <p:nvPr/>
        </p:nvSpPr>
        <p:spPr>
          <a:xfrm>
            <a:off x="2059687" y="2103103"/>
            <a:ext cx="8072402" cy="837537"/>
          </a:xfrm>
          <a:prstGeom prst="rect">
            <a:avLst/>
          </a:prstGeom>
        </p:spPr>
        <p:txBody>
          <a:bodyPr vert="horz" wrap="square" lIns="0" tIns="0" rIns="0" bIns="0" rtlCol="0">
            <a:spAutoFit/>
          </a:bodyPr>
          <a:lstStyle/>
          <a:p>
            <a:pPr algn="ctr"/>
            <a:r>
              <a:rPr lang="cs-CZ" sz="1814" b="1" dirty="0">
                <a:solidFill>
                  <a:schemeClr val="accent5">
                    <a:lumMod val="75000"/>
                  </a:schemeClr>
                </a:solidFill>
                <a:latin typeface="Arial" panose="020B0604020202020204" pitchFamily="34" charset="0"/>
                <a:cs typeface="Arial" panose="020B0604020202020204" pitchFamily="34" charset="0"/>
              </a:rPr>
              <a:t>ESF II </a:t>
            </a:r>
            <a:r>
              <a:rPr lang="cs-CZ" sz="1814" b="1" dirty="0" err="1">
                <a:solidFill>
                  <a:schemeClr val="accent5">
                    <a:lumMod val="75000"/>
                  </a:schemeClr>
                </a:solidFill>
                <a:latin typeface="Arial" panose="020B0604020202020204" pitchFamily="34" charset="0"/>
                <a:cs typeface="Arial" panose="020B0604020202020204" pitchFamily="34" charset="0"/>
              </a:rPr>
              <a:t>project</a:t>
            </a:r>
            <a:r>
              <a:rPr lang="cs-CZ" sz="1814" b="1" dirty="0">
                <a:solidFill>
                  <a:schemeClr val="accent5">
                    <a:lumMod val="75000"/>
                  </a:schemeClr>
                </a:solidFill>
                <a:latin typeface="Arial" panose="020B0604020202020204" pitchFamily="34" charset="0"/>
                <a:cs typeface="Arial" panose="020B0604020202020204" pitchFamily="34" charset="0"/>
              </a:rPr>
              <a:t> </a:t>
            </a:r>
            <a:r>
              <a:rPr lang="cs-CZ" sz="1814" b="1" dirty="0" err="1">
                <a:solidFill>
                  <a:schemeClr val="accent5">
                    <a:lumMod val="75000"/>
                  </a:schemeClr>
                </a:solidFill>
                <a:latin typeface="Arial" panose="020B0604020202020204" pitchFamily="34" charset="0"/>
                <a:cs typeface="Arial" panose="020B0604020202020204" pitchFamily="34" charset="0"/>
              </a:rPr>
              <a:t>of</a:t>
            </a:r>
            <a:r>
              <a:rPr lang="cs-CZ" sz="1814" b="1" dirty="0">
                <a:solidFill>
                  <a:schemeClr val="accent5">
                    <a:lumMod val="75000"/>
                  </a:schemeClr>
                </a:solidFill>
                <a:latin typeface="Arial" panose="020B0604020202020204" pitchFamily="34" charset="0"/>
                <a:cs typeface="Arial" panose="020B0604020202020204" pitchFamily="34" charset="0"/>
              </a:rPr>
              <a:t> </a:t>
            </a:r>
            <a:r>
              <a:rPr lang="cs-CZ" sz="1814" b="1" dirty="0" err="1">
                <a:solidFill>
                  <a:schemeClr val="accent5">
                    <a:lumMod val="75000"/>
                  </a:schemeClr>
                </a:solidFill>
                <a:latin typeface="Arial" panose="020B0604020202020204" pitchFamily="34" charset="0"/>
                <a:cs typeface="Arial" panose="020B0604020202020204" pitchFamily="34" charset="0"/>
              </a:rPr>
              <a:t>the</a:t>
            </a:r>
            <a:r>
              <a:rPr lang="cs-CZ" sz="1814" b="1" dirty="0">
                <a:solidFill>
                  <a:schemeClr val="accent5">
                    <a:lumMod val="75000"/>
                  </a:schemeClr>
                </a:solidFill>
                <a:latin typeface="Arial" panose="020B0604020202020204" pitchFamily="34" charset="0"/>
                <a:cs typeface="Arial" panose="020B0604020202020204" pitchFamily="34" charset="0"/>
              </a:rPr>
              <a:t> University </a:t>
            </a:r>
            <a:r>
              <a:rPr lang="cs-CZ" sz="1814" b="1" dirty="0" err="1">
                <a:solidFill>
                  <a:schemeClr val="accent5">
                    <a:lumMod val="75000"/>
                  </a:schemeClr>
                </a:solidFill>
                <a:latin typeface="Arial" panose="020B0604020202020204" pitchFamily="34" charset="0"/>
                <a:cs typeface="Arial" panose="020B0604020202020204" pitchFamily="34" charset="0"/>
              </a:rPr>
              <a:t>of</a:t>
            </a:r>
            <a:r>
              <a:rPr lang="cs-CZ" sz="1814" b="1" dirty="0">
                <a:solidFill>
                  <a:schemeClr val="accent5">
                    <a:lumMod val="75000"/>
                  </a:schemeClr>
                </a:solidFill>
                <a:latin typeface="Arial" panose="020B0604020202020204" pitchFamily="34" charset="0"/>
                <a:cs typeface="Arial" panose="020B0604020202020204" pitchFamily="34" charset="0"/>
              </a:rPr>
              <a:t> </a:t>
            </a:r>
            <a:r>
              <a:rPr lang="cs-CZ" sz="1814" b="1" dirty="0" err="1">
                <a:solidFill>
                  <a:schemeClr val="accent5">
                    <a:lumMod val="75000"/>
                  </a:schemeClr>
                </a:solidFill>
                <a:latin typeface="Arial" panose="020B0604020202020204" pitchFamily="34" charset="0"/>
                <a:cs typeface="Arial" panose="020B0604020202020204" pitchFamily="34" charset="0"/>
              </a:rPr>
              <a:t>West</a:t>
            </a:r>
            <a:r>
              <a:rPr lang="cs-CZ" sz="1814" b="1" dirty="0">
                <a:solidFill>
                  <a:schemeClr val="accent5">
                    <a:lumMod val="75000"/>
                  </a:schemeClr>
                </a:solidFill>
                <a:latin typeface="Arial" panose="020B0604020202020204" pitchFamily="34" charset="0"/>
                <a:cs typeface="Arial" panose="020B0604020202020204" pitchFamily="34" charset="0"/>
              </a:rPr>
              <a:t> Bohemia in </a:t>
            </a:r>
            <a:r>
              <a:rPr lang="cs-CZ" sz="1814" b="1" dirty="0" err="1">
                <a:solidFill>
                  <a:schemeClr val="accent5">
                    <a:lumMod val="75000"/>
                  </a:schemeClr>
                </a:solidFill>
                <a:latin typeface="Arial" panose="020B0604020202020204" pitchFamily="34" charset="0"/>
                <a:cs typeface="Arial" panose="020B0604020202020204" pitchFamily="34" charset="0"/>
              </a:rPr>
              <a:t>Pilsen</a:t>
            </a:r>
            <a:endParaRPr lang="cs-CZ" sz="1814" b="1" dirty="0">
              <a:solidFill>
                <a:schemeClr val="accent5">
                  <a:lumMod val="75000"/>
                </a:schemeClr>
              </a:solidFill>
              <a:latin typeface="Arial" panose="020B0604020202020204" pitchFamily="34" charset="0"/>
              <a:cs typeface="Arial" panose="020B0604020202020204" pitchFamily="34" charset="0"/>
            </a:endParaRPr>
          </a:p>
          <a:p>
            <a:pPr algn="ctr"/>
            <a:endParaRPr lang="cs-CZ" sz="1814" dirty="0">
              <a:solidFill>
                <a:schemeClr val="accent5">
                  <a:lumMod val="75000"/>
                </a:schemeClr>
              </a:solidFill>
              <a:latin typeface="Arial" panose="020B0604020202020204" pitchFamily="34" charset="0"/>
              <a:cs typeface="Arial" panose="020B0604020202020204" pitchFamily="34" charset="0"/>
            </a:endParaRPr>
          </a:p>
          <a:p>
            <a:pPr algn="ctr"/>
            <a:r>
              <a:rPr lang="cs-CZ" sz="1814" b="1" dirty="0">
                <a:solidFill>
                  <a:schemeClr val="accent5">
                    <a:lumMod val="75000"/>
                  </a:schemeClr>
                </a:solidFill>
                <a:latin typeface="Arial" panose="020B0604020202020204" pitchFamily="34" charset="0"/>
                <a:cs typeface="Arial" panose="020B0604020202020204" pitchFamily="34" charset="0"/>
              </a:rPr>
              <a:t> </a:t>
            </a:r>
            <a:r>
              <a:rPr lang="cs-CZ" sz="1814" dirty="0" err="1">
                <a:solidFill>
                  <a:schemeClr val="accent5">
                    <a:lumMod val="75000"/>
                  </a:schemeClr>
                </a:solidFill>
                <a:latin typeface="Arial" panose="020B0604020202020204" pitchFamily="34" charset="0"/>
                <a:cs typeface="Arial" panose="020B0604020202020204" pitchFamily="34" charset="0"/>
              </a:rPr>
              <a:t>reg</a:t>
            </a:r>
            <a:r>
              <a:rPr lang="cs-CZ" sz="1814" dirty="0">
                <a:solidFill>
                  <a:schemeClr val="accent5">
                    <a:lumMod val="75000"/>
                  </a:schemeClr>
                </a:solidFill>
                <a:latin typeface="Arial" panose="020B0604020202020204" pitchFamily="34" charset="0"/>
                <a:cs typeface="Arial" panose="020B0604020202020204" pitchFamily="34" charset="0"/>
              </a:rPr>
              <a:t>. </a:t>
            </a:r>
            <a:r>
              <a:rPr lang="cs-CZ" sz="1814" dirty="0" err="1">
                <a:solidFill>
                  <a:schemeClr val="accent5">
                    <a:lumMod val="75000"/>
                  </a:schemeClr>
                </a:solidFill>
                <a:latin typeface="Arial" panose="020B0604020202020204" pitchFamily="34" charset="0"/>
                <a:cs typeface="Arial" panose="020B0604020202020204" pitchFamily="34" charset="0"/>
              </a:rPr>
              <a:t>number</a:t>
            </a:r>
            <a:r>
              <a:rPr lang="cs-CZ" sz="1814" dirty="0">
                <a:solidFill>
                  <a:schemeClr val="accent5">
                    <a:lumMod val="75000"/>
                  </a:schemeClr>
                </a:solidFill>
                <a:latin typeface="Arial" panose="020B0604020202020204" pitchFamily="34" charset="0"/>
                <a:cs typeface="Arial" panose="020B0604020202020204" pitchFamily="34" charset="0"/>
              </a:rPr>
              <a:t>: CZ.02.2.69/0.0/0.0/18_056/0013239</a:t>
            </a:r>
          </a:p>
        </p:txBody>
      </p:sp>
      <p:pic>
        <p:nvPicPr>
          <p:cNvPr id="19" name="Obrázek 18" descr="https://opvvv.msmt.cz/media/msmt/uploads/OP_VVV/Pravidla_pro_publicitu/logolinky/JVS2_opraveny_aj/logolink_OP_VVV_hor_barva_eng.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4702" y="5740600"/>
            <a:ext cx="4782638" cy="1131692"/>
          </a:xfrm>
          <a:prstGeom prst="rect">
            <a:avLst/>
          </a:prstGeom>
          <a:noFill/>
          <a:ln>
            <a:noFill/>
          </a:ln>
        </p:spPr>
      </p:pic>
    </p:spTree>
    <p:extLst>
      <p:ext uri="{BB962C8B-B14F-4D97-AF65-F5344CB8AC3E}">
        <p14:creationId xmlns:p14="http://schemas.microsoft.com/office/powerpoint/2010/main" val="2360902170"/>
      </p:ext>
    </p:extLst>
  </p:cSld>
  <p:clrMapOvr>
    <a:masterClrMapping/>
  </p:clrMapOvr>
  <p:transition>
    <p:push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dirty="0" err="1"/>
              <a:t>Globalisation</a:t>
            </a:r>
            <a:r>
              <a:rPr lang="cs-CZ" dirty="0"/>
              <a:t>, </a:t>
            </a:r>
            <a:r>
              <a:rPr lang="cs-CZ" dirty="0" err="1"/>
              <a:t>culture</a:t>
            </a:r>
            <a:r>
              <a:rPr lang="cs-CZ" dirty="0"/>
              <a:t/>
            </a:r>
            <a:br>
              <a:rPr lang="cs-CZ" dirty="0"/>
            </a:br>
            <a:r>
              <a:rPr lang="cs-CZ" dirty="0"/>
              <a:t>and (</a:t>
            </a:r>
            <a:r>
              <a:rPr lang="cs-CZ" dirty="0" err="1"/>
              <a:t>social</a:t>
            </a:r>
            <a:r>
              <a:rPr lang="cs-CZ" dirty="0"/>
              <a:t>) media</a:t>
            </a:r>
          </a:p>
        </p:txBody>
      </p:sp>
      <p:sp>
        <p:nvSpPr>
          <p:cNvPr id="3" name="Podnadpis 2"/>
          <p:cNvSpPr>
            <a:spLocks noGrp="1"/>
          </p:cNvSpPr>
          <p:nvPr>
            <p:ph type="subTitle" idx="1"/>
          </p:nvPr>
        </p:nvSpPr>
        <p:spPr/>
        <p:txBody>
          <a:bodyPr/>
          <a:lstStyle/>
          <a:p>
            <a:r>
              <a:rPr lang="cs-CZ" dirty="0"/>
              <a:t>Department </a:t>
            </a:r>
            <a:r>
              <a:rPr lang="cs-CZ" dirty="0" err="1"/>
              <a:t>of</a:t>
            </a:r>
            <a:r>
              <a:rPr lang="cs-CZ" dirty="0"/>
              <a:t> </a:t>
            </a:r>
            <a:r>
              <a:rPr lang="cs-CZ" dirty="0" err="1"/>
              <a:t>Politics</a:t>
            </a:r>
            <a:r>
              <a:rPr lang="cs-CZ" dirty="0"/>
              <a:t> and International Relations </a:t>
            </a:r>
          </a:p>
          <a:p>
            <a:r>
              <a:rPr lang="cs-CZ" dirty="0" err="1"/>
              <a:t>Faculty</a:t>
            </a:r>
            <a:r>
              <a:rPr lang="cs-CZ" dirty="0"/>
              <a:t> </a:t>
            </a:r>
            <a:r>
              <a:rPr lang="cs-CZ" dirty="0" err="1"/>
              <a:t>of</a:t>
            </a:r>
            <a:r>
              <a:rPr lang="cs-CZ" dirty="0"/>
              <a:t> </a:t>
            </a:r>
            <a:r>
              <a:rPr lang="cs-CZ" dirty="0" err="1"/>
              <a:t>Arts</a:t>
            </a:r>
            <a:r>
              <a:rPr lang="cs-CZ" dirty="0"/>
              <a:t> </a:t>
            </a:r>
            <a:r>
              <a:rPr lang="cs-CZ" dirty="0" err="1"/>
              <a:t>at</a:t>
            </a:r>
            <a:r>
              <a:rPr lang="cs-CZ" dirty="0"/>
              <a:t> </a:t>
            </a:r>
            <a:r>
              <a:rPr lang="cs-CZ" dirty="0" err="1"/>
              <a:t>the</a:t>
            </a:r>
            <a:r>
              <a:rPr lang="cs-CZ" dirty="0"/>
              <a:t> University </a:t>
            </a:r>
            <a:r>
              <a:rPr lang="cs-CZ" dirty="0" err="1"/>
              <a:t>of</a:t>
            </a:r>
            <a:r>
              <a:rPr lang="cs-CZ" dirty="0"/>
              <a:t> </a:t>
            </a:r>
            <a:r>
              <a:rPr lang="cs-CZ" dirty="0" err="1"/>
              <a:t>West</a:t>
            </a:r>
            <a:r>
              <a:rPr lang="cs-CZ" dirty="0"/>
              <a:t> Bohemia in </a:t>
            </a:r>
            <a:r>
              <a:rPr lang="cs-CZ" dirty="0" err="1"/>
              <a:t>Pilsen</a:t>
            </a:r>
            <a:endParaRPr lang="cs-CZ" dirty="0"/>
          </a:p>
          <a:p>
            <a:r>
              <a:rPr lang="cs-CZ" dirty="0"/>
              <a:t>Přemysl Rosůlek</a:t>
            </a:r>
          </a:p>
        </p:txBody>
      </p:sp>
      <p:pic>
        <p:nvPicPr>
          <p:cNvPr id="4" name="Obrázek 3" descr="https://opvvv.msmt.cz/media/msmt/uploads/OP_VVV/Pravidla_pro_publicitu/logolinky/JVS2_opraveny_aj/logolink_OP_VVV_hor_barva_eng.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54957" y="5349875"/>
            <a:ext cx="5273675" cy="1247775"/>
          </a:xfrm>
          <a:prstGeom prst="rect">
            <a:avLst/>
          </a:prstGeom>
          <a:noFill/>
          <a:ln>
            <a:noFill/>
          </a:ln>
        </p:spPr>
      </p:pic>
    </p:spTree>
    <p:extLst>
      <p:ext uri="{BB962C8B-B14F-4D97-AF65-F5344CB8AC3E}">
        <p14:creationId xmlns:p14="http://schemas.microsoft.com/office/powerpoint/2010/main" val="1132224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6"/>
            <a:ext cx="10515600" cy="573338"/>
          </a:xfrm>
        </p:spPr>
        <p:txBody>
          <a:bodyPr>
            <a:normAutofit fontScale="90000"/>
          </a:bodyPr>
          <a:lstStyle/>
          <a:p>
            <a:pPr algn="ctr"/>
            <a:r>
              <a:rPr lang="cs-CZ" dirty="0"/>
              <a:t>G. &amp; </a:t>
            </a:r>
            <a:r>
              <a:rPr lang="cs-CZ" dirty="0" err="1"/>
              <a:t>culture</a:t>
            </a:r>
            <a:r>
              <a:rPr lang="cs-CZ" dirty="0"/>
              <a:t> </a:t>
            </a:r>
          </a:p>
        </p:txBody>
      </p:sp>
      <p:sp>
        <p:nvSpPr>
          <p:cNvPr id="3" name="Zástupný symbol pro obsah 2"/>
          <p:cNvSpPr>
            <a:spLocks noGrp="1"/>
          </p:cNvSpPr>
          <p:nvPr>
            <p:ph idx="1"/>
          </p:nvPr>
        </p:nvSpPr>
        <p:spPr>
          <a:xfrm>
            <a:off x="838200" y="1668379"/>
            <a:ext cx="10515600" cy="4508584"/>
          </a:xfrm>
        </p:spPr>
        <p:txBody>
          <a:bodyPr/>
          <a:lstStyle/>
          <a:p>
            <a:r>
              <a:rPr lang="cs-CZ" dirty="0" err="1"/>
              <a:t>Culture</a:t>
            </a:r>
            <a:r>
              <a:rPr lang="cs-CZ" dirty="0"/>
              <a:t> </a:t>
            </a:r>
            <a:r>
              <a:rPr lang="cs-CZ" dirty="0" err="1"/>
              <a:t>can</a:t>
            </a:r>
            <a:r>
              <a:rPr lang="cs-CZ" dirty="0"/>
              <a:t> </a:t>
            </a:r>
            <a:r>
              <a:rPr lang="cs-CZ" dirty="0" err="1"/>
              <a:t>be</a:t>
            </a:r>
            <a:r>
              <a:rPr lang="cs-CZ" dirty="0"/>
              <a:t> </a:t>
            </a:r>
            <a:r>
              <a:rPr lang="cs-CZ" dirty="0" err="1"/>
              <a:t>the</a:t>
            </a:r>
            <a:r>
              <a:rPr lang="cs-CZ" dirty="0"/>
              <a:t> major </a:t>
            </a:r>
            <a:r>
              <a:rPr lang="cs-CZ" dirty="0" err="1"/>
              <a:t>power</a:t>
            </a:r>
            <a:r>
              <a:rPr lang="cs-CZ" dirty="0"/>
              <a:t> </a:t>
            </a:r>
            <a:r>
              <a:rPr lang="cs-CZ" dirty="0" err="1"/>
              <a:t>of</a:t>
            </a:r>
            <a:r>
              <a:rPr lang="cs-CZ" dirty="0"/>
              <a:t> </a:t>
            </a:r>
            <a:r>
              <a:rPr lang="cs-CZ" dirty="0" err="1"/>
              <a:t>the</a:t>
            </a:r>
            <a:r>
              <a:rPr lang="cs-CZ" dirty="0"/>
              <a:t> </a:t>
            </a:r>
            <a:r>
              <a:rPr lang="cs-CZ" dirty="0" err="1"/>
              <a:t>economic</a:t>
            </a:r>
            <a:r>
              <a:rPr lang="cs-CZ" dirty="0"/>
              <a:t> and </a:t>
            </a:r>
            <a:r>
              <a:rPr lang="cs-CZ" dirty="0" err="1"/>
              <a:t>political</a:t>
            </a:r>
            <a:r>
              <a:rPr lang="cs-CZ" dirty="0"/>
              <a:t> </a:t>
            </a:r>
            <a:r>
              <a:rPr lang="cs-CZ" dirty="0" err="1"/>
              <a:t>transformation</a:t>
            </a:r>
            <a:r>
              <a:rPr lang="cs-CZ" dirty="0"/>
              <a:t> (D. </a:t>
            </a:r>
            <a:r>
              <a:rPr lang="cs-CZ" dirty="0" err="1"/>
              <a:t>Held</a:t>
            </a:r>
            <a:r>
              <a:rPr lang="cs-CZ" dirty="0"/>
              <a:t>, B. </a:t>
            </a:r>
            <a:r>
              <a:rPr lang="cs-CZ" dirty="0" err="1"/>
              <a:t>Buzan</a:t>
            </a:r>
            <a:r>
              <a:rPr lang="cs-CZ" dirty="0"/>
              <a:t>)</a:t>
            </a:r>
          </a:p>
          <a:p>
            <a:endParaRPr lang="cs-CZ" dirty="0"/>
          </a:p>
          <a:p>
            <a:r>
              <a:rPr lang="cs-CZ" dirty="0" err="1"/>
              <a:t>Culture</a:t>
            </a:r>
            <a:r>
              <a:rPr lang="cs-CZ" dirty="0"/>
              <a:t> = </a:t>
            </a:r>
            <a:r>
              <a:rPr lang="cs-CZ" dirty="0" err="1"/>
              <a:t>interpretative</a:t>
            </a:r>
            <a:r>
              <a:rPr lang="cs-CZ" dirty="0"/>
              <a:t> </a:t>
            </a:r>
            <a:r>
              <a:rPr lang="cs-CZ" dirty="0" err="1"/>
              <a:t>framework</a:t>
            </a:r>
            <a:r>
              <a:rPr lang="cs-CZ" dirty="0"/>
              <a:t>, </a:t>
            </a:r>
            <a:r>
              <a:rPr lang="cs-CZ" dirty="0" err="1"/>
              <a:t>which</a:t>
            </a:r>
            <a:r>
              <a:rPr lang="cs-CZ" dirty="0"/>
              <a:t> </a:t>
            </a:r>
            <a:r>
              <a:rPr lang="cs-CZ" dirty="0" err="1"/>
              <a:t>is</a:t>
            </a:r>
            <a:r>
              <a:rPr lang="cs-CZ" dirty="0"/>
              <a:t> </a:t>
            </a:r>
            <a:r>
              <a:rPr lang="cs-CZ" dirty="0" err="1"/>
              <a:t>attached</a:t>
            </a:r>
            <a:r>
              <a:rPr lang="cs-CZ" dirty="0"/>
              <a:t> to </a:t>
            </a:r>
            <a:r>
              <a:rPr lang="cs-CZ" dirty="0" err="1"/>
              <a:t>our</a:t>
            </a:r>
            <a:r>
              <a:rPr lang="cs-CZ" dirty="0"/>
              <a:t> </a:t>
            </a:r>
            <a:r>
              <a:rPr lang="cs-CZ" dirty="0" err="1"/>
              <a:t>day</a:t>
            </a:r>
            <a:r>
              <a:rPr lang="cs-CZ" dirty="0"/>
              <a:t>-to-</a:t>
            </a:r>
            <a:r>
              <a:rPr lang="cs-CZ" dirty="0" err="1"/>
              <a:t>day</a:t>
            </a:r>
            <a:r>
              <a:rPr lang="cs-CZ" dirty="0"/>
              <a:t> </a:t>
            </a:r>
            <a:r>
              <a:rPr lang="cs-CZ" dirty="0" err="1"/>
              <a:t>practice</a:t>
            </a:r>
            <a:r>
              <a:rPr lang="cs-CZ" dirty="0"/>
              <a:t>, relations to </a:t>
            </a:r>
            <a:r>
              <a:rPr lang="cs-CZ" dirty="0" err="1"/>
              <a:t>others</a:t>
            </a:r>
            <a:r>
              <a:rPr lang="cs-CZ" dirty="0"/>
              <a:t>, </a:t>
            </a:r>
            <a:r>
              <a:rPr lang="cs-CZ" dirty="0" err="1"/>
              <a:t>our</a:t>
            </a:r>
            <a:r>
              <a:rPr lang="cs-CZ" dirty="0"/>
              <a:t> </a:t>
            </a:r>
            <a:r>
              <a:rPr lang="cs-CZ" dirty="0" err="1"/>
              <a:t>desires</a:t>
            </a:r>
            <a:r>
              <a:rPr lang="cs-CZ" dirty="0"/>
              <a:t> and </a:t>
            </a:r>
            <a:r>
              <a:rPr lang="cs-CZ" dirty="0" err="1"/>
              <a:t>hopes</a:t>
            </a:r>
            <a:endParaRPr lang="cs-CZ" dirty="0"/>
          </a:p>
        </p:txBody>
      </p:sp>
    </p:spTree>
    <p:extLst>
      <p:ext uri="{BB962C8B-B14F-4D97-AF65-F5344CB8AC3E}">
        <p14:creationId xmlns:p14="http://schemas.microsoft.com/office/powerpoint/2010/main" val="2734951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5"/>
            <a:ext cx="10515600" cy="685633"/>
          </a:xfrm>
        </p:spPr>
        <p:txBody>
          <a:bodyPr>
            <a:normAutofit fontScale="90000"/>
          </a:bodyPr>
          <a:lstStyle/>
          <a:p>
            <a:pPr algn="ctr"/>
            <a:r>
              <a:rPr lang="cs-CZ" dirty="0"/>
              <a:t>G. &amp; </a:t>
            </a:r>
            <a:r>
              <a:rPr lang="cs-CZ" dirty="0" err="1"/>
              <a:t>culture</a:t>
            </a:r>
            <a:endParaRPr lang="cs-CZ" dirty="0"/>
          </a:p>
        </p:txBody>
      </p:sp>
      <p:sp>
        <p:nvSpPr>
          <p:cNvPr id="3" name="Zástupný symbol pro obsah 2"/>
          <p:cNvSpPr>
            <a:spLocks noGrp="1"/>
          </p:cNvSpPr>
          <p:nvPr>
            <p:ph idx="1"/>
          </p:nvPr>
        </p:nvSpPr>
        <p:spPr>
          <a:xfrm>
            <a:off x="838200" y="1050758"/>
            <a:ext cx="10515600" cy="5126205"/>
          </a:xfrm>
        </p:spPr>
        <p:txBody>
          <a:bodyPr/>
          <a:lstStyle/>
          <a:p>
            <a:endParaRPr lang="cs-CZ" dirty="0"/>
          </a:p>
          <a:p>
            <a:pPr marL="0" indent="0" algn="ctr">
              <a:buNone/>
            </a:pPr>
            <a:r>
              <a:rPr lang="cs-CZ" dirty="0" err="1"/>
              <a:t>Barrie</a:t>
            </a:r>
            <a:r>
              <a:rPr lang="cs-CZ" dirty="0"/>
              <a:t> </a:t>
            </a:r>
            <a:r>
              <a:rPr lang="cs-CZ" dirty="0" err="1"/>
              <a:t>Axford</a:t>
            </a:r>
            <a:r>
              <a:rPr lang="cs-CZ" dirty="0"/>
              <a:t> &amp; 4 </a:t>
            </a:r>
            <a:r>
              <a:rPr lang="cs-CZ" dirty="0" err="1"/>
              <a:t>types</a:t>
            </a:r>
            <a:r>
              <a:rPr lang="cs-CZ" dirty="0"/>
              <a:t> </a:t>
            </a:r>
            <a:r>
              <a:rPr lang="cs-CZ" dirty="0" err="1"/>
              <a:t>of</a:t>
            </a:r>
            <a:r>
              <a:rPr lang="cs-CZ" dirty="0"/>
              <a:t> </a:t>
            </a:r>
            <a:r>
              <a:rPr lang="cs-CZ" dirty="0" err="1"/>
              <a:t>topics</a:t>
            </a:r>
            <a:endParaRPr lang="cs-CZ" dirty="0"/>
          </a:p>
          <a:p>
            <a:pPr marL="0" indent="0">
              <a:buNone/>
            </a:pPr>
            <a:r>
              <a:rPr lang="cs-CZ" b="1" i="1" dirty="0" err="1"/>
              <a:t>Axioms</a:t>
            </a:r>
            <a:r>
              <a:rPr lang="cs-CZ" b="1" i="1" dirty="0"/>
              <a:t>: </a:t>
            </a:r>
          </a:p>
          <a:p>
            <a:pPr marL="514350" indent="-514350">
              <a:buAutoNum type="arabicParenBoth"/>
            </a:pPr>
            <a:r>
              <a:rPr lang="cs-CZ" dirty="0" err="1"/>
              <a:t>There</a:t>
            </a:r>
            <a:r>
              <a:rPr lang="cs-CZ" dirty="0"/>
              <a:t> </a:t>
            </a:r>
            <a:r>
              <a:rPr lang="cs-CZ" dirty="0" err="1"/>
              <a:t>is</a:t>
            </a:r>
            <a:r>
              <a:rPr lang="cs-CZ" dirty="0"/>
              <a:t> existence </a:t>
            </a:r>
            <a:r>
              <a:rPr lang="cs-CZ" dirty="0" err="1"/>
              <a:t>of</a:t>
            </a:r>
            <a:r>
              <a:rPr lang="cs-CZ" dirty="0"/>
              <a:t> </a:t>
            </a:r>
            <a:r>
              <a:rPr lang="cs-CZ" dirty="0" err="1"/>
              <a:t>important</a:t>
            </a:r>
            <a:r>
              <a:rPr lang="cs-CZ" dirty="0"/>
              <a:t> </a:t>
            </a:r>
            <a:r>
              <a:rPr lang="cs-CZ" dirty="0" err="1"/>
              <a:t>global</a:t>
            </a:r>
            <a:r>
              <a:rPr lang="cs-CZ" dirty="0"/>
              <a:t> </a:t>
            </a:r>
            <a:r>
              <a:rPr lang="cs-CZ" dirty="0" err="1"/>
              <a:t>culture</a:t>
            </a:r>
            <a:r>
              <a:rPr lang="cs-CZ" dirty="0"/>
              <a:t> </a:t>
            </a:r>
          </a:p>
          <a:p>
            <a:pPr marL="514350" indent="-514350">
              <a:buAutoNum type="arabicParenBoth"/>
            </a:pPr>
            <a:r>
              <a:rPr lang="cs-CZ" dirty="0" err="1"/>
              <a:t>There</a:t>
            </a:r>
            <a:r>
              <a:rPr lang="cs-CZ" dirty="0"/>
              <a:t> </a:t>
            </a:r>
            <a:r>
              <a:rPr lang="cs-CZ" dirty="0" err="1"/>
              <a:t>is</a:t>
            </a:r>
            <a:r>
              <a:rPr lang="cs-CZ" dirty="0"/>
              <a:t> </a:t>
            </a:r>
            <a:r>
              <a:rPr lang="cs-CZ" dirty="0" err="1"/>
              <a:t>overlapping</a:t>
            </a:r>
            <a:r>
              <a:rPr lang="cs-CZ" dirty="0"/>
              <a:t> and </a:t>
            </a:r>
            <a:r>
              <a:rPr lang="cs-CZ" dirty="0" err="1"/>
              <a:t>polarization</a:t>
            </a:r>
            <a:r>
              <a:rPr lang="cs-CZ" dirty="0"/>
              <a:t> </a:t>
            </a:r>
            <a:r>
              <a:rPr lang="cs-CZ" dirty="0" err="1"/>
              <a:t>at</a:t>
            </a:r>
            <a:r>
              <a:rPr lang="cs-CZ" dirty="0"/>
              <a:t> </a:t>
            </a:r>
            <a:r>
              <a:rPr lang="cs-CZ" dirty="0" err="1"/>
              <a:t>the</a:t>
            </a:r>
            <a:r>
              <a:rPr lang="cs-CZ" dirty="0"/>
              <a:t> </a:t>
            </a:r>
            <a:r>
              <a:rPr lang="cs-CZ" dirty="0" err="1"/>
              <a:t>dividing</a:t>
            </a:r>
            <a:r>
              <a:rPr lang="cs-CZ" dirty="0"/>
              <a:t> line </a:t>
            </a:r>
            <a:r>
              <a:rPr lang="cs-CZ" dirty="0" err="1"/>
              <a:t>between</a:t>
            </a:r>
            <a:r>
              <a:rPr lang="cs-CZ" dirty="0"/>
              <a:t> </a:t>
            </a:r>
            <a:r>
              <a:rPr lang="cs-CZ" dirty="0" err="1"/>
              <a:t>global</a:t>
            </a:r>
            <a:r>
              <a:rPr lang="cs-CZ" dirty="0"/>
              <a:t>, </a:t>
            </a:r>
            <a:r>
              <a:rPr lang="cs-CZ" dirty="0" err="1"/>
              <a:t>national</a:t>
            </a:r>
            <a:r>
              <a:rPr lang="cs-CZ" dirty="0"/>
              <a:t> and </a:t>
            </a:r>
            <a:r>
              <a:rPr lang="cs-CZ" dirty="0" err="1"/>
              <a:t>local</a:t>
            </a:r>
            <a:r>
              <a:rPr lang="cs-CZ" dirty="0"/>
              <a:t> </a:t>
            </a:r>
            <a:r>
              <a:rPr lang="cs-CZ" dirty="0" err="1"/>
              <a:t>culture</a:t>
            </a:r>
            <a:endParaRPr lang="cs-CZ" dirty="0"/>
          </a:p>
          <a:p>
            <a:pPr marL="514350" indent="-514350">
              <a:buFont typeface="Arial" panose="020B0604020202020204" pitchFamily="34" charset="0"/>
              <a:buAutoNum type="arabicParenBoth"/>
            </a:pPr>
            <a:r>
              <a:rPr lang="cs-CZ" dirty="0" err="1"/>
              <a:t>There</a:t>
            </a:r>
            <a:r>
              <a:rPr lang="cs-CZ" dirty="0"/>
              <a:t> </a:t>
            </a:r>
            <a:r>
              <a:rPr lang="cs-CZ" dirty="0" err="1"/>
              <a:t>is</a:t>
            </a:r>
            <a:r>
              <a:rPr lang="cs-CZ" dirty="0"/>
              <a:t> </a:t>
            </a:r>
            <a:r>
              <a:rPr lang="cs-CZ" dirty="0" err="1"/>
              <a:t>culture</a:t>
            </a:r>
            <a:r>
              <a:rPr lang="cs-CZ" dirty="0"/>
              <a:t> </a:t>
            </a:r>
            <a:r>
              <a:rPr lang="cs-CZ" dirty="0" err="1"/>
              <a:t>of</a:t>
            </a:r>
            <a:r>
              <a:rPr lang="cs-CZ" dirty="0"/>
              <a:t> </a:t>
            </a:r>
            <a:r>
              <a:rPr lang="cs-CZ" dirty="0" err="1"/>
              <a:t>convergence</a:t>
            </a:r>
            <a:r>
              <a:rPr lang="cs-CZ" dirty="0"/>
              <a:t>, </a:t>
            </a:r>
            <a:r>
              <a:rPr lang="cs-CZ" dirty="0" err="1"/>
              <a:t>differentiation</a:t>
            </a:r>
            <a:r>
              <a:rPr lang="cs-CZ" dirty="0"/>
              <a:t> and </a:t>
            </a:r>
            <a:r>
              <a:rPr lang="cs-CZ" dirty="0" err="1"/>
              <a:t>hybridization</a:t>
            </a:r>
            <a:endParaRPr lang="cs-CZ" dirty="0"/>
          </a:p>
          <a:p>
            <a:pPr marL="514350" indent="-514350">
              <a:buFont typeface="Arial" panose="020B0604020202020204" pitchFamily="34" charset="0"/>
              <a:buAutoNum type="arabicParenBoth"/>
            </a:pPr>
            <a:r>
              <a:rPr lang="cs-CZ" dirty="0" err="1"/>
              <a:t>Culture</a:t>
            </a:r>
            <a:r>
              <a:rPr lang="cs-CZ" dirty="0"/>
              <a:t> and </a:t>
            </a:r>
            <a:r>
              <a:rPr lang="cs-CZ" dirty="0" err="1"/>
              <a:t>communication</a:t>
            </a:r>
            <a:r>
              <a:rPr lang="cs-CZ" dirty="0"/>
              <a:t>: </a:t>
            </a:r>
            <a:r>
              <a:rPr lang="cs-CZ" dirty="0" err="1"/>
              <a:t>main</a:t>
            </a:r>
            <a:r>
              <a:rPr lang="cs-CZ" dirty="0"/>
              <a:t> (</a:t>
            </a:r>
            <a:r>
              <a:rPr lang="cs-CZ" dirty="0" err="1"/>
              <a:t>symbolical</a:t>
            </a:r>
            <a:r>
              <a:rPr lang="cs-CZ" dirty="0"/>
              <a:t>) </a:t>
            </a:r>
            <a:r>
              <a:rPr lang="cs-CZ" dirty="0" err="1"/>
              <a:t>importance</a:t>
            </a:r>
            <a:r>
              <a:rPr lang="cs-CZ" dirty="0"/>
              <a:t> </a:t>
            </a:r>
            <a:r>
              <a:rPr lang="cs-CZ" dirty="0" err="1"/>
              <a:t>is</a:t>
            </a:r>
            <a:r>
              <a:rPr lang="cs-CZ" dirty="0"/>
              <a:t> in </a:t>
            </a:r>
            <a:r>
              <a:rPr lang="cs-CZ" dirty="0" err="1"/>
              <a:t>communication</a:t>
            </a:r>
            <a:endParaRPr lang="cs-CZ" dirty="0"/>
          </a:p>
          <a:p>
            <a:pPr marL="514350" indent="-514350">
              <a:buFont typeface="Arial" panose="020B0604020202020204" pitchFamily="34" charset="0"/>
              <a:buAutoNum type="arabicParenBoth"/>
            </a:pPr>
            <a:endParaRPr lang="cs-CZ" dirty="0"/>
          </a:p>
          <a:p>
            <a:pPr marL="514350" indent="-514350">
              <a:buFont typeface="Arial" panose="020B0604020202020204" pitchFamily="34" charset="0"/>
              <a:buAutoNum type="arabicParenBoth"/>
            </a:pPr>
            <a:endParaRPr lang="cs-CZ" dirty="0"/>
          </a:p>
          <a:p>
            <a:pPr marL="514350" indent="-514350">
              <a:buAutoNum type="arabicParenBoth"/>
            </a:pPr>
            <a:endParaRPr lang="cs-CZ" dirty="0"/>
          </a:p>
          <a:p>
            <a:pPr marL="514350" indent="-514350">
              <a:buAutoNum type="arabicParenBoth"/>
            </a:pPr>
            <a:endParaRPr lang="cs-CZ" b="1" dirty="0"/>
          </a:p>
          <a:p>
            <a:pPr marL="0" indent="0">
              <a:buNone/>
            </a:pPr>
            <a:endParaRPr lang="cs-CZ" dirty="0"/>
          </a:p>
        </p:txBody>
      </p:sp>
      <p:sp>
        <p:nvSpPr>
          <p:cNvPr id="4" name="Zástupný symbol pro číslo snímku 3"/>
          <p:cNvSpPr>
            <a:spLocks noGrp="1"/>
          </p:cNvSpPr>
          <p:nvPr>
            <p:ph type="sldNum" sz="quarter" idx="12"/>
          </p:nvPr>
        </p:nvSpPr>
        <p:spPr/>
        <p:txBody>
          <a:bodyPr/>
          <a:lstStyle/>
          <a:p>
            <a:fld id="{5452067F-033D-4B00-BC97-8BDE186BE81D}" type="slidenum">
              <a:rPr lang="cs-CZ" smtClean="0"/>
              <a:t>4</a:t>
            </a:fld>
            <a:endParaRPr lang="cs-CZ"/>
          </a:p>
        </p:txBody>
      </p:sp>
    </p:spTree>
    <p:extLst>
      <p:ext uri="{BB962C8B-B14F-4D97-AF65-F5344CB8AC3E}">
        <p14:creationId xmlns:p14="http://schemas.microsoft.com/office/powerpoint/2010/main" val="508479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en-US" dirty="0"/>
              <a:t/>
            </a:r>
            <a:br>
              <a:rPr lang="en-US" dirty="0"/>
            </a:br>
            <a:r>
              <a:rPr lang="cs-CZ" dirty="0" err="1"/>
              <a:t>Barrie</a:t>
            </a:r>
            <a:r>
              <a:rPr lang="cs-CZ" dirty="0"/>
              <a:t> </a:t>
            </a:r>
            <a:r>
              <a:rPr lang="cs-CZ" dirty="0" err="1"/>
              <a:t>Axford</a:t>
            </a:r>
            <a:r>
              <a:rPr lang="cs-CZ" dirty="0"/>
              <a:t> (</a:t>
            </a:r>
            <a:r>
              <a:rPr lang="en-US" dirty="0"/>
              <a:t>#</a:t>
            </a:r>
            <a:r>
              <a:rPr lang="cs-CZ" dirty="0"/>
              <a:t>1): </a:t>
            </a:r>
            <a:r>
              <a:rPr lang="en-US" dirty="0"/>
              <a:t>e</a:t>
            </a:r>
            <a:r>
              <a:rPr lang="cs-CZ" dirty="0" err="1"/>
              <a:t>xist</a:t>
            </a:r>
            <a:r>
              <a:rPr lang="en-US" dirty="0" err="1"/>
              <a:t>ence</a:t>
            </a:r>
            <a:r>
              <a:rPr lang="en-US" dirty="0"/>
              <a:t> </a:t>
            </a:r>
            <a:r>
              <a:rPr lang="cs-CZ" dirty="0" err="1"/>
              <a:t>of</a:t>
            </a:r>
            <a:r>
              <a:rPr lang="cs-CZ" dirty="0"/>
              <a:t> ONE </a:t>
            </a:r>
            <a:r>
              <a:rPr lang="cs-CZ" dirty="0" err="1"/>
              <a:t>important</a:t>
            </a:r>
            <a:r>
              <a:rPr lang="cs-CZ" dirty="0"/>
              <a:t> </a:t>
            </a:r>
            <a:r>
              <a:rPr lang="cs-CZ" b="1" dirty="0" err="1"/>
              <a:t>global</a:t>
            </a:r>
            <a:r>
              <a:rPr lang="cs-CZ" b="1" dirty="0"/>
              <a:t> </a:t>
            </a:r>
            <a:r>
              <a:rPr lang="cs-CZ" b="1" dirty="0" err="1"/>
              <a:t>culture</a:t>
            </a:r>
            <a:r>
              <a:rPr lang="cs-CZ" b="1" dirty="0"/>
              <a:t> </a:t>
            </a:r>
            <a:br>
              <a:rPr lang="cs-CZ" b="1" dirty="0"/>
            </a:br>
            <a:endParaRPr lang="cs-CZ" dirty="0"/>
          </a:p>
        </p:txBody>
      </p:sp>
      <p:sp>
        <p:nvSpPr>
          <p:cNvPr id="3" name="Zástupný symbol pro obsah 2"/>
          <p:cNvSpPr>
            <a:spLocks noGrp="1"/>
          </p:cNvSpPr>
          <p:nvPr>
            <p:ph sz="half" idx="1"/>
          </p:nvPr>
        </p:nvSpPr>
        <p:spPr/>
        <p:txBody>
          <a:bodyPr>
            <a:normAutofit fontScale="55000" lnSpcReduction="20000"/>
          </a:bodyPr>
          <a:lstStyle/>
          <a:p>
            <a:pPr marL="0" indent="0">
              <a:buNone/>
            </a:pPr>
            <a:r>
              <a:rPr lang="cs-CZ" b="1" dirty="0" err="1"/>
              <a:t>Two</a:t>
            </a:r>
            <a:r>
              <a:rPr lang="cs-CZ" b="1" dirty="0"/>
              <a:t> major – </a:t>
            </a:r>
            <a:r>
              <a:rPr lang="cs-CZ" b="1" dirty="0" err="1"/>
              <a:t>different</a:t>
            </a:r>
            <a:r>
              <a:rPr lang="cs-CZ" b="1" dirty="0"/>
              <a:t> - </a:t>
            </a:r>
            <a:r>
              <a:rPr lang="cs-CZ" b="1" dirty="0" err="1"/>
              <a:t>topics</a:t>
            </a:r>
            <a:r>
              <a:rPr lang="cs-CZ" b="1" dirty="0"/>
              <a:t>: </a:t>
            </a:r>
          </a:p>
          <a:p>
            <a:pPr marL="0" indent="0">
              <a:buNone/>
            </a:pPr>
            <a:r>
              <a:rPr lang="cs-CZ" b="1" dirty="0"/>
              <a:t>1) </a:t>
            </a:r>
            <a:r>
              <a:rPr lang="cs-CZ" b="1" dirty="0" err="1"/>
              <a:t>Cultural</a:t>
            </a:r>
            <a:r>
              <a:rPr lang="cs-CZ" b="1" dirty="0"/>
              <a:t> </a:t>
            </a:r>
            <a:r>
              <a:rPr lang="cs-CZ" b="1" dirty="0" err="1"/>
              <a:t>homogenization</a:t>
            </a:r>
            <a:r>
              <a:rPr lang="cs-CZ" b="1" dirty="0"/>
              <a:t> (G. </a:t>
            </a:r>
            <a:r>
              <a:rPr lang="cs-CZ" b="1" dirty="0" err="1"/>
              <a:t>Ritzer</a:t>
            </a:r>
            <a:r>
              <a:rPr lang="cs-CZ" b="1" dirty="0"/>
              <a:t>)</a:t>
            </a:r>
          </a:p>
          <a:p>
            <a:pPr marL="0" indent="0">
              <a:buNone/>
            </a:pPr>
            <a:endParaRPr lang="cs-CZ" b="1" dirty="0"/>
          </a:p>
          <a:p>
            <a:pPr marL="0" indent="0">
              <a:buNone/>
            </a:pPr>
            <a:r>
              <a:rPr lang="cs-CZ" b="1" dirty="0"/>
              <a:t>= </a:t>
            </a:r>
            <a:r>
              <a:rPr lang="cs-CZ" b="1" dirty="0" err="1"/>
              <a:t>Paradigm</a:t>
            </a:r>
            <a:r>
              <a:rPr lang="cs-CZ" b="1" dirty="0"/>
              <a:t> </a:t>
            </a:r>
            <a:r>
              <a:rPr lang="cs-CZ" b="1" dirty="0" err="1"/>
              <a:t>of</a:t>
            </a:r>
            <a:r>
              <a:rPr lang="cs-CZ" b="1" dirty="0"/>
              <a:t> </a:t>
            </a:r>
            <a:r>
              <a:rPr lang="cs-CZ" b="1" dirty="0" err="1"/>
              <a:t>McDonaldization</a:t>
            </a:r>
            <a:endParaRPr lang="cs-CZ" b="1" dirty="0"/>
          </a:p>
          <a:p>
            <a:pPr marL="0" indent="0">
              <a:buNone/>
            </a:pPr>
            <a:endParaRPr lang="cs-CZ" b="1" dirty="0"/>
          </a:p>
          <a:p>
            <a:pPr marL="0" indent="0">
              <a:buNone/>
            </a:pPr>
            <a:r>
              <a:rPr lang="cs-CZ" b="1" dirty="0"/>
              <a:t>2) </a:t>
            </a:r>
            <a:r>
              <a:rPr lang="cs-CZ" b="1" dirty="0" err="1"/>
              <a:t>Cultural</a:t>
            </a:r>
            <a:r>
              <a:rPr lang="cs-CZ" b="1" dirty="0"/>
              <a:t> </a:t>
            </a:r>
            <a:r>
              <a:rPr lang="cs-CZ" b="1" dirty="0" err="1"/>
              <a:t>imperialism</a:t>
            </a:r>
            <a:r>
              <a:rPr lang="cs-CZ" b="1" dirty="0"/>
              <a:t> (</a:t>
            </a:r>
            <a:r>
              <a:rPr lang="cs-CZ" b="1" dirty="0" err="1"/>
              <a:t>Wallerstein</a:t>
            </a:r>
            <a:r>
              <a:rPr lang="cs-CZ" b="1" dirty="0"/>
              <a:t>)</a:t>
            </a:r>
          </a:p>
          <a:p>
            <a:pPr marL="0" indent="0">
              <a:buNone/>
            </a:pPr>
            <a:endParaRPr lang="cs-CZ" b="1" dirty="0"/>
          </a:p>
          <a:p>
            <a:pPr marL="0" indent="0">
              <a:buNone/>
            </a:pPr>
            <a:r>
              <a:rPr lang="cs-CZ" b="1" dirty="0"/>
              <a:t>= </a:t>
            </a:r>
            <a:r>
              <a:rPr lang="cs-CZ" b="1" dirty="0" err="1"/>
              <a:t>Paradigm</a:t>
            </a:r>
            <a:r>
              <a:rPr lang="cs-CZ" b="1" dirty="0"/>
              <a:t> </a:t>
            </a:r>
            <a:r>
              <a:rPr lang="cs-CZ" b="1" dirty="0" err="1"/>
              <a:t>of</a:t>
            </a:r>
            <a:r>
              <a:rPr lang="cs-CZ" b="1" dirty="0"/>
              <a:t> </a:t>
            </a:r>
            <a:r>
              <a:rPr lang="cs-CZ" b="1" dirty="0" err="1"/>
              <a:t>World</a:t>
            </a:r>
            <a:r>
              <a:rPr lang="cs-CZ" b="1" dirty="0"/>
              <a:t> </a:t>
            </a:r>
            <a:r>
              <a:rPr lang="cs-CZ" b="1" dirty="0" err="1"/>
              <a:t>Culture</a:t>
            </a:r>
            <a:r>
              <a:rPr lang="cs-CZ" b="1" dirty="0"/>
              <a:t>, </a:t>
            </a:r>
            <a:r>
              <a:rPr lang="cs-CZ" b="1" dirty="0" err="1"/>
              <a:t>Wallerstein</a:t>
            </a:r>
            <a:r>
              <a:rPr lang="cs-CZ" b="1" dirty="0"/>
              <a:t> and </a:t>
            </a:r>
            <a:r>
              <a:rPr lang="cs-CZ" b="1" dirty="0" err="1"/>
              <a:t>geoculture</a:t>
            </a:r>
            <a:endParaRPr lang="cs-CZ" b="1" dirty="0"/>
          </a:p>
          <a:p>
            <a:pPr marL="0" indent="0">
              <a:buNone/>
            </a:pPr>
            <a:endParaRPr lang="cs-CZ" b="1" dirty="0"/>
          </a:p>
          <a:p>
            <a:pPr marL="0" indent="0">
              <a:buNone/>
            </a:pPr>
            <a:r>
              <a:rPr lang="cs-CZ" b="1" dirty="0"/>
              <a:t>= </a:t>
            </a:r>
            <a:r>
              <a:rPr lang="cs-CZ" b="1" dirty="0" err="1"/>
              <a:t>infantilization</a:t>
            </a:r>
            <a:r>
              <a:rPr lang="cs-CZ" b="1" dirty="0"/>
              <a:t> </a:t>
            </a:r>
            <a:r>
              <a:rPr lang="cs-CZ" b="1" dirty="0" err="1"/>
              <a:t>of</a:t>
            </a:r>
            <a:r>
              <a:rPr lang="cs-CZ" b="1" dirty="0"/>
              <a:t> society (Benjamin </a:t>
            </a:r>
            <a:r>
              <a:rPr lang="cs-CZ" b="1" dirty="0" err="1"/>
              <a:t>Barber</a:t>
            </a:r>
            <a:r>
              <a:rPr lang="cs-CZ" b="1" dirty="0"/>
              <a:t>)</a:t>
            </a:r>
          </a:p>
          <a:p>
            <a:pPr marL="0" indent="0">
              <a:buNone/>
            </a:pPr>
            <a:r>
              <a:rPr lang="cs-CZ" dirty="0"/>
              <a:t>= </a:t>
            </a:r>
            <a:r>
              <a:rPr lang="cs-CZ" dirty="0" err="1"/>
              <a:t>joy</a:t>
            </a:r>
            <a:endParaRPr lang="cs-CZ" dirty="0"/>
          </a:p>
          <a:p>
            <a:pPr marL="0" indent="0">
              <a:buNone/>
            </a:pPr>
            <a:r>
              <a:rPr lang="cs-CZ" dirty="0"/>
              <a:t>= </a:t>
            </a:r>
            <a:r>
              <a:rPr lang="cs-CZ" dirty="0" err="1"/>
              <a:t>cloth</a:t>
            </a:r>
            <a:r>
              <a:rPr lang="cs-CZ" dirty="0"/>
              <a:t> </a:t>
            </a:r>
          </a:p>
          <a:p>
            <a:pPr marL="0" indent="0">
              <a:buNone/>
            </a:pPr>
            <a:r>
              <a:rPr lang="cs-CZ" dirty="0"/>
              <a:t>= fast </a:t>
            </a:r>
            <a:r>
              <a:rPr lang="cs-CZ" dirty="0" err="1"/>
              <a:t>foods</a:t>
            </a:r>
            <a:r>
              <a:rPr lang="cs-CZ" dirty="0"/>
              <a:t> </a:t>
            </a:r>
          </a:p>
          <a:p>
            <a:pPr marL="0" indent="0">
              <a:buNone/>
            </a:pPr>
            <a:r>
              <a:rPr lang="cs-CZ" dirty="0"/>
              <a:t>= Hollywood as symbol</a:t>
            </a:r>
          </a:p>
          <a:p>
            <a:pPr marL="0" indent="0">
              <a:buNone/>
            </a:pPr>
            <a:endParaRPr lang="cs-CZ" dirty="0"/>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13095" y="1607009"/>
            <a:ext cx="4840705" cy="4788569"/>
          </a:xfrm>
        </p:spPr>
      </p:pic>
    </p:spTree>
    <p:extLst>
      <p:ext uri="{BB962C8B-B14F-4D97-AF65-F5344CB8AC3E}">
        <p14:creationId xmlns:p14="http://schemas.microsoft.com/office/powerpoint/2010/main" val="1720935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Barrie</a:t>
            </a:r>
            <a:r>
              <a:rPr lang="cs-CZ" dirty="0"/>
              <a:t> </a:t>
            </a:r>
            <a:r>
              <a:rPr lang="cs-CZ" dirty="0" err="1"/>
              <a:t>Axford</a:t>
            </a:r>
            <a:r>
              <a:rPr lang="cs-CZ" dirty="0"/>
              <a:t> (</a:t>
            </a:r>
            <a:r>
              <a:rPr lang="en-US" dirty="0"/>
              <a:t>#</a:t>
            </a:r>
            <a:r>
              <a:rPr lang="cs-CZ" dirty="0"/>
              <a:t>2): </a:t>
            </a:r>
            <a:r>
              <a:rPr lang="cs-CZ" dirty="0" err="1"/>
              <a:t>polarization</a:t>
            </a:r>
            <a:r>
              <a:rPr lang="cs-CZ" b="1" dirty="0"/>
              <a:t> </a:t>
            </a:r>
            <a:r>
              <a:rPr lang="cs-CZ" dirty="0"/>
              <a:t>(</a:t>
            </a:r>
            <a:r>
              <a:rPr lang="cs-CZ" dirty="0" err="1"/>
              <a:t>global</a:t>
            </a:r>
            <a:r>
              <a:rPr lang="cs-CZ" dirty="0"/>
              <a:t> / </a:t>
            </a:r>
            <a:r>
              <a:rPr lang="cs-CZ" dirty="0" err="1"/>
              <a:t>national</a:t>
            </a:r>
            <a:r>
              <a:rPr lang="cs-CZ" dirty="0"/>
              <a:t> / </a:t>
            </a:r>
            <a:r>
              <a:rPr lang="cs-CZ" dirty="0" err="1"/>
              <a:t>local</a:t>
            </a:r>
            <a:r>
              <a:rPr lang="cs-CZ" dirty="0"/>
              <a:t> </a:t>
            </a:r>
            <a:r>
              <a:rPr lang="cs-CZ" dirty="0" err="1"/>
              <a:t>culture</a:t>
            </a:r>
            <a:r>
              <a:rPr lang="cs-CZ" dirty="0"/>
              <a:t>) </a:t>
            </a:r>
          </a:p>
        </p:txBody>
      </p:sp>
      <p:sp>
        <p:nvSpPr>
          <p:cNvPr id="3" name="Zástupný symbol pro obsah 2"/>
          <p:cNvSpPr>
            <a:spLocks noGrp="1"/>
          </p:cNvSpPr>
          <p:nvPr>
            <p:ph sz="half" idx="1"/>
          </p:nvPr>
        </p:nvSpPr>
        <p:spPr>
          <a:xfrm>
            <a:off x="838200" y="2125579"/>
            <a:ext cx="5181600" cy="4051384"/>
          </a:xfrm>
        </p:spPr>
        <p:txBody>
          <a:bodyPr/>
          <a:lstStyle/>
          <a:p>
            <a:r>
              <a:rPr lang="cs-CZ" b="1" dirty="0" err="1"/>
              <a:t>Rise</a:t>
            </a:r>
            <a:r>
              <a:rPr lang="cs-CZ" b="1" dirty="0"/>
              <a:t> </a:t>
            </a:r>
            <a:r>
              <a:rPr lang="cs-CZ" b="1" dirty="0" err="1"/>
              <a:t>of</a:t>
            </a:r>
            <a:r>
              <a:rPr lang="cs-CZ" b="1" dirty="0"/>
              <a:t> </a:t>
            </a:r>
            <a:r>
              <a:rPr lang="cs-CZ" b="1" dirty="0" err="1"/>
              <a:t>National</a:t>
            </a:r>
            <a:r>
              <a:rPr lang="cs-CZ" b="1" dirty="0"/>
              <a:t> </a:t>
            </a:r>
            <a:r>
              <a:rPr lang="cs-CZ" b="1" dirty="0" err="1"/>
              <a:t>cultures</a:t>
            </a:r>
            <a:endParaRPr lang="cs-CZ" dirty="0"/>
          </a:p>
          <a:p>
            <a:r>
              <a:rPr lang="cs-CZ" dirty="0"/>
              <a:t>Emergence </a:t>
            </a:r>
            <a:r>
              <a:rPr lang="cs-CZ" dirty="0" err="1"/>
              <a:t>of</a:t>
            </a:r>
            <a:r>
              <a:rPr lang="cs-CZ" dirty="0"/>
              <a:t> </a:t>
            </a:r>
            <a:r>
              <a:rPr lang="cs-CZ" dirty="0" err="1"/>
              <a:t>civilizational</a:t>
            </a:r>
            <a:r>
              <a:rPr lang="cs-CZ" dirty="0"/>
              <a:t> </a:t>
            </a:r>
            <a:r>
              <a:rPr lang="cs-CZ" dirty="0" err="1"/>
              <a:t>ethos</a:t>
            </a:r>
            <a:endParaRPr lang="cs-CZ" dirty="0"/>
          </a:p>
          <a:p>
            <a:r>
              <a:rPr lang="cs-CZ" dirty="0" err="1"/>
              <a:t>Christendom</a:t>
            </a:r>
            <a:r>
              <a:rPr lang="cs-CZ" dirty="0"/>
              <a:t> </a:t>
            </a:r>
            <a:r>
              <a:rPr lang="cs-CZ" dirty="0" err="1"/>
              <a:t>contra</a:t>
            </a:r>
            <a:r>
              <a:rPr lang="cs-CZ" dirty="0"/>
              <a:t> </a:t>
            </a:r>
            <a:r>
              <a:rPr lang="cs-CZ" dirty="0" err="1"/>
              <a:t>Islam</a:t>
            </a:r>
            <a:endParaRPr lang="cs-CZ" dirty="0"/>
          </a:p>
          <a:p>
            <a:r>
              <a:rPr lang="cs-CZ" dirty="0" err="1"/>
              <a:t>Clash</a:t>
            </a:r>
            <a:r>
              <a:rPr lang="cs-CZ" dirty="0"/>
              <a:t> </a:t>
            </a:r>
            <a:r>
              <a:rPr lang="cs-CZ" dirty="0" err="1"/>
              <a:t>of</a:t>
            </a:r>
            <a:r>
              <a:rPr lang="cs-CZ" dirty="0"/>
              <a:t> </a:t>
            </a:r>
            <a:r>
              <a:rPr lang="cs-CZ" dirty="0" err="1"/>
              <a:t>Civilization</a:t>
            </a:r>
            <a:endParaRPr lang="cs-CZ" dirty="0"/>
          </a:p>
          <a:p>
            <a:pPr marL="0" indent="0">
              <a:buNone/>
            </a:pPr>
            <a:r>
              <a:rPr lang="cs-CZ" dirty="0"/>
              <a:t>(Samuel </a:t>
            </a:r>
            <a:r>
              <a:rPr lang="cs-CZ" dirty="0" err="1"/>
              <a:t>Huntington</a:t>
            </a:r>
            <a:r>
              <a:rPr lang="cs-CZ" dirty="0"/>
              <a:t>)</a:t>
            </a:r>
          </a:p>
          <a:p>
            <a:endParaRPr lang="cs-CZ" dirty="0"/>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1931963"/>
            <a:ext cx="5181600" cy="3432810"/>
          </a:xfrm>
        </p:spPr>
      </p:pic>
    </p:spTree>
    <p:extLst>
      <p:ext uri="{BB962C8B-B14F-4D97-AF65-F5344CB8AC3E}">
        <p14:creationId xmlns:p14="http://schemas.microsoft.com/office/powerpoint/2010/main" val="1175916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5"/>
            <a:ext cx="10515600" cy="902201"/>
          </a:xfrm>
        </p:spPr>
        <p:txBody>
          <a:bodyPr>
            <a:noAutofit/>
          </a:bodyPr>
          <a:lstStyle/>
          <a:p>
            <a:pPr algn="ctr"/>
            <a:r>
              <a:rPr lang="cs-CZ" sz="3600" dirty="0"/>
              <a:t/>
            </a:r>
            <a:br>
              <a:rPr lang="cs-CZ" sz="3600" dirty="0"/>
            </a:br>
            <a:r>
              <a:rPr lang="cs-CZ" sz="3600" dirty="0" err="1"/>
              <a:t>Barrie</a:t>
            </a:r>
            <a:r>
              <a:rPr lang="cs-CZ" sz="3600" dirty="0"/>
              <a:t> </a:t>
            </a:r>
            <a:r>
              <a:rPr lang="cs-CZ" sz="3600" dirty="0" err="1"/>
              <a:t>Axford</a:t>
            </a:r>
            <a:r>
              <a:rPr lang="cs-CZ" sz="3600" dirty="0"/>
              <a:t> (</a:t>
            </a:r>
            <a:r>
              <a:rPr lang="en-US" sz="3600" dirty="0"/>
              <a:t>#</a:t>
            </a:r>
            <a:r>
              <a:rPr lang="cs-CZ" sz="3600" dirty="0"/>
              <a:t>3) </a:t>
            </a:r>
            <a:r>
              <a:rPr lang="cs-CZ" sz="3600" dirty="0" err="1"/>
              <a:t>culture</a:t>
            </a:r>
            <a:r>
              <a:rPr lang="cs-CZ" sz="3600" dirty="0"/>
              <a:t> </a:t>
            </a:r>
            <a:r>
              <a:rPr lang="cs-CZ" sz="3600" dirty="0" err="1"/>
              <a:t>of</a:t>
            </a:r>
            <a:r>
              <a:rPr lang="cs-CZ" sz="3600" dirty="0"/>
              <a:t> </a:t>
            </a:r>
            <a:r>
              <a:rPr lang="cs-CZ" sz="3600" dirty="0" err="1"/>
              <a:t>convergence</a:t>
            </a:r>
            <a:r>
              <a:rPr lang="cs-CZ" sz="3600" dirty="0"/>
              <a:t>, </a:t>
            </a:r>
            <a:r>
              <a:rPr lang="cs-CZ" sz="3600" dirty="0" err="1"/>
              <a:t>differentiation</a:t>
            </a:r>
            <a:r>
              <a:rPr lang="cs-CZ" sz="3600" dirty="0"/>
              <a:t> and </a:t>
            </a:r>
            <a:r>
              <a:rPr lang="cs-CZ" sz="3600" dirty="0" err="1"/>
              <a:t>hybridization</a:t>
            </a:r>
            <a:r>
              <a:rPr lang="cs-CZ" sz="3600" b="1" dirty="0"/>
              <a:t/>
            </a:r>
            <a:br>
              <a:rPr lang="cs-CZ" sz="3600" b="1" dirty="0"/>
            </a:br>
            <a:endParaRPr lang="cs-CZ" sz="3600" dirty="0"/>
          </a:p>
        </p:txBody>
      </p:sp>
      <p:sp>
        <p:nvSpPr>
          <p:cNvPr id="3" name="Zástupný symbol pro obsah 2"/>
          <p:cNvSpPr>
            <a:spLocks noGrp="1"/>
          </p:cNvSpPr>
          <p:nvPr>
            <p:ph sz="half" idx="1"/>
          </p:nvPr>
        </p:nvSpPr>
        <p:spPr/>
        <p:txBody>
          <a:bodyPr>
            <a:normAutofit fontScale="62500" lnSpcReduction="20000"/>
          </a:bodyPr>
          <a:lstStyle/>
          <a:p>
            <a:pPr marL="0" indent="0">
              <a:buNone/>
            </a:pPr>
            <a:r>
              <a:rPr lang="cs-CZ" b="1" dirty="0" err="1"/>
              <a:t>Cultural</a:t>
            </a:r>
            <a:r>
              <a:rPr lang="cs-CZ" b="1" dirty="0"/>
              <a:t> </a:t>
            </a:r>
            <a:r>
              <a:rPr lang="cs-CZ" b="1" dirty="0" err="1"/>
              <a:t>convergence</a:t>
            </a:r>
            <a:r>
              <a:rPr lang="cs-CZ" b="1" dirty="0"/>
              <a:t>: </a:t>
            </a:r>
          </a:p>
          <a:p>
            <a:pPr marL="0" indent="0">
              <a:buNone/>
            </a:pPr>
            <a:r>
              <a:rPr lang="cs-CZ" dirty="0" err="1"/>
              <a:t>It</a:t>
            </a:r>
            <a:r>
              <a:rPr lang="cs-CZ" dirty="0"/>
              <a:t> „…</a:t>
            </a:r>
            <a:r>
              <a:rPr lang="en-US" dirty="0"/>
              <a:t>refers to the tendency of cultures to change and adapt to frequent exposure to other cultures. The more cultures are in contact with each other, the more similar they will be. </a:t>
            </a:r>
            <a:r>
              <a:rPr lang="cs-CZ" dirty="0"/>
              <a:t>…</a:t>
            </a:r>
            <a:r>
              <a:rPr lang="en-US" dirty="0"/>
              <a:t>The higher the levels of interaction, the faster and more thoroughly cultures will converge, becoming more alike in their behaviors, ideologies, art, and so on</a:t>
            </a:r>
            <a:r>
              <a:rPr lang="cs-CZ" dirty="0"/>
              <a:t>“ (study.com)</a:t>
            </a:r>
            <a:r>
              <a:rPr lang="en-US" dirty="0"/>
              <a:t> </a:t>
            </a:r>
            <a:endParaRPr lang="cs-CZ" b="1" dirty="0"/>
          </a:p>
          <a:p>
            <a:pPr marL="0" indent="0">
              <a:buNone/>
            </a:pPr>
            <a:endParaRPr lang="cs-CZ" b="1" dirty="0"/>
          </a:p>
          <a:p>
            <a:pPr marL="0" indent="0">
              <a:buNone/>
            </a:pPr>
            <a:r>
              <a:rPr lang="cs-CZ" b="1" dirty="0" err="1"/>
              <a:t>Hybridization</a:t>
            </a:r>
            <a:r>
              <a:rPr lang="cs-CZ" b="1" dirty="0"/>
              <a:t>: „</a:t>
            </a:r>
            <a:r>
              <a:rPr lang="en-US" dirty="0"/>
              <a:t>The process by which a</a:t>
            </a:r>
            <a:r>
              <a:rPr lang="cs-CZ" dirty="0"/>
              <a:t> </a:t>
            </a:r>
            <a:r>
              <a:rPr lang="cs-CZ" dirty="0" err="1"/>
              <a:t>cultural</a:t>
            </a:r>
            <a:r>
              <a:rPr lang="cs-CZ" dirty="0"/>
              <a:t> </a:t>
            </a:r>
            <a:r>
              <a:rPr lang="en-US" dirty="0"/>
              <a:t>element blends into another</a:t>
            </a:r>
            <a:r>
              <a:rPr lang="cs-CZ" dirty="0"/>
              <a:t> </a:t>
            </a:r>
            <a:r>
              <a:rPr lang="cs-CZ" dirty="0" err="1"/>
              <a:t>culture</a:t>
            </a:r>
            <a:r>
              <a:rPr lang="cs-CZ" dirty="0"/>
              <a:t> </a:t>
            </a:r>
            <a:r>
              <a:rPr lang="en-US" dirty="0"/>
              <a:t>by modifying the element to fit</a:t>
            </a:r>
            <a:r>
              <a:rPr lang="cs-CZ" dirty="0"/>
              <a:t> </a:t>
            </a:r>
            <a:r>
              <a:rPr lang="cs-CZ" dirty="0" err="1"/>
              <a:t>cultral</a:t>
            </a:r>
            <a:r>
              <a:rPr lang="cs-CZ" dirty="0"/>
              <a:t> </a:t>
            </a:r>
            <a:r>
              <a:rPr lang="cs-CZ" dirty="0" err="1"/>
              <a:t>norms</a:t>
            </a:r>
            <a:r>
              <a:rPr lang="cs-CZ" dirty="0"/>
              <a:t>“ (Open </a:t>
            </a:r>
            <a:r>
              <a:rPr lang="cs-CZ" dirty="0" err="1"/>
              <a:t>Education</a:t>
            </a:r>
            <a:r>
              <a:rPr lang="cs-CZ" dirty="0"/>
              <a:t> Sociology </a:t>
            </a:r>
            <a:r>
              <a:rPr lang="cs-CZ" dirty="0" err="1"/>
              <a:t>Dictionary</a:t>
            </a:r>
            <a:r>
              <a:rPr lang="cs-CZ" dirty="0"/>
              <a:t>)</a:t>
            </a:r>
          </a:p>
          <a:p>
            <a:pPr marL="0" indent="0">
              <a:buNone/>
            </a:pPr>
            <a:r>
              <a:rPr lang="cs-CZ" dirty="0" err="1"/>
              <a:t>E.g</a:t>
            </a:r>
            <a:r>
              <a:rPr lang="cs-CZ" dirty="0"/>
              <a:t>. „</a:t>
            </a:r>
            <a:r>
              <a:rPr lang="cs-CZ" dirty="0" err="1"/>
              <a:t>global</a:t>
            </a:r>
            <a:r>
              <a:rPr lang="cs-CZ" dirty="0"/>
              <a:t> </a:t>
            </a:r>
            <a:r>
              <a:rPr lang="cs-CZ" dirty="0" err="1"/>
              <a:t>restaurants</a:t>
            </a:r>
            <a:r>
              <a:rPr lang="cs-CZ" dirty="0"/>
              <a:t> </a:t>
            </a:r>
            <a:r>
              <a:rPr lang="cs-CZ" dirty="0" err="1"/>
              <a:t>chains</a:t>
            </a:r>
            <a:r>
              <a:rPr lang="cs-CZ" dirty="0"/>
              <a:t> </a:t>
            </a:r>
            <a:r>
              <a:rPr lang="cs-CZ" dirty="0" err="1"/>
              <a:t>like</a:t>
            </a:r>
            <a:r>
              <a:rPr lang="cs-CZ" dirty="0"/>
              <a:t> Kentucky </a:t>
            </a:r>
            <a:r>
              <a:rPr lang="cs-CZ" dirty="0" err="1"/>
              <a:t>Fried</a:t>
            </a:r>
            <a:r>
              <a:rPr lang="cs-CZ" dirty="0"/>
              <a:t> </a:t>
            </a:r>
            <a:r>
              <a:rPr lang="cs-CZ" dirty="0" err="1"/>
              <a:t>Chicken</a:t>
            </a:r>
            <a:r>
              <a:rPr lang="cs-CZ" dirty="0"/>
              <a:t> </a:t>
            </a:r>
            <a:r>
              <a:rPr lang="cs-CZ" dirty="0" err="1"/>
              <a:t>or</a:t>
            </a:r>
            <a:r>
              <a:rPr lang="cs-CZ" dirty="0"/>
              <a:t> </a:t>
            </a:r>
            <a:r>
              <a:rPr lang="cs-CZ" dirty="0" err="1"/>
              <a:t>McDonald´s</a:t>
            </a:r>
            <a:r>
              <a:rPr lang="cs-CZ" dirty="0"/>
              <a:t> (KFC), </a:t>
            </a:r>
            <a:r>
              <a:rPr lang="cs-CZ" dirty="0" err="1"/>
              <a:t>modifying</a:t>
            </a:r>
            <a:r>
              <a:rPr lang="cs-CZ" dirty="0"/>
              <a:t> </a:t>
            </a:r>
            <a:r>
              <a:rPr lang="cs-CZ" dirty="0" err="1"/>
              <a:t>their</a:t>
            </a:r>
            <a:r>
              <a:rPr lang="cs-CZ" dirty="0"/>
              <a:t> </a:t>
            </a:r>
            <a:r>
              <a:rPr lang="cs-CZ" dirty="0" err="1"/>
              <a:t>menus</a:t>
            </a:r>
            <a:r>
              <a:rPr lang="cs-CZ" dirty="0"/>
              <a:t> to suit </a:t>
            </a:r>
            <a:r>
              <a:rPr lang="cs-CZ" dirty="0" err="1"/>
              <a:t>the</a:t>
            </a:r>
            <a:r>
              <a:rPr lang="cs-CZ" dirty="0"/>
              <a:t> </a:t>
            </a:r>
            <a:r>
              <a:rPr lang="cs-CZ" dirty="0" err="1"/>
              <a:t>tastes</a:t>
            </a:r>
            <a:r>
              <a:rPr lang="cs-CZ" dirty="0"/>
              <a:t> </a:t>
            </a:r>
            <a:r>
              <a:rPr lang="cs-CZ" dirty="0" err="1"/>
              <a:t>or</a:t>
            </a:r>
            <a:r>
              <a:rPr lang="cs-CZ" dirty="0"/>
              <a:t> </a:t>
            </a:r>
            <a:r>
              <a:rPr lang="en-US" dirty="0"/>
              <a:t>mores of different</a:t>
            </a:r>
            <a:r>
              <a:rPr lang="cs-CZ" dirty="0"/>
              <a:t> </a:t>
            </a:r>
            <a:r>
              <a:rPr lang="cs-CZ" dirty="0" err="1"/>
              <a:t>cultures</a:t>
            </a:r>
            <a:r>
              <a:rPr lang="cs-CZ" dirty="0"/>
              <a:t> (Open </a:t>
            </a:r>
            <a:r>
              <a:rPr lang="cs-CZ" dirty="0" err="1"/>
              <a:t>Education</a:t>
            </a:r>
            <a:r>
              <a:rPr lang="cs-CZ" dirty="0"/>
              <a:t> Sociology </a:t>
            </a:r>
            <a:r>
              <a:rPr lang="cs-CZ" dirty="0" err="1"/>
              <a:t>Dictionary</a:t>
            </a:r>
            <a:r>
              <a:rPr lang="cs-CZ" dirty="0"/>
              <a:t>)</a:t>
            </a:r>
          </a:p>
          <a:p>
            <a:pPr marL="0" indent="0">
              <a:buNone/>
            </a:pPr>
            <a:endParaRPr lang="cs-CZ" dirty="0"/>
          </a:p>
        </p:txBody>
      </p:sp>
      <p:sp>
        <p:nvSpPr>
          <p:cNvPr id="4" name="Zástupný symbol pro obsah 3"/>
          <p:cNvSpPr>
            <a:spLocks noGrp="1"/>
          </p:cNvSpPr>
          <p:nvPr>
            <p:ph sz="half" idx="2"/>
          </p:nvPr>
        </p:nvSpPr>
        <p:spPr>
          <a:xfrm>
            <a:off x="6087979" y="1443790"/>
            <a:ext cx="5265821" cy="4733174"/>
          </a:xfrm>
        </p:spPr>
        <p:txBody>
          <a:bodyPr>
            <a:normAutofit fontScale="62500" lnSpcReduction="20000"/>
          </a:bodyPr>
          <a:lstStyle/>
          <a:p>
            <a:pPr marL="0" indent="0">
              <a:buNone/>
            </a:pPr>
            <a:endParaRPr lang="cs-CZ" dirty="0"/>
          </a:p>
          <a:p>
            <a:pPr marL="0" indent="0">
              <a:buNone/>
            </a:pPr>
            <a:r>
              <a:rPr lang="cs-CZ" b="1" dirty="0" err="1"/>
              <a:t>The</a:t>
            </a:r>
            <a:r>
              <a:rPr lang="cs-CZ" b="1" dirty="0"/>
              <a:t> </a:t>
            </a:r>
            <a:r>
              <a:rPr lang="cs-CZ" b="1" dirty="0" err="1"/>
              <a:t>concept</a:t>
            </a:r>
            <a:r>
              <a:rPr lang="cs-CZ" b="1" dirty="0"/>
              <a:t> </a:t>
            </a:r>
            <a:r>
              <a:rPr lang="cs-CZ" b="1" dirty="0" err="1"/>
              <a:t>of</a:t>
            </a:r>
            <a:r>
              <a:rPr lang="cs-CZ" b="1" dirty="0"/>
              <a:t> </a:t>
            </a:r>
            <a:r>
              <a:rPr lang="cs-CZ" b="1" dirty="0" err="1"/>
              <a:t>differentiations</a:t>
            </a:r>
            <a:r>
              <a:rPr lang="cs-CZ" b="1" dirty="0"/>
              <a:t>:  </a:t>
            </a:r>
          </a:p>
          <a:p>
            <a:pPr marL="514350" indent="-514350">
              <a:buAutoNum type="alphaLcParenR"/>
            </a:pPr>
            <a:r>
              <a:rPr lang="cs-CZ" b="1" dirty="0" err="1"/>
              <a:t>Functional</a:t>
            </a:r>
            <a:r>
              <a:rPr lang="cs-CZ" b="1" dirty="0"/>
              <a:t> </a:t>
            </a:r>
          </a:p>
          <a:p>
            <a:pPr marL="514350" indent="-514350">
              <a:buAutoNum type="alphaLcParenR"/>
            </a:pPr>
            <a:r>
              <a:rPr lang="cs-CZ" b="1" dirty="0" err="1"/>
              <a:t>Segmentary</a:t>
            </a:r>
            <a:endParaRPr lang="cs-CZ" b="1" dirty="0"/>
          </a:p>
          <a:p>
            <a:pPr marL="514350" indent="-514350">
              <a:buAutoNum type="alphaLcParenR"/>
            </a:pPr>
            <a:r>
              <a:rPr lang="cs-CZ" b="1" dirty="0" err="1"/>
              <a:t>Stratificatory</a:t>
            </a:r>
            <a:endParaRPr lang="cs-CZ" b="1" dirty="0"/>
          </a:p>
          <a:p>
            <a:endParaRPr lang="cs-CZ" dirty="0"/>
          </a:p>
        </p:txBody>
      </p:sp>
      <p:pic>
        <p:nvPicPr>
          <p:cNvPr id="8" name="Obrázek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97516" y="2121985"/>
            <a:ext cx="3554223" cy="4648537"/>
          </a:xfrm>
          <a:prstGeom prst="rect">
            <a:avLst/>
          </a:prstGeom>
        </p:spPr>
      </p:pic>
    </p:spTree>
    <p:extLst>
      <p:ext uri="{BB962C8B-B14F-4D97-AF65-F5344CB8AC3E}">
        <p14:creationId xmlns:p14="http://schemas.microsoft.com/office/powerpoint/2010/main" val="499434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17000"/>
            <a:ext cx="10515600" cy="693654"/>
          </a:xfrm>
        </p:spPr>
        <p:txBody>
          <a:bodyPr>
            <a:normAutofit fontScale="90000"/>
          </a:bodyPr>
          <a:lstStyle/>
          <a:p>
            <a:pPr algn="ctr"/>
            <a:r>
              <a:rPr lang="cs-CZ" b="1" dirty="0"/>
              <a:t/>
            </a:r>
            <a:br>
              <a:rPr lang="cs-CZ" b="1" dirty="0"/>
            </a:br>
            <a:r>
              <a:rPr lang="cs-CZ" b="1" dirty="0"/>
              <a:t>4 </a:t>
            </a:r>
            <a:r>
              <a:rPr lang="cs-CZ" b="1" dirty="0" err="1"/>
              <a:t>types</a:t>
            </a:r>
            <a:r>
              <a:rPr lang="cs-CZ" b="1" dirty="0"/>
              <a:t> </a:t>
            </a:r>
            <a:r>
              <a:rPr lang="cs-CZ" b="1" dirty="0" err="1"/>
              <a:t>of</a:t>
            </a:r>
            <a:r>
              <a:rPr lang="cs-CZ" b="1" dirty="0"/>
              <a:t> </a:t>
            </a:r>
            <a:r>
              <a:rPr lang="cs-CZ" b="1" dirty="0" err="1"/>
              <a:t>glocalization</a:t>
            </a:r>
            <a:endParaRPr lang="cs-CZ" dirty="0"/>
          </a:p>
        </p:txBody>
      </p:sp>
      <p:sp>
        <p:nvSpPr>
          <p:cNvPr id="3" name="Zástupný symbol pro obsah 2"/>
          <p:cNvSpPr>
            <a:spLocks noGrp="1"/>
          </p:cNvSpPr>
          <p:nvPr>
            <p:ph sz="half" idx="1"/>
          </p:nvPr>
        </p:nvSpPr>
        <p:spPr/>
        <p:txBody>
          <a:bodyPr/>
          <a:lstStyle/>
          <a:p>
            <a:pPr marL="514350" indent="-514350">
              <a:buAutoNum type="arabicParenR"/>
            </a:pPr>
            <a:r>
              <a:rPr lang="cs-CZ" dirty="0" err="1"/>
              <a:t>relativization</a:t>
            </a:r>
            <a:r>
              <a:rPr lang="cs-CZ" dirty="0"/>
              <a:t> </a:t>
            </a:r>
          </a:p>
          <a:p>
            <a:pPr marL="514350" indent="-514350">
              <a:buAutoNum type="arabicParenR"/>
            </a:pPr>
            <a:r>
              <a:rPr lang="cs-CZ" dirty="0" err="1"/>
              <a:t>accomodation</a:t>
            </a:r>
            <a:endParaRPr lang="cs-CZ" dirty="0"/>
          </a:p>
          <a:p>
            <a:pPr marL="514350" indent="-514350">
              <a:buAutoNum type="arabicParenR"/>
            </a:pPr>
            <a:r>
              <a:rPr lang="cs-CZ" dirty="0" err="1"/>
              <a:t>hybridization</a:t>
            </a:r>
            <a:endParaRPr lang="cs-CZ" dirty="0"/>
          </a:p>
          <a:p>
            <a:pPr marL="514350" indent="-514350">
              <a:buAutoNum type="arabicParenR"/>
            </a:pPr>
            <a:r>
              <a:rPr lang="cs-CZ" dirty="0" err="1"/>
              <a:t>transformation</a:t>
            </a:r>
            <a:endParaRPr lang="cs-CZ" dirty="0"/>
          </a:p>
        </p:txBody>
      </p:sp>
      <p:sp>
        <p:nvSpPr>
          <p:cNvPr id="5" name="Zástupný symbol pro obsah 4"/>
          <p:cNvSpPr>
            <a:spLocks noGrp="1"/>
          </p:cNvSpPr>
          <p:nvPr>
            <p:ph sz="half" idx="2"/>
          </p:nvPr>
        </p:nvSpPr>
        <p:spPr/>
        <p:txBody>
          <a:bodyPr/>
          <a:lstStyle/>
          <a:p>
            <a:endParaRPr lang="cs-CZ"/>
          </a:p>
        </p:txBody>
      </p:sp>
      <p:pic>
        <p:nvPicPr>
          <p:cNvPr id="4" name="Zástupný symbol pro obsah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9705" y="1741321"/>
            <a:ext cx="7275095" cy="4435642"/>
          </a:xfrm>
          <a:prstGeom prst="rect">
            <a:avLst/>
          </a:prstGeom>
        </p:spPr>
      </p:pic>
    </p:spTree>
    <p:extLst>
      <p:ext uri="{BB962C8B-B14F-4D97-AF65-F5344CB8AC3E}">
        <p14:creationId xmlns:p14="http://schemas.microsoft.com/office/powerpoint/2010/main" val="21211213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5"/>
            <a:ext cx="10515600" cy="1257320"/>
          </a:xfrm>
        </p:spPr>
        <p:txBody>
          <a:bodyPr>
            <a:normAutofit fontScale="90000"/>
          </a:bodyPr>
          <a:lstStyle/>
          <a:p>
            <a:pPr algn="ctr"/>
            <a:r>
              <a:rPr lang="cs-CZ" dirty="0" err="1"/>
              <a:t>Barrie</a:t>
            </a:r>
            <a:r>
              <a:rPr lang="cs-CZ" dirty="0"/>
              <a:t> </a:t>
            </a:r>
            <a:r>
              <a:rPr lang="cs-CZ" dirty="0" err="1"/>
              <a:t>Axford</a:t>
            </a:r>
            <a:r>
              <a:rPr lang="cs-CZ" dirty="0"/>
              <a:t> (</a:t>
            </a:r>
            <a:r>
              <a:rPr lang="en-US" dirty="0"/>
              <a:t>#</a:t>
            </a:r>
            <a:r>
              <a:rPr lang="cs-CZ" dirty="0"/>
              <a:t>4) = </a:t>
            </a:r>
            <a:r>
              <a:rPr lang="cs-CZ" b="1" dirty="0" err="1"/>
              <a:t>meaining</a:t>
            </a:r>
            <a:r>
              <a:rPr lang="cs-CZ" b="1" dirty="0"/>
              <a:t> </a:t>
            </a:r>
            <a:r>
              <a:rPr lang="cs-CZ" b="1" dirty="0" err="1"/>
              <a:t>of</a:t>
            </a:r>
            <a:r>
              <a:rPr lang="cs-CZ" b="1" dirty="0"/>
              <a:t> </a:t>
            </a:r>
            <a:r>
              <a:rPr lang="cs-CZ" b="1" dirty="0" err="1"/>
              <a:t>symbolical</a:t>
            </a:r>
            <a:r>
              <a:rPr lang="cs-CZ" b="1" dirty="0"/>
              <a:t> </a:t>
            </a:r>
            <a:r>
              <a:rPr lang="cs-CZ" b="1" dirty="0" err="1"/>
              <a:t>production</a:t>
            </a:r>
            <a:r>
              <a:rPr lang="cs-CZ" b="1" dirty="0"/>
              <a:t> </a:t>
            </a:r>
            <a:r>
              <a:rPr lang="cs-CZ" b="1" dirty="0" err="1"/>
              <a:t>of</a:t>
            </a:r>
            <a:r>
              <a:rPr lang="cs-CZ" b="1" dirty="0"/>
              <a:t> </a:t>
            </a:r>
            <a:r>
              <a:rPr lang="cs-CZ" b="1" dirty="0" err="1"/>
              <a:t>culture</a:t>
            </a:r>
            <a:r>
              <a:rPr lang="cs-CZ" b="1" dirty="0"/>
              <a:t> </a:t>
            </a:r>
            <a:r>
              <a:rPr lang="cs-CZ" b="1" dirty="0" err="1"/>
              <a:t>through</a:t>
            </a:r>
            <a:r>
              <a:rPr lang="cs-CZ" b="1" dirty="0"/>
              <a:t> media and </a:t>
            </a:r>
            <a:r>
              <a:rPr lang="cs-CZ" b="1" dirty="0" err="1"/>
              <a:t>consumption</a:t>
            </a:r>
            <a:endParaRPr lang="cs-CZ" dirty="0"/>
          </a:p>
        </p:txBody>
      </p:sp>
      <p:sp>
        <p:nvSpPr>
          <p:cNvPr id="3" name="Zástupný symbol pro obsah 2"/>
          <p:cNvSpPr>
            <a:spLocks noGrp="1"/>
          </p:cNvSpPr>
          <p:nvPr>
            <p:ph sz="half" idx="1"/>
          </p:nvPr>
        </p:nvSpPr>
        <p:spPr>
          <a:xfrm>
            <a:off x="838200" y="2245894"/>
            <a:ext cx="5181600" cy="4291263"/>
          </a:xfrm>
        </p:spPr>
        <p:txBody>
          <a:bodyPr>
            <a:normAutofit/>
          </a:bodyPr>
          <a:lstStyle/>
          <a:p>
            <a:pPr marL="0" indent="0">
              <a:buNone/>
            </a:pPr>
            <a:r>
              <a:rPr lang="cs-CZ" dirty="0" err="1"/>
              <a:t>Communication</a:t>
            </a:r>
            <a:r>
              <a:rPr lang="cs-CZ" dirty="0"/>
              <a:t> </a:t>
            </a:r>
            <a:r>
              <a:rPr lang="cs-CZ" dirty="0" err="1"/>
              <a:t>is</a:t>
            </a:r>
            <a:r>
              <a:rPr lang="cs-CZ" dirty="0"/>
              <a:t> a </a:t>
            </a:r>
            <a:r>
              <a:rPr lang="cs-CZ" dirty="0" err="1"/>
              <a:t>key</a:t>
            </a:r>
            <a:r>
              <a:rPr lang="cs-CZ" dirty="0"/>
              <a:t> </a:t>
            </a:r>
            <a:r>
              <a:rPr lang="cs-CZ" dirty="0" err="1"/>
              <a:t>tool</a:t>
            </a:r>
            <a:r>
              <a:rPr lang="cs-CZ" dirty="0"/>
              <a:t> </a:t>
            </a:r>
            <a:r>
              <a:rPr lang="cs-CZ" dirty="0" err="1"/>
              <a:t>for</a:t>
            </a:r>
            <a:r>
              <a:rPr lang="cs-CZ" dirty="0"/>
              <a:t> </a:t>
            </a:r>
            <a:r>
              <a:rPr lang="cs-CZ" dirty="0" err="1"/>
              <a:t>culture</a:t>
            </a:r>
            <a:r>
              <a:rPr lang="cs-CZ" dirty="0"/>
              <a:t> (media) to </a:t>
            </a:r>
            <a:r>
              <a:rPr lang="cs-CZ" dirty="0" err="1"/>
              <a:t>become</a:t>
            </a:r>
            <a:r>
              <a:rPr lang="cs-CZ" dirty="0"/>
              <a:t> </a:t>
            </a:r>
            <a:r>
              <a:rPr lang="cs-CZ" dirty="0" err="1"/>
              <a:t>global</a:t>
            </a:r>
            <a:r>
              <a:rPr lang="cs-CZ" dirty="0"/>
              <a:t>: </a:t>
            </a:r>
          </a:p>
          <a:p>
            <a:pPr marL="0" indent="0">
              <a:buNone/>
            </a:pPr>
            <a:r>
              <a:rPr lang="cs-CZ" dirty="0" err="1"/>
              <a:t>E.g</a:t>
            </a:r>
            <a:r>
              <a:rPr lang="cs-CZ" dirty="0"/>
              <a:t>.:  </a:t>
            </a:r>
          </a:p>
          <a:p>
            <a:pPr marL="514350" indent="-514350">
              <a:buAutoNum type="arabicParenBoth"/>
            </a:pPr>
            <a:r>
              <a:rPr lang="cs-CZ" b="1" dirty="0" err="1"/>
              <a:t>cultural</a:t>
            </a:r>
            <a:r>
              <a:rPr lang="cs-CZ" b="1" dirty="0"/>
              <a:t> </a:t>
            </a:r>
            <a:r>
              <a:rPr lang="cs-CZ" b="1" dirty="0" err="1"/>
              <a:t>imperialism</a:t>
            </a:r>
            <a:r>
              <a:rPr lang="cs-CZ" b="1" dirty="0"/>
              <a:t> </a:t>
            </a:r>
            <a:r>
              <a:rPr lang="cs-CZ" dirty="0"/>
              <a:t>(CNN)</a:t>
            </a:r>
          </a:p>
          <a:p>
            <a:pPr marL="514350" indent="-514350">
              <a:buAutoNum type="arabicParenBoth"/>
            </a:pPr>
            <a:r>
              <a:rPr lang="cs-CZ" b="1" dirty="0" err="1"/>
              <a:t>indigenization</a:t>
            </a:r>
            <a:r>
              <a:rPr lang="cs-CZ" b="1" dirty="0"/>
              <a:t> </a:t>
            </a:r>
            <a:r>
              <a:rPr lang="cs-CZ" dirty="0"/>
              <a:t>(</a:t>
            </a:r>
            <a:r>
              <a:rPr lang="cs-CZ" dirty="0" err="1"/>
              <a:t>e.g</a:t>
            </a:r>
            <a:r>
              <a:rPr lang="cs-CZ" dirty="0"/>
              <a:t>. </a:t>
            </a:r>
            <a:r>
              <a:rPr lang="cs-CZ" dirty="0" err="1"/>
              <a:t>Spread</a:t>
            </a:r>
            <a:r>
              <a:rPr lang="cs-CZ" dirty="0"/>
              <a:t> </a:t>
            </a:r>
            <a:r>
              <a:rPr lang="cs-CZ" dirty="0" err="1"/>
              <a:t>of</a:t>
            </a:r>
            <a:r>
              <a:rPr lang="cs-CZ" dirty="0"/>
              <a:t> </a:t>
            </a:r>
            <a:r>
              <a:rPr lang="cs-CZ" dirty="0" err="1"/>
              <a:t>radio</a:t>
            </a:r>
            <a:r>
              <a:rPr lang="cs-CZ" dirty="0"/>
              <a:t> in </a:t>
            </a:r>
            <a:r>
              <a:rPr lang="cs-CZ" dirty="0" err="1"/>
              <a:t>places</a:t>
            </a:r>
            <a:r>
              <a:rPr lang="cs-CZ" dirty="0"/>
              <a:t> in </a:t>
            </a:r>
            <a:r>
              <a:rPr lang="cs-CZ" dirty="0" err="1"/>
              <a:t>Africa</a:t>
            </a:r>
            <a:r>
              <a:rPr lang="cs-CZ" dirty="0"/>
              <a:t> </a:t>
            </a:r>
            <a:r>
              <a:rPr lang="cs-CZ" dirty="0" err="1"/>
              <a:t>during</a:t>
            </a:r>
            <a:r>
              <a:rPr lang="cs-CZ" dirty="0"/>
              <a:t> 1990s)</a:t>
            </a:r>
          </a:p>
          <a:p>
            <a:pPr marL="514350" indent="-514350">
              <a:buAutoNum type="arabicParenBoth"/>
            </a:pPr>
            <a:r>
              <a:rPr lang="cs-CZ" b="1" dirty="0" err="1"/>
              <a:t>glocalization</a:t>
            </a:r>
            <a:r>
              <a:rPr lang="cs-CZ" b="1" dirty="0"/>
              <a:t> </a:t>
            </a:r>
            <a:r>
              <a:rPr lang="cs-CZ" dirty="0"/>
              <a:t>– </a:t>
            </a:r>
            <a:r>
              <a:rPr lang="cs-CZ" dirty="0" err="1"/>
              <a:t>e.g</a:t>
            </a:r>
            <a:r>
              <a:rPr lang="cs-CZ" dirty="0"/>
              <a:t>. </a:t>
            </a:r>
            <a:r>
              <a:rPr lang="cs-CZ" dirty="0" err="1"/>
              <a:t>regional</a:t>
            </a:r>
            <a:r>
              <a:rPr lang="cs-CZ" dirty="0"/>
              <a:t> </a:t>
            </a:r>
            <a:r>
              <a:rPr lang="cs-CZ" dirty="0" err="1"/>
              <a:t>branches</a:t>
            </a:r>
            <a:r>
              <a:rPr lang="cs-CZ" dirty="0"/>
              <a:t> </a:t>
            </a:r>
            <a:r>
              <a:rPr lang="cs-CZ" dirty="0" err="1"/>
              <a:t>of</a:t>
            </a:r>
            <a:r>
              <a:rPr lang="cs-CZ" dirty="0"/>
              <a:t> VIVA and MTV</a:t>
            </a:r>
          </a:p>
          <a:p>
            <a:endParaRPr lang="cs-CZ" dirty="0"/>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788145" y="2692275"/>
            <a:ext cx="2993182" cy="1286543"/>
          </a:xfrm>
        </p:spPr>
      </p:pic>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15700" y="3978818"/>
            <a:ext cx="2143125" cy="2054142"/>
          </a:xfrm>
          <a:prstGeom prst="rect">
            <a:avLst/>
          </a:prstGeom>
        </p:spPr>
      </p:pic>
      <p:pic>
        <p:nvPicPr>
          <p:cNvPr id="7" name="Obráze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4709836"/>
            <a:ext cx="1628775" cy="1323124"/>
          </a:xfrm>
          <a:prstGeom prst="rect">
            <a:avLst/>
          </a:prstGeom>
        </p:spPr>
      </p:pic>
      <p:pic>
        <p:nvPicPr>
          <p:cNvPr id="8" name="Obrázek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45994" y="4514014"/>
            <a:ext cx="1465633" cy="1526171"/>
          </a:xfrm>
          <a:prstGeom prst="rect">
            <a:avLst/>
          </a:prstGeom>
        </p:spPr>
      </p:pic>
      <p:pic>
        <p:nvPicPr>
          <p:cNvPr id="9" name="Obrázek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03509" y="2475664"/>
            <a:ext cx="1955316" cy="1214354"/>
          </a:xfrm>
          <a:prstGeom prst="rect">
            <a:avLst/>
          </a:prstGeom>
        </p:spPr>
      </p:pic>
    </p:spTree>
    <p:extLst>
      <p:ext uri="{BB962C8B-B14F-4D97-AF65-F5344CB8AC3E}">
        <p14:creationId xmlns:p14="http://schemas.microsoft.com/office/powerpoint/2010/main" val="1391505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5"/>
            <a:ext cx="10515600" cy="854075"/>
          </a:xfrm>
        </p:spPr>
        <p:txBody>
          <a:bodyPr>
            <a:normAutofit/>
          </a:bodyPr>
          <a:lstStyle/>
          <a:p>
            <a:pPr algn="ctr"/>
            <a:r>
              <a:rPr lang="cs-CZ" dirty="0"/>
              <a:t>Media and </a:t>
            </a:r>
            <a:r>
              <a:rPr lang="cs-CZ" dirty="0" err="1"/>
              <a:t>the</a:t>
            </a:r>
            <a:r>
              <a:rPr lang="cs-CZ" dirty="0"/>
              <a:t> major </a:t>
            </a:r>
            <a:r>
              <a:rPr lang="cs-CZ" dirty="0" err="1"/>
              <a:t>paradigms</a:t>
            </a:r>
            <a:endParaRPr lang="cs-CZ" dirty="0"/>
          </a:p>
        </p:txBody>
      </p:sp>
      <p:sp>
        <p:nvSpPr>
          <p:cNvPr id="3" name="Zástupný symbol pro obsah 2"/>
          <p:cNvSpPr>
            <a:spLocks noGrp="1"/>
          </p:cNvSpPr>
          <p:nvPr>
            <p:ph idx="1"/>
          </p:nvPr>
        </p:nvSpPr>
        <p:spPr>
          <a:xfrm>
            <a:off x="838200" y="1868905"/>
            <a:ext cx="10515600" cy="4308058"/>
          </a:xfrm>
        </p:spPr>
        <p:txBody>
          <a:bodyPr/>
          <a:lstStyle/>
          <a:p>
            <a:pPr marL="514350" indent="-514350">
              <a:buAutoNum type="arabicParenBoth"/>
            </a:pPr>
            <a:r>
              <a:rPr lang="cs-CZ" dirty="0" err="1"/>
              <a:t>Global</a:t>
            </a:r>
            <a:r>
              <a:rPr lang="cs-CZ" dirty="0"/>
              <a:t> </a:t>
            </a:r>
            <a:r>
              <a:rPr lang="cs-CZ" dirty="0" err="1"/>
              <a:t>village</a:t>
            </a:r>
            <a:r>
              <a:rPr lang="cs-CZ" dirty="0"/>
              <a:t> (</a:t>
            </a:r>
            <a:r>
              <a:rPr lang="cs-CZ" dirty="0" err="1"/>
              <a:t>Mc</a:t>
            </a:r>
            <a:r>
              <a:rPr lang="cs-CZ" dirty="0"/>
              <a:t> </a:t>
            </a:r>
            <a:r>
              <a:rPr lang="cs-CZ" dirty="0" err="1"/>
              <a:t>Luhan</a:t>
            </a:r>
            <a:r>
              <a:rPr lang="cs-CZ" dirty="0"/>
              <a:t>)</a:t>
            </a:r>
          </a:p>
          <a:p>
            <a:pPr marL="514350" indent="-514350">
              <a:buAutoNum type="arabicParenBoth"/>
            </a:pPr>
            <a:r>
              <a:rPr lang="cs-CZ" dirty="0" err="1"/>
              <a:t>World-system</a:t>
            </a:r>
            <a:r>
              <a:rPr lang="cs-CZ" dirty="0"/>
              <a:t> </a:t>
            </a:r>
            <a:r>
              <a:rPr lang="cs-CZ" dirty="0" err="1"/>
              <a:t>theory</a:t>
            </a:r>
            <a:r>
              <a:rPr lang="cs-CZ" dirty="0"/>
              <a:t> (media </a:t>
            </a:r>
            <a:r>
              <a:rPr lang="cs-CZ" dirty="0" err="1"/>
              <a:t>imperialism</a:t>
            </a:r>
            <a:r>
              <a:rPr lang="cs-CZ" dirty="0"/>
              <a:t>)</a:t>
            </a:r>
          </a:p>
          <a:p>
            <a:pPr marL="514350" indent="-514350">
              <a:buAutoNum type="arabicParenBoth"/>
            </a:pPr>
            <a:r>
              <a:rPr lang="cs-CZ" dirty="0" err="1"/>
              <a:t>Networked</a:t>
            </a:r>
            <a:r>
              <a:rPr lang="cs-CZ" dirty="0"/>
              <a:t> society (Manuel </a:t>
            </a:r>
            <a:r>
              <a:rPr lang="cs-CZ" dirty="0" err="1"/>
              <a:t>Castells</a:t>
            </a:r>
            <a:r>
              <a:rPr lang="cs-CZ" dirty="0"/>
              <a:t>)</a:t>
            </a:r>
          </a:p>
          <a:p>
            <a:pPr marL="514350" indent="-514350">
              <a:buAutoNum type="arabicParenBoth"/>
            </a:pPr>
            <a:r>
              <a:rPr lang="cs-CZ" dirty="0" err="1"/>
              <a:t>Jürgen</a:t>
            </a:r>
            <a:r>
              <a:rPr lang="cs-CZ" dirty="0"/>
              <a:t> </a:t>
            </a:r>
            <a:r>
              <a:rPr lang="cs-CZ" dirty="0" err="1"/>
              <a:t>Habermas</a:t>
            </a:r>
            <a:r>
              <a:rPr lang="cs-CZ" dirty="0"/>
              <a:t> (</a:t>
            </a:r>
            <a:r>
              <a:rPr lang="cs-CZ" dirty="0" err="1"/>
              <a:t>global</a:t>
            </a:r>
            <a:r>
              <a:rPr lang="cs-CZ" dirty="0"/>
              <a:t> public </a:t>
            </a:r>
            <a:r>
              <a:rPr lang="cs-CZ" dirty="0" err="1"/>
              <a:t>sphere</a:t>
            </a:r>
            <a:r>
              <a:rPr lang="cs-CZ" dirty="0"/>
              <a:t>)</a:t>
            </a:r>
          </a:p>
          <a:p>
            <a:endParaRPr lang="cs-CZ" dirty="0"/>
          </a:p>
        </p:txBody>
      </p:sp>
    </p:spTree>
    <p:extLst>
      <p:ext uri="{BB962C8B-B14F-4D97-AF65-F5344CB8AC3E}">
        <p14:creationId xmlns:p14="http://schemas.microsoft.com/office/powerpoint/2010/main" val="11677777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err="1"/>
              <a:t>Global</a:t>
            </a:r>
            <a:r>
              <a:rPr lang="cs-CZ" dirty="0"/>
              <a:t> </a:t>
            </a:r>
            <a:r>
              <a:rPr lang="cs-CZ" dirty="0" err="1"/>
              <a:t>village</a:t>
            </a:r>
            <a:r>
              <a:rPr lang="cs-CZ" dirty="0"/>
              <a:t> (</a:t>
            </a:r>
            <a:r>
              <a:rPr lang="cs-CZ" dirty="0" err="1"/>
              <a:t>Mc</a:t>
            </a:r>
            <a:r>
              <a:rPr lang="cs-CZ" dirty="0"/>
              <a:t> </a:t>
            </a:r>
            <a:r>
              <a:rPr lang="cs-CZ" dirty="0" err="1"/>
              <a:t>Luhan</a:t>
            </a:r>
            <a:r>
              <a:rPr lang="cs-CZ" dirty="0"/>
              <a:t>)</a:t>
            </a:r>
          </a:p>
        </p:txBody>
      </p:sp>
      <p:sp>
        <p:nvSpPr>
          <p:cNvPr id="3" name="Zástupný symbol pro obsah 2"/>
          <p:cNvSpPr>
            <a:spLocks noGrp="1"/>
          </p:cNvSpPr>
          <p:nvPr>
            <p:ph sz="half" idx="1"/>
          </p:nvPr>
        </p:nvSpPr>
        <p:spPr/>
        <p:txBody>
          <a:bodyPr/>
          <a:lstStyle/>
          <a:p>
            <a:pPr marL="0" indent="0">
              <a:buNone/>
            </a:pPr>
            <a:r>
              <a:rPr lang="cs-CZ" dirty="0" err="1"/>
              <a:t>Kai</a:t>
            </a:r>
            <a:r>
              <a:rPr lang="cs-CZ" dirty="0"/>
              <a:t> </a:t>
            </a:r>
            <a:r>
              <a:rPr lang="cs-CZ" dirty="0" err="1"/>
              <a:t>Hafez</a:t>
            </a:r>
            <a:r>
              <a:rPr lang="cs-CZ" dirty="0"/>
              <a:t> – </a:t>
            </a:r>
            <a:r>
              <a:rPr lang="cs-CZ" dirty="0" err="1"/>
              <a:t>three</a:t>
            </a:r>
            <a:r>
              <a:rPr lang="cs-CZ" dirty="0"/>
              <a:t> </a:t>
            </a:r>
            <a:r>
              <a:rPr lang="cs-CZ" dirty="0" err="1"/>
              <a:t>characteristics</a:t>
            </a:r>
            <a:r>
              <a:rPr lang="cs-CZ" dirty="0"/>
              <a:t> (</a:t>
            </a:r>
            <a:r>
              <a:rPr lang="cs-CZ" dirty="0" err="1"/>
              <a:t>accepted</a:t>
            </a:r>
            <a:r>
              <a:rPr lang="cs-CZ" dirty="0"/>
              <a:t> </a:t>
            </a:r>
            <a:r>
              <a:rPr lang="cs-CZ" dirty="0" err="1"/>
              <a:t>positively</a:t>
            </a:r>
            <a:r>
              <a:rPr lang="cs-CZ" dirty="0"/>
              <a:t>): </a:t>
            </a:r>
          </a:p>
          <a:p>
            <a:pPr marL="0" indent="0">
              <a:buNone/>
            </a:pPr>
            <a:r>
              <a:rPr lang="cs-CZ" dirty="0"/>
              <a:t>(1) </a:t>
            </a:r>
            <a:r>
              <a:rPr lang="cs-CZ" dirty="0" err="1"/>
              <a:t>interconnected</a:t>
            </a:r>
            <a:r>
              <a:rPr lang="cs-CZ" dirty="0"/>
              <a:t> </a:t>
            </a:r>
            <a:r>
              <a:rPr lang="cs-CZ" dirty="0" err="1"/>
              <a:t>system</a:t>
            </a:r>
            <a:endParaRPr lang="cs-CZ" dirty="0"/>
          </a:p>
          <a:p>
            <a:pPr marL="0" indent="0">
              <a:buNone/>
            </a:pPr>
            <a:r>
              <a:rPr lang="cs-CZ" dirty="0"/>
              <a:t>(2) </a:t>
            </a:r>
            <a:r>
              <a:rPr lang="cs-CZ" dirty="0" err="1"/>
              <a:t>system</a:t>
            </a:r>
            <a:r>
              <a:rPr lang="cs-CZ" dirty="0"/>
              <a:t> </a:t>
            </a:r>
            <a:r>
              <a:rPr lang="cs-CZ" dirty="0" err="1"/>
              <a:t>change</a:t>
            </a:r>
            <a:endParaRPr lang="cs-CZ" dirty="0"/>
          </a:p>
          <a:p>
            <a:pPr marL="0" indent="0">
              <a:buNone/>
            </a:pPr>
            <a:r>
              <a:rPr lang="cs-CZ" dirty="0"/>
              <a:t>(3) </a:t>
            </a:r>
            <a:r>
              <a:rPr lang="cs-CZ" dirty="0" err="1"/>
              <a:t>interdependency</a:t>
            </a:r>
            <a:endParaRPr lang="cs-CZ" dirty="0"/>
          </a:p>
          <a:p>
            <a:pPr marL="0" indent="0">
              <a:buNone/>
            </a:pPr>
            <a:endParaRPr lang="cs-CZ" dirty="0"/>
          </a:p>
          <a:p>
            <a:pPr marL="0" indent="0">
              <a:buNone/>
            </a:pPr>
            <a:endParaRPr lang="cs-CZ" dirty="0"/>
          </a:p>
          <a:p>
            <a:pPr marL="0" indent="0">
              <a:buNone/>
            </a:pPr>
            <a:endParaRPr lang="cs-CZ" dirty="0"/>
          </a:p>
          <a:p>
            <a:pPr marL="0" indent="0">
              <a:buNone/>
            </a:pPr>
            <a:endParaRPr lang="cs-CZ" dirty="0"/>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946801" y="1825625"/>
            <a:ext cx="5406999" cy="3837238"/>
          </a:xfrm>
        </p:spPr>
      </p:pic>
    </p:spTree>
    <p:extLst>
      <p:ext uri="{BB962C8B-B14F-4D97-AF65-F5344CB8AC3E}">
        <p14:creationId xmlns:p14="http://schemas.microsoft.com/office/powerpoint/2010/main" val="1202553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04800"/>
            <a:ext cx="10515600" cy="1082842"/>
          </a:xfrm>
        </p:spPr>
        <p:txBody>
          <a:bodyPr>
            <a:normAutofit fontScale="90000"/>
          </a:bodyPr>
          <a:lstStyle/>
          <a:p>
            <a:pPr algn="ctr"/>
            <a:r>
              <a:rPr lang="cs-CZ" sz="4000" dirty="0"/>
              <a:t/>
            </a:r>
            <a:br>
              <a:rPr lang="cs-CZ" sz="4000" dirty="0"/>
            </a:br>
            <a:r>
              <a:rPr lang="cs-CZ" sz="4000" dirty="0" err="1"/>
              <a:t>World-system</a:t>
            </a:r>
            <a:r>
              <a:rPr lang="cs-CZ" sz="4000" dirty="0"/>
              <a:t> </a:t>
            </a:r>
            <a:r>
              <a:rPr lang="cs-CZ" sz="4000" dirty="0" err="1"/>
              <a:t>theory</a:t>
            </a:r>
            <a:r>
              <a:rPr lang="cs-CZ" sz="4000" dirty="0"/>
              <a:t> (media </a:t>
            </a:r>
            <a:r>
              <a:rPr lang="cs-CZ" sz="4000" dirty="0" err="1"/>
              <a:t>imperialism</a:t>
            </a:r>
            <a:r>
              <a:rPr lang="cs-CZ" sz="4000" dirty="0"/>
              <a:t> – I. </a:t>
            </a:r>
            <a:r>
              <a:rPr lang="cs-CZ" sz="4000" dirty="0" err="1"/>
              <a:t>Wallersteen</a:t>
            </a:r>
            <a:r>
              <a:rPr lang="cs-CZ" sz="4000" dirty="0"/>
              <a:t>)</a:t>
            </a:r>
            <a:r>
              <a:rPr lang="cs-CZ" dirty="0"/>
              <a:t/>
            </a:r>
            <a:br>
              <a:rPr lang="cs-CZ" dirty="0"/>
            </a:br>
            <a:endParaRPr lang="cs-CZ" dirty="0"/>
          </a:p>
        </p:txBody>
      </p:sp>
      <p:sp>
        <p:nvSpPr>
          <p:cNvPr id="3" name="Zástupný symbol pro obsah 2"/>
          <p:cNvSpPr>
            <a:spLocks noGrp="1"/>
          </p:cNvSpPr>
          <p:nvPr>
            <p:ph sz="half" idx="1"/>
          </p:nvPr>
        </p:nvSpPr>
        <p:spPr>
          <a:xfrm>
            <a:off x="838200" y="1700462"/>
            <a:ext cx="5181600" cy="4668253"/>
          </a:xfrm>
        </p:spPr>
        <p:txBody>
          <a:bodyPr>
            <a:normAutofit fontScale="92500"/>
          </a:bodyPr>
          <a:lstStyle/>
          <a:p>
            <a:r>
              <a:rPr lang="cs-CZ" dirty="0"/>
              <a:t>Media as a </a:t>
            </a:r>
            <a:r>
              <a:rPr lang="cs-CZ" dirty="0" err="1"/>
              <a:t>message</a:t>
            </a:r>
            <a:r>
              <a:rPr lang="cs-CZ" dirty="0"/>
              <a:t> </a:t>
            </a:r>
            <a:r>
              <a:rPr lang="cs-CZ" dirty="0" err="1"/>
              <a:t>of</a:t>
            </a:r>
            <a:r>
              <a:rPr lang="cs-CZ" dirty="0"/>
              <a:t> </a:t>
            </a:r>
            <a:r>
              <a:rPr lang="cs-CZ" dirty="0" err="1"/>
              <a:t>cultural</a:t>
            </a:r>
            <a:r>
              <a:rPr lang="cs-CZ" dirty="0"/>
              <a:t> </a:t>
            </a:r>
            <a:r>
              <a:rPr lang="cs-CZ" dirty="0" err="1"/>
              <a:t>imperialism</a:t>
            </a:r>
            <a:r>
              <a:rPr lang="cs-CZ" dirty="0"/>
              <a:t> </a:t>
            </a:r>
          </a:p>
          <a:p>
            <a:r>
              <a:rPr lang="cs-CZ" dirty="0"/>
              <a:t>Media </a:t>
            </a:r>
            <a:r>
              <a:rPr lang="cs-CZ" dirty="0" err="1"/>
              <a:t>industry</a:t>
            </a:r>
            <a:r>
              <a:rPr lang="cs-CZ" dirty="0"/>
              <a:t> (USA) </a:t>
            </a:r>
            <a:r>
              <a:rPr lang="cs-CZ" dirty="0" err="1"/>
              <a:t>aimed</a:t>
            </a:r>
            <a:r>
              <a:rPr lang="cs-CZ" dirty="0"/>
              <a:t> </a:t>
            </a:r>
            <a:r>
              <a:rPr lang="cs-CZ" dirty="0" err="1"/>
              <a:t>at</a:t>
            </a:r>
            <a:r>
              <a:rPr lang="cs-CZ" dirty="0"/>
              <a:t> </a:t>
            </a:r>
            <a:r>
              <a:rPr lang="cs-CZ" dirty="0" err="1"/>
              <a:t>colonial</a:t>
            </a:r>
            <a:r>
              <a:rPr lang="cs-CZ" dirty="0"/>
              <a:t> and post-</a:t>
            </a:r>
            <a:r>
              <a:rPr lang="cs-CZ" dirty="0" err="1"/>
              <a:t>colonial</a:t>
            </a:r>
            <a:r>
              <a:rPr lang="cs-CZ" dirty="0"/>
              <a:t> </a:t>
            </a:r>
            <a:r>
              <a:rPr lang="cs-CZ" dirty="0" err="1"/>
              <a:t>states</a:t>
            </a:r>
            <a:endParaRPr lang="cs-CZ" dirty="0"/>
          </a:p>
          <a:p>
            <a:r>
              <a:rPr lang="cs-CZ" dirty="0" err="1"/>
              <a:t>Acceptance</a:t>
            </a:r>
            <a:r>
              <a:rPr lang="cs-CZ" dirty="0"/>
              <a:t> </a:t>
            </a:r>
            <a:r>
              <a:rPr lang="cs-CZ" dirty="0" err="1"/>
              <a:t>of</a:t>
            </a:r>
            <a:r>
              <a:rPr lang="cs-CZ" dirty="0"/>
              <a:t> </a:t>
            </a:r>
            <a:r>
              <a:rPr lang="cs-CZ" dirty="0" err="1"/>
              <a:t>comercial</a:t>
            </a:r>
            <a:r>
              <a:rPr lang="cs-CZ" dirty="0"/>
              <a:t> US model</a:t>
            </a:r>
          </a:p>
          <a:p>
            <a:r>
              <a:rPr lang="cs-CZ" dirty="0"/>
              <a:t>Media as a </a:t>
            </a:r>
            <a:r>
              <a:rPr lang="cs-CZ" dirty="0" err="1"/>
              <a:t>tool</a:t>
            </a:r>
            <a:r>
              <a:rPr lang="cs-CZ" dirty="0"/>
              <a:t> </a:t>
            </a:r>
            <a:r>
              <a:rPr lang="cs-CZ" dirty="0" err="1"/>
              <a:t>of</a:t>
            </a:r>
            <a:r>
              <a:rPr lang="cs-CZ" dirty="0"/>
              <a:t> </a:t>
            </a:r>
            <a:r>
              <a:rPr lang="cs-CZ" dirty="0" err="1"/>
              <a:t>spreading</a:t>
            </a:r>
            <a:r>
              <a:rPr lang="cs-CZ" dirty="0"/>
              <a:t> </a:t>
            </a:r>
            <a:r>
              <a:rPr lang="cs-CZ" dirty="0" err="1"/>
              <a:t>culture</a:t>
            </a:r>
            <a:r>
              <a:rPr lang="cs-CZ" dirty="0"/>
              <a:t>, style, </a:t>
            </a:r>
            <a:r>
              <a:rPr lang="cs-CZ" dirty="0" err="1"/>
              <a:t>values</a:t>
            </a:r>
            <a:r>
              <a:rPr lang="cs-CZ" dirty="0"/>
              <a:t>, </a:t>
            </a:r>
            <a:r>
              <a:rPr lang="cs-CZ" dirty="0" err="1"/>
              <a:t>entertainment</a:t>
            </a:r>
            <a:r>
              <a:rPr lang="cs-CZ" dirty="0"/>
              <a:t> (US </a:t>
            </a:r>
            <a:r>
              <a:rPr lang="cs-CZ" dirty="0" err="1"/>
              <a:t>cultural</a:t>
            </a:r>
            <a:r>
              <a:rPr lang="cs-CZ" dirty="0"/>
              <a:t> influence)</a:t>
            </a:r>
          </a:p>
          <a:p>
            <a:r>
              <a:rPr lang="cs-CZ" dirty="0"/>
              <a:t>„</a:t>
            </a:r>
            <a:r>
              <a:rPr lang="cs-CZ" dirty="0" err="1"/>
              <a:t>Colonization</a:t>
            </a:r>
            <a:r>
              <a:rPr lang="cs-CZ" dirty="0"/>
              <a:t>“ </a:t>
            </a:r>
            <a:r>
              <a:rPr lang="cs-CZ" dirty="0" err="1"/>
              <a:t>of</a:t>
            </a:r>
            <a:r>
              <a:rPr lang="cs-CZ" dirty="0"/>
              <a:t> </a:t>
            </a:r>
            <a:r>
              <a:rPr lang="cs-CZ" dirty="0" err="1"/>
              <a:t>communication</a:t>
            </a:r>
            <a:r>
              <a:rPr lang="cs-CZ" dirty="0"/>
              <a:t> in </a:t>
            </a:r>
            <a:r>
              <a:rPr lang="cs-CZ" dirty="0" err="1"/>
              <a:t>the</a:t>
            </a:r>
            <a:r>
              <a:rPr lang="cs-CZ" dirty="0"/>
              <a:t> </a:t>
            </a:r>
            <a:r>
              <a:rPr lang="cs-CZ" dirty="0" err="1"/>
              <a:t>Third</a:t>
            </a:r>
            <a:r>
              <a:rPr lang="cs-CZ" dirty="0"/>
              <a:t> </a:t>
            </a:r>
            <a:r>
              <a:rPr lang="cs-CZ" dirty="0" err="1"/>
              <a:t>World</a:t>
            </a:r>
            <a:endParaRPr lang="cs-CZ" dirty="0"/>
          </a:p>
          <a:p>
            <a:endParaRPr lang="cs-CZ" dirty="0"/>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292516" y="2172682"/>
            <a:ext cx="5787189" cy="3089127"/>
          </a:xfrm>
        </p:spPr>
      </p:pic>
    </p:spTree>
    <p:extLst>
      <p:ext uri="{BB962C8B-B14F-4D97-AF65-F5344CB8AC3E}">
        <p14:creationId xmlns:p14="http://schemas.microsoft.com/office/powerpoint/2010/main" val="1010289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200527"/>
            <a:ext cx="10515600" cy="1050758"/>
          </a:xfrm>
        </p:spPr>
        <p:txBody>
          <a:bodyPr>
            <a:normAutofit fontScale="90000"/>
          </a:bodyPr>
          <a:lstStyle/>
          <a:p>
            <a:r>
              <a:rPr lang="cs-CZ" dirty="0" err="1"/>
              <a:t>Networked</a:t>
            </a:r>
            <a:r>
              <a:rPr lang="cs-CZ" dirty="0"/>
              <a:t> society (Manuel </a:t>
            </a:r>
            <a:r>
              <a:rPr lang="cs-CZ" dirty="0" err="1"/>
              <a:t>Castells</a:t>
            </a:r>
            <a:r>
              <a:rPr lang="cs-CZ" dirty="0"/>
              <a:t>)</a:t>
            </a:r>
            <a:br>
              <a:rPr lang="cs-CZ" dirty="0"/>
            </a:br>
            <a:endParaRPr lang="cs-CZ" dirty="0"/>
          </a:p>
        </p:txBody>
      </p:sp>
      <p:sp>
        <p:nvSpPr>
          <p:cNvPr id="3" name="Zástupný symbol pro obsah 2"/>
          <p:cNvSpPr>
            <a:spLocks noGrp="1"/>
          </p:cNvSpPr>
          <p:nvPr>
            <p:ph sz="half" idx="1"/>
          </p:nvPr>
        </p:nvSpPr>
        <p:spPr>
          <a:xfrm>
            <a:off x="376989" y="1251284"/>
            <a:ext cx="4222599" cy="5606715"/>
          </a:xfrm>
        </p:spPr>
        <p:txBody>
          <a:bodyPr>
            <a:normAutofit/>
          </a:bodyPr>
          <a:lstStyle/>
          <a:p>
            <a:endParaRPr lang="cs-CZ" dirty="0"/>
          </a:p>
          <a:p>
            <a:r>
              <a:rPr lang="cs-CZ" dirty="0" err="1"/>
              <a:t>The</a:t>
            </a:r>
            <a:r>
              <a:rPr lang="cs-CZ" dirty="0"/>
              <a:t> </a:t>
            </a:r>
            <a:r>
              <a:rPr lang="cs-CZ" dirty="0" err="1"/>
              <a:t>age</a:t>
            </a:r>
            <a:r>
              <a:rPr lang="cs-CZ" dirty="0"/>
              <a:t> </a:t>
            </a:r>
            <a:r>
              <a:rPr lang="cs-CZ" dirty="0" err="1"/>
              <a:t>of</a:t>
            </a:r>
            <a:r>
              <a:rPr lang="cs-CZ" dirty="0"/>
              <a:t> </a:t>
            </a:r>
            <a:r>
              <a:rPr lang="cs-CZ" dirty="0" err="1"/>
              <a:t>information</a:t>
            </a:r>
            <a:endParaRPr lang="cs-CZ" dirty="0"/>
          </a:p>
          <a:p>
            <a:r>
              <a:rPr lang="cs-CZ" dirty="0"/>
              <a:t>New </a:t>
            </a:r>
            <a:r>
              <a:rPr lang="cs-CZ" dirty="0" err="1"/>
              <a:t>economy</a:t>
            </a:r>
            <a:endParaRPr lang="cs-CZ" dirty="0"/>
          </a:p>
          <a:p>
            <a:r>
              <a:rPr lang="cs-CZ" dirty="0"/>
              <a:t>Know-how</a:t>
            </a:r>
          </a:p>
          <a:p>
            <a:r>
              <a:rPr lang="cs-CZ" dirty="0" err="1"/>
              <a:t>Education</a:t>
            </a:r>
            <a:endParaRPr lang="cs-CZ" dirty="0"/>
          </a:p>
          <a:p>
            <a:r>
              <a:rPr lang="cs-CZ" dirty="0"/>
              <a:t>IT</a:t>
            </a:r>
          </a:p>
          <a:p>
            <a:r>
              <a:rPr lang="cs-CZ" dirty="0" err="1"/>
              <a:t>Global</a:t>
            </a:r>
            <a:r>
              <a:rPr lang="cs-CZ" dirty="0"/>
              <a:t> </a:t>
            </a:r>
            <a:r>
              <a:rPr lang="cs-CZ" dirty="0" err="1"/>
              <a:t>interconnected</a:t>
            </a:r>
            <a:r>
              <a:rPr lang="cs-CZ" dirty="0"/>
              <a:t> </a:t>
            </a:r>
            <a:r>
              <a:rPr lang="cs-CZ" dirty="0" err="1"/>
              <a:t>with</a:t>
            </a:r>
            <a:r>
              <a:rPr lang="cs-CZ" dirty="0"/>
              <a:t> </a:t>
            </a:r>
            <a:r>
              <a:rPr lang="cs-CZ" dirty="0" err="1"/>
              <a:t>local</a:t>
            </a:r>
            <a:r>
              <a:rPr lang="cs-CZ" dirty="0"/>
              <a:t> (= </a:t>
            </a:r>
            <a:r>
              <a:rPr lang="cs-CZ" dirty="0" err="1"/>
              <a:t>glocalization</a:t>
            </a:r>
            <a:r>
              <a:rPr lang="cs-CZ" dirty="0"/>
              <a:t>)</a:t>
            </a:r>
          </a:p>
          <a:p>
            <a:r>
              <a:rPr lang="cs-CZ" dirty="0" err="1"/>
              <a:t>Hybridization</a:t>
            </a:r>
            <a:endParaRPr lang="cs-CZ" dirty="0"/>
          </a:p>
          <a:p>
            <a:r>
              <a:rPr lang="cs-CZ" dirty="0" err="1"/>
              <a:t>Influential</a:t>
            </a:r>
            <a:r>
              <a:rPr lang="cs-CZ" dirty="0"/>
              <a:t> big </a:t>
            </a:r>
            <a:r>
              <a:rPr lang="cs-CZ" dirty="0" err="1"/>
              <a:t>cities</a:t>
            </a:r>
            <a:endParaRPr lang="cs-CZ" dirty="0"/>
          </a:p>
          <a:p>
            <a:endParaRPr lang="cs-CZ" dirty="0"/>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05446" y="736210"/>
            <a:ext cx="6542496" cy="5889179"/>
          </a:xfrm>
        </p:spPr>
      </p:pic>
    </p:spTree>
    <p:extLst>
      <p:ext uri="{BB962C8B-B14F-4D97-AF65-F5344CB8AC3E}">
        <p14:creationId xmlns:p14="http://schemas.microsoft.com/office/powerpoint/2010/main" val="35279235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120315"/>
            <a:ext cx="10515600" cy="986589"/>
          </a:xfrm>
        </p:spPr>
        <p:txBody>
          <a:bodyPr>
            <a:normAutofit fontScale="90000"/>
          </a:bodyPr>
          <a:lstStyle/>
          <a:p>
            <a:r>
              <a:rPr lang="cs-CZ" dirty="0"/>
              <a:t/>
            </a:r>
            <a:br>
              <a:rPr lang="cs-CZ" dirty="0"/>
            </a:br>
            <a:r>
              <a:rPr lang="cs-CZ" dirty="0" err="1"/>
              <a:t>Jürgen</a:t>
            </a:r>
            <a:r>
              <a:rPr lang="cs-CZ" dirty="0"/>
              <a:t> </a:t>
            </a:r>
            <a:r>
              <a:rPr lang="cs-CZ" dirty="0" err="1"/>
              <a:t>Habermas</a:t>
            </a:r>
            <a:r>
              <a:rPr lang="cs-CZ" dirty="0"/>
              <a:t> and </a:t>
            </a:r>
            <a:r>
              <a:rPr lang="cs-CZ" dirty="0" err="1"/>
              <a:t>global</a:t>
            </a:r>
            <a:r>
              <a:rPr lang="cs-CZ" dirty="0"/>
              <a:t> public </a:t>
            </a:r>
            <a:r>
              <a:rPr lang="cs-CZ" dirty="0" err="1"/>
              <a:t>sphere</a:t>
            </a:r>
            <a:r>
              <a:rPr lang="cs-CZ" dirty="0"/>
              <a:t> model</a:t>
            </a:r>
            <a:br>
              <a:rPr lang="cs-CZ" dirty="0"/>
            </a:br>
            <a:endParaRPr lang="cs-CZ" dirty="0"/>
          </a:p>
        </p:txBody>
      </p:sp>
      <p:sp>
        <p:nvSpPr>
          <p:cNvPr id="3" name="Zástupný symbol pro obsah 2"/>
          <p:cNvSpPr>
            <a:spLocks noGrp="1"/>
          </p:cNvSpPr>
          <p:nvPr>
            <p:ph sz="half" idx="1"/>
          </p:nvPr>
        </p:nvSpPr>
        <p:spPr/>
        <p:txBody>
          <a:bodyPr/>
          <a:lstStyle/>
          <a:p>
            <a:endParaRPr lang="cs-CZ" dirty="0"/>
          </a:p>
        </p:txBody>
      </p:sp>
      <p:pic>
        <p:nvPicPr>
          <p:cNvPr id="5" name="Zástupný symbol pro obsah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490705" y="1106904"/>
            <a:ext cx="7845800" cy="5598251"/>
          </a:xfrm>
        </p:spPr>
      </p:pic>
    </p:spTree>
    <p:extLst>
      <p:ext uri="{BB962C8B-B14F-4D97-AF65-F5344CB8AC3E}">
        <p14:creationId xmlns:p14="http://schemas.microsoft.com/office/powerpoint/2010/main" val="260572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err="1"/>
              <a:t>Discussion</a:t>
            </a:r>
            <a:r>
              <a:rPr lang="cs-CZ" dirty="0"/>
              <a:t> (part)</a:t>
            </a:r>
          </a:p>
        </p:txBody>
      </p:sp>
    </p:spTree>
    <p:extLst>
      <p:ext uri="{BB962C8B-B14F-4D97-AF65-F5344CB8AC3E}">
        <p14:creationId xmlns:p14="http://schemas.microsoft.com/office/powerpoint/2010/main" val="2959815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5"/>
            <a:ext cx="10515600" cy="3252369"/>
          </a:xfrm>
        </p:spPr>
        <p:txBody>
          <a:bodyPr/>
          <a:lstStyle/>
          <a:p>
            <a:r>
              <a:rPr lang="cs-CZ" dirty="0"/>
              <a:t>New </a:t>
            </a:r>
            <a:r>
              <a:rPr lang="cs-CZ" dirty="0" err="1"/>
              <a:t>forms</a:t>
            </a:r>
            <a:r>
              <a:rPr lang="cs-CZ" dirty="0"/>
              <a:t> </a:t>
            </a:r>
            <a:r>
              <a:rPr lang="cs-CZ" dirty="0" err="1"/>
              <a:t>of</a:t>
            </a:r>
            <a:r>
              <a:rPr lang="cs-CZ" dirty="0"/>
              <a:t> </a:t>
            </a:r>
            <a:r>
              <a:rPr lang="cs-CZ" dirty="0" err="1"/>
              <a:t>communications</a:t>
            </a:r>
            <a:r>
              <a:rPr lang="cs-CZ" dirty="0"/>
              <a:t> :</a:t>
            </a:r>
          </a:p>
        </p:txBody>
      </p:sp>
      <p:sp>
        <p:nvSpPr>
          <p:cNvPr id="3" name="Zástupný symbol pro obsah 2"/>
          <p:cNvSpPr>
            <a:spLocks noGrp="1"/>
          </p:cNvSpPr>
          <p:nvPr>
            <p:ph idx="1"/>
          </p:nvPr>
        </p:nvSpPr>
        <p:spPr>
          <a:xfrm>
            <a:off x="838200" y="1179096"/>
            <a:ext cx="10515600" cy="4997867"/>
          </a:xfrm>
        </p:spPr>
        <p:txBody>
          <a:bodyPr/>
          <a:lstStyle/>
          <a:p>
            <a:endParaRPr lang="cs-CZ" dirty="0"/>
          </a:p>
          <a:p>
            <a:pPr algn="ctr"/>
            <a:endParaRPr lang="cs-CZ" dirty="0"/>
          </a:p>
        </p:txBody>
      </p:sp>
    </p:spTree>
    <p:extLst>
      <p:ext uri="{BB962C8B-B14F-4D97-AF65-F5344CB8AC3E}">
        <p14:creationId xmlns:p14="http://schemas.microsoft.com/office/powerpoint/2010/main" val="37150819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6"/>
            <a:ext cx="10515600" cy="757822"/>
          </a:xfrm>
        </p:spPr>
        <p:txBody>
          <a:bodyPr>
            <a:normAutofit fontScale="90000"/>
          </a:bodyPr>
          <a:lstStyle/>
          <a:p>
            <a:pPr algn="ctr"/>
            <a:r>
              <a:rPr lang="cs-CZ" dirty="0"/>
              <a:t/>
            </a:r>
            <a:br>
              <a:rPr lang="cs-CZ" dirty="0"/>
            </a:br>
            <a:r>
              <a:rPr lang="cs-CZ" dirty="0"/>
              <a:t>Al </a:t>
            </a:r>
            <a:r>
              <a:rPr lang="cs-CZ" dirty="0" err="1"/>
              <a:t>Džazíra</a:t>
            </a:r>
            <a:r>
              <a:rPr lang="cs-CZ" dirty="0"/>
              <a:t> </a:t>
            </a:r>
            <a:r>
              <a:rPr lang="cs-CZ" dirty="0" err="1"/>
              <a:t>effect</a:t>
            </a:r>
            <a:r>
              <a:rPr lang="cs-CZ" dirty="0"/>
              <a:t/>
            </a:r>
            <a:br>
              <a:rPr lang="cs-CZ" dirty="0"/>
            </a:b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6716" y="1122948"/>
            <a:ext cx="8402712" cy="5430252"/>
          </a:xfrm>
        </p:spPr>
      </p:pic>
    </p:spTree>
    <p:extLst>
      <p:ext uri="{BB962C8B-B14F-4D97-AF65-F5344CB8AC3E}">
        <p14:creationId xmlns:p14="http://schemas.microsoft.com/office/powerpoint/2010/main" val="4098070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a:t/>
            </a:r>
            <a:br>
              <a:rPr lang="cs-CZ" dirty="0"/>
            </a:br>
            <a:r>
              <a:rPr lang="cs-CZ" dirty="0"/>
              <a:t>RT/Sputnik propaganda</a:t>
            </a:r>
            <a:br>
              <a:rPr lang="cs-CZ" dirty="0"/>
            </a:br>
            <a:r>
              <a:rPr lang="cs-CZ" dirty="0"/>
              <a:t/>
            </a:r>
            <a:br>
              <a:rPr lang="cs-CZ" dirty="0"/>
            </a:br>
            <a:endParaRPr lang="cs-CZ" dirty="0"/>
          </a:p>
        </p:txBody>
      </p:sp>
      <p:pic>
        <p:nvPicPr>
          <p:cNvPr id="6" name="Zástupný symbol pro obsah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06127" y="1575788"/>
            <a:ext cx="4645276" cy="4383853"/>
          </a:xfrm>
        </p:spPr>
      </p:pic>
      <p:pic>
        <p:nvPicPr>
          <p:cNvPr id="7" name="Obráze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032" y="1778919"/>
            <a:ext cx="6019514" cy="3370928"/>
          </a:xfrm>
          <a:prstGeom prst="rect">
            <a:avLst/>
          </a:prstGeom>
        </p:spPr>
      </p:pic>
    </p:spTree>
    <p:extLst>
      <p:ext uri="{BB962C8B-B14F-4D97-AF65-F5344CB8AC3E}">
        <p14:creationId xmlns:p14="http://schemas.microsoft.com/office/powerpoint/2010/main" val="3331821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err="1"/>
              <a:t>Hoax</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31398" y="1491916"/>
            <a:ext cx="8335479" cy="4685047"/>
          </a:xfrm>
        </p:spPr>
      </p:pic>
    </p:spTree>
    <p:extLst>
      <p:ext uri="{BB962C8B-B14F-4D97-AF65-F5344CB8AC3E}">
        <p14:creationId xmlns:p14="http://schemas.microsoft.com/office/powerpoint/2010/main" val="14473289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Trolling</a:t>
            </a:r>
            <a:endParaRPr lang="cs-CZ" dirty="0"/>
          </a:p>
        </p:txBody>
      </p:sp>
      <p:pic>
        <p:nvPicPr>
          <p:cNvPr id="5" name="Zástupný symbol pro obsah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371474" y="292310"/>
            <a:ext cx="6312570" cy="6312570"/>
          </a:xfrm>
        </p:spPr>
      </p:pic>
      <p:sp>
        <p:nvSpPr>
          <p:cNvPr id="4" name="Zástupný symbol pro obsah 3"/>
          <p:cNvSpPr>
            <a:spLocks noGrp="1"/>
          </p:cNvSpPr>
          <p:nvPr>
            <p:ph sz="half" idx="2"/>
          </p:nvPr>
        </p:nvSpPr>
        <p:spPr/>
        <p:txBody>
          <a:bodyPr/>
          <a:lstStyle/>
          <a:p>
            <a:endParaRPr lang="cs-CZ"/>
          </a:p>
        </p:txBody>
      </p:sp>
    </p:spTree>
    <p:extLst>
      <p:ext uri="{BB962C8B-B14F-4D97-AF65-F5344CB8AC3E}">
        <p14:creationId xmlns:p14="http://schemas.microsoft.com/office/powerpoint/2010/main" val="38095853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idx="4294967295"/>
          </p:nvPr>
        </p:nvSpPr>
        <p:spPr>
          <a:xfrm>
            <a:off x="0" y="365125"/>
            <a:ext cx="10515600" cy="1325563"/>
          </a:xfrm>
        </p:spPr>
        <p:txBody>
          <a:bodyPr/>
          <a:lstStyle/>
          <a:p>
            <a:pPr algn="ctr"/>
            <a:r>
              <a:rPr lang="cs-CZ" dirty="0" err="1"/>
              <a:t>Conclusion</a:t>
            </a:r>
            <a:endParaRPr lang="cs-CZ" dirty="0"/>
          </a:p>
        </p:txBody>
      </p:sp>
    </p:spTree>
    <p:extLst>
      <p:ext uri="{BB962C8B-B14F-4D97-AF65-F5344CB8AC3E}">
        <p14:creationId xmlns:p14="http://schemas.microsoft.com/office/powerpoint/2010/main" val="1718459762"/>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473</TotalTime>
  <Words>588</Words>
  <Application>Microsoft Office PowerPoint</Application>
  <PresentationFormat>Širokoúhlá obrazovka</PresentationFormat>
  <Paragraphs>102</Paragraphs>
  <Slides>21</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21</vt:i4>
      </vt:variant>
    </vt:vector>
  </HeadingPairs>
  <TitlesOfParts>
    <vt:vector size="25" baseType="lpstr">
      <vt:lpstr>Arial</vt:lpstr>
      <vt:lpstr>Calibri</vt:lpstr>
      <vt:lpstr>Calibri Light</vt:lpstr>
      <vt:lpstr>Motiv Office</vt:lpstr>
      <vt:lpstr>Prezentace aplikace PowerPoint</vt:lpstr>
      <vt:lpstr>Globalisation, culture and (social) media</vt:lpstr>
      <vt:lpstr>G. &amp; culture </vt:lpstr>
      <vt:lpstr>G. &amp; culture</vt:lpstr>
      <vt:lpstr> Barrie Axford (#1): existence of ONE important global culture  </vt:lpstr>
      <vt:lpstr>Barrie Axford (#2): polarization (global / national / local culture) </vt:lpstr>
      <vt:lpstr> Barrie Axford (#3) culture of convergence, differentiation and hybridization </vt:lpstr>
      <vt:lpstr> 4 types of glocalization</vt:lpstr>
      <vt:lpstr>Barrie Axford (#4) = meaining of symbolical production of culture through media and consumption</vt:lpstr>
      <vt:lpstr>Media and the major paradigms</vt:lpstr>
      <vt:lpstr>Global village (Mc Luhan)</vt:lpstr>
      <vt:lpstr> World-system theory (media imperialism – I. Wallersteen) </vt:lpstr>
      <vt:lpstr>Networked society (Manuel Castells) </vt:lpstr>
      <vt:lpstr> Jürgen Habermas and global public sphere model </vt:lpstr>
      <vt:lpstr>Discussion (part)</vt:lpstr>
      <vt:lpstr>New forms of communications :</vt:lpstr>
      <vt:lpstr> Al Džazíra effect </vt:lpstr>
      <vt:lpstr> RT/Sputnik propaganda  </vt:lpstr>
      <vt:lpstr>Hoax</vt:lpstr>
      <vt:lpstr>Trolling</vt:lpstr>
      <vt:lpstr>Conclusion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GR1-III. Globalizace a kultura  Globalizace a média</dc:title>
  <dc:creator>Rosulek</dc:creator>
  <cp:lastModifiedBy>martin.buk@tiscali.cz</cp:lastModifiedBy>
  <cp:revision>22</cp:revision>
  <dcterms:created xsi:type="dcterms:W3CDTF">2015-10-21T09:31:11Z</dcterms:created>
  <dcterms:modified xsi:type="dcterms:W3CDTF">2023-02-26T19:09:09Z</dcterms:modified>
</cp:coreProperties>
</file>