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5"/>
  </p:notesMasterIdLst>
  <p:sldIdLst>
    <p:sldId id="256" r:id="rId2"/>
    <p:sldId id="299" r:id="rId3"/>
    <p:sldId id="300" r:id="rId4"/>
    <p:sldId id="301" r:id="rId5"/>
    <p:sldId id="302" r:id="rId6"/>
    <p:sldId id="303" r:id="rId7"/>
    <p:sldId id="304" r:id="rId8"/>
    <p:sldId id="305" r:id="rId9"/>
    <p:sldId id="306" r:id="rId10"/>
    <p:sldId id="307" r:id="rId11"/>
    <p:sldId id="308" r:id="rId12"/>
    <p:sldId id="309" r:id="rId13"/>
    <p:sldId id="310" r:id="rId14"/>
    <p:sldId id="311" r:id="rId15"/>
    <p:sldId id="312" r:id="rId16"/>
    <p:sldId id="313" r:id="rId17"/>
    <p:sldId id="314" r:id="rId18"/>
    <p:sldId id="315" r:id="rId19"/>
    <p:sldId id="316" r:id="rId20"/>
    <p:sldId id="317" r:id="rId21"/>
    <p:sldId id="318" r:id="rId22"/>
    <p:sldId id="319" r:id="rId23"/>
    <p:sldId id="320" r:id="rId24"/>
    <p:sldId id="321" r:id="rId25"/>
    <p:sldId id="322" r:id="rId26"/>
    <p:sldId id="323" r:id="rId27"/>
    <p:sldId id="324" r:id="rId28"/>
    <p:sldId id="325" r:id="rId29"/>
    <p:sldId id="326" r:id="rId30"/>
    <p:sldId id="327" r:id="rId31"/>
    <p:sldId id="328" r:id="rId32"/>
    <p:sldId id="329" r:id="rId33"/>
    <p:sldId id="330" r:id="rId34"/>
    <p:sldId id="331" r:id="rId35"/>
    <p:sldId id="332" r:id="rId36"/>
    <p:sldId id="333" r:id="rId37"/>
    <p:sldId id="334" r:id="rId38"/>
    <p:sldId id="335" r:id="rId39"/>
    <p:sldId id="336" r:id="rId40"/>
    <p:sldId id="337" r:id="rId41"/>
    <p:sldId id="338" r:id="rId42"/>
    <p:sldId id="339" r:id="rId43"/>
    <p:sldId id="340" r:id="rId44"/>
  </p:sldIdLst>
  <p:sldSz cx="10693400" cy="7562850"/>
  <p:notesSz cx="10693400" cy="756285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9" d="100"/>
          <a:sy n="79" d="100"/>
        </p:scale>
        <p:origin x="1356" y="96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633913" cy="3794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6057900" y="0"/>
            <a:ext cx="4632325" cy="3794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7129FF0-9EAB-49C8-A4E8-CE07432856BA}" type="datetimeFigureOut">
              <a:rPr lang="cs-CZ" smtClean="0"/>
              <a:t>14.7.2022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3543300" y="946150"/>
            <a:ext cx="3606800" cy="255111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1069975" y="3640138"/>
            <a:ext cx="8553450" cy="29781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7183438"/>
            <a:ext cx="4633913" cy="3794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6057900" y="7183438"/>
            <a:ext cx="4632325" cy="3794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770DDF0-89C7-411A-ADBD-046EC17A8B3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1205004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3160713" y="509588"/>
            <a:ext cx="3605212" cy="2549525"/>
          </a:xfrm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B06ABD-8277-4B70-90AD-A2D519964271}" type="slidenum">
              <a:rPr lang="cs-CZ" smtClean="0"/>
              <a:t>2</a:t>
            </a:fld>
            <a:endParaRPr lang="cs-CZ"/>
          </a:p>
        </p:txBody>
      </p:sp>
      <p:sp>
        <p:nvSpPr>
          <p:cNvPr id="5" name="Zástupný symbol pro záhlaví 4"/>
          <p:cNvSpPr>
            <a:spLocks noGrp="1"/>
          </p:cNvSpPr>
          <p:nvPr>
            <p:ph type="hdr" sz="quarter" idx="11"/>
          </p:nvPr>
        </p:nvSpPr>
        <p:spPr/>
        <p:txBody>
          <a:bodyPr/>
          <a:lstStyle/>
          <a:p>
            <a:r>
              <a:rPr lang="cs-CZ" smtClean="0"/>
              <a:t>www.comtesfht.cz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468387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802005" y="2344483"/>
            <a:ext cx="9089390" cy="15881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604010" y="4235196"/>
            <a:ext cx="7485380" cy="189071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7/14/2022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500" b="1" i="0">
                <a:solidFill>
                  <a:srgbClr val="428F9B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7/14/2022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500" b="1" i="0">
                <a:solidFill>
                  <a:srgbClr val="428F9B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534670" y="1739455"/>
            <a:ext cx="4651629" cy="499148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5507101" y="1739455"/>
            <a:ext cx="4651629" cy="499148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7/14/2022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500" b="1" i="0">
                <a:solidFill>
                  <a:srgbClr val="428F9B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7/14/2022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3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0" y="12"/>
            <a:ext cx="10692002" cy="6479997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bk object 17"/>
          <p:cNvSpPr/>
          <p:nvPr/>
        </p:nvSpPr>
        <p:spPr>
          <a:xfrm>
            <a:off x="6684092" y="6750009"/>
            <a:ext cx="1117395" cy="539997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bk object 18"/>
          <p:cNvSpPr/>
          <p:nvPr/>
        </p:nvSpPr>
        <p:spPr>
          <a:xfrm>
            <a:off x="3786055" y="6828576"/>
            <a:ext cx="2078671" cy="385982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bk object 19"/>
          <p:cNvSpPr/>
          <p:nvPr/>
        </p:nvSpPr>
        <p:spPr>
          <a:xfrm>
            <a:off x="2890520" y="6750012"/>
            <a:ext cx="810260" cy="540385"/>
          </a:xfrm>
          <a:custGeom>
            <a:avLst/>
            <a:gdLst/>
            <a:ahLst/>
            <a:cxnLst/>
            <a:rect l="l" t="t" r="r" b="b"/>
            <a:pathLst>
              <a:path w="810260" h="540384">
                <a:moveTo>
                  <a:pt x="0" y="0"/>
                </a:moveTo>
                <a:lnTo>
                  <a:pt x="810006" y="0"/>
                </a:lnTo>
                <a:lnTo>
                  <a:pt x="810006" y="540004"/>
                </a:lnTo>
                <a:lnTo>
                  <a:pt x="0" y="540004"/>
                </a:lnTo>
                <a:lnTo>
                  <a:pt x="0" y="0"/>
                </a:lnTo>
                <a:close/>
              </a:path>
            </a:pathLst>
          </a:custGeom>
          <a:solidFill>
            <a:srgbClr val="16419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bk object 20"/>
          <p:cNvSpPr/>
          <p:nvPr/>
        </p:nvSpPr>
        <p:spPr>
          <a:xfrm>
            <a:off x="3266979" y="6810011"/>
            <a:ext cx="57150" cy="5461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26"/>
                </a:moveTo>
                <a:lnTo>
                  <a:pt x="0" y="20726"/>
                </a:lnTo>
                <a:lnTo>
                  <a:pt x="17640" y="33540"/>
                </a:lnTo>
                <a:lnTo>
                  <a:pt x="10909" y="54267"/>
                </a:lnTo>
                <a:lnTo>
                  <a:pt x="28536" y="41452"/>
                </a:lnTo>
                <a:lnTo>
                  <a:pt x="42002" y="41452"/>
                </a:lnTo>
                <a:lnTo>
                  <a:pt x="39433" y="33540"/>
                </a:lnTo>
                <a:lnTo>
                  <a:pt x="57073" y="20726"/>
                </a:lnTo>
                <a:close/>
              </a:path>
              <a:path w="57150" h="54609">
                <a:moveTo>
                  <a:pt x="42002" y="41452"/>
                </a:moveTo>
                <a:lnTo>
                  <a:pt x="28536" y="41452"/>
                </a:lnTo>
                <a:lnTo>
                  <a:pt x="46164" y="54267"/>
                </a:lnTo>
                <a:lnTo>
                  <a:pt x="42002" y="41452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26"/>
                </a:lnTo>
                <a:lnTo>
                  <a:pt x="35267" y="20726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bk object 21"/>
          <p:cNvSpPr/>
          <p:nvPr/>
        </p:nvSpPr>
        <p:spPr>
          <a:xfrm>
            <a:off x="3176979" y="6834127"/>
            <a:ext cx="57150" cy="5461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26"/>
                </a:moveTo>
                <a:lnTo>
                  <a:pt x="0" y="20726"/>
                </a:lnTo>
                <a:lnTo>
                  <a:pt x="17640" y="33528"/>
                </a:lnTo>
                <a:lnTo>
                  <a:pt x="10909" y="54267"/>
                </a:lnTo>
                <a:lnTo>
                  <a:pt x="28536" y="41452"/>
                </a:lnTo>
                <a:lnTo>
                  <a:pt x="42005" y="41452"/>
                </a:lnTo>
                <a:lnTo>
                  <a:pt x="39433" y="33528"/>
                </a:lnTo>
                <a:lnTo>
                  <a:pt x="57073" y="20726"/>
                </a:lnTo>
                <a:close/>
              </a:path>
              <a:path w="57150" h="54609">
                <a:moveTo>
                  <a:pt x="42005" y="41452"/>
                </a:moveTo>
                <a:lnTo>
                  <a:pt x="28536" y="41452"/>
                </a:lnTo>
                <a:lnTo>
                  <a:pt x="46164" y="54267"/>
                </a:lnTo>
                <a:lnTo>
                  <a:pt x="42005" y="41452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26"/>
                </a:lnTo>
                <a:lnTo>
                  <a:pt x="35267" y="20726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bk object 22"/>
          <p:cNvSpPr/>
          <p:nvPr/>
        </p:nvSpPr>
        <p:spPr>
          <a:xfrm>
            <a:off x="3111094" y="6899998"/>
            <a:ext cx="57150" cy="5461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39"/>
                </a:moveTo>
                <a:lnTo>
                  <a:pt x="0" y="20739"/>
                </a:lnTo>
                <a:lnTo>
                  <a:pt x="17640" y="33553"/>
                </a:lnTo>
                <a:lnTo>
                  <a:pt x="10896" y="54279"/>
                </a:lnTo>
                <a:lnTo>
                  <a:pt x="28536" y="41465"/>
                </a:lnTo>
                <a:lnTo>
                  <a:pt x="42002" y="41465"/>
                </a:lnTo>
                <a:lnTo>
                  <a:pt x="39433" y="33553"/>
                </a:lnTo>
                <a:lnTo>
                  <a:pt x="57073" y="20739"/>
                </a:lnTo>
                <a:close/>
              </a:path>
              <a:path w="57150" h="54609">
                <a:moveTo>
                  <a:pt x="42002" y="41465"/>
                </a:moveTo>
                <a:lnTo>
                  <a:pt x="28536" y="41465"/>
                </a:lnTo>
                <a:lnTo>
                  <a:pt x="46164" y="54279"/>
                </a:lnTo>
                <a:lnTo>
                  <a:pt x="42002" y="41465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39"/>
                </a:lnTo>
                <a:lnTo>
                  <a:pt x="35267" y="20739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bk object 23"/>
          <p:cNvSpPr/>
          <p:nvPr/>
        </p:nvSpPr>
        <p:spPr>
          <a:xfrm>
            <a:off x="3086980" y="6990012"/>
            <a:ext cx="57150" cy="5461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61" y="20726"/>
                </a:moveTo>
                <a:lnTo>
                  <a:pt x="0" y="20726"/>
                </a:lnTo>
                <a:lnTo>
                  <a:pt x="17640" y="33528"/>
                </a:lnTo>
                <a:lnTo>
                  <a:pt x="10896" y="54267"/>
                </a:lnTo>
                <a:lnTo>
                  <a:pt x="28536" y="41452"/>
                </a:lnTo>
                <a:lnTo>
                  <a:pt x="42005" y="41452"/>
                </a:lnTo>
                <a:lnTo>
                  <a:pt x="39433" y="33528"/>
                </a:lnTo>
                <a:lnTo>
                  <a:pt x="57061" y="20726"/>
                </a:lnTo>
                <a:close/>
              </a:path>
              <a:path w="57150" h="54609">
                <a:moveTo>
                  <a:pt x="42005" y="41452"/>
                </a:moveTo>
                <a:lnTo>
                  <a:pt x="28536" y="41452"/>
                </a:lnTo>
                <a:lnTo>
                  <a:pt x="46164" y="54267"/>
                </a:lnTo>
                <a:lnTo>
                  <a:pt x="42005" y="41452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26"/>
                </a:lnTo>
                <a:lnTo>
                  <a:pt x="35267" y="20726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bk object 24"/>
          <p:cNvSpPr/>
          <p:nvPr/>
        </p:nvSpPr>
        <p:spPr>
          <a:xfrm>
            <a:off x="3446979" y="6990012"/>
            <a:ext cx="57150" cy="5461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26"/>
                </a:moveTo>
                <a:lnTo>
                  <a:pt x="0" y="20726"/>
                </a:lnTo>
                <a:lnTo>
                  <a:pt x="17640" y="33528"/>
                </a:lnTo>
                <a:lnTo>
                  <a:pt x="10896" y="54267"/>
                </a:lnTo>
                <a:lnTo>
                  <a:pt x="28536" y="41452"/>
                </a:lnTo>
                <a:lnTo>
                  <a:pt x="42005" y="41452"/>
                </a:lnTo>
                <a:lnTo>
                  <a:pt x="39433" y="33528"/>
                </a:lnTo>
                <a:lnTo>
                  <a:pt x="57073" y="20726"/>
                </a:lnTo>
                <a:close/>
              </a:path>
              <a:path w="57150" h="54609">
                <a:moveTo>
                  <a:pt x="42005" y="41452"/>
                </a:moveTo>
                <a:lnTo>
                  <a:pt x="28536" y="41452"/>
                </a:lnTo>
                <a:lnTo>
                  <a:pt x="46164" y="54267"/>
                </a:lnTo>
                <a:lnTo>
                  <a:pt x="42005" y="41452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26"/>
                </a:lnTo>
                <a:lnTo>
                  <a:pt x="35267" y="20726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bk object 25"/>
          <p:cNvSpPr/>
          <p:nvPr/>
        </p:nvSpPr>
        <p:spPr>
          <a:xfrm>
            <a:off x="3422864" y="6899998"/>
            <a:ext cx="57150" cy="5461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61" y="20739"/>
                </a:moveTo>
                <a:lnTo>
                  <a:pt x="0" y="20739"/>
                </a:lnTo>
                <a:lnTo>
                  <a:pt x="17640" y="33553"/>
                </a:lnTo>
                <a:lnTo>
                  <a:pt x="10896" y="54279"/>
                </a:lnTo>
                <a:lnTo>
                  <a:pt x="28536" y="41465"/>
                </a:lnTo>
                <a:lnTo>
                  <a:pt x="42002" y="41465"/>
                </a:lnTo>
                <a:lnTo>
                  <a:pt x="39433" y="33553"/>
                </a:lnTo>
                <a:lnTo>
                  <a:pt x="57061" y="20739"/>
                </a:lnTo>
                <a:close/>
              </a:path>
              <a:path w="57150" h="54609">
                <a:moveTo>
                  <a:pt x="42002" y="41465"/>
                </a:moveTo>
                <a:lnTo>
                  <a:pt x="28536" y="41465"/>
                </a:lnTo>
                <a:lnTo>
                  <a:pt x="46164" y="54279"/>
                </a:lnTo>
                <a:lnTo>
                  <a:pt x="42002" y="41465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39"/>
                </a:lnTo>
                <a:lnTo>
                  <a:pt x="35267" y="20739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bk object 26"/>
          <p:cNvSpPr/>
          <p:nvPr/>
        </p:nvSpPr>
        <p:spPr>
          <a:xfrm>
            <a:off x="3356979" y="6834127"/>
            <a:ext cx="57150" cy="5461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26"/>
                </a:moveTo>
                <a:lnTo>
                  <a:pt x="0" y="20726"/>
                </a:lnTo>
                <a:lnTo>
                  <a:pt x="17640" y="33528"/>
                </a:lnTo>
                <a:lnTo>
                  <a:pt x="10896" y="54267"/>
                </a:lnTo>
                <a:lnTo>
                  <a:pt x="28536" y="41452"/>
                </a:lnTo>
                <a:lnTo>
                  <a:pt x="42005" y="41452"/>
                </a:lnTo>
                <a:lnTo>
                  <a:pt x="39433" y="33528"/>
                </a:lnTo>
                <a:lnTo>
                  <a:pt x="57073" y="20726"/>
                </a:lnTo>
                <a:close/>
              </a:path>
              <a:path w="57150" h="54609">
                <a:moveTo>
                  <a:pt x="42005" y="41452"/>
                </a:moveTo>
                <a:lnTo>
                  <a:pt x="28536" y="41452"/>
                </a:lnTo>
                <a:lnTo>
                  <a:pt x="46164" y="54267"/>
                </a:lnTo>
                <a:lnTo>
                  <a:pt x="42005" y="41452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26"/>
                </a:lnTo>
                <a:lnTo>
                  <a:pt x="35267" y="20726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bk object 27"/>
          <p:cNvSpPr/>
          <p:nvPr/>
        </p:nvSpPr>
        <p:spPr>
          <a:xfrm>
            <a:off x="3422864" y="7080001"/>
            <a:ext cx="57150" cy="5461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61" y="20739"/>
                </a:moveTo>
                <a:lnTo>
                  <a:pt x="0" y="20739"/>
                </a:lnTo>
                <a:lnTo>
                  <a:pt x="17640" y="33540"/>
                </a:lnTo>
                <a:lnTo>
                  <a:pt x="10896" y="54279"/>
                </a:lnTo>
                <a:lnTo>
                  <a:pt x="28536" y="41465"/>
                </a:lnTo>
                <a:lnTo>
                  <a:pt x="42005" y="41465"/>
                </a:lnTo>
                <a:lnTo>
                  <a:pt x="39433" y="33540"/>
                </a:lnTo>
                <a:lnTo>
                  <a:pt x="57061" y="20739"/>
                </a:lnTo>
                <a:close/>
              </a:path>
              <a:path w="57150" h="54609">
                <a:moveTo>
                  <a:pt x="42005" y="41465"/>
                </a:moveTo>
                <a:lnTo>
                  <a:pt x="28536" y="41465"/>
                </a:lnTo>
                <a:lnTo>
                  <a:pt x="46164" y="54279"/>
                </a:lnTo>
                <a:lnTo>
                  <a:pt x="42005" y="41465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39"/>
                </a:lnTo>
                <a:lnTo>
                  <a:pt x="35267" y="20739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bk object 28"/>
          <p:cNvSpPr/>
          <p:nvPr/>
        </p:nvSpPr>
        <p:spPr>
          <a:xfrm>
            <a:off x="3356979" y="7145883"/>
            <a:ext cx="57150" cy="5461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39"/>
                </a:moveTo>
                <a:lnTo>
                  <a:pt x="0" y="20739"/>
                </a:lnTo>
                <a:lnTo>
                  <a:pt x="17640" y="33553"/>
                </a:lnTo>
                <a:lnTo>
                  <a:pt x="10896" y="54279"/>
                </a:lnTo>
                <a:lnTo>
                  <a:pt x="28536" y="41465"/>
                </a:lnTo>
                <a:lnTo>
                  <a:pt x="42002" y="41465"/>
                </a:lnTo>
                <a:lnTo>
                  <a:pt x="39433" y="33553"/>
                </a:lnTo>
                <a:lnTo>
                  <a:pt x="57073" y="20739"/>
                </a:lnTo>
                <a:close/>
              </a:path>
              <a:path w="57150" h="54609">
                <a:moveTo>
                  <a:pt x="42002" y="41465"/>
                </a:moveTo>
                <a:lnTo>
                  <a:pt x="28536" y="41465"/>
                </a:lnTo>
                <a:lnTo>
                  <a:pt x="46164" y="54279"/>
                </a:lnTo>
                <a:lnTo>
                  <a:pt x="42002" y="41465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39"/>
                </a:lnTo>
                <a:lnTo>
                  <a:pt x="35267" y="20739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bk object 29"/>
          <p:cNvSpPr/>
          <p:nvPr/>
        </p:nvSpPr>
        <p:spPr>
          <a:xfrm>
            <a:off x="3266979" y="7169999"/>
            <a:ext cx="57150" cy="5461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39"/>
                </a:moveTo>
                <a:lnTo>
                  <a:pt x="0" y="20739"/>
                </a:lnTo>
                <a:lnTo>
                  <a:pt x="17640" y="33540"/>
                </a:lnTo>
                <a:lnTo>
                  <a:pt x="10909" y="54279"/>
                </a:lnTo>
                <a:lnTo>
                  <a:pt x="28536" y="41465"/>
                </a:lnTo>
                <a:lnTo>
                  <a:pt x="42005" y="41465"/>
                </a:lnTo>
                <a:lnTo>
                  <a:pt x="39433" y="33540"/>
                </a:lnTo>
                <a:lnTo>
                  <a:pt x="57073" y="20739"/>
                </a:lnTo>
                <a:close/>
              </a:path>
              <a:path w="57150" h="54609">
                <a:moveTo>
                  <a:pt x="42005" y="41465"/>
                </a:moveTo>
                <a:lnTo>
                  <a:pt x="28536" y="41465"/>
                </a:lnTo>
                <a:lnTo>
                  <a:pt x="46164" y="54279"/>
                </a:lnTo>
                <a:lnTo>
                  <a:pt x="42005" y="41465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39"/>
                </a:lnTo>
                <a:lnTo>
                  <a:pt x="35267" y="20739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bk object 30"/>
          <p:cNvSpPr/>
          <p:nvPr/>
        </p:nvSpPr>
        <p:spPr>
          <a:xfrm>
            <a:off x="3176979" y="7145883"/>
            <a:ext cx="57150" cy="5461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39"/>
                </a:moveTo>
                <a:lnTo>
                  <a:pt x="0" y="20739"/>
                </a:lnTo>
                <a:lnTo>
                  <a:pt x="17640" y="33553"/>
                </a:lnTo>
                <a:lnTo>
                  <a:pt x="10909" y="54279"/>
                </a:lnTo>
                <a:lnTo>
                  <a:pt x="28536" y="41465"/>
                </a:lnTo>
                <a:lnTo>
                  <a:pt x="42002" y="41465"/>
                </a:lnTo>
                <a:lnTo>
                  <a:pt x="39433" y="33553"/>
                </a:lnTo>
                <a:lnTo>
                  <a:pt x="57073" y="20739"/>
                </a:lnTo>
                <a:close/>
              </a:path>
              <a:path w="57150" h="54609">
                <a:moveTo>
                  <a:pt x="42002" y="41465"/>
                </a:moveTo>
                <a:lnTo>
                  <a:pt x="28536" y="41465"/>
                </a:lnTo>
                <a:lnTo>
                  <a:pt x="46164" y="54279"/>
                </a:lnTo>
                <a:lnTo>
                  <a:pt x="42002" y="41465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39"/>
                </a:lnTo>
                <a:lnTo>
                  <a:pt x="35267" y="20739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bk object 31"/>
          <p:cNvSpPr/>
          <p:nvPr/>
        </p:nvSpPr>
        <p:spPr>
          <a:xfrm>
            <a:off x="3111094" y="7080001"/>
            <a:ext cx="57150" cy="5461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39"/>
                </a:moveTo>
                <a:lnTo>
                  <a:pt x="0" y="20739"/>
                </a:lnTo>
                <a:lnTo>
                  <a:pt x="17640" y="33540"/>
                </a:lnTo>
                <a:lnTo>
                  <a:pt x="10896" y="54279"/>
                </a:lnTo>
                <a:lnTo>
                  <a:pt x="28536" y="41465"/>
                </a:lnTo>
                <a:lnTo>
                  <a:pt x="42005" y="41465"/>
                </a:lnTo>
                <a:lnTo>
                  <a:pt x="39433" y="33540"/>
                </a:lnTo>
                <a:lnTo>
                  <a:pt x="57073" y="20739"/>
                </a:lnTo>
                <a:close/>
              </a:path>
              <a:path w="57150" h="54609">
                <a:moveTo>
                  <a:pt x="42005" y="41465"/>
                </a:moveTo>
                <a:lnTo>
                  <a:pt x="28536" y="41465"/>
                </a:lnTo>
                <a:lnTo>
                  <a:pt x="46164" y="54279"/>
                </a:lnTo>
                <a:lnTo>
                  <a:pt x="42005" y="41465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39"/>
                </a:lnTo>
                <a:lnTo>
                  <a:pt x="35267" y="20739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707301" y="1328879"/>
            <a:ext cx="9278797" cy="5334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500" b="1" i="0">
                <a:solidFill>
                  <a:srgbClr val="428F9B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707301" y="2069865"/>
            <a:ext cx="9278797" cy="18542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3635756" y="7033450"/>
            <a:ext cx="3421888" cy="37814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534670" y="7033450"/>
            <a:ext cx="2459482" cy="37814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7/14/2022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7699248" y="7033450"/>
            <a:ext cx="2459482" cy="37814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6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1.png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10692002" cy="6479997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6684092" y="6750009"/>
            <a:ext cx="1117395" cy="539997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3786055" y="6828576"/>
            <a:ext cx="2078671" cy="38598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2890520" y="6750012"/>
            <a:ext cx="810260" cy="540385"/>
          </a:xfrm>
          <a:custGeom>
            <a:avLst/>
            <a:gdLst/>
            <a:ahLst/>
            <a:cxnLst/>
            <a:rect l="l" t="t" r="r" b="b"/>
            <a:pathLst>
              <a:path w="810260" h="540384">
                <a:moveTo>
                  <a:pt x="0" y="0"/>
                </a:moveTo>
                <a:lnTo>
                  <a:pt x="810006" y="0"/>
                </a:lnTo>
                <a:lnTo>
                  <a:pt x="810006" y="540004"/>
                </a:lnTo>
                <a:lnTo>
                  <a:pt x="0" y="540004"/>
                </a:lnTo>
                <a:lnTo>
                  <a:pt x="0" y="0"/>
                </a:lnTo>
                <a:close/>
              </a:path>
            </a:pathLst>
          </a:custGeom>
          <a:solidFill>
            <a:srgbClr val="16419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3266979" y="6810011"/>
            <a:ext cx="57150" cy="5461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26"/>
                </a:moveTo>
                <a:lnTo>
                  <a:pt x="0" y="20726"/>
                </a:lnTo>
                <a:lnTo>
                  <a:pt x="17640" y="33540"/>
                </a:lnTo>
                <a:lnTo>
                  <a:pt x="10909" y="54267"/>
                </a:lnTo>
                <a:lnTo>
                  <a:pt x="28536" y="41452"/>
                </a:lnTo>
                <a:lnTo>
                  <a:pt x="42002" y="41452"/>
                </a:lnTo>
                <a:lnTo>
                  <a:pt x="39433" y="33540"/>
                </a:lnTo>
                <a:lnTo>
                  <a:pt x="57073" y="20726"/>
                </a:lnTo>
                <a:close/>
              </a:path>
              <a:path w="57150" h="54609">
                <a:moveTo>
                  <a:pt x="42002" y="41452"/>
                </a:moveTo>
                <a:lnTo>
                  <a:pt x="28536" y="41452"/>
                </a:lnTo>
                <a:lnTo>
                  <a:pt x="46164" y="54267"/>
                </a:lnTo>
                <a:lnTo>
                  <a:pt x="42002" y="41452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26"/>
                </a:lnTo>
                <a:lnTo>
                  <a:pt x="35267" y="20726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3176979" y="6834127"/>
            <a:ext cx="57150" cy="5461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26"/>
                </a:moveTo>
                <a:lnTo>
                  <a:pt x="0" y="20726"/>
                </a:lnTo>
                <a:lnTo>
                  <a:pt x="17640" y="33528"/>
                </a:lnTo>
                <a:lnTo>
                  <a:pt x="10909" y="54267"/>
                </a:lnTo>
                <a:lnTo>
                  <a:pt x="28536" y="41452"/>
                </a:lnTo>
                <a:lnTo>
                  <a:pt x="42005" y="41452"/>
                </a:lnTo>
                <a:lnTo>
                  <a:pt x="39433" y="33528"/>
                </a:lnTo>
                <a:lnTo>
                  <a:pt x="57073" y="20726"/>
                </a:lnTo>
                <a:close/>
              </a:path>
              <a:path w="57150" h="54609">
                <a:moveTo>
                  <a:pt x="42005" y="41452"/>
                </a:moveTo>
                <a:lnTo>
                  <a:pt x="28536" y="41452"/>
                </a:lnTo>
                <a:lnTo>
                  <a:pt x="46164" y="54267"/>
                </a:lnTo>
                <a:lnTo>
                  <a:pt x="42005" y="41452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26"/>
                </a:lnTo>
                <a:lnTo>
                  <a:pt x="35267" y="20726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3111094" y="6899998"/>
            <a:ext cx="57150" cy="5461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39"/>
                </a:moveTo>
                <a:lnTo>
                  <a:pt x="0" y="20739"/>
                </a:lnTo>
                <a:lnTo>
                  <a:pt x="17640" y="33553"/>
                </a:lnTo>
                <a:lnTo>
                  <a:pt x="10896" y="54279"/>
                </a:lnTo>
                <a:lnTo>
                  <a:pt x="28536" y="41465"/>
                </a:lnTo>
                <a:lnTo>
                  <a:pt x="42002" y="41465"/>
                </a:lnTo>
                <a:lnTo>
                  <a:pt x="39433" y="33553"/>
                </a:lnTo>
                <a:lnTo>
                  <a:pt x="57073" y="20739"/>
                </a:lnTo>
                <a:close/>
              </a:path>
              <a:path w="57150" h="54609">
                <a:moveTo>
                  <a:pt x="42002" y="41465"/>
                </a:moveTo>
                <a:lnTo>
                  <a:pt x="28536" y="41465"/>
                </a:lnTo>
                <a:lnTo>
                  <a:pt x="46164" y="54279"/>
                </a:lnTo>
                <a:lnTo>
                  <a:pt x="42002" y="41465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39"/>
                </a:lnTo>
                <a:lnTo>
                  <a:pt x="35267" y="20739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3086980" y="6990012"/>
            <a:ext cx="57150" cy="5461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61" y="20726"/>
                </a:moveTo>
                <a:lnTo>
                  <a:pt x="0" y="20726"/>
                </a:lnTo>
                <a:lnTo>
                  <a:pt x="17640" y="33528"/>
                </a:lnTo>
                <a:lnTo>
                  <a:pt x="10896" y="54267"/>
                </a:lnTo>
                <a:lnTo>
                  <a:pt x="28536" y="41452"/>
                </a:lnTo>
                <a:lnTo>
                  <a:pt x="42005" y="41452"/>
                </a:lnTo>
                <a:lnTo>
                  <a:pt x="39433" y="33528"/>
                </a:lnTo>
                <a:lnTo>
                  <a:pt x="57061" y="20726"/>
                </a:lnTo>
                <a:close/>
              </a:path>
              <a:path w="57150" h="54609">
                <a:moveTo>
                  <a:pt x="42005" y="41452"/>
                </a:moveTo>
                <a:lnTo>
                  <a:pt x="28536" y="41452"/>
                </a:lnTo>
                <a:lnTo>
                  <a:pt x="46164" y="54267"/>
                </a:lnTo>
                <a:lnTo>
                  <a:pt x="42005" y="41452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26"/>
                </a:lnTo>
                <a:lnTo>
                  <a:pt x="35267" y="20726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3446979" y="6990012"/>
            <a:ext cx="57150" cy="5461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26"/>
                </a:moveTo>
                <a:lnTo>
                  <a:pt x="0" y="20726"/>
                </a:lnTo>
                <a:lnTo>
                  <a:pt x="17640" y="33528"/>
                </a:lnTo>
                <a:lnTo>
                  <a:pt x="10896" y="54267"/>
                </a:lnTo>
                <a:lnTo>
                  <a:pt x="28536" y="41452"/>
                </a:lnTo>
                <a:lnTo>
                  <a:pt x="42005" y="41452"/>
                </a:lnTo>
                <a:lnTo>
                  <a:pt x="39433" y="33528"/>
                </a:lnTo>
                <a:lnTo>
                  <a:pt x="57073" y="20726"/>
                </a:lnTo>
                <a:close/>
              </a:path>
              <a:path w="57150" h="54609">
                <a:moveTo>
                  <a:pt x="42005" y="41452"/>
                </a:moveTo>
                <a:lnTo>
                  <a:pt x="28536" y="41452"/>
                </a:lnTo>
                <a:lnTo>
                  <a:pt x="46164" y="54267"/>
                </a:lnTo>
                <a:lnTo>
                  <a:pt x="42005" y="41452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26"/>
                </a:lnTo>
                <a:lnTo>
                  <a:pt x="35267" y="20726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3422864" y="6899998"/>
            <a:ext cx="57150" cy="5461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61" y="20739"/>
                </a:moveTo>
                <a:lnTo>
                  <a:pt x="0" y="20739"/>
                </a:lnTo>
                <a:lnTo>
                  <a:pt x="17640" y="33553"/>
                </a:lnTo>
                <a:lnTo>
                  <a:pt x="10896" y="54279"/>
                </a:lnTo>
                <a:lnTo>
                  <a:pt x="28536" y="41465"/>
                </a:lnTo>
                <a:lnTo>
                  <a:pt x="42002" y="41465"/>
                </a:lnTo>
                <a:lnTo>
                  <a:pt x="39433" y="33553"/>
                </a:lnTo>
                <a:lnTo>
                  <a:pt x="57061" y="20739"/>
                </a:lnTo>
                <a:close/>
              </a:path>
              <a:path w="57150" h="54609">
                <a:moveTo>
                  <a:pt x="42002" y="41465"/>
                </a:moveTo>
                <a:lnTo>
                  <a:pt x="28536" y="41465"/>
                </a:lnTo>
                <a:lnTo>
                  <a:pt x="46164" y="54279"/>
                </a:lnTo>
                <a:lnTo>
                  <a:pt x="42002" y="41465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39"/>
                </a:lnTo>
                <a:lnTo>
                  <a:pt x="35267" y="20739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3356979" y="6834127"/>
            <a:ext cx="57150" cy="5461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26"/>
                </a:moveTo>
                <a:lnTo>
                  <a:pt x="0" y="20726"/>
                </a:lnTo>
                <a:lnTo>
                  <a:pt x="17640" y="33528"/>
                </a:lnTo>
                <a:lnTo>
                  <a:pt x="10896" y="54267"/>
                </a:lnTo>
                <a:lnTo>
                  <a:pt x="28536" y="41452"/>
                </a:lnTo>
                <a:lnTo>
                  <a:pt x="42005" y="41452"/>
                </a:lnTo>
                <a:lnTo>
                  <a:pt x="39433" y="33528"/>
                </a:lnTo>
                <a:lnTo>
                  <a:pt x="57073" y="20726"/>
                </a:lnTo>
                <a:close/>
              </a:path>
              <a:path w="57150" h="54609">
                <a:moveTo>
                  <a:pt x="42005" y="41452"/>
                </a:moveTo>
                <a:lnTo>
                  <a:pt x="28536" y="41452"/>
                </a:lnTo>
                <a:lnTo>
                  <a:pt x="46164" y="54267"/>
                </a:lnTo>
                <a:lnTo>
                  <a:pt x="42005" y="41452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26"/>
                </a:lnTo>
                <a:lnTo>
                  <a:pt x="35267" y="20726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3422864" y="7080001"/>
            <a:ext cx="57150" cy="5461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61" y="20739"/>
                </a:moveTo>
                <a:lnTo>
                  <a:pt x="0" y="20739"/>
                </a:lnTo>
                <a:lnTo>
                  <a:pt x="17640" y="33540"/>
                </a:lnTo>
                <a:lnTo>
                  <a:pt x="10896" y="54279"/>
                </a:lnTo>
                <a:lnTo>
                  <a:pt x="28536" y="41465"/>
                </a:lnTo>
                <a:lnTo>
                  <a:pt x="42005" y="41465"/>
                </a:lnTo>
                <a:lnTo>
                  <a:pt x="39433" y="33540"/>
                </a:lnTo>
                <a:lnTo>
                  <a:pt x="57061" y="20739"/>
                </a:lnTo>
                <a:close/>
              </a:path>
              <a:path w="57150" h="54609">
                <a:moveTo>
                  <a:pt x="42005" y="41465"/>
                </a:moveTo>
                <a:lnTo>
                  <a:pt x="28536" y="41465"/>
                </a:lnTo>
                <a:lnTo>
                  <a:pt x="46164" y="54279"/>
                </a:lnTo>
                <a:lnTo>
                  <a:pt x="42005" y="41465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39"/>
                </a:lnTo>
                <a:lnTo>
                  <a:pt x="35267" y="20739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3356979" y="7145883"/>
            <a:ext cx="57150" cy="5461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39"/>
                </a:moveTo>
                <a:lnTo>
                  <a:pt x="0" y="20739"/>
                </a:lnTo>
                <a:lnTo>
                  <a:pt x="17640" y="33553"/>
                </a:lnTo>
                <a:lnTo>
                  <a:pt x="10896" y="54279"/>
                </a:lnTo>
                <a:lnTo>
                  <a:pt x="28536" y="41465"/>
                </a:lnTo>
                <a:lnTo>
                  <a:pt x="42002" y="41465"/>
                </a:lnTo>
                <a:lnTo>
                  <a:pt x="39433" y="33553"/>
                </a:lnTo>
                <a:lnTo>
                  <a:pt x="57073" y="20739"/>
                </a:lnTo>
                <a:close/>
              </a:path>
              <a:path w="57150" h="54609">
                <a:moveTo>
                  <a:pt x="42002" y="41465"/>
                </a:moveTo>
                <a:lnTo>
                  <a:pt x="28536" y="41465"/>
                </a:lnTo>
                <a:lnTo>
                  <a:pt x="46164" y="54279"/>
                </a:lnTo>
                <a:lnTo>
                  <a:pt x="42002" y="41465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39"/>
                </a:lnTo>
                <a:lnTo>
                  <a:pt x="35267" y="20739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3266979" y="7169999"/>
            <a:ext cx="57150" cy="5461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39"/>
                </a:moveTo>
                <a:lnTo>
                  <a:pt x="0" y="20739"/>
                </a:lnTo>
                <a:lnTo>
                  <a:pt x="17640" y="33540"/>
                </a:lnTo>
                <a:lnTo>
                  <a:pt x="10909" y="54279"/>
                </a:lnTo>
                <a:lnTo>
                  <a:pt x="28536" y="41465"/>
                </a:lnTo>
                <a:lnTo>
                  <a:pt x="42005" y="41465"/>
                </a:lnTo>
                <a:lnTo>
                  <a:pt x="39433" y="33540"/>
                </a:lnTo>
                <a:lnTo>
                  <a:pt x="57073" y="20739"/>
                </a:lnTo>
                <a:close/>
              </a:path>
              <a:path w="57150" h="54609">
                <a:moveTo>
                  <a:pt x="42005" y="41465"/>
                </a:moveTo>
                <a:lnTo>
                  <a:pt x="28536" y="41465"/>
                </a:lnTo>
                <a:lnTo>
                  <a:pt x="46164" y="54279"/>
                </a:lnTo>
                <a:lnTo>
                  <a:pt x="42005" y="41465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39"/>
                </a:lnTo>
                <a:lnTo>
                  <a:pt x="35267" y="20739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3176979" y="7145883"/>
            <a:ext cx="57150" cy="5461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39"/>
                </a:moveTo>
                <a:lnTo>
                  <a:pt x="0" y="20739"/>
                </a:lnTo>
                <a:lnTo>
                  <a:pt x="17640" y="33553"/>
                </a:lnTo>
                <a:lnTo>
                  <a:pt x="10909" y="54279"/>
                </a:lnTo>
                <a:lnTo>
                  <a:pt x="28536" y="41465"/>
                </a:lnTo>
                <a:lnTo>
                  <a:pt x="42002" y="41465"/>
                </a:lnTo>
                <a:lnTo>
                  <a:pt x="39433" y="33553"/>
                </a:lnTo>
                <a:lnTo>
                  <a:pt x="57073" y="20739"/>
                </a:lnTo>
                <a:close/>
              </a:path>
              <a:path w="57150" h="54609">
                <a:moveTo>
                  <a:pt x="42002" y="41465"/>
                </a:moveTo>
                <a:lnTo>
                  <a:pt x="28536" y="41465"/>
                </a:lnTo>
                <a:lnTo>
                  <a:pt x="46164" y="54279"/>
                </a:lnTo>
                <a:lnTo>
                  <a:pt x="42002" y="41465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39"/>
                </a:lnTo>
                <a:lnTo>
                  <a:pt x="35267" y="20739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3111094" y="7080001"/>
            <a:ext cx="57150" cy="5461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39"/>
                </a:moveTo>
                <a:lnTo>
                  <a:pt x="0" y="20739"/>
                </a:lnTo>
                <a:lnTo>
                  <a:pt x="17640" y="33540"/>
                </a:lnTo>
                <a:lnTo>
                  <a:pt x="10896" y="54279"/>
                </a:lnTo>
                <a:lnTo>
                  <a:pt x="28536" y="41465"/>
                </a:lnTo>
                <a:lnTo>
                  <a:pt x="42005" y="41465"/>
                </a:lnTo>
                <a:lnTo>
                  <a:pt x="39433" y="33540"/>
                </a:lnTo>
                <a:lnTo>
                  <a:pt x="57073" y="20739"/>
                </a:lnTo>
                <a:close/>
              </a:path>
              <a:path w="57150" h="54609">
                <a:moveTo>
                  <a:pt x="42005" y="41465"/>
                </a:moveTo>
                <a:lnTo>
                  <a:pt x="28536" y="41465"/>
                </a:lnTo>
                <a:lnTo>
                  <a:pt x="46164" y="54279"/>
                </a:lnTo>
                <a:lnTo>
                  <a:pt x="42005" y="41465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39"/>
                </a:lnTo>
                <a:lnTo>
                  <a:pt x="35267" y="20739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 txBox="1"/>
          <p:nvPr/>
        </p:nvSpPr>
        <p:spPr>
          <a:xfrm>
            <a:off x="895543" y="2319254"/>
            <a:ext cx="8902065" cy="112248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algn="ctr">
              <a:lnSpc>
                <a:spcPts val="4700"/>
              </a:lnSpc>
            </a:pPr>
            <a:r>
              <a:rPr lang="cs-CZ" sz="3200" b="1" spc="-20" dirty="0">
                <a:solidFill>
                  <a:srgbClr val="428F9B"/>
                </a:solidFill>
                <a:cs typeface="Calibri"/>
              </a:rPr>
              <a:t>ESF II projekt Západočeské univerzity v Plzni</a:t>
            </a:r>
          </a:p>
          <a:p>
            <a:pPr algn="ctr">
              <a:lnSpc>
                <a:spcPts val="4700"/>
              </a:lnSpc>
            </a:pPr>
            <a:r>
              <a:rPr lang="cs-CZ" sz="2000" b="1" spc="-20" dirty="0" err="1">
                <a:solidFill>
                  <a:srgbClr val="428F9B"/>
                </a:solidFill>
                <a:cs typeface="Calibri"/>
              </a:rPr>
              <a:t>reg</a:t>
            </a:r>
            <a:r>
              <a:rPr lang="cs-CZ" sz="2000" b="1" spc="-20" dirty="0">
                <a:solidFill>
                  <a:srgbClr val="428F9B"/>
                </a:solidFill>
                <a:cs typeface="Calibri"/>
              </a:rPr>
              <a:t>. č. CZ.02.2.69/0.0/0.0/18_056/0013239</a:t>
            </a:r>
            <a:endParaRPr sz="4000" dirty="0">
              <a:latin typeface="Calibri"/>
              <a:cs typeface="Calibri"/>
            </a:endParaRPr>
          </a:p>
        </p:txBody>
      </p:sp>
    </p:spTree>
  </p:cSld>
  <p:clrMapOvr>
    <a:masterClrMapping/>
  </p:clrMapOvr>
  <p:transition>
    <p:push dir="r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02005" y="2344483"/>
            <a:ext cx="9089390" cy="538609"/>
          </a:xfrm>
        </p:spPr>
        <p:txBody>
          <a:bodyPr/>
          <a:lstStyle/>
          <a:p>
            <a:r>
              <a:rPr lang="cs-CZ" dirty="0" smtClean="0"/>
              <a:t>Možnosti zpevnění</a:t>
            </a:r>
            <a:endParaRPr lang="cs-CZ" dirty="0"/>
          </a:p>
        </p:txBody>
      </p:sp>
      <p:pic>
        <p:nvPicPr>
          <p:cNvPr id="5" name="Zástupný symbol pro obsah 4"/>
          <p:cNvPicPr>
            <a:picLocks noGrp="1" noChangeAspect="1"/>
          </p:cNvPicPr>
          <p:nvPr>
            <p:ph idx="4294967295"/>
          </p:nvPr>
        </p:nvPicPr>
        <p:blipFill>
          <a:blip r:embed="rId3"/>
          <a:stretch>
            <a:fillRect/>
          </a:stretch>
        </p:blipFill>
        <p:spPr>
          <a:xfrm>
            <a:off x="361453" y="2125594"/>
            <a:ext cx="6519758" cy="4307992"/>
          </a:xfrm>
          <a:prstGeom prst="rect">
            <a:avLst/>
          </a:prstGeom>
        </p:spPr>
      </p:pic>
      <p:sp>
        <p:nvSpPr>
          <p:cNvPr id="6" name="Zástupný symbol pro číslo snímku 5"/>
          <p:cNvSpPr>
            <a:spLocks noGrp="1"/>
          </p:cNvSpPr>
          <p:nvPr>
            <p:ph type="sldNum" sz="quarter" idx="4294967295"/>
          </p:nvPr>
        </p:nvSpPr>
        <p:spPr>
          <a:xfrm>
            <a:off x="7552214" y="6348955"/>
            <a:ext cx="2406015" cy="320245"/>
          </a:xfrm>
          <a:prstGeom prst="rect">
            <a:avLst/>
          </a:prstGeom>
        </p:spPr>
        <p:txBody>
          <a:bodyPr/>
          <a:lstStyle/>
          <a:p>
            <a:fld id="{DF220097-E6A3-43A5-BE9F-22B4435BB1F1}" type="slidenum">
              <a:rPr lang="cs-CZ" smtClean="0"/>
              <a:t>2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459858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02005" y="1541512"/>
            <a:ext cx="9089390" cy="538609"/>
          </a:xfrm>
        </p:spPr>
        <p:txBody>
          <a:bodyPr/>
          <a:lstStyle/>
          <a:p>
            <a:r>
              <a:rPr lang="cs-CZ" dirty="0"/>
              <a:t>Možnosti zpevnění</a:t>
            </a:r>
          </a:p>
        </p:txBody>
      </p:sp>
      <p:pic>
        <p:nvPicPr>
          <p:cNvPr id="5" name="Zástupný symbol pro obsah 4"/>
          <p:cNvPicPr>
            <a:picLocks noGrp="1" noChangeAspect="1"/>
          </p:cNvPicPr>
          <p:nvPr>
            <p:ph idx="4294967295"/>
          </p:nvPr>
        </p:nvPicPr>
        <p:blipFill>
          <a:blip r:embed="rId2"/>
          <a:stretch>
            <a:fillRect/>
          </a:stretch>
        </p:blipFill>
        <p:spPr>
          <a:xfrm>
            <a:off x="2449723" y="2252603"/>
            <a:ext cx="5793955" cy="4307992"/>
          </a:xfrm>
          <a:prstGeom prst="rect">
            <a:avLst/>
          </a:prstGeom>
        </p:spPr>
      </p:pic>
      <p:sp>
        <p:nvSpPr>
          <p:cNvPr id="4" name="Zástupný symbol pro číslo snímku 3"/>
          <p:cNvSpPr>
            <a:spLocks noGrp="1"/>
          </p:cNvSpPr>
          <p:nvPr>
            <p:ph type="sldNum" sz="quarter" idx="4294967295"/>
          </p:nvPr>
        </p:nvSpPr>
        <p:spPr>
          <a:xfrm>
            <a:off x="7552214" y="6348955"/>
            <a:ext cx="2406015" cy="320245"/>
          </a:xfrm>
          <a:prstGeom prst="rect">
            <a:avLst/>
          </a:prstGeom>
        </p:spPr>
        <p:txBody>
          <a:bodyPr/>
          <a:lstStyle/>
          <a:p>
            <a:fld id="{DF220097-E6A3-43A5-BE9F-22B4435BB1F1}" type="slidenum">
              <a:rPr lang="cs-CZ" smtClean="0"/>
              <a:t>3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1516124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02005" y="1419225"/>
            <a:ext cx="9089390" cy="538609"/>
          </a:xfrm>
        </p:spPr>
        <p:txBody>
          <a:bodyPr/>
          <a:lstStyle/>
          <a:p>
            <a:r>
              <a:rPr lang="cs-CZ" dirty="0"/>
              <a:t>Možnosti zpevnění</a:t>
            </a:r>
          </a:p>
        </p:txBody>
      </p:sp>
      <p:pic>
        <p:nvPicPr>
          <p:cNvPr id="5" name="Zástupný symbol pro obsah 4"/>
          <p:cNvPicPr>
            <a:picLocks noGrp="1" noChangeAspect="1"/>
          </p:cNvPicPr>
          <p:nvPr>
            <p:ph idx="4294967295"/>
          </p:nvPr>
        </p:nvPicPr>
        <p:blipFill>
          <a:blip r:embed="rId2"/>
          <a:stretch>
            <a:fillRect/>
          </a:stretch>
        </p:blipFill>
        <p:spPr>
          <a:xfrm>
            <a:off x="2513692" y="2252603"/>
            <a:ext cx="5666016" cy="4307992"/>
          </a:xfrm>
          <a:prstGeom prst="rect">
            <a:avLst/>
          </a:prstGeom>
        </p:spPr>
      </p:pic>
      <p:sp>
        <p:nvSpPr>
          <p:cNvPr id="4" name="Zástupný symbol pro číslo snímku 3"/>
          <p:cNvSpPr>
            <a:spLocks noGrp="1"/>
          </p:cNvSpPr>
          <p:nvPr>
            <p:ph type="sldNum" sz="quarter" idx="4294967295"/>
          </p:nvPr>
        </p:nvSpPr>
        <p:spPr>
          <a:xfrm>
            <a:off x="7552214" y="6348955"/>
            <a:ext cx="2406015" cy="320245"/>
          </a:xfrm>
          <a:prstGeom prst="rect">
            <a:avLst/>
          </a:prstGeom>
        </p:spPr>
        <p:txBody>
          <a:bodyPr/>
          <a:lstStyle/>
          <a:p>
            <a:fld id="{DF220097-E6A3-43A5-BE9F-22B4435BB1F1}" type="slidenum">
              <a:rPr lang="cs-CZ" smtClean="0"/>
              <a:t>4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2827558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70233" y="923717"/>
            <a:ext cx="9089390" cy="538609"/>
          </a:xfrm>
        </p:spPr>
        <p:txBody>
          <a:bodyPr/>
          <a:lstStyle/>
          <a:p>
            <a:r>
              <a:rPr lang="cs-CZ" dirty="0"/>
              <a:t>Možnosti zpevnění</a:t>
            </a:r>
          </a:p>
        </p:txBody>
      </p:sp>
      <p:pic>
        <p:nvPicPr>
          <p:cNvPr id="5" name="Zástupný symbol pro obsah 4"/>
          <p:cNvPicPr>
            <a:picLocks noGrp="1" noChangeAspect="1"/>
          </p:cNvPicPr>
          <p:nvPr>
            <p:ph idx="4294967295"/>
          </p:nvPr>
        </p:nvPicPr>
        <p:blipFill>
          <a:blip r:embed="rId2"/>
          <a:stretch>
            <a:fillRect/>
          </a:stretch>
        </p:blipFill>
        <p:spPr>
          <a:xfrm>
            <a:off x="3401050" y="1634087"/>
            <a:ext cx="6324537" cy="4863352"/>
          </a:xfrm>
          <a:prstGeom prst="rect">
            <a:avLst/>
          </a:prstGeom>
        </p:spPr>
      </p:pic>
      <p:sp>
        <p:nvSpPr>
          <p:cNvPr id="4" name="Zástupný symbol pro číslo snímku 3"/>
          <p:cNvSpPr>
            <a:spLocks noGrp="1"/>
          </p:cNvSpPr>
          <p:nvPr>
            <p:ph type="sldNum" sz="quarter" idx="4294967295"/>
          </p:nvPr>
        </p:nvSpPr>
        <p:spPr>
          <a:xfrm>
            <a:off x="7552214" y="6348955"/>
            <a:ext cx="2406015" cy="320245"/>
          </a:xfrm>
          <a:prstGeom prst="rect">
            <a:avLst/>
          </a:prstGeom>
        </p:spPr>
        <p:txBody>
          <a:bodyPr/>
          <a:lstStyle/>
          <a:p>
            <a:fld id="{DF220097-E6A3-43A5-BE9F-22B4435BB1F1}" type="slidenum">
              <a:rPr lang="cs-CZ" smtClean="0"/>
              <a:t>5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4470067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98500" y="1565896"/>
            <a:ext cx="9089390" cy="538609"/>
          </a:xfrm>
        </p:spPr>
        <p:txBody>
          <a:bodyPr/>
          <a:lstStyle/>
          <a:p>
            <a:r>
              <a:rPr lang="cs-CZ" dirty="0"/>
              <a:t>Možnosti zpevnění</a:t>
            </a:r>
          </a:p>
        </p:txBody>
      </p:sp>
      <p:pic>
        <p:nvPicPr>
          <p:cNvPr id="5" name="Zástupný symbol pro obsah 4"/>
          <p:cNvPicPr>
            <a:picLocks noGrp="1" noChangeAspect="1"/>
          </p:cNvPicPr>
          <p:nvPr>
            <p:ph idx="4294967295"/>
          </p:nvPr>
        </p:nvPicPr>
        <p:blipFill>
          <a:blip r:embed="rId2"/>
          <a:stretch>
            <a:fillRect/>
          </a:stretch>
        </p:blipFill>
        <p:spPr>
          <a:xfrm>
            <a:off x="1815428" y="2252603"/>
            <a:ext cx="7062545" cy="4307992"/>
          </a:xfrm>
          <a:prstGeom prst="rect">
            <a:avLst/>
          </a:prstGeom>
        </p:spPr>
      </p:pic>
      <p:sp>
        <p:nvSpPr>
          <p:cNvPr id="4" name="Zástupný symbol pro číslo snímku 3"/>
          <p:cNvSpPr>
            <a:spLocks noGrp="1"/>
          </p:cNvSpPr>
          <p:nvPr>
            <p:ph type="sldNum" sz="quarter" idx="4294967295"/>
          </p:nvPr>
        </p:nvSpPr>
        <p:spPr>
          <a:xfrm>
            <a:off x="7552214" y="6348955"/>
            <a:ext cx="2406015" cy="320245"/>
          </a:xfrm>
          <a:prstGeom prst="rect">
            <a:avLst/>
          </a:prstGeom>
        </p:spPr>
        <p:txBody>
          <a:bodyPr/>
          <a:lstStyle/>
          <a:p>
            <a:fld id="{DF220097-E6A3-43A5-BE9F-22B4435BB1F1}" type="slidenum">
              <a:rPr lang="cs-CZ" smtClean="0"/>
              <a:t>6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1429923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48246" y="1634087"/>
            <a:ext cx="9977700" cy="491506"/>
          </a:xfrm>
        </p:spPr>
        <p:txBody>
          <a:bodyPr>
            <a:normAutofit fontScale="90000"/>
          </a:bodyPr>
          <a:lstStyle/>
          <a:p>
            <a:r>
              <a:rPr lang="cs-CZ" dirty="0"/>
              <a:t>Možnosti zpevnění</a:t>
            </a: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4294967295"/>
          </p:nvPr>
        </p:nvSpPr>
        <p:spPr>
          <a:xfrm>
            <a:off x="7552214" y="6348955"/>
            <a:ext cx="2406015" cy="320245"/>
          </a:xfrm>
          <a:prstGeom prst="rect">
            <a:avLst/>
          </a:prstGeom>
        </p:spPr>
        <p:txBody>
          <a:bodyPr/>
          <a:lstStyle/>
          <a:p>
            <a:fld id="{DF220097-E6A3-43A5-BE9F-22B4435BB1F1}" type="slidenum">
              <a:rPr lang="cs-CZ" smtClean="0"/>
              <a:t>7</a:t>
            </a:fld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30932" y="2125593"/>
            <a:ext cx="6637770" cy="44841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47157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75638" y="1557952"/>
            <a:ext cx="9089390" cy="538609"/>
          </a:xfrm>
        </p:spPr>
        <p:txBody>
          <a:bodyPr/>
          <a:lstStyle/>
          <a:p>
            <a:r>
              <a:rPr lang="cs-CZ" dirty="0"/>
              <a:t>Možnosti zpevnění</a:t>
            </a:r>
          </a:p>
        </p:txBody>
      </p:sp>
      <p:pic>
        <p:nvPicPr>
          <p:cNvPr id="5" name="Zástupný symbol pro obsah 4"/>
          <p:cNvPicPr>
            <a:picLocks noGrp="1" noChangeAspect="1"/>
          </p:cNvPicPr>
          <p:nvPr>
            <p:ph idx="4294967295"/>
          </p:nvPr>
        </p:nvPicPr>
        <p:blipFill rotWithShape="1">
          <a:blip r:embed="rId2"/>
          <a:srcRect l="1134" r="-1" b="1456"/>
          <a:stretch/>
        </p:blipFill>
        <p:spPr>
          <a:xfrm>
            <a:off x="2567792" y="2125594"/>
            <a:ext cx="5505083" cy="4245269"/>
          </a:xfrm>
          <a:prstGeom prst="rect">
            <a:avLst/>
          </a:prstGeom>
        </p:spPr>
      </p:pic>
      <p:sp>
        <p:nvSpPr>
          <p:cNvPr id="4" name="Zástupný symbol pro číslo snímku 3"/>
          <p:cNvSpPr>
            <a:spLocks noGrp="1"/>
          </p:cNvSpPr>
          <p:nvPr>
            <p:ph type="sldNum" sz="quarter" idx="4294967295"/>
          </p:nvPr>
        </p:nvSpPr>
        <p:spPr>
          <a:xfrm>
            <a:off x="7552214" y="6348955"/>
            <a:ext cx="2406015" cy="320245"/>
          </a:xfrm>
          <a:prstGeom prst="rect">
            <a:avLst/>
          </a:prstGeom>
        </p:spPr>
        <p:txBody>
          <a:bodyPr/>
          <a:lstStyle/>
          <a:p>
            <a:fld id="{DF220097-E6A3-43A5-BE9F-22B4435BB1F1}" type="slidenum">
              <a:rPr lang="cs-CZ" smtClean="0"/>
              <a:t>8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88225787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74700" y="1403057"/>
            <a:ext cx="9089390" cy="538609"/>
          </a:xfrm>
        </p:spPr>
        <p:txBody>
          <a:bodyPr/>
          <a:lstStyle/>
          <a:p>
            <a:r>
              <a:rPr lang="cs-CZ" dirty="0"/>
              <a:t>Možnosti zpevnění</a:t>
            </a:r>
          </a:p>
        </p:txBody>
      </p:sp>
      <p:pic>
        <p:nvPicPr>
          <p:cNvPr id="5" name="Zástupný symbol pro obsah 4"/>
          <p:cNvPicPr>
            <a:picLocks noGrp="1" noChangeAspect="1"/>
          </p:cNvPicPr>
          <p:nvPr>
            <p:ph idx="4294967295"/>
          </p:nvPr>
        </p:nvPicPr>
        <p:blipFill>
          <a:blip r:embed="rId2"/>
          <a:stretch>
            <a:fillRect/>
          </a:stretch>
        </p:blipFill>
        <p:spPr>
          <a:xfrm>
            <a:off x="3325676" y="2151437"/>
            <a:ext cx="5766819" cy="4307992"/>
          </a:xfrm>
          <a:prstGeom prst="rect">
            <a:avLst/>
          </a:prstGeom>
        </p:spPr>
      </p:pic>
      <p:sp>
        <p:nvSpPr>
          <p:cNvPr id="4" name="Zástupný symbol pro číslo snímku 3"/>
          <p:cNvSpPr>
            <a:spLocks noGrp="1"/>
          </p:cNvSpPr>
          <p:nvPr>
            <p:ph type="sldNum" sz="quarter" idx="4294967295"/>
          </p:nvPr>
        </p:nvSpPr>
        <p:spPr>
          <a:xfrm>
            <a:off x="7552214" y="6348955"/>
            <a:ext cx="2406015" cy="320245"/>
          </a:xfrm>
          <a:prstGeom prst="rect">
            <a:avLst/>
          </a:prstGeom>
        </p:spPr>
        <p:txBody>
          <a:bodyPr/>
          <a:lstStyle/>
          <a:p>
            <a:fld id="{DF220097-E6A3-43A5-BE9F-22B4435BB1F1}" type="slidenum">
              <a:rPr lang="cs-CZ" smtClean="0"/>
              <a:t>9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2125160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4294967295"/>
          </p:nvPr>
        </p:nvSpPr>
        <p:spPr>
          <a:xfrm>
            <a:off x="494842" y="2883092"/>
            <a:ext cx="9223058" cy="3816486"/>
          </a:xfrm>
          <a:prstGeom prst="rect">
            <a:avLst/>
          </a:prstGeom>
        </p:spPr>
        <p:txBody>
          <a:bodyPr/>
          <a:lstStyle/>
          <a:p>
            <a:r>
              <a:rPr lang="cs-CZ" dirty="0" smtClean="0"/>
              <a:t>Prvky vyskytující se v ocelích</a:t>
            </a:r>
          </a:p>
          <a:p>
            <a:endParaRPr lang="cs-CZ" dirty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 smtClean="0"/>
          </a:p>
          <a:p>
            <a:r>
              <a:rPr lang="cs-CZ" dirty="0" smtClean="0"/>
              <a:t>Základní legující prvky</a:t>
            </a: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802005" y="2344483"/>
            <a:ext cx="9089390" cy="538609"/>
          </a:xfrm>
        </p:spPr>
        <p:txBody>
          <a:bodyPr/>
          <a:lstStyle/>
          <a:p>
            <a:r>
              <a:rPr lang="cs-CZ" dirty="0" smtClean="0"/>
              <a:t>Úvod  - legující prvky</a:t>
            </a:r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 rotWithShape="1">
          <a:blip r:embed="rId2"/>
          <a:srcRect l="6643" t="25234" r="23799" b="22035"/>
          <a:stretch/>
        </p:blipFill>
        <p:spPr>
          <a:xfrm>
            <a:off x="5106372" y="2344489"/>
            <a:ext cx="4249615" cy="1812148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 rotWithShape="1">
          <a:blip r:embed="rId3"/>
          <a:srcRect l="6644" t="24897" r="23798" b="22000"/>
          <a:stretch/>
        </p:blipFill>
        <p:spPr>
          <a:xfrm>
            <a:off x="5106371" y="4247074"/>
            <a:ext cx="4249615" cy="1824910"/>
          </a:xfrm>
          <a:prstGeom prst="rect">
            <a:avLst/>
          </a:prstGeom>
        </p:spPr>
      </p:pic>
      <p:sp>
        <p:nvSpPr>
          <p:cNvPr id="6" name="TextovéPole 5"/>
          <p:cNvSpPr txBox="1"/>
          <p:nvPr/>
        </p:nvSpPr>
        <p:spPr>
          <a:xfrm>
            <a:off x="2441477" y="5360350"/>
            <a:ext cx="2539561" cy="9738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32" b="1" u="sng" dirty="0"/>
              <a:t>Ca</a:t>
            </a:r>
            <a:r>
              <a:rPr lang="cs-CZ" sz="1432" dirty="0"/>
              <a:t> se nepřidává do ocelí pro konkrétní změnu vlastností, ale pro omezení negativních vlastností vměstků v oceli</a:t>
            </a:r>
          </a:p>
        </p:txBody>
      </p:sp>
    </p:spTree>
    <p:extLst>
      <p:ext uri="{BB962C8B-B14F-4D97-AF65-F5344CB8AC3E}">
        <p14:creationId xmlns:p14="http://schemas.microsoft.com/office/powerpoint/2010/main" val="40547419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4294967295"/>
          </p:nvPr>
        </p:nvSpPr>
        <p:spPr>
          <a:xfrm>
            <a:off x="1235322" y="3734398"/>
            <a:ext cx="7605600" cy="4009356"/>
          </a:xfrm>
          <a:prstGeom prst="rect">
            <a:avLst/>
          </a:prstGeom>
        </p:spPr>
        <p:txBody>
          <a:bodyPr/>
          <a:lstStyle/>
          <a:p>
            <a:r>
              <a:rPr lang="cs-CZ" dirty="0" smtClean="0"/>
              <a:t>Škodlivé prvky v ocelích resp. nečistoty</a:t>
            </a:r>
          </a:p>
          <a:p>
            <a:r>
              <a:rPr lang="cs-CZ" dirty="0" smtClean="0"/>
              <a:t>P, O, N, H – do oceli vstupují při výrobě ze surovin a působením vlhkosti a pecní atmosféry</a:t>
            </a:r>
          </a:p>
          <a:p>
            <a:r>
              <a:rPr lang="cs-CZ" dirty="0" err="1" smtClean="0"/>
              <a:t>Cu</a:t>
            </a:r>
            <a:r>
              <a:rPr lang="cs-CZ" dirty="0" smtClean="0"/>
              <a:t>, Al se dostávají do oceli s ocelovým odpadem</a:t>
            </a:r>
          </a:p>
          <a:p>
            <a:endParaRPr lang="cs-CZ" dirty="0" smtClean="0"/>
          </a:p>
          <a:p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802005" y="2344483"/>
            <a:ext cx="9089390" cy="538609"/>
          </a:xfrm>
        </p:spPr>
        <p:txBody>
          <a:bodyPr/>
          <a:lstStyle/>
          <a:p>
            <a:r>
              <a:rPr lang="cs-CZ" dirty="0"/>
              <a:t>Úvod</a:t>
            </a: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 rotWithShape="1">
          <a:blip r:embed="rId2"/>
          <a:srcRect l="6852" t="25235" r="24009" b="22777"/>
          <a:stretch/>
        </p:blipFill>
        <p:spPr>
          <a:xfrm>
            <a:off x="3053623" y="1713844"/>
            <a:ext cx="4586155" cy="19397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00364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4294967295"/>
          </p:nvPr>
        </p:nvSpPr>
        <p:spPr>
          <a:xfrm>
            <a:off x="1337415" y="4245064"/>
            <a:ext cx="8018889" cy="1826919"/>
          </a:xfrm>
          <a:prstGeom prst="rect">
            <a:avLst/>
          </a:prstGeom>
        </p:spPr>
        <p:txBody>
          <a:bodyPr/>
          <a:lstStyle/>
          <a:p>
            <a:r>
              <a:rPr lang="cs-CZ" dirty="0" smtClean="0"/>
              <a:t>Prvky ovlivňující fázové transformace ocelí</a:t>
            </a:r>
          </a:p>
          <a:p>
            <a:r>
              <a:rPr lang="cs-CZ" dirty="0" smtClean="0"/>
              <a:t>Např. bór významně potlačuje transformaci </a:t>
            </a:r>
            <a:r>
              <a:rPr lang="cs-CZ" dirty="0" smtClean="0">
                <a:latin typeface="Symbol" panose="05050102010706020507" pitchFamily="18" charset="2"/>
              </a:rPr>
              <a:t>g</a:t>
            </a:r>
            <a:r>
              <a:rPr lang="cs-CZ" dirty="0" smtClean="0"/>
              <a:t> na </a:t>
            </a:r>
            <a:r>
              <a:rPr lang="cs-CZ" dirty="0" smtClean="0">
                <a:latin typeface="Symbol" panose="05050102010706020507" pitchFamily="18" charset="2"/>
              </a:rPr>
              <a:t>a</a:t>
            </a:r>
          </a:p>
          <a:p>
            <a:pPr lvl="1"/>
            <a:r>
              <a:rPr lang="cs-CZ" dirty="0" smtClean="0"/>
              <a:t>Svojí přítomností na hranicích zrn potlačuje zárodky </a:t>
            </a:r>
            <a:r>
              <a:rPr lang="cs-CZ" dirty="0" smtClean="0">
                <a:latin typeface="Symbol" panose="05050102010706020507" pitchFamily="18" charset="2"/>
              </a:rPr>
              <a:t>a</a:t>
            </a:r>
          </a:p>
          <a:p>
            <a:pPr lvl="1"/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802005" y="2344483"/>
            <a:ext cx="9089390" cy="538609"/>
          </a:xfrm>
        </p:spPr>
        <p:txBody>
          <a:bodyPr/>
          <a:lstStyle/>
          <a:p>
            <a:r>
              <a:rPr lang="cs-CZ" dirty="0"/>
              <a:t>Úvod</a:t>
            </a: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 rotWithShape="1">
          <a:blip r:embed="rId2"/>
          <a:srcRect l="6435" t="24515" r="23172" b="21640"/>
          <a:stretch/>
        </p:blipFill>
        <p:spPr>
          <a:xfrm>
            <a:off x="2574972" y="1798957"/>
            <a:ext cx="5299516" cy="22802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34462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4294967295"/>
          </p:nvPr>
        </p:nvSpPr>
        <p:spPr>
          <a:xfrm>
            <a:off x="1241494" y="4791937"/>
            <a:ext cx="8018571" cy="1507880"/>
          </a:xfrm>
          <a:prstGeom prst="rect">
            <a:avLst/>
          </a:prstGeom>
        </p:spPr>
        <p:txBody>
          <a:bodyPr/>
          <a:lstStyle/>
          <a:p>
            <a:r>
              <a:rPr lang="cs-CZ" dirty="0" smtClean="0"/>
              <a:t>Ti, V, </a:t>
            </a:r>
            <a:r>
              <a:rPr lang="cs-CZ" dirty="0" err="1" smtClean="0"/>
              <a:t>Nb</a:t>
            </a:r>
            <a:r>
              <a:rPr lang="cs-CZ" dirty="0" smtClean="0"/>
              <a:t> – zvýšení meze kluzu a pevnosti – ovlivní velikost zrna</a:t>
            </a:r>
          </a:p>
          <a:p>
            <a:r>
              <a:rPr lang="cs-CZ" dirty="0" smtClean="0"/>
              <a:t>Ti, </a:t>
            </a:r>
            <a:r>
              <a:rPr lang="cs-CZ" dirty="0" err="1" smtClean="0"/>
              <a:t>Nb</a:t>
            </a:r>
            <a:r>
              <a:rPr lang="cs-CZ" dirty="0" smtClean="0"/>
              <a:t>, V, </a:t>
            </a:r>
            <a:r>
              <a:rPr lang="cs-CZ" dirty="0" err="1" smtClean="0"/>
              <a:t>Cr</a:t>
            </a:r>
            <a:r>
              <a:rPr lang="cs-CZ" dirty="0" smtClean="0"/>
              <a:t>, </a:t>
            </a:r>
            <a:r>
              <a:rPr lang="cs-CZ" dirty="0" err="1" smtClean="0"/>
              <a:t>Mo</a:t>
            </a:r>
            <a:r>
              <a:rPr lang="cs-CZ" dirty="0" smtClean="0"/>
              <a:t>, W </a:t>
            </a:r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706084" y="1495425"/>
            <a:ext cx="9089390" cy="538609"/>
          </a:xfrm>
        </p:spPr>
        <p:txBody>
          <a:bodyPr/>
          <a:lstStyle/>
          <a:p>
            <a:r>
              <a:rPr lang="cs-CZ" dirty="0" smtClean="0"/>
              <a:t>Charakteristika legujících prvků</a:t>
            </a:r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 rotWithShape="1">
          <a:blip r:embed="rId2"/>
          <a:srcRect l="6852" t="23749" r="23799" b="13122"/>
          <a:stretch/>
        </p:blipFill>
        <p:spPr>
          <a:xfrm>
            <a:off x="2801781" y="2283926"/>
            <a:ext cx="4897997" cy="25080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34626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705454" y="1027627"/>
            <a:ext cx="9089390" cy="538609"/>
          </a:xfrm>
        </p:spPr>
        <p:txBody>
          <a:bodyPr/>
          <a:lstStyle/>
          <a:p>
            <a:r>
              <a:rPr lang="cs-CZ" dirty="0" err="1" smtClean="0"/>
              <a:t>Legury</a:t>
            </a:r>
            <a:r>
              <a:rPr lang="cs-CZ" dirty="0" smtClean="0"/>
              <a:t> pro speciální oceli</a:t>
            </a:r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 rotWithShape="1">
          <a:blip r:embed="rId2"/>
          <a:srcRect l="6644" t="24120" r="23381" b="22034"/>
          <a:stretch/>
        </p:blipFill>
        <p:spPr>
          <a:xfrm>
            <a:off x="4707399" y="1633055"/>
            <a:ext cx="4648906" cy="2012213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 rotWithShape="1">
          <a:blip r:embed="rId3"/>
          <a:srcRect l="6226" t="24575" r="22963" b="21209"/>
          <a:stretch/>
        </p:blipFill>
        <p:spPr>
          <a:xfrm>
            <a:off x="1337097" y="3292766"/>
            <a:ext cx="4619702" cy="1989606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 rotWithShape="1">
          <a:blip r:embed="rId4"/>
          <a:srcRect l="6226" t="23979" r="23381" b="22175"/>
          <a:stretch/>
        </p:blipFill>
        <p:spPr>
          <a:xfrm>
            <a:off x="5055324" y="4504416"/>
            <a:ext cx="4300662" cy="1850433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 rotWithShape="1">
          <a:blip r:embed="rId5"/>
          <a:srcRect l="6741" t="23788" r="23492" b="21996"/>
          <a:stretch/>
        </p:blipFill>
        <p:spPr>
          <a:xfrm>
            <a:off x="1337096" y="5078449"/>
            <a:ext cx="3913053" cy="1710496"/>
          </a:xfrm>
          <a:prstGeom prst="rect">
            <a:avLst/>
          </a:prstGeom>
        </p:spPr>
      </p:pic>
      <p:sp>
        <p:nvSpPr>
          <p:cNvPr id="8" name="TextovéPole 7"/>
          <p:cNvSpPr txBox="1"/>
          <p:nvPr/>
        </p:nvSpPr>
        <p:spPr>
          <a:xfrm>
            <a:off x="5346701" y="6465583"/>
            <a:ext cx="4009286" cy="312714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r>
              <a:rPr lang="cs-CZ" sz="1432" dirty="0"/>
              <a:t>Velký vliv na </a:t>
            </a:r>
            <a:r>
              <a:rPr lang="cs-CZ" sz="1432" dirty="0" err="1"/>
              <a:t>rezistivitu</a:t>
            </a:r>
            <a:r>
              <a:rPr lang="cs-CZ" sz="1432" dirty="0"/>
              <a:t>, strukturu</a:t>
            </a:r>
          </a:p>
        </p:txBody>
      </p:sp>
      <p:cxnSp>
        <p:nvCxnSpPr>
          <p:cNvPr id="10" name="Přímá spojnice se šipkou 9"/>
          <p:cNvCxnSpPr/>
          <p:nvPr/>
        </p:nvCxnSpPr>
        <p:spPr>
          <a:xfrm flipH="1" flipV="1">
            <a:off x="4310552" y="5853027"/>
            <a:ext cx="1033690" cy="599795"/>
          </a:xfrm>
          <a:prstGeom prst="straightConnector1">
            <a:avLst/>
          </a:prstGeom>
          <a:ln>
            <a:solidFill>
              <a:srgbClr val="00206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951994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4294967295"/>
          </p:nvPr>
        </p:nvSpPr>
        <p:spPr>
          <a:xfrm>
            <a:off x="1337415" y="4649026"/>
            <a:ext cx="5032067" cy="2010301"/>
          </a:xfrm>
          <a:prstGeom prst="rect">
            <a:avLst/>
          </a:prstGeom>
        </p:spPr>
        <p:txBody>
          <a:bodyPr>
            <a:normAutofit/>
          </a:bodyPr>
          <a:lstStyle/>
          <a:p>
            <a:r>
              <a:rPr lang="cs-CZ" dirty="0" smtClean="0"/>
              <a:t>Legující prvky mohou být rozpuštěny v tuhém roztoku resp. mohou tvořit precipitáty</a:t>
            </a:r>
          </a:p>
          <a:p>
            <a:r>
              <a:rPr lang="cs-CZ" dirty="0" err="1" smtClean="0"/>
              <a:t>TiN</a:t>
            </a:r>
            <a:r>
              <a:rPr lang="cs-CZ" dirty="0" smtClean="0"/>
              <a:t> – vysoká termodynamická stabilita (vylučují se velmi brzo, jsou místem pro další heterogenní nukleaci - precipitaci)</a:t>
            </a:r>
          </a:p>
          <a:p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753508" y="1107467"/>
            <a:ext cx="9089390" cy="538609"/>
          </a:xfrm>
        </p:spPr>
        <p:txBody>
          <a:bodyPr/>
          <a:lstStyle/>
          <a:p>
            <a:r>
              <a:rPr lang="cs-CZ" dirty="0" smtClean="0"/>
              <a:t>Vliv legujících prvků</a:t>
            </a:r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 rotWithShape="1">
          <a:blip r:embed="rId2"/>
          <a:srcRect l="11221" t="30394" r="26651" b="28589"/>
          <a:stretch/>
        </p:blipFill>
        <p:spPr>
          <a:xfrm>
            <a:off x="2164040" y="2239351"/>
            <a:ext cx="6035359" cy="2241286"/>
          </a:xfrm>
          <a:prstGeom prst="rect">
            <a:avLst/>
          </a:prstGeom>
        </p:spPr>
      </p:pic>
      <p:sp>
        <p:nvSpPr>
          <p:cNvPr id="5" name="TextovéPole 4"/>
          <p:cNvSpPr txBox="1"/>
          <p:nvPr/>
        </p:nvSpPr>
        <p:spPr>
          <a:xfrm>
            <a:off x="2164039" y="1859851"/>
            <a:ext cx="2142558" cy="3127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32" dirty="0"/>
              <a:t>Přesycený tuhý roztok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4226924" y="1872175"/>
            <a:ext cx="2142558" cy="5330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32" dirty="0"/>
              <a:t>Precipitace po hranicích zrn</a:t>
            </a:r>
          </a:p>
        </p:txBody>
      </p:sp>
      <p:sp>
        <p:nvSpPr>
          <p:cNvPr id="7" name="TextovéPole 6"/>
          <p:cNvSpPr txBox="1"/>
          <p:nvPr/>
        </p:nvSpPr>
        <p:spPr>
          <a:xfrm>
            <a:off x="6289810" y="1859851"/>
            <a:ext cx="2142558" cy="3127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32" dirty="0"/>
              <a:t>Precipitace uvnitř zrn</a:t>
            </a:r>
          </a:p>
        </p:txBody>
      </p:sp>
      <p:pic>
        <p:nvPicPr>
          <p:cNvPr id="8" name="Obrázek 7"/>
          <p:cNvPicPr>
            <a:picLocks noChangeAspect="1"/>
          </p:cNvPicPr>
          <p:nvPr/>
        </p:nvPicPr>
        <p:blipFill rotWithShape="1">
          <a:blip r:embed="rId3"/>
          <a:srcRect l="12853" t="32316" r="28439" b="7186"/>
          <a:stretch/>
        </p:blipFill>
        <p:spPr>
          <a:xfrm>
            <a:off x="6554642" y="4541847"/>
            <a:ext cx="2989000" cy="1732562"/>
          </a:xfrm>
          <a:prstGeom prst="rect">
            <a:avLst/>
          </a:prstGeom>
        </p:spPr>
      </p:pic>
      <p:cxnSp>
        <p:nvCxnSpPr>
          <p:cNvPr id="10" name="Přímá spojnice se šipkou 9"/>
          <p:cNvCxnSpPr/>
          <p:nvPr/>
        </p:nvCxnSpPr>
        <p:spPr>
          <a:xfrm flipV="1">
            <a:off x="4306598" y="5297084"/>
            <a:ext cx="4278163" cy="113740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525832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774700" y="1343025"/>
            <a:ext cx="9089390" cy="1077218"/>
          </a:xfrm>
        </p:spPr>
        <p:txBody>
          <a:bodyPr/>
          <a:lstStyle/>
          <a:p>
            <a:r>
              <a:rPr lang="cs-CZ" dirty="0" smtClean="0"/>
              <a:t>Přehled legujících prvků v přechodových kovech - precipitáty</a:t>
            </a:r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 rotWithShape="1">
          <a:blip r:embed="rId2"/>
          <a:srcRect l="15334" t="19258" r="31630" b="18781"/>
          <a:stretch/>
        </p:blipFill>
        <p:spPr>
          <a:xfrm>
            <a:off x="1746750" y="2328814"/>
            <a:ext cx="5951550" cy="39110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40442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4294967295"/>
          </p:nvPr>
        </p:nvSpPr>
        <p:spPr>
          <a:xfrm>
            <a:off x="1394827" y="4782240"/>
            <a:ext cx="8018571" cy="1176077"/>
          </a:xfrm>
          <a:prstGeom prst="rect">
            <a:avLst/>
          </a:prstGeom>
        </p:spPr>
        <p:txBody>
          <a:bodyPr/>
          <a:lstStyle/>
          <a:p>
            <a:r>
              <a:rPr lang="cs-CZ" dirty="0" smtClean="0"/>
              <a:t>Vliv </a:t>
            </a:r>
            <a:r>
              <a:rPr lang="cs-CZ" dirty="0" err="1" smtClean="0"/>
              <a:t>Mn</a:t>
            </a:r>
            <a:r>
              <a:rPr lang="cs-CZ" dirty="0" smtClean="0"/>
              <a:t> na tvar binárního diagramu a na křivky IRA pro ocel obsahující 0,9%C</a:t>
            </a:r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717587" y="1094445"/>
            <a:ext cx="9089390" cy="538609"/>
          </a:xfrm>
        </p:spPr>
        <p:txBody>
          <a:bodyPr/>
          <a:lstStyle/>
          <a:p>
            <a:r>
              <a:rPr lang="cs-CZ" dirty="0" smtClean="0"/>
              <a:t>Vliv </a:t>
            </a:r>
            <a:r>
              <a:rPr lang="cs-CZ" dirty="0" err="1" smtClean="0"/>
              <a:t>Mn</a:t>
            </a:r>
            <a:r>
              <a:rPr lang="cs-CZ" dirty="0" smtClean="0"/>
              <a:t> na rozpad austenitu</a:t>
            </a:r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 rotWithShape="1">
          <a:blip r:embed="rId2"/>
          <a:srcRect l="7197" t="21773" r="23180" b="25411"/>
          <a:stretch/>
        </p:blipFill>
        <p:spPr>
          <a:xfrm>
            <a:off x="1693972" y="1685013"/>
            <a:ext cx="7136620" cy="3045268"/>
          </a:xfrm>
          <a:prstGeom prst="rect">
            <a:avLst/>
          </a:prstGeom>
        </p:spPr>
      </p:pic>
      <p:cxnSp>
        <p:nvCxnSpPr>
          <p:cNvPr id="6" name="Přímá spojnice se šipkou 5"/>
          <p:cNvCxnSpPr/>
          <p:nvPr/>
        </p:nvCxnSpPr>
        <p:spPr>
          <a:xfrm flipH="1">
            <a:off x="3484693" y="2960659"/>
            <a:ext cx="346386" cy="49397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520464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4294967295"/>
          </p:nvPr>
        </p:nvSpPr>
        <p:spPr>
          <a:xfrm>
            <a:off x="735171" y="2375132"/>
            <a:ext cx="9223058" cy="3816486"/>
          </a:xfrm>
          <a:prstGeom prst="rect">
            <a:avLst/>
          </a:prstGeom>
        </p:spPr>
        <p:txBody>
          <a:bodyPr/>
          <a:lstStyle/>
          <a:p>
            <a:r>
              <a:rPr lang="cs-CZ" dirty="0" smtClean="0"/>
              <a:t>Základní oceli typu S235, S355 apod. mají obsah </a:t>
            </a:r>
            <a:r>
              <a:rPr lang="cs-CZ" dirty="0" err="1" smtClean="0"/>
              <a:t>Mn</a:t>
            </a:r>
            <a:r>
              <a:rPr lang="cs-CZ" dirty="0" smtClean="0"/>
              <a:t> až 1,9%</a:t>
            </a:r>
          </a:p>
          <a:p>
            <a:r>
              <a:rPr lang="cs-CZ" dirty="0" smtClean="0"/>
              <a:t>Zvyšuje pevnost jak po tváření a normalizačním žíhání tak i po jejich zušlechtění</a:t>
            </a:r>
          </a:p>
          <a:p>
            <a:r>
              <a:rPr lang="cs-CZ" dirty="0" smtClean="0"/>
              <a:t>Zvýšení mechanicko-metalurgických charakteristik při minimálním zvýšení ceny</a:t>
            </a:r>
          </a:p>
          <a:p>
            <a:r>
              <a:rPr lang="cs-CZ" dirty="0" smtClean="0"/>
              <a:t>Při vysokých obsazích manganu (nad 1,5%) = vysoký stupeň odmíšení manganu a fosforu(heterogenita)</a:t>
            </a:r>
          </a:p>
          <a:p>
            <a:r>
              <a:rPr lang="cs-CZ" dirty="0" smtClean="0"/>
              <a:t>Náchylnost k popouštěcí křehkosti silně vzrůstá při obsahu nad 0,3% </a:t>
            </a:r>
            <a:r>
              <a:rPr lang="cs-CZ" dirty="0" err="1" smtClean="0"/>
              <a:t>Mn</a:t>
            </a:r>
            <a:endParaRPr lang="cs-CZ" dirty="0" smtClean="0"/>
          </a:p>
          <a:p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802005" y="1495425"/>
            <a:ext cx="9089390" cy="538609"/>
          </a:xfrm>
        </p:spPr>
        <p:txBody>
          <a:bodyPr/>
          <a:lstStyle/>
          <a:p>
            <a:r>
              <a:rPr lang="cs-CZ" dirty="0"/>
              <a:t>Vliv </a:t>
            </a:r>
            <a:r>
              <a:rPr lang="cs-CZ" dirty="0" err="1" smtClean="0"/>
              <a:t>Mn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3209446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4294967295"/>
          </p:nvPr>
        </p:nvSpPr>
        <p:spPr>
          <a:xfrm>
            <a:off x="1337415" y="5234037"/>
            <a:ext cx="8018571" cy="1143076"/>
          </a:xfrm>
          <a:prstGeom prst="rect">
            <a:avLst/>
          </a:prstGeom>
        </p:spPr>
        <p:txBody>
          <a:bodyPr>
            <a:normAutofit/>
          </a:bodyPr>
          <a:lstStyle/>
          <a:p>
            <a:r>
              <a:rPr lang="cs-CZ" dirty="0" smtClean="0"/>
              <a:t>Si stabilizuje ferit</a:t>
            </a:r>
          </a:p>
          <a:p>
            <a:r>
              <a:rPr lang="cs-CZ" dirty="0" smtClean="0"/>
              <a:t>Si zrychluje transformaci na ferit jak při </a:t>
            </a:r>
            <a:r>
              <a:rPr lang="cs-CZ" dirty="0" err="1" smtClean="0"/>
              <a:t>perlitické</a:t>
            </a:r>
            <a:r>
              <a:rPr lang="cs-CZ" dirty="0" smtClean="0"/>
              <a:t> reakci tak i při tvorbě </a:t>
            </a:r>
            <a:r>
              <a:rPr lang="cs-CZ" dirty="0" err="1" smtClean="0"/>
              <a:t>proeutektoidního</a:t>
            </a:r>
            <a:r>
              <a:rPr lang="cs-CZ" dirty="0" smtClean="0"/>
              <a:t> feritu</a:t>
            </a:r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802005" y="1555446"/>
            <a:ext cx="9089390" cy="538609"/>
          </a:xfrm>
        </p:spPr>
        <p:txBody>
          <a:bodyPr/>
          <a:lstStyle/>
          <a:p>
            <a:r>
              <a:rPr lang="cs-CZ" dirty="0" smtClean="0"/>
              <a:t>Vliv Si na rozpad austenitu</a:t>
            </a:r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 rotWithShape="1">
          <a:blip r:embed="rId2"/>
          <a:srcRect l="13548" t="34651" r="29302" b="13762"/>
          <a:stretch/>
        </p:blipFill>
        <p:spPr>
          <a:xfrm>
            <a:off x="2558290" y="2298007"/>
            <a:ext cx="5576822" cy="2831627"/>
          </a:xfrm>
          <a:prstGeom prst="rect">
            <a:avLst/>
          </a:prstGeom>
        </p:spPr>
      </p:pic>
      <p:cxnSp>
        <p:nvCxnSpPr>
          <p:cNvPr id="6" name="Přímá spojnice se šipkou 5"/>
          <p:cNvCxnSpPr/>
          <p:nvPr/>
        </p:nvCxnSpPr>
        <p:spPr>
          <a:xfrm>
            <a:off x="3704072" y="3256343"/>
            <a:ext cx="196285" cy="219379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977143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4294967295"/>
          </p:nvPr>
        </p:nvSpPr>
        <p:spPr>
          <a:xfrm>
            <a:off x="1337734" y="1890662"/>
            <a:ext cx="8018571" cy="4009356"/>
          </a:xfrm>
          <a:prstGeom prst="rect">
            <a:avLst/>
          </a:prstGeom>
        </p:spPr>
        <p:txBody>
          <a:bodyPr/>
          <a:lstStyle/>
          <a:p>
            <a:pPr>
              <a:lnSpc>
                <a:spcPct val="100000"/>
              </a:lnSpc>
            </a:pPr>
            <a:r>
              <a:rPr lang="cs-CZ" dirty="0" smtClean="0"/>
              <a:t>Si nepřechází do cementitu (na rozdíl např. od </a:t>
            </a:r>
            <a:r>
              <a:rPr lang="cs-CZ" dirty="0" err="1" smtClean="0"/>
              <a:t>Mn</a:t>
            </a:r>
            <a:r>
              <a:rPr lang="cs-CZ" dirty="0" smtClean="0"/>
              <a:t>)</a:t>
            </a:r>
          </a:p>
          <a:p>
            <a:pPr>
              <a:lnSpc>
                <a:spcPct val="100000"/>
              </a:lnSpc>
            </a:pPr>
            <a:r>
              <a:rPr lang="cs-CZ" dirty="0" smtClean="0"/>
              <a:t>Zvyšuje aktivitu uhlíku ve feritu</a:t>
            </a:r>
          </a:p>
          <a:p>
            <a:pPr lvl="1">
              <a:lnSpc>
                <a:spcPct val="100000"/>
              </a:lnSpc>
            </a:pPr>
            <a:r>
              <a:rPr lang="cs-CZ" dirty="0" smtClean="0"/>
              <a:t>Čili potlačuje tvorbu cementitu – </a:t>
            </a:r>
          </a:p>
          <a:p>
            <a:pPr lvl="1">
              <a:lnSpc>
                <a:spcPct val="100000"/>
              </a:lnSpc>
            </a:pPr>
            <a:r>
              <a:rPr lang="cs-CZ" dirty="0" smtClean="0"/>
              <a:t>Na fázovém rozhraní se najednou zvýší podíl Si</a:t>
            </a:r>
          </a:p>
          <a:p>
            <a:pPr lvl="1">
              <a:lnSpc>
                <a:spcPct val="100000"/>
              </a:lnSpc>
            </a:pPr>
            <a:r>
              <a:rPr lang="cs-CZ" dirty="0" smtClean="0"/>
              <a:t>Pro vytvoření cementitu potřebuji aby co nejvíce uhlíku přešlo k rozhraní – difuze je kontrolována aktivitou (ke které na rozraní přispívá množství křemíku</a:t>
            </a:r>
          </a:p>
          <a:p>
            <a:pPr lvl="1">
              <a:lnSpc>
                <a:spcPct val="100000"/>
              </a:lnSpc>
            </a:pPr>
            <a:r>
              <a:rPr lang="cs-CZ" dirty="0" smtClean="0"/>
              <a:t>U litin podporuje vznik grafitu</a:t>
            </a:r>
          </a:p>
          <a:p>
            <a:pPr lvl="1"/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802005" y="1061009"/>
            <a:ext cx="9089390" cy="538609"/>
          </a:xfrm>
        </p:spPr>
        <p:txBody>
          <a:bodyPr/>
          <a:lstStyle/>
          <a:p>
            <a:r>
              <a:rPr lang="cs-CZ" dirty="0"/>
              <a:t>Vliv Si na rozpad austenitu</a:t>
            </a: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 rotWithShape="1">
          <a:blip r:embed="rId2"/>
          <a:srcRect l="6743" t="22134" r="23860" b="32307"/>
          <a:stretch/>
        </p:blipFill>
        <p:spPr>
          <a:xfrm>
            <a:off x="2375375" y="4476603"/>
            <a:ext cx="5942651" cy="2194508"/>
          </a:xfrm>
          <a:prstGeom prst="rect">
            <a:avLst/>
          </a:prstGeom>
        </p:spPr>
      </p:pic>
      <p:sp>
        <p:nvSpPr>
          <p:cNvPr id="5" name="TextovéPole 4"/>
          <p:cNvSpPr txBox="1"/>
          <p:nvPr/>
        </p:nvSpPr>
        <p:spPr>
          <a:xfrm>
            <a:off x="7283399" y="4668434"/>
            <a:ext cx="1382684" cy="3127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32" dirty="0"/>
              <a:t>Přejde do feritu</a:t>
            </a:r>
          </a:p>
        </p:txBody>
      </p:sp>
      <p:cxnSp>
        <p:nvCxnSpPr>
          <p:cNvPr id="7" name="Přímá spojnice se šipkou 6"/>
          <p:cNvCxnSpPr/>
          <p:nvPr/>
        </p:nvCxnSpPr>
        <p:spPr>
          <a:xfrm>
            <a:off x="6798458" y="3314075"/>
            <a:ext cx="167420" cy="116252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Ovál 7"/>
          <p:cNvSpPr/>
          <p:nvPr/>
        </p:nvSpPr>
        <p:spPr>
          <a:xfrm>
            <a:off x="6648356" y="5750327"/>
            <a:ext cx="635043" cy="600403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1432"/>
          </a:p>
        </p:txBody>
      </p:sp>
    </p:spTree>
    <p:extLst>
      <p:ext uri="{BB962C8B-B14F-4D97-AF65-F5344CB8AC3E}">
        <p14:creationId xmlns:p14="http://schemas.microsoft.com/office/powerpoint/2010/main" val="22016755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4294967295"/>
          </p:nvPr>
        </p:nvSpPr>
        <p:spPr>
          <a:xfrm>
            <a:off x="1337416" y="2062628"/>
            <a:ext cx="3292002" cy="4009356"/>
          </a:xfrm>
          <a:prstGeom prst="rect">
            <a:avLst/>
          </a:prstGeom>
        </p:spPr>
        <p:txBody>
          <a:bodyPr>
            <a:normAutofit/>
          </a:bodyPr>
          <a:lstStyle/>
          <a:p>
            <a:r>
              <a:rPr lang="cs-CZ" dirty="0" smtClean="0"/>
              <a:t>U IRA značný potlačení počátku </a:t>
            </a:r>
            <a:r>
              <a:rPr lang="cs-CZ" dirty="0" err="1" smtClean="0"/>
              <a:t>bainitické</a:t>
            </a:r>
            <a:r>
              <a:rPr lang="cs-CZ" dirty="0" smtClean="0"/>
              <a:t> přeměny </a:t>
            </a:r>
          </a:p>
          <a:p>
            <a:r>
              <a:rPr lang="cs-CZ" dirty="0" smtClean="0"/>
              <a:t>U IRA potlačení </a:t>
            </a:r>
            <a:r>
              <a:rPr lang="cs-CZ" dirty="0" err="1" smtClean="0"/>
              <a:t>perlitické</a:t>
            </a:r>
            <a:r>
              <a:rPr lang="cs-CZ" dirty="0" smtClean="0"/>
              <a:t> transformace (posunutí Pf doprava)</a:t>
            </a:r>
          </a:p>
          <a:p>
            <a:r>
              <a:rPr lang="cs-CZ" dirty="0" err="1"/>
              <a:t>Cr</a:t>
            </a:r>
            <a:r>
              <a:rPr lang="cs-CZ" dirty="0"/>
              <a:t> podporuje rozvoj popouštěcí křehkosti (nutné rychle ochlazovat)</a:t>
            </a:r>
          </a:p>
          <a:p>
            <a:r>
              <a:rPr lang="cs-CZ" dirty="0"/>
              <a:t>Typické oceli 0,15 až 0,6%C a cca 1%Cr</a:t>
            </a:r>
          </a:p>
          <a:p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850900" y="1148767"/>
            <a:ext cx="9089390" cy="538609"/>
          </a:xfrm>
        </p:spPr>
        <p:txBody>
          <a:bodyPr/>
          <a:lstStyle/>
          <a:p>
            <a:r>
              <a:rPr lang="cs-CZ" dirty="0" smtClean="0"/>
              <a:t>Vliv chromu na rozpad austenitu</a:t>
            </a:r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 rotWithShape="1">
          <a:blip r:embed="rId2"/>
          <a:srcRect l="6497" t="20400" r="55857" b="7834"/>
          <a:stretch/>
        </p:blipFill>
        <p:spPr>
          <a:xfrm>
            <a:off x="4629418" y="1720697"/>
            <a:ext cx="4726569" cy="5068249"/>
          </a:xfrm>
          <a:prstGeom prst="rect">
            <a:avLst/>
          </a:prstGeom>
        </p:spPr>
      </p:pic>
      <p:cxnSp>
        <p:nvCxnSpPr>
          <p:cNvPr id="6" name="Přímá spojnice se šipkou 5"/>
          <p:cNvCxnSpPr/>
          <p:nvPr/>
        </p:nvCxnSpPr>
        <p:spPr>
          <a:xfrm flipV="1">
            <a:off x="5828574" y="5623317"/>
            <a:ext cx="2413160" cy="28639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7" name="Přímá spojnice se šipkou 6"/>
          <p:cNvCxnSpPr/>
          <p:nvPr/>
        </p:nvCxnSpPr>
        <p:spPr>
          <a:xfrm>
            <a:off x="6099910" y="4826401"/>
            <a:ext cx="2696042" cy="46412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05545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4294967295"/>
          </p:nvPr>
        </p:nvSpPr>
        <p:spPr>
          <a:xfrm>
            <a:off x="1337415" y="3083149"/>
            <a:ext cx="8018571" cy="2988833"/>
          </a:xfrm>
          <a:prstGeom prst="rect">
            <a:avLst/>
          </a:prstGeom>
        </p:spPr>
        <p:txBody>
          <a:bodyPr/>
          <a:lstStyle/>
          <a:p>
            <a:r>
              <a:rPr lang="cs-CZ" dirty="0" smtClean="0"/>
              <a:t>Přidání 0,8%Cr</a:t>
            </a:r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802005" y="1080053"/>
            <a:ext cx="9089390" cy="538609"/>
          </a:xfrm>
        </p:spPr>
        <p:txBody>
          <a:bodyPr/>
          <a:lstStyle/>
          <a:p>
            <a:r>
              <a:rPr lang="cs-CZ" dirty="0"/>
              <a:t>Vliv chromu na rozpad austenitu</a:t>
            </a:r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 rotWithShape="1">
          <a:blip r:embed="rId2"/>
          <a:srcRect l="16043" t="36038" r="31570" b="7517"/>
          <a:stretch/>
        </p:blipFill>
        <p:spPr>
          <a:xfrm>
            <a:off x="4033499" y="1633056"/>
            <a:ext cx="5322806" cy="3225943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 rotWithShape="1">
          <a:blip r:embed="rId3"/>
          <a:srcRect l="16102" t="36648" r="30376" b="7311"/>
          <a:stretch/>
        </p:blipFill>
        <p:spPr>
          <a:xfrm>
            <a:off x="1337097" y="3915701"/>
            <a:ext cx="4722402" cy="2781415"/>
          </a:xfrm>
          <a:prstGeom prst="rect">
            <a:avLst/>
          </a:prstGeom>
        </p:spPr>
      </p:pic>
      <p:sp>
        <p:nvSpPr>
          <p:cNvPr id="7" name="Obousměrná vodorovná šipka 6"/>
          <p:cNvSpPr/>
          <p:nvPr/>
        </p:nvSpPr>
        <p:spPr>
          <a:xfrm rot="19346831">
            <a:off x="5216626" y="4745579"/>
            <a:ext cx="2032135" cy="692774"/>
          </a:xfrm>
          <a:prstGeom prst="left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1432"/>
          </a:p>
        </p:txBody>
      </p:sp>
      <p:sp>
        <p:nvSpPr>
          <p:cNvPr id="8" name="Šipka dolů 7"/>
          <p:cNvSpPr/>
          <p:nvPr/>
        </p:nvSpPr>
        <p:spPr>
          <a:xfrm>
            <a:off x="3126761" y="3475722"/>
            <a:ext cx="369479" cy="600403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1432"/>
          </a:p>
        </p:txBody>
      </p:sp>
    </p:spTree>
    <p:extLst>
      <p:ext uri="{BB962C8B-B14F-4D97-AF65-F5344CB8AC3E}">
        <p14:creationId xmlns:p14="http://schemas.microsoft.com/office/powerpoint/2010/main" val="10283356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4294967295"/>
          </p:nvPr>
        </p:nvSpPr>
        <p:spPr>
          <a:xfrm>
            <a:off x="1337416" y="1849006"/>
            <a:ext cx="3943206" cy="4939939"/>
          </a:xfrm>
          <a:prstGeom prst="rect">
            <a:avLst/>
          </a:prstGeom>
        </p:spPr>
        <p:txBody>
          <a:bodyPr>
            <a:normAutofit/>
          </a:bodyPr>
          <a:lstStyle/>
          <a:p>
            <a:r>
              <a:rPr lang="cs-CZ" dirty="0" smtClean="0"/>
              <a:t>Molybden vytváří karbidy</a:t>
            </a:r>
          </a:p>
          <a:p>
            <a:r>
              <a:rPr lang="cs-CZ" dirty="0" smtClean="0"/>
              <a:t>Stabilizuje ferit</a:t>
            </a:r>
          </a:p>
          <a:p>
            <a:r>
              <a:rPr lang="cs-CZ" dirty="0" smtClean="0"/>
              <a:t>Podobný efekt jako </a:t>
            </a:r>
            <a:r>
              <a:rPr lang="cs-CZ" dirty="0" err="1" smtClean="0"/>
              <a:t>Cr</a:t>
            </a:r>
            <a:endParaRPr lang="cs-CZ" dirty="0" smtClean="0"/>
          </a:p>
          <a:p>
            <a:r>
              <a:rPr lang="cs-CZ" dirty="0" err="1" smtClean="0"/>
              <a:t>Mo</a:t>
            </a:r>
            <a:r>
              <a:rPr lang="cs-CZ" dirty="0" smtClean="0"/>
              <a:t> brzdí difuzní transformace významně prodlužuje </a:t>
            </a:r>
            <a:r>
              <a:rPr lang="cs-CZ" dirty="0" err="1" smtClean="0"/>
              <a:t>bainitickou</a:t>
            </a:r>
            <a:r>
              <a:rPr lang="cs-CZ" dirty="0" smtClean="0"/>
              <a:t> transformaci</a:t>
            </a:r>
          </a:p>
          <a:p>
            <a:r>
              <a:rPr lang="cs-CZ" dirty="0" smtClean="0"/>
              <a:t>Posouvá </a:t>
            </a:r>
            <a:r>
              <a:rPr lang="cs-CZ" dirty="0" err="1" smtClean="0"/>
              <a:t>Bs</a:t>
            </a:r>
            <a:r>
              <a:rPr lang="cs-CZ" dirty="0" smtClean="0"/>
              <a:t> k nižším teplotám a mírně ke kratším časům</a:t>
            </a:r>
          </a:p>
          <a:p>
            <a:r>
              <a:rPr lang="cs-CZ" dirty="0" smtClean="0"/>
              <a:t>Porovnání ARA diagramů s 0,03%Mo (černá čára) a 0,3%Mo</a:t>
            </a:r>
          </a:p>
          <a:p>
            <a:endParaRPr lang="cs-CZ" dirty="0" smtClean="0"/>
          </a:p>
          <a:p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850900" y="921880"/>
            <a:ext cx="9089390" cy="538609"/>
          </a:xfrm>
        </p:spPr>
        <p:txBody>
          <a:bodyPr/>
          <a:lstStyle/>
          <a:p>
            <a:r>
              <a:rPr lang="cs-CZ" dirty="0"/>
              <a:t>Vliv </a:t>
            </a:r>
            <a:r>
              <a:rPr lang="cs-CZ" dirty="0" smtClean="0"/>
              <a:t>molybdenu </a:t>
            </a:r>
            <a:r>
              <a:rPr lang="cs-CZ" dirty="0"/>
              <a:t>na rozpad austenitu</a:t>
            </a:r>
          </a:p>
        </p:txBody>
      </p:sp>
      <p:pic>
        <p:nvPicPr>
          <p:cNvPr id="8" name="Obrázek 7"/>
          <p:cNvPicPr>
            <a:picLocks noChangeAspect="1"/>
          </p:cNvPicPr>
          <p:nvPr/>
        </p:nvPicPr>
        <p:blipFill rotWithShape="1">
          <a:blip r:embed="rId2"/>
          <a:srcRect l="5582" t="20784" r="52040" b="34795"/>
          <a:stretch/>
        </p:blipFill>
        <p:spPr>
          <a:xfrm>
            <a:off x="5280622" y="1633055"/>
            <a:ext cx="4075365" cy="2402878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 rotWithShape="1">
          <a:blip r:embed="rId3"/>
          <a:srcRect l="16495" t="35441" r="31713" b="7409"/>
          <a:stretch/>
        </p:blipFill>
        <p:spPr>
          <a:xfrm>
            <a:off x="4883228" y="4274358"/>
            <a:ext cx="4051279" cy="25145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46117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4294967295"/>
          </p:nvPr>
        </p:nvSpPr>
        <p:spPr>
          <a:xfrm>
            <a:off x="735171" y="2375132"/>
            <a:ext cx="9223058" cy="3816486"/>
          </a:xfrm>
          <a:prstGeom prst="rect">
            <a:avLst/>
          </a:prstGeom>
        </p:spPr>
        <p:txBody>
          <a:bodyPr/>
          <a:lstStyle/>
          <a:p>
            <a:r>
              <a:rPr lang="cs-CZ" dirty="0" smtClean="0"/>
              <a:t>Zvyšuje účinek přísad </a:t>
            </a:r>
            <a:r>
              <a:rPr lang="cs-CZ" dirty="0" err="1" smtClean="0"/>
              <a:t>Mn</a:t>
            </a:r>
            <a:r>
              <a:rPr lang="cs-CZ" dirty="0" smtClean="0"/>
              <a:t>, </a:t>
            </a:r>
            <a:r>
              <a:rPr lang="cs-CZ" dirty="0" err="1" smtClean="0"/>
              <a:t>Cr</a:t>
            </a:r>
            <a:r>
              <a:rPr lang="cs-CZ" dirty="0" smtClean="0"/>
              <a:t>, Ni. Obvykle od 0,15% do 0,6%</a:t>
            </a:r>
          </a:p>
          <a:p>
            <a:r>
              <a:rPr lang="cs-CZ" dirty="0" smtClean="0"/>
              <a:t>V porovnání s uhlíkovými ocelemi zvyšuje teplotu popouštění při dosažení srovnatelné úrovně mechanických vlastností</a:t>
            </a:r>
          </a:p>
          <a:p>
            <a:r>
              <a:rPr lang="cs-CZ" dirty="0" smtClean="0"/>
              <a:t>Při dané pevnostní úrovni mají oceli legované molybdenem vyšší plastické vlastnosti</a:t>
            </a:r>
          </a:p>
          <a:p>
            <a:r>
              <a:rPr lang="cs-CZ" dirty="0" smtClean="0"/>
              <a:t>Zvyšuje </a:t>
            </a:r>
            <a:r>
              <a:rPr lang="cs-CZ" dirty="0" err="1" smtClean="0"/>
              <a:t>žárupevnost</a:t>
            </a:r>
            <a:r>
              <a:rPr lang="cs-CZ" dirty="0" smtClean="0"/>
              <a:t> oceli – díky stabilitě vyloučených karbidů</a:t>
            </a:r>
          </a:p>
          <a:p>
            <a:r>
              <a:rPr lang="cs-CZ" dirty="0" smtClean="0"/>
              <a:t>Skupina Ni-</a:t>
            </a:r>
            <a:r>
              <a:rPr lang="cs-CZ" dirty="0" err="1" smtClean="0"/>
              <a:t>Cr</a:t>
            </a:r>
            <a:r>
              <a:rPr lang="cs-CZ" dirty="0" smtClean="0"/>
              <a:t>-</a:t>
            </a:r>
            <a:r>
              <a:rPr lang="cs-CZ" dirty="0" err="1" smtClean="0"/>
              <a:t>Mo</a:t>
            </a:r>
            <a:r>
              <a:rPr lang="cs-CZ" dirty="0" smtClean="0"/>
              <a:t> dosáhne velkých plastických vlastností i ve velkých průřezech</a:t>
            </a:r>
          </a:p>
          <a:p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802005" y="1495425"/>
            <a:ext cx="9089390" cy="538609"/>
          </a:xfrm>
        </p:spPr>
        <p:txBody>
          <a:bodyPr/>
          <a:lstStyle/>
          <a:p>
            <a:r>
              <a:rPr lang="cs-CZ" dirty="0"/>
              <a:t>Vliv </a:t>
            </a:r>
            <a:r>
              <a:rPr lang="cs-CZ" dirty="0" err="1" smtClean="0"/>
              <a:t>Mo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0007513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4294967295"/>
          </p:nvPr>
        </p:nvSpPr>
        <p:spPr>
          <a:xfrm>
            <a:off x="668337" y="2613787"/>
            <a:ext cx="9223058" cy="3816486"/>
          </a:xfrm>
          <a:prstGeom prst="rect">
            <a:avLst/>
          </a:prstGeom>
        </p:spPr>
        <p:txBody>
          <a:bodyPr>
            <a:normAutofit/>
          </a:bodyPr>
          <a:lstStyle/>
          <a:p>
            <a:pPr>
              <a:spcBef>
                <a:spcPts val="637"/>
              </a:spcBef>
            </a:pPr>
            <a:r>
              <a:rPr lang="cs-CZ" dirty="0" err="1" smtClean="0"/>
              <a:t>Austenitotvorný</a:t>
            </a:r>
            <a:endParaRPr lang="cs-CZ" dirty="0"/>
          </a:p>
          <a:p>
            <a:pPr>
              <a:spcBef>
                <a:spcPts val="637"/>
              </a:spcBef>
            </a:pPr>
            <a:r>
              <a:rPr lang="cs-CZ" dirty="0" smtClean="0"/>
              <a:t>Zvyšuje </a:t>
            </a:r>
            <a:r>
              <a:rPr lang="cs-CZ" dirty="0"/>
              <a:t>prokalitelnost</a:t>
            </a:r>
          </a:p>
          <a:p>
            <a:pPr>
              <a:spcBef>
                <a:spcPts val="637"/>
              </a:spcBef>
            </a:pPr>
            <a:r>
              <a:rPr lang="cs-CZ" dirty="0" smtClean="0"/>
              <a:t>Netvoří </a:t>
            </a:r>
            <a:r>
              <a:rPr lang="cs-CZ" dirty="0"/>
              <a:t>karbidy</a:t>
            </a:r>
          </a:p>
          <a:p>
            <a:pPr>
              <a:spcBef>
                <a:spcPts val="637"/>
              </a:spcBef>
            </a:pPr>
            <a:r>
              <a:rPr lang="cs-CZ" dirty="0" smtClean="0"/>
              <a:t>Použití </a:t>
            </a:r>
            <a:r>
              <a:rPr lang="cs-CZ" dirty="0"/>
              <a:t>v ocelích, které mají </a:t>
            </a:r>
            <a:r>
              <a:rPr lang="cs-CZ" dirty="0" smtClean="0"/>
              <a:t>vysokou </a:t>
            </a:r>
            <a:r>
              <a:rPr lang="cs-CZ" dirty="0"/>
              <a:t>houževnatost při nízkých teplotách</a:t>
            </a:r>
          </a:p>
          <a:p>
            <a:pPr>
              <a:spcBef>
                <a:spcPts val="637"/>
              </a:spcBef>
            </a:pPr>
            <a:r>
              <a:rPr lang="cs-CZ" dirty="0" smtClean="0"/>
              <a:t>Max</a:t>
            </a:r>
            <a:r>
              <a:rPr lang="cs-CZ" dirty="0"/>
              <a:t>. rozpustnost v </a:t>
            </a:r>
            <a:r>
              <a:rPr lang="cs-CZ" dirty="0" err="1"/>
              <a:t>Fe</a:t>
            </a:r>
            <a:r>
              <a:rPr lang="cs-CZ" dirty="0"/>
              <a:t> alfa při 475°C = 6,1%Ni</a:t>
            </a:r>
          </a:p>
          <a:p>
            <a:pPr>
              <a:spcBef>
                <a:spcPts val="637"/>
              </a:spcBef>
            </a:pPr>
            <a:r>
              <a:rPr lang="cs-CZ" dirty="0" smtClean="0"/>
              <a:t>Max</a:t>
            </a:r>
            <a:r>
              <a:rPr lang="cs-CZ" dirty="0"/>
              <a:t>. rozpustnost v </a:t>
            </a:r>
            <a:r>
              <a:rPr lang="cs-CZ" dirty="0" err="1"/>
              <a:t>Fe</a:t>
            </a:r>
            <a:r>
              <a:rPr lang="cs-CZ" dirty="0"/>
              <a:t> gama při 300°C = </a:t>
            </a:r>
            <a:r>
              <a:rPr lang="cs-CZ" dirty="0" smtClean="0"/>
              <a:t>54,6%Ni</a:t>
            </a:r>
          </a:p>
          <a:p>
            <a:pPr>
              <a:spcBef>
                <a:spcPts val="637"/>
              </a:spcBef>
            </a:pPr>
            <a:r>
              <a:rPr lang="cs-CZ" dirty="0" smtClean="0"/>
              <a:t>Zajišťuje vysoké hodnoty houževnatosti zvláště při nízkých teplotách</a:t>
            </a:r>
          </a:p>
          <a:p>
            <a:pPr>
              <a:spcBef>
                <a:spcPts val="637"/>
              </a:spcBef>
            </a:pPr>
            <a:r>
              <a:rPr lang="cs-CZ" dirty="0" smtClean="0"/>
              <a:t>Velmi efektivní je v kombinaci s chromem (významné zvýšení pevnosti a prokalitelnosti) . Poměr niklu k chromu by měl být cca 2,5:1</a:t>
            </a:r>
          </a:p>
          <a:p>
            <a:pPr>
              <a:spcBef>
                <a:spcPts val="637"/>
              </a:spcBef>
            </a:pPr>
            <a:r>
              <a:rPr lang="cs-CZ" dirty="0" smtClean="0"/>
              <a:t>Obvyklé kombinace jsou 1,25%Ni, 0,65%Cr </a:t>
            </a:r>
          </a:p>
          <a:p>
            <a:pPr>
              <a:spcBef>
                <a:spcPts val="637"/>
              </a:spcBef>
            </a:pPr>
            <a:endParaRPr lang="cs-CZ" dirty="0"/>
          </a:p>
          <a:p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820801" y="1952625"/>
            <a:ext cx="9089390" cy="538609"/>
          </a:xfrm>
        </p:spPr>
        <p:txBody>
          <a:bodyPr/>
          <a:lstStyle/>
          <a:p>
            <a:r>
              <a:rPr lang="cs-CZ" dirty="0" smtClean="0"/>
              <a:t>Vliv Ni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41727584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4294967295"/>
          </p:nvPr>
        </p:nvSpPr>
        <p:spPr>
          <a:xfrm>
            <a:off x="702373" y="2883092"/>
            <a:ext cx="9223058" cy="3816486"/>
          </a:xfrm>
          <a:prstGeom prst="rect">
            <a:avLst/>
          </a:prstGeom>
        </p:spPr>
        <p:txBody>
          <a:bodyPr/>
          <a:lstStyle/>
          <a:p>
            <a:r>
              <a:rPr lang="cs-CZ" dirty="0" smtClean="0"/>
              <a:t>Příznivý vliv na růst zrna</a:t>
            </a:r>
          </a:p>
          <a:p>
            <a:r>
              <a:rPr lang="cs-CZ" dirty="0" smtClean="0"/>
              <a:t>Zlepšení únavových vlastností</a:t>
            </a:r>
          </a:p>
          <a:p>
            <a:r>
              <a:rPr lang="cs-CZ" dirty="0" smtClean="0"/>
              <a:t>Vznikají velmi stabilní karbidy</a:t>
            </a:r>
          </a:p>
          <a:p>
            <a:r>
              <a:rPr lang="cs-CZ" dirty="0" err="1" smtClean="0"/>
              <a:t>Mikrolegované</a:t>
            </a:r>
            <a:r>
              <a:rPr lang="cs-CZ" dirty="0" smtClean="0"/>
              <a:t> oceli s vyšší mezí kluzu – doplňuje účinek </a:t>
            </a:r>
            <a:r>
              <a:rPr lang="cs-CZ" dirty="0" err="1" smtClean="0"/>
              <a:t>Nb</a:t>
            </a:r>
            <a:r>
              <a:rPr lang="cs-CZ" dirty="0" smtClean="0"/>
              <a:t>, Ti apod. </a:t>
            </a:r>
          </a:p>
          <a:p>
            <a:r>
              <a:rPr lang="cs-CZ" dirty="0" smtClean="0"/>
              <a:t>Snižuje náchylnost k stárnutí oceli</a:t>
            </a:r>
          </a:p>
          <a:p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802005" y="2344483"/>
            <a:ext cx="9089390" cy="538609"/>
          </a:xfrm>
        </p:spPr>
        <p:txBody>
          <a:bodyPr/>
          <a:lstStyle/>
          <a:p>
            <a:r>
              <a:rPr lang="cs-CZ" dirty="0" smtClean="0"/>
              <a:t>Vliv V	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56734362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4294967295"/>
          </p:nvPr>
        </p:nvSpPr>
        <p:spPr>
          <a:xfrm>
            <a:off x="1337416" y="4956524"/>
            <a:ext cx="7617297" cy="1115460"/>
          </a:xfrm>
          <a:prstGeom prst="rect">
            <a:avLst/>
          </a:prstGeom>
        </p:spPr>
        <p:txBody>
          <a:bodyPr/>
          <a:lstStyle/>
          <a:p>
            <a:r>
              <a:rPr lang="cs-CZ" dirty="0" smtClean="0"/>
              <a:t>Vliv boru na stabilitu austenitu</a:t>
            </a:r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774700" y="983712"/>
            <a:ext cx="9089390" cy="538609"/>
          </a:xfrm>
        </p:spPr>
        <p:txBody>
          <a:bodyPr/>
          <a:lstStyle/>
          <a:p>
            <a:r>
              <a:rPr lang="cs-CZ" dirty="0" smtClean="0"/>
              <a:t>Ostatní legující prvky</a:t>
            </a:r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 rotWithShape="1">
          <a:blip r:embed="rId2"/>
          <a:srcRect l="15900" t="19866" r="31316" b="19456"/>
          <a:stretch/>
        </p:blipFill>
        <p:spPr>
          <a:xfrm>
            <a:off x="2743518" y="1633055"/>
            <a:ext cx="4968533" cy="32127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74227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4294967295"/>
          </p:nvPr>
        </p:nvSpPr>
        <p:spPr>
          <a:xfrm>
            <a:off x="1368042" y="5512185"/>
            <a:ext cx="8018571" cy="1479166"/>
          </a:xfrm>
          <a:prstGeom prst="rect">
            <a:avLst/>
          </a:prstGeom>
        </p:spPr>
        <p:txBody>
          <a:bodyPr/>
          <a:lstStyle/>
          <a:p>
            <a:r>
              <a:rPr lang="cs-CZ" dirty="0" smtClean="0"/>
              <a:t>Vliv 20ppm B na odlitek </a:t>
            </a:r>
            <a:r>
              <a:rPr lang="cs-CZ" dirty="0" err="1" smtClean="0"/>
              <a:t>CMn</a:t>
            </a:r>
            <a:r>
              <a:rPr lang="cs-CZ" dirty="0" smtClean="0"/>
              <a:t> oceli. Je patrné, že díky jeho přítomnosti nedochází k nukleaci feritu na hranicích původních </a:t>
            </a:r>
            <a:r>
              <a:rPr lang="cs-CZ" dirty="0" err="1" smtClean="0"/>
              <a:t>austenitickývh</a:t>
            </a:r>
            <a:r>
              <a:rPr lang="cs-CZ" dirty="0" smtClean="0"/>
              <a:t> zrn. </a:t>
            </a:r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832632" y="1198814"/>
            <a:ext cx="9089390" cy="538609"/>
          </a:xfrm>
        </p:spPr>
        <p:txBody>
          <a:bodyPr/>
          <a:lstStyle/>
          <a:p>
            <a:r>
              <a:rPr lang="cs-CZ" dirty="0"/>
              <a:t>Ostatní legující prvky</a:t>
            </a:r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 rotWithShape="1">
          <a:blip r:embed="rId2"/>
          <a:srcRect l="17884" t="20218" r="35483" b="15223"/>
          <a:stretch/>
        </p:blipFill>
        <p:spPr>
          <a:xfrm>
            <a:off x="2771714" y="1841792"/>
            <a:ext cx="4445293" cy="34616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65518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4294967295"/>
          </p:nvPr>
        </p:nvSpPr>
        <p:spPr>
          <a:xfrm>
            <a:off x="2024416" y="4552007"/>
            <a:ext cx="6293812" cy="1964107"/>
          </a:xfrm>
          <a:prstGeom prst="rect">
            <a:avLst/>
          </a:prstGeom>
        </p:spPr>
        <p:txBody>
          <a:bodyPr/>
          <a:lstStyle/>
          <a:p>
            <a:r>
              <a:rPr lang="cs-CZ" dirty="0" smtClean="0"/>
              <a:t>Vliv </a:t>
            </a:r>
            <a:r>
              <a:rPr lang="cs-CZ" dirty="0" err="1" smtClean="0"/>
              <a:t>Nb</a:t>
            </a:r>
            <a:r>
              <a:rPr lang="cs-CZ" dirty="0" smtClean="0"/>
              <a:t> na ARA diagram </a:t>
            </a:r>
            <a:r>
              <a:rPr lang="cs-CZ" dirty="0" err="1" smtClean="0"/>
              <a:t>CMn</a:t>
            </a:r>
            <a:r>
              <a:rPr lang="cs-CZ" dirty="0" smtClean="0"/>
              <a:t> oceli</a:t>
            </a:r>
          </a:p>
          <a:p>
            <a:r>
              <a:rPr lang="cs-CZ" dirty="0" smtClean="0"/>
              <a:t> </a:t>
            </a:r>
            <a:r>
              <a:rPr lang="cs-CZ" dirty="0" err="1" smtClean="0"/>
              <a:t>Odlišnoti</a:t>
            </a:r>
            <a:r>
              <a:rPr lang="cs-CZ" dirty="0" smtClean="0"/>
              <a:t> v precipitaci </a:t>
            </a:r>
            <a:r>
              <a:rPr lang="cs-CZ" dirty="0" err="1" smtClean="0"/>
              <a:t>mikrolegujících</a:t>
            </a:r>
            <a:r>
              <a:rPr lang="cs-CZ" dirty="0" smtClean="0"/>
              <a:t> prvků (vlevo bez deformace) (vpravo s deformací)</a:t>
            </a:r>
          </a:p>
          <a:p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850900" y="1048403"/>
            <a:ext cx="9089390" cy="538609"/>
          </a:xfrm>
        </p:spPr>
        <p:txBody>
          <a:bodyPr/>
          <a:lstStyle/>
          <a:p>
            <a:r>
              <a:rPr lang="cs-CZ" dirty="0"/>
              <a:t>Ostatní legující prvky</a:t>
            </a:r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 rotWithShape="1">
          <a:blip r:embed="rId2"/>
          <a:srcRect l="6573" t="16398" r="25164" b="29275"/>
          <a:stretch/>
        </p:blipFill>
        <p:spPr>
          <a:xfrm>
            <a:off x="1881310" y="1733686"/>
            <a:ext cx="6070686" cy="2717691"/>
          </a:xfrm>
          <a:prstGeom prst="rect">
            <a:avLst/>
          </a:prstGeom>
        </p:spPr>
      </p:pic>
      <p:cxnSp>
        <p:nvCxnSpPr>
          <p:cNvPr id="7" name="Přímá spojnice se šipkou 6"/>
          <p:cNvCxnSpPr/>
          <p:nvPr/>
        </p:nvCxnSpPr>
        <p:spPr>
          <a:xfrm flipV="1">
            <a:off x="6418875" y="2935936"/>
            <a:ext cx="262677" cy="216202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nice se šipkou 8"/>
          <p:cNvCxnSpPr/>
          <p:nvPr/>
        </p:nvCxnSpPr>
        <p:spPr>
          <a:xfrm flipH="1" flipV="1">
            <a:off x="3711287" y="3501701"/>
            <a:ext cx="151544" cy="112142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ovéPole 9"/>
          <p:cNvSpPr txBox="1"/>
          <p:nvPr/>
        </p:nvSpPr>
        <p:spPr>
          <a:xfrm>
            <a:off x="5640949" y="2019022"/>
            <a:ext cx="1040602" cy="3616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875" dirty="0"/>
              <a:t>Počátek precipitace</a:t>
            </a:r>
          </a:p>
        </p:txBody>
      </p:sp>
      <p:sp>
        <p:nvSpPr>
          <p:cNvPr id="11" name="TextovéPole 10"/>
          <p:cNvSpPr txBox="1"/>
          <p:nvPr/>
        </p:nvSpPr>
        <p:spPr>
          <a:xfrm>
            <a:off x="6550214" y="1864651"/>
            <a:ext cx="1040602" cy="2269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875" dirty="0"/>
              <a:t>Konec precipitace</a:t>
            </a:r>
          </a:p>
        </p:txBody>
      </p:sp>
      <p:cxnSp>
        <p:nvCxnSpPr>
          <p:cNvPr id="13" name="Přímá spojnice se šipkou 12"/>
          <p:cNvCxnSpPr/>
          <p:nvPr/>
        </p:nvCxnSpPr>
        <p:spPr>
          <a:xfrm>
            <a:off x="6161250" y="2123079"/>
            <a:ext cx="0" cy="35440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nice se šipkou 14"/>
          <p:cNvCxnSpPr>
            <a:stCxn id="10" idx="2"/>
          </p:cNvCxnSpPr>
          <p:nvPr/>
        </p:nvCxnSpPr>
        <p:spPr>
          <a:xfrm>
            <a:off x="6161250" y="2380659"/>
            <a:ext cx="388963" cy="13095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Přímá spojnice se šipkou 17"/>
          <p:cNvCxnSpPr/>
          <p:nvPr/>
        </p:nvCxnSpPr>
        <p:spPr>
          <a:xfrm flipH="1">
            <a:off x="6747220" y="1980840"/>
            <a:ext cx="114922" cy="45845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Přímá spojnice se šipkou 19"/>
          <p:cNvCxnSpPr/>
          <p:nvPr/>
        </p:nvCxnSpPr>
        <p:spPr>
          <a:xfrm>
            <a:off x="6884240" y="1968708"/>
            <a:ext cx="440741" cy="50877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406271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02005" y="2344483"/>
            <a:ext cx="9089390" cy="538609"/>
          </a:xfrm>
        </p:spPr>
        <p:txBody>
          <a:bodyPr/>
          <a:lstStyle/>
          <a:p>
            <a:r>
              <a:rPr lang="cs-CZ" dirty="0" smtClean="0"/>
              <a:t>Vlastnosti legovaných ocelí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4294967295"/>
          </p:nvPr>
        </p:nvSpPr>
        <p:spPr>
          <a:xfrm>
            <a:off x="317500" y="3078789"/>
            <a:ext cx="6378304" cy="4308425"/>
          </a:xfrm>
          <a:prstGeom prst="rect">
            <a:avLst/>
          </a:prstGeom>
        </p:spPr>
        <p:txBody>
          <a:bodyPr/>
          <a:lstStyle/>
          <a:p>
            <a:r>
              <a:rPr lang="cs-CZ" dirty="0" smtClean="0"/>
              <a:t>Nejsilněji zpevňují C,N</a:t>
            </a:r>
          </a:p>
          <a:p>
            <a:r>
              <a:rPr lang="cs-CZ" dirty="0" smtClean="0"/>
              <a:t>Vliv na pevnost oceli největší mají – </a:t>
            </a:r>
            <a:r>
              <a:rPr lang="cs-CZ" dirty="0" err="1" smtClean="0"/>
              <a:t>Mn</a:t>
            </a:r>
            <a:r>
              <a:rPr lang="cs-CZ" dirty="0" smtClean="0"/>
              <a:t>, Ni, Si, chrom mnohem méně</a:t>
            </a:r>
          </a:p>
          <a:p>
            <a:r>
              <a:rPr lang="cs-CZ" dirty="0" smtClean="0"/>
              <a:t>Smysl </a:t>
            </a:r>
            <a:r>
              <a:rPr lang="cs-CZ" dirty="0" err="1" smtClean="0"/>
              <a:t>legur</a:t>
            </a:r>
            <a:endParaRPr lang="cs-CZ" dirty="0" smtClean="0"/>
          </a:p>
          <a:p>
            <a:pPr lvl="1"/>
            <a:r>
              <a:rPr lang="cs-CZ" dirty="0" smtClean="0"/>
              <a:t>Spočívá v tom, že k dosažení stejné struktury u slitin s různým obsahem </a:t>
            </a:r>
            <a:r>
              <a:rPr lang="cs-CZ" dirty="0" err="1" smtClean="0"/>
              <a:t>legur</a:t>
            </a:r>
            <a:r>
              <a:rPr lang="cs-CZ" dirty="0" smtClean="0"/>
              <a:t> je nutno slitiny zvláštním způsobem tepelně zpracovat – smysl mají především díky TZ!</a:t>
            </a: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4294967295"/>
          </p:nvPr>
        </p:nvSpPr>
        <p:spPr>
          <a:xfrm>
            <a:off x="7552214" y="6348955"/>
            <a:ext cx="2406015" cy="320245"/>
          </a:xfrm>
          <a:prstGeom prst="rect">
            <a:avLst/>
          </a:prstGeom>
        </p:spPr>
        <p:txBody>
          <a:bodyPr/>
          <a:lstStyle/>
          <a:p>
            <a:fld id="{DF220097-E6A3-43A5-BE9F-22B4435BB1F1}" type="slidenum">
              <a:rPr lang="cs-CZ" smtClean="0"/>
              <a:t>30</a:t>
            </a:fld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83526" y="2148786"/>
            <a:ext cx="3964385" cy="29206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2101087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5128" y="1073187"/>
            <a:ext cx="9089390" cy="1588198"/>
          </a:xfrm>
        </p:spPr>
        <p:txBody>
          <a:bodyPr>
            <a:normAutofit/>
          </a:bodyPr>
          <a:lstStyle/>
          <a:p>
            <a:r>
              <a:rPr lang="cs-CZ" dirty="0" smtClean="0"/>
              <a:t>Vliv složení na fyzikální vlastnosti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4294967295"/>
          </p:nvPr>
        </p:nvSpPr>
        <p:spPr>
          <a:xfrm>
            <a:off x="357850" y="2378739"/>
            <a:ext cx="4294123" cy="1087418"/>
          </a:xfrm>
          <a:prstGeom prst="rect">
            <a:avLst/>
          </a:prstGeom>
        </p:spPr>
        <p:txBody>
          <a:bodyPr/>
          <a:lstStyle/>
          <a:p>
            <a:r>
              <a:rPr lang="cs-CZ" dirty="0" smtClean="0"/>
              <a:t>Více </a:t>
            </a:r>
            <a:r>
              <a:rPr lang="cs-CZ" dirty="0" err="1" smtClean="0"/>
              <a:t>legur</a:t>
            </a:r>
            <a:r>
              <a:rPr lang="cs-CZ" dirty="0" smtClean="0"/>
              <a:t> = vyšší odpor</a:t>
            </a:r>
          </a:p>
          <a:p>
            <a:r>
              <a:rPr lang="cs-CZ" dirty="0" smtClean="0"/>
              <a:t>Více </a:t>
            </a:r>
            <a:r>
              <a:rPr lang="cs-CZ" dirty="0" err="1" smtClean="0"/>
              <a:t>legur</a:t>
            </a:r>
            <a:r>
              <a:rPr lang="cs-CZ" dirty="0" smtClean="0"/>
              <a:t> = horší magnetizace 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4294967295"/>
          </p:nvPr>
        </p:nvSpPr>
        <p:spPr>
          <a:xfrm>
            <a:off x="7552214" y="6348955"/>
            <a:ext cx="2406015" cy="320245"/>
          </a:xfrm>
          <a:prstGeom prst="rect">
            <a:avLst/>
          </a:prstGeom>
        </p:spPr>
        <p:txBody>
          <a:bodyPr/>
          <a:lstStyle/>
          <a:p>
            <a:fld id="{DF220097-E6A3-43A5-BE9F-22B4435BB1F1}" type="slidenum">
              <a:rPr lang="cs-CZ" smtClean="0"/>
              <a:t>31</a:t>
            </a:fld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51940" y="1625686"/>
            <a:ext cx="3136204" cy="3452388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 rotWithShape="1">
          <a:blip r:embed="rId3"/>
          <a:srcRect r="27366"/>
          <a:stretch/>
        </p:blipFill>
        <p:spPr>
          <a:xfrm>
            <a:off x="0" y="3086698"/>
            <a:ext cx="3388832" cy="2862464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 rotWithShape="1">
          <a:blip r:embed="rId4"/>
          <a:srcRect r="27286"/>
          <a:stretch/>
        </p:blipFill>
        <p:spPr>
          <a:xfrm>
            <a:off x="3532694" y="3725318"/>
            <a:ext cx="3470828" cy="29285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0717560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02005" y="2344483"/>
            <a:ext cx="9089390" cy="538609"/>
          </a:xfrm>
        </p:spPr>
        <p:txBody>
          <a:bodyPr/>
          <a:lstStyle/>
          <a:p>
            <a:r>
              <a:rPr lang="cs-CZ" dirty="0" smtClean="0"/>
              <a:t>Vliv složení na prokalitelnost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4294967295"/>
          </p:nvPr>
        </p:nvSpPr>
        <p:spPr>
          <a:xfrm>
            <a:off x="738727" y="2807565"/>
            <a:ext cx="9223058" cy="3816486"/>
          </a:xfrm>
          <a:prstGeom prst="rect">
            <a:avLst/>
          </a:prstGeom>
        </p:spPr>
        <p:txBody>
          <a:bodyPr>
            <a:normAutofit/>
          </a:bodyPr>
          <a:lstStyle/>
          <a:p>
            <a:r>
              <a:rPr lang="cs-CZ" dirty="0" smtClean="0"/>
              <a:t>Uhlíkové oceli nemají nižší mechanické vlastnosti, ale neudrží je v celém průřezu</a:t>
            </a:r>
          </a:p>
          <a:p>
            <a:r>
              <a:rPr lang="cs-CZ" dirty="0" smtClean="0"/>
              <a:t>Je to o stálosti austenitu – všechny prvky mimo kobaltu jej zvyšují</a:t>
            </a:r>
          </a:p>
          <a:p>
            <a:pPr lvl="1"/>
            <a:r>
              <a:rPr lang="cs-CZ" dirty="0" smtClean="0"/>
              <a:t>Jinak řečeno – snižuje difuzní rychlost – brzdí vznik zárodků</a:t>
            </a:r>
          </a:p>
          <a:p>
            <a:pPr lvl="1"/>
            <a:r>
              <a:rPr lang="cs-CZ" dirty="0" smtClean="0"/>
              <a:t>Pozor Ti, </a:t>
            </a:r>
            <a:r>
              <a:rPr lang="cs-CZ" dirty="0" err="1" smtClean="0"/>
              <a:t>Nb</a:t>
            </a:r>
            <a:r>
              <a:rPr lang="cs-CZ" dirty="0" smtClean="0"/>
              <a:t>, V mírně snižují prokalitelnost</a:t>
            </a:r>
          </a:p>
          <a:p>
            <a:r>
              <a:rPr lang="cs-CZ" dirty="0" smtClean="0"/>
              <a:t>Důležité je nejen chemické složení oceli, </a:t>
            </a:r>
            <a:r>
              <a:rPr lang="cs-CZ" b="1" u="sng" dirty="0" smtClean="0"/>
              <a:t>ale i zrna a jeho stejnorodost!!</a:t>
            </a:r>
          </a:p>
          <a:p>
            <a:r>
              <a:rPr lang="cs-CZ" dirty="0" smtClean="0"/>
              <a:t>Růst nového zrna začíná obvykle na hranicích – proto je prokalitelnost určena obvykle chemií zde. Prokalitelnost je tím větší, čím stálejší je zrno (méně deformováno, větší atd.)</a:t>
            </a:r>
          </a:p>
          <a:p>
            <a:r>
              <a:rPr lang="cs-CZ" dirty="0" smtClean="0"/>
              <a:t>Proto stačí tak malé množství boru</a:t>
            </a:r>
          </a:p>
          <a:p>
            <a:r>
              <a:rPr lang="cs-CZ" dirty="0" smtClean="0"/>
              <a:t>Cílem popouštění je získat feriticko-</a:t>
            </a:r>
            <a:r>
              <a:rPr lang="cs-CZ" dirty="0" err="1" smtClean="0"/>
              <a:t>karbidickou</a:t>
            </a:r>
            <a:r>
              <a:rPr lang="cs-CZ" dirty="0" smtClean="0"/>
              <a:t> směs o velké jemnosti</a:t>
            </a:r>
          </a:p>
          <a:p>
            <a:endParaRPr lang="cs-CZ" dirty="0" smtClean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4294967295"/>
          </p:nvPr>
        </p:nvSpPr>
        <p:spPr>
          <a:xfrm>
            <a:off x="7552214" y="6348955"/>
            <a:ext cx="2406015" cy="320245"/>
          </a:xfrm>
          <a:prstGeom prst="rect">
            <a:avLst/>
          </a:prstGeom>
        </p:spPr>
        <p:txBody>
          <a:bodyPr/>
          <a:lstStyle/>
          <a:p>
            <a:fld id="{DF220097-E6A3-43A5-BE9F-22B4435BB1F1}" type="slidenum">
              <a:rPr lang="cs-CZ" smtClean="0"/>
              <a:t>32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76749088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98500" y="1530338"/>
            <a:ext cx="9089390" cy="538609"/>
          </a:xfrm>
        </p:spPr>
        <p:txBody>
          <a:bodyPr/>
          <a:lstStyle/>
          <a:p>
            <a:r>
              <a:rPr lang="cs-CZ" dirty="0" smtClean="0"/>
              <a:t>Vliv legujících prvků na popouštění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4294967295"/>
          </p:nvPr>
        </p:nvSpPr>
        <p:spPr>
          <a:xfrm>
            <a:off x="357850" y="2251909"/>
            <a:ext cx="6188833" cy="4537035"/>
          </a:xfrm>
          <a:prstGeom prst="rect">
            <a:avLst/>
          </a:prstGeom>
        </p:spPr>
        <p:txBody>
          <a:bodyPr>
            <a:normAutofit/>
          </a:bodyPr>
          <a:lstStyle/>
          <a:p>
            <a:pPr algn="just"/>
            <a:r>
              <a:rPr lang="cs-CZ" dirty="0" smtClean="0"/>
              <a:t>Vlastnosti martenzitu jsou nejvíce ovlivněny rozpustností uhlíku, ostatní </a:t>
            </a:r>
            <a:r>
              <a:rPr lang="cs-CZ" dirty="0" err="1" smtClean="0"/>
              <a:t>legury</a:t>
            </a:r>
            <a:r>
              <a:rPr lang="cs-CZ" dirty="0" smtClean="0"/>
              <a:t> (</a:t>
            </a:r>
            <a:r>
              <a:rPr lang="cs-CZ" dirty="0" err="1" smtClean="0"/>
              <a:t>Mn</a:t>
            </a:r>
            <a:r>
              <a:rPr lang="cs-CZ" dirty="0" smtClean="0"/>
              <a:t>, Ni) mírnější  vliv. </a:t>
            </a:r>
            <a:r>
              <a:rPr lang="cs-CZ" dirty="0" err="1" smtClean="0"/>
              <a:t>Významěnjší</a:t>
            </a:r>
            <a:r>
              <a:rPr lang="cs-CZ" dirty="0" smtClean="0"/>
              <a:t> je vliv </a:t>
            </a:r>
            <a:r>
              <a:rPr lang="cs-CZ" dirty="0" err="1" smtClean="0"/>
              <a:t>karbidotvorných</a:t>
            </a:r>
            <a:r>
              <a:rPr lang="cs-CZ" dirty="0" smtClean="0"/>
              <a:t> prvků a to především na vysoké teploty </a:t>
            </a:r>
          </a:p>
          <a:p>
            <a:pPr algn="just"/>
            <a:r>
              <a:rPr lang="cs-CZ" dirty="0" smtClean="0"/>
              <a:t>Změny podobné jako u umělého vytvrzování. </a:t>
            </a:r>
          </a:p>
          <a:p>
            <a:pPr algn="just"/>
            <a:r>
              <a:rPr lang="cs-CZ" dirty="0" smtClean="0"/>
              <a:t>Dosažená změna vlastností nezávisí na chemii oceli, ale na koncentraci v tuhém roztoku</a:t>
            </a:r>
          </a:p>
          <a:p>
            <a:pPr algn="just"/>
            <a:r>
              <a:rPr lang="cs-CZ" dirty="0" smtClean="0"/>
              <a:t>Sek. Tvrdost = </a:t>
            </a:r>
            <a:r>
              <a:rPr lang="cs-CZ" dirty="0" err="1" smtClean="0"/>
              <a:t>Cr</a:t>
            </a:r>
            <a:r>
              <a:rPr lang="cs-CZ" dirty="0" smtClean="0"/>
              <a:t>, </a:t>
            </a:r>
            <a:r>
              <a:rPr lang="cs-CZ" dirty="0" err="1" smtClean="0"/>
              <a:t>Mo</a:t>
            </a:r>
            <a:r>
              <a:rPr lang="cs-CZ" dirty="0" smtClean="0"/>
              <a:t>, W, V</a:t>
            </a:r>
          </a:p>
          <a:p>
            <a:pPr algn="just"/>
            <a:r>
              <a:rPr lang="cs-CZ" dirty="0" smtClean="0"/>
              <a:t>Vliv legujících prvků především při těchto teplotách popouštění</a:t>
            </a:r>
          </a:p>
          <a:p>
            <a:pPr lvl="1" algn="just"/>
            <a:r>
              <a:rPr lang="cs-CZ" dirty="0" smtClean="0"/>
              <a:t>Si = 320°C až 350°C</a:t>
            </a:r>
          </a:p>
          <a:p>
            <a:pPr lvl="1" algn="just"/>
            <a:r>
              <a:rPr lang="cs-CZ" dirty="0" err="1" smtClean="0"/>
              <a:t>Mn</a:t>
            </a:r>
            <a:r>
              <a:rPr lang="cs-CZ" dirty="0" smtClean="0"/>
              <a:t> = 400 až 425°C</a:t>
            </a:r>
          </a:p>
          <a:p>
            <a:pPr lvl="1" algn="just"/>
            <a:r>
              <a:rPr lang="cs-CZ" dirty="0" err="1" smtClean="0"/>
              <a:t>Cr</a:t>
            </a:r>
            <a:r>
              <a:rPr lang="cs-CZ" dirty="0" smtClean="0"/>
              <a:t> = 425 až 450</a:t>
            </a:r>
            <a:r>
              <a:rPr lang="cs-CZ" dirty="0"/>
              <a:t>°C</a:t>
            </a:r>
            <a:endParaRPr lang="cs-CZ" dirty="0" smtClean="0"/>
          </a:p>
          <a:p>
            <a:pPr lvl="1" algn="just"/>
            <a:r>
              <a:rPr lang="cs-CZ" dirty="0" err="1" smtClean="0"/>
              <a:t>Mo</a:t>
            </a:r>
            <a:r>
              <a:rPr lang="cs-CZ" dirty="0" smtClean="0"/>
              <a:t> = 525 až 550</a:t>
            </a:r>
            <a:r>
              <a:rPr lang="cs-CZ" dirty="0"/>
              <a:t>°C</a:t>
            </a:r>
            <a:r>
              <a:rPr lang="cs-CZ" dirty="0" smtClean="0"/>
              <a:t> </a:t>
            </a:r>
          </a:p>
          <a:p>
            <a:pPr lvl="1" algn="just"/>
            <a:r>
              <a:rPr lang="cs-CZ" dirty="0" smtClean="0"/>
              <a:t>V = 600°C</a:t>
            </a:r>
          </a:p>
          <a:p>
            <a:pPr algn="just"/>
            <a:r>
              <a:rPr lang="cs-CZ" dirty="0" smtClean="0"/>
              <a:t>Velkou stálost při vysokých teplotách mají oceli s legováním několika prvky jež zmenšují difuzi uhlíku v tuhém roztoku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4294967295"/>
          </p:nvPr>
        </p:nvSpPr>
        <p:spPr>
          <a:xfrm>
            <a:off x="7552214" y="6348955"/>
            <a:ext cx="2406015" cy="320245"/>
          </a:xfrm>
          <a:prstGeom prst="rect">
            <a:avLst/>
          </a:prstGeom>
        </p:spPr>
        <p:txBody>
          <a:bodyPr/>
          <a:lstStyle/>
          <a:p>
            <a:fld id="{DF220097-E6A3-43A5-BE9F-22B4435BB1F1}" type="slidenum">
              <a:rPr lang="cs-CZ" smtClean="0"/>
              <a:t>33</a:t>
            </a:fld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50934" y="2076186"/>
            <a:ext cx="2652595" cy="37948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0598828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67772" y="1859996"/>
            <a:ext cx="9089390" cy="538609"/>
          </a:xfrm>
        </p:spPr>
        <p:txBody>
          <a:bodyPr/>
          <a:lstStyle/>
          <a:p>
            <a:r>
              <a:rPr lang="cs-CZ" dirty="0" err="1" smtClean="0"/>
              <a:t>Mn</a:t>
            </a:r>
            <a:r>
              <a:rPr lang="cs-CZ" dirty="0" smtClean="0"/>
              <a:t> oceli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4294967295"/>
          </p:nvPr>
        </p:nvSpPr>
        <p:spPr>
          <a:xfrm>
            <a:off x="317500" y="2690558"/>
            <a:ext cx="5873048" cy="4308425"/>
          </a:xfrm>
          <a:prstGeom prst="rect">
            <a:avLst/>
          </a:prstGeom>
        </p:spPr>
        <p:txBody>
          <a:bodyPr>
            <a:normAutofit/>
          </a:bodyPr>
          <a:lstStyle/>
          <a:p>
            <a:pPr algn="just"/>
            <a:r>
              <a:rPr lang="cs-CZ" dirty="0" smtClean="0"/>
              <a:t>Tvrdost s koncentrací manganu ve feritu zvýrazní se s nižším obsahem uhlíku (0,1% až 0,15) nemá význam u oceli s 0,7% až 0,8%</a:t>
            </a:r>
          </a:p>
          <a:p>
            <a:pPr algn="just"/>
            <a:r>
              <a:rPr lang="cs-CZ" dirty="0" smtClean="0"/>
              <a:t>Tepelná vodivost manganových ocelí austenitických je 5x menší než uhlíkové oceli</a:t>
            </a:r>
          </a:p>
          <a:p>
            <a:pPr algn="just"/>
            <a:r>
              <a:rPr lang="cs-CZ" dirty="0" smtClean="0"/>
              <a:t>Manganové oceli mají vysokou citlivost na přehřátí – pozor při žíhání (30MnB5 apod.)</a:t>
            </a:r>
          </a:p>
          <a:p>
            <a:pPr algn="just"/>
            <a:r>
              <a:rPr lang="cs-CZ" dirty="0" smtClean="0"/>
              <a:t>Prokalitelnost je lineární funkcí obsahu manganu</a:t>
            </a:r>
          </a:p>
          <a:p>
            <a:pPr algn="just"/>
            <a:r>
              <a:rPr lang="cs-CZ" dirty="0" smtClean="0"/>
              <a:t>Manganové oceli jsou náchylné k </a:t>
            </a:r>
            <a:r>
              <a:rPr lang="cs-CZ" dirty="0" err="1" smtClean="0"/>
              <a:t>anizotermické</a:t>
            </a:r>
            <a:r>
              <a:rPr lang="cs-CZ" dirty="0" smtClean="0"/>
              <a:t> popouštěcí křehkostí (ochlazení vzduch, olej)</a:t>
            </a:r>
          </a:p>
          <a:p>
            <a:pPr algn="just"/>
            <a:r>
              <a:rPr lang="cs-CZ" dirty="0" smtClean="0"/>
              <a:t>Je vhodné je izotermicky kalit pak menší deformace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4294967295"/>
          </p:nvPr>
        </p:nvSpPr>
        <p:spPr>
          <a:xfrm>
            <a:off x="7552214" y="6348955"/>
            <a:ext cx="2406015" cy="320245"/>
          </a:xfrm>
          <a:prstGeom prst="rect">
            <a:avLst/>
          </a:prstGeom>
        </p:spPr>
        <p:txBody>
          <a:bodyPr/>
          <a:lstStyle/>
          <a:p>
            <a:fld id="{DF220097-E6A3-43A5-BE9F-22B4435BB1F1}" type="slidenum">
              <a:rPr lang="cs-CZ" smtClean="0"/>
              <a:t>34</a:t>
            </a:fld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18443" y="2129301"/>
            <a:ext cx="2338719" cy="39889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684969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46100" y="1476997"/>
            <a:ext cx="9089390" cy="538609"/>
          </a:xfrm>
        </p:spPr>
        <p:txBody>
          <a:bodyPr/>
          <a:lstStyle/>
          <a:p>
            <a:r>
              <a:rPr lang="cs-CZ" dirty="0" smtClean="0"/>
              <a:t>Ni oceli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4294967295"/>
          </p:nvPr>
        </p:nvSpPr>
        <p:spPr>
          <a:xfrm>
            <a:off x="317500" y="2341344"/>
            <a:ext cx="7415751" cy="4308425"/>
          </a:xfrm>
          <a:prstGeom prst="rect">
            <a:avLst/>
          </a:prstGeom>
        </p:spPr>
        <p:txBody>
          <a:bodyPr>
            <a:normAutofit/>
          </a:bodyPr>
          <a:lstStyle/>
          <a:p>
            <a:pPr algn="just"/>
            <a:r>
              <a:rPr lang="cs-CZ" dirty="0" smtClean="0"/>
              <a:t>Malá náchylnost k odměšování niklu</a:t>
            </a:r>
          </a:p>
          <a:p>
            <a:pPr algn="just"/>
            <a:r>
              <a:rPr lang="cs-CZ" dirty="0" smtClean="0"/>
              <a:t>Otevírá oblast austenitu</a:t>
            </a:r>
          </a:p>
          <a:p>
            <a:pPr algn="just"/>
            <a:r>
              <a:rPr lang="cs-CZ" dirty="0" smtClean="0"/>
              <a:t>Nikl snižuje teplotu </a:t>
            </a:r>
            <a:r>
              <a:rPr lang="cs-CZ" dirty="0" err="1" smtClean="0"/>
              <a:t>eutekoidní</a:t>
            </a:r>
            <a:r>
              <a:rPr lang="cs-CZ" dirty="0" smtClean="0"/>
              <a:t> přeměny, zjemňuje strukturu perlitu</a:t>
            </a:r>
          </a:p>
          <a:p>
            <a:pPr algn="just"/>
            <a:r>
              <a:rPr lang="cs-CZ" dirty="0" smtClean="0"/>
              <a:t>I zde platí čím více uhlíku tím menší vliv na pevnost</a:t>
            </a:r>
          </a:p>
          <a:p>
            <a:pPr algn="just"/>
            <a:r>
              <a:rPr lang="cs-CZ" dirty="0" smtClean="0"/>
              <a:t>Přispívá k pevnosti martenzitu</a:t>
            </a:r>
          </a:p>
          <a:p>
            <a:pPr algn="just"/>
            <a:r>
              <a:rPr lang="cs-CZ" b="1" u="sng" dirty="0" smtClean="0"/>
              <a:t>Hlavní přínos niklu se projeví především při zušlechťování!</a:t>
            </a:r>
          </a:p>
          <a:p>
            <a:pPr algn="just"/>
            <a:r>
              <a:rPr lang="cs-CZ" dirty="0" smtClean="0"/>
              <a:t>Nikl rozpuštěný v železe činí slitinu odolnější proti korozi na vzduchu, mořské vodě a v některých kyselinách</a:t>
            </a:r>
          </a:p>
          <a:p>
            <a:pPr algn="just"/>
            <a:r>
              <a:rPr lang="cs-CZ" dirty="0" smtClean="0"/>
              <a:t>Snižuje kritickou rychlost ochlazování</a:t>
            </a:r>
          </a:p>
          <a:p>
            <a:pPr algn="just"/>
            <a:r>
              <a:rPr lang="cs-CZ" dirty="0" smtClean="0"/>
              <a:t>Nikl zmenšuje obsah uhlíku v cementované oceli (o 0,1% až 0,15%) a to jak v povrchu, tak i dále. Při dlouhých prodlevách nezvětšuje nikl zrno. Přechod mezi vrstvou a jádrem je velmi plynulý</a:t>
            </a: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4294967295"/>
          </p:nvPr>
        </p:nvSpPr>
        <p:spPr>
          <a:xfrm>
            <a:off x="7552214" y="6348955"/>
            <a:ext cx="2406015" cy="320245"/>
          </a:xfrm>
          <a:prstGeom prst="rect">
            <a:avLst/>
          </a:prstGeom>
        </p:spPr>
        <p:txBody>
          <a:bodyPr/>
          <a:lstStyle/>
          <a:p>
            <a:fld id="{DF220097-E6A3-43A5-BE9F-22B4435BB1F1}" type="slidenum">
              <a:rPr lang="cs-CZ" smtClean="0"/>
              <a:t>35</a:t>
            </a:fld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88766" y="1507773"/>
            <a:ext cx="2273653" cy="48328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9807999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02005" y="2344483"/>
            <a:ext cx="9089390" cy="538609"/>
          </a:xfrm>
        </p:spPr>
        <p:txBody>
          <a:bodyPr/>
          <a:lstStyle/>
          <a:p>
            <a:r>
              <a:rPr lang="cs-CZ" dirty="0" smtClean="0"/>
              <a:t>Kobalt v oceli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4294967295"/>
          </p:nvPr>
        </p:nvSpPr>
        <p:spPr>
          <a:xfrm>
            <a:off x="357850" y="3019425"/>
            <a:ext cx="7830916" cy="4308425"/>
          </a:xfrm>
          <a:prstGeom prst="rect">
            <a:avLst/>
          </a:prstGeom>
        </p:spPr>
        <p:txBody>
          <a:bodyPr>
            <a:normAutofit/>
          </a:bodyPr>
          <a:lstStyle/>
          <a:p>
            <a:r>
              <a:rPr lang="cs-CZ" dirty="0" smtClean="0"/>
              <a:t>Kobalt zvyšuje kritickou rychlost ochlazování</a:t>
            </a:r>
            <a:endParaRPr lang="cs-CZ" dirty="0"/>
          </a:p>
          <a:p>
            <a:r>
              <a:rPr lang="cs-CZ" dirty="0" smtClean="0"/>
              <a:t>Proto vždy s vysokým obsahem uhlíku</a:t>
            </a:r>
          </a:p>
          <a:p>
            <a:r>
              <a:rPr lang="cs-CZ" dirty="0" smtClean="0"/>
              <a:t>Snižuje citlivost k přehřátí a zvyšuje rozmezí kalicích teplot</a:t>
            </a:r>
          </a:p>
          <a:p>
            <a:r>
              <a:rPr lang="cs-CZ" dirty="0" smtClean="0"/>
              <a:t>V žíhaném stavu mají oceli s kobaltem vyšší pevnost, nižší tažnost</a:t>
            </a:r>
          </a:p>
          <a:p>
            <a:r>
              <a:rPr lang="cs-CZ" dirty="0" smtClean="0"/>
              <a:t>Přísadou se zvětšuje tvrdost a mechanické vlastnosti oceli po popouštění na vysoké teploty</a:t>
            </a:r>
          </a:p>
          <a:p>
            <a:r>
              <a:rPr lang="cs-CZ" b="1" u="sng" dirty="0" smtClean="0"/>
              <a:t>Při ohřevu je třeba počítat s tím, že kobaltové oceli mají sklon k oduhličení</a:t>
            </a:r>
          </a:p>
          <a:p>
            <a:r>
              <a:rPr lang="cs-CZ" dirty="0" smtClean="0"/>
              <a:t>Kobalt zvyšuje popouštěcí teplotu oceli a zpomaluje měknutí</a:t>
            </a:r>
          </a:p>
          <a:p>
            <a:r>
              <a:rPr lang="cs-CZ" dirty="0" smtClean="0"/>
              <a:t>Využití pro rychlořezné oceli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4294967295"/>
          </p:nvPr>
        </p:nvSpPr>
        <p:spPr>
          <a:xfrm>
            <a:off x="7552214" y="6348955"/>
            <a:ext cx="2406015" cy="320245"/>
          </a:xfrm>
          <a:prstGeom prst="rect">
            <a:avLst/>
          </a:prstGeom>
        </p:spPr>
        <p:txBody>
          <a:bodyPr/>
          <a:lstStyle/>
          <a:p>
            <a:fld id="{DF220097-E6A3-43A5-BE9F-22B4435BB1F1}" type="slidenum">
              <a:rPr lang="cs-CZ" smtClean="0"/>
              <a:t>36</a:t>
            </a:fld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88766" y="2960384"/>
            <a:ext cx="2336810" cy="1843117"/>
          </a:xfrm>
          <a:prstGeom prst="rect">
            <a:avLst/>
          </a:prstGeom>
        </p:spPr>
      </p:pic>
      <p:sp>
        <p:nvSpPr>
          <p:cNvPr id="6" name="Ovál 5"/>
          <p:cNvSpPr/>
          <p:nvPr/>
        </p:nvSpPr>
        <p:spPr>
          <a:xfrm>
            <a:off x="8441394" y="3402483"/>
            <a:ext cx="1284193" cy="378942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1579"/>
          </a:p>
        </p:txBody>
      </p:sp>
    </p:spTree>
    <p:extLst>
      <p:ext uri="{BB962C8B-B14F-4D97-AF65-F5344CB8AC3E}">
        <p14:creationId xmlns:p14="http://schemas.microsoft.com/office/powerpoint/2010/main" val="1959413675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02005" y="2344483"/>
            <a:ext cx="9089390" cy="538609"/>
          </a:xfrm>
        </p:spPr>
        <p:txBody>
          <a:bodyPr/>
          <a:lstStyle/>
          <a:p>
            <a:r>
              <a:rPr lang="cs-CZ" dirty="0" smtClean="0"/>
              <a:t>Chrom v oceli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4294967295"/>
          </p:nvPr>
        </p:nvSpPr>
        <p:spPr>
          <a:xfrm>
            <a:off x="421232" y="2998908"/>
            <a:ext cx="6694089" cy="4308425"/>
          </a:xfrm>
          <a:prstGeom prst="rect">
            <a:avLst/>
          </a:prstGeom>
        </p:spPr>
        <p:txBody>
          <a:bodyPr>
            <a:normAutofit/>
          </a:bodyPr>
          <a:lstStyle/>
          <a:p>
            <a:r>
              <a:rPr lang="cs-CZ" dirty="0" smtClean="0"/>
              <a:t>Tvoří celou řadu karbidů</a:t>
            </a:r>
          </a:p>
          <a:p>
            <a:r>
              <a:rPr lang="cs-CZ" dirty="0" smtClean="0"/>
              <a:t>Vliv chromu na vlastnosti feritu je malý. Pokud máme 0,1%C vytváří karbidy a zpevní</a:t>
            </a:r>
          </a:p>
          <a:p>
            <a:r>
              <a:rPr lang="cs-CZ" b="1" u="sng" dirty="0" smtClean="0"/>
              <a:t>Nejvýrazněji zvyšuje chrom tvrdost a pevnost </a:t>
            </a:r>
            <a:r>
              <a:rPr lang="cs-CZ" b="1" u="sng" dirty="0" err="1" smtClean="0"/>
              <a:t>martensitu</a:t>
            </a:r>
            <a:endParaRPr lang="cs-CZ" b="1" u="sng" dirty="0" smtClean="0"/>
          </a:p>
          <a:p>
            <a:r>
              <a:rPr lang="cs-CZ" dirty="0" smtClean="0"/>
              <a:t>Chrom zvyšuje odolnost proti korosním vlivům atmosféry, kyselin i při zvýšených teplotách</a:t>
            </a:r>
          </a:p>
          <a:p>
            <a:r>
              <a:rPr lang="cs-CZ" dirty="0" smtClean="0"/>
              <a:t>Chrom pasivuje povrch oceli</a:t>
            </a:r>
          </a:p>
          <a:p>
            <a:r>
              <a:rPr lang="cs-CZ" dirty="0" smtClean="0"/>
              <a:t>Zvyšuje náchylnost oceli k odmíšení</a:t>
            </a:r>
          </a:p>
          <a:p>
            <a:r>
              <a:rPr lang="cs-CZ" dirty="0" smtClean="0"/>
              <a:t>Chrom snižuje tepelnou vodivost oceli = ohřívat pomalu</a:t>
            </a:r>
          </a:p>
          <a:p>
            <a:r>
              <a:rPr lang="cs-CZ" dirty="0" smtClean="0"/>
              <a:t>Snižuje kritickou rychlost při kalení</a:t>
            </a:r>
          </a:p>
          <a:p>
            <a:endParaRPr lang="cs-CZ" u="sng" dirty="0" smtClean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4294967295"/>
          </p:nvPr>
        </p:nvSpPr>
        <p:spPr>
          <a:xfrm>
            <a:off x="7552214" y="6348955"/>
            <a:ext cx="2406015" cy="320245"/>
          </a:xfrm>
          <a:prstGeom prst="rect">
            <a:avLst/>
          </a:prstGeom>
        </p:spPr>
        <p:txBody>
          <a:bodyPr/>
          <a:lstStyle/>
          <a:p>
            <a:fld id="{DF220097-E6A3-43A5-BE9F-22B4435BB1F1}" type="slidenum">
              <a:rPr lang="cs-CZ" smtClean="0"/>
              <a:t>37</a:t>
            </a:fld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36149" y="2251908"/>
            <a:ext cx="2589438" cy="32939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3259691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02005" y="2344483"/>
            <a:ext cx="9089390" cy="538609"/>
          </a:xfrm>
        </p:spPr>
        <p:txBody>
          <a:bodyPr/>
          <a:lstStyle/>
          <a:p>
            <a:r>
              <a:rPr lang="cs-CZ" dirty="0" smtClean="0"/>
              <a:t>Chrom v oceli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4294967295"/>
          </p:nvPr>
        </p:nvSpPr>
        <p:spPr>
          <a:xfrm>
            <a:off x="317500" y="2892261"/>
            <a:ext cx="5430949" cy="4663350"/>
          </a:xfrm>
          <a:prstGeom prst="rect">
            <a:avLst/>
          </a:prstGeom>
        </p:spPr>
        <p:txBody>
          <a:bodyPr>
            <a:normAutofit/>
          </a:bodyPr>
          <a:lstStyle/>
          <a:p>
            <a:pPr algn="just"/>
            <a:r>
              <a:rPr lang="cs-CZ" dirty="0" smtClean="0"/>
              <a:t>K rozpouštění karbidů potřeba ohřev 1000°C až 1100°C</a:t>
            </a:r>
          </a:p>
          <a:p>
            <a:pPr algn="just"/>
            <a:r>
              <a:rPr lang="cs-CZ" dirty="0" smtClean="0"/>
              <a:t>Čím vyšší kalicí teplota, tím nižší tvrdost po zakalení (vyšší množství zbytkového austenitu) tím vyšší pak může být tvrdost po popouštění</a:t>
            </a:r>
          </a:p>
          <a:p>
            <a:pPr algn="just"/>
            <a:r>
              <a:rPr lang="cs-CZ" dirty="0" smtClean="0"/>
              <a:t>Při vyšším obsahu chromu kalíme v oleji, pokud 5% až 7% </a:t>
            </a:r>
            <a:r>
              <a:rPr lang="cs-CZ" dirty="0" err="1" smtClean="0"/>
              <a:t>Cr</a:t>
            </a:r>
            <a:r>
              <a:rPr lang="cs-CZ" dirty="0" smtClean="0"/>
              <a:t> možno na vzduchu</a:t>
            </a:r>
          </a:p>
          <a:p>
            <a:pPr algn="just"/>
            <a:r>
              <a:rPr lang="cs-CZ" dirty="0" smtClean="0"/>
              <a:t>Aby měly oceli stejnou tvrdost jako uhlíkové je nutné je popustit na vyšší teplotu</a:t>
            </a:r>
          </a:p>
          <a:p>
            <a:pPr algn="just"/>
            <a:r>
              <a:rPr lang="cs-CZ" b="1" u="sng" dirty="0" smtClean="0"/>
              <a:t>Při obsahu 0,4%Cr a 1,5%Cr je vrubová houževnatost po popouštění s následným pomalým ochlazením je dva až třikrát nižší než po popuštění s rychlým ochlazením. Vyšší obsah </a:t>
            </a:r>
            <a:r>
              <a:rPr lang="cs-CZ" b="1" u="sng" dirty="0" err="1" smtClean="0"/>
              <a:t>Mn</a:t>
            </a:r>
            <a:r>
              <a:rPr lang="cs-CZ" b="1" u="sng" dirty="0" smtClean="0"/>
              <a:t>, P, ochlazovat po popouštění v oleji</a:t>
            </a:r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4294967295"/>
          </p:nvPr>
        </p:nvSpPr>
        <p:spPr>
          <a:xfrm>
            <a:off x="7552214" y="6348955"/>
            <a:ext cx="2406015" cy="320245"/>
          </a:xfrm>
          <a:prstGeom prst="rect">
            <a:avLst/>
          </a:prstGeom>
        </p:spPr>
        <p:txBody>
          <a:bodyPr/>
          <a:lstStyle/>
          <a:p>
            <a:fld id="{DF220097-E6A3-43A5-BE9F-22B4435BB1F1}" type="slidenum">
              <a:rPr lang="cs-CZ" smtClean="0"/>
              <a:t>38</a:t>
            </a:fld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67447" y="2644599"/>
            <a:ext cx="2652595" cy="27006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1556173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02005" y="2344483"/>
            <a:ext cx="9089390" cy="538609"/>
          </a:xfrm>
        </p:spPr>
        <p:txBody>
          <a:bodyPr/>
          <a:lstStyle/>
          <a:p>
            <a:r>
              <a:rPr lang="cs-CZ" dirty="0" smtClean="0"/>
              <a:t>Chrom v oceli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4294967295"/>
          </p:nvPr>
        </p:nvSpPr>
        <p:spPr>
          <a:xfrm>
            <a:off x="393700" y="2845373"/>
            <a:ext cx="5936205" cy="4308425"/>
          </a:xfrm>
          <a:prstGeom prst="rect">
            <a:avLst/>
          </a:prstGeom>
        </p:spPr>
        <p:txBody>
          <a:bodyPr>
            <a:normAutofit/>
          </a:bodyPr>
          <a:lstStyle/>
          <a:p>
            <a:pPr algn="just"/>
            <a:r>
              <a:rPr lang="cs-CZ" dirty="0" smtClean="0"/>
              <a:t>Chrom zvyšuje množství uhlíku pohlcovaného při cementaci a značně zvyšuje koncentraci uhlíku v povrchové vrstvě. Toto je více výrazné při nižších cementačních teplotách</a:t>
            </a:r>
          </a:p>
          <a:p>
            <a:pPr algn="just"/>
            <a:r>
              <a:rPr lang="cs-CZ" dirty="0" smtClean="0"/>
              <a:t>Hloubka cementační oceli se u oceli s 1,5%Cr zvyšuje</a:t>
            </a:r>
          </a:p>
          <a:p>
            <a:pPr algn="just"/>
            <a:r>
              <a:rPr lang="cs-CZ" dirty="0" smtClean="0"/>
              <a:t>Krátkodobá cementace nevede k zhrubnutí zrna. Ta se projeví při delších prodlevách</a:t>
            </a:r>
          </a:p>
          <a:p>
            <a:pPr algn="just"/>
            <a:r>
              <a:rPr lang="cs-CZ" dirty="0" smtClean="0"/>
              <a:t>Chrom významně zvyšuje tloušťku </a:t>
            </a:r>
            <a:r>
              <a:rPr lang="cs-CZ" dirty="0" err="1" smtClean="0"/>
              <a:t>nadeutektoidní</a:t>
            </a:r>
            <a:r>
              <a:rPr lang="cs-CZ" dirty="0"/>
              <a:t> </a:t>
            </a:r>
            <a:r>
              <a:rPr lang="cs-CZ" dirty="0" smtClean="0"/>
              <a:t>oblasti, v níž leží karbidy mohou vytvořit síť.</a:t>
            </a:r>
            <a:r>
              <a:rPr lang="cs-CZ" dirty="0"/>
              <a:t> </a:t>
            </a:r>
            <a:r>
              <a:rPr lang="cs-CZ" dirty="0" smtClean="0"/>
              <a:t>Nutno snížit uhlíkový potenciál.</a:t>
            </a:r>
          </a:p>
          <a:p>
            <a:pPr algn="just"/>
            <a:r>
              <a:rPr lang="cs-CZ" dirty="0" smtClean="0"/>
              <a:t>Důležitý při nitridaci – vytváří důležité nitridy. Je nezbytný</a:t>
            </a:r>
          </a:p>
          <a:p>
            <a:pPr algn="just"/>
            <a:endParaRPr lang="cs-CZ" dirty="0" smtClean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4294967295"/>
          </p:nvPr>
        </p:nvSpPr>
        <p:spPr>
          <a:xfrm>
            <a:off x="7552214" y="6348955"/>
            <a:ext cx="2406015" cy="320245"/>
          </a:xfrm>
          <a:prstGeom prst="rect">
            <a:avLst/>
          </a:prstGeom>
        </p:spPr>
        <p:txBody>
          <a:bodyPr/>
          <a:lstStyle/>
          <a:p>
            <a:fld id="{DF220097-E6A3-43A5-BE9F-22B4435BB1F1}" type="slidenum">
              <a:rPr lang="cs-CZ" smtClean="0"/>
              <a:t>39</a:t>
            </a:fld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62469" y="2013029"/>
            <a:ext cx="2993194" cy="33399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525882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02005" y="1724025"/>
            <a:ext cx="9089390" cy="538609"/>
          </a:xfrm>
        </p:spPr>
        <p:txBody>
          <a:bodyPr/>
          <a:lstStyle/>
          <a:p>
            <a:r>
              <a:rPr lang="cs-CZ" dirty="0" smtClean="0"/>
              <a:t>Molybden v oceli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4294967295"/>
          </p:nvPr>
        </p:nvSpPr>
        <p:spPr>
          <a:xfrm>
            <a:off x="735171" y="2375132"/>
            <a:ext cx="9223058" cy="3816486"/>
          </a:xfrm>
          <a:prstGeom prst="rect">
            <a:avLst/>
          </a:prstGeom>
        </p:spPr>
        <p:txBody>
          <a:bodyPr>
            <a:normAutofit/>
          </a:bodyPr>
          <a:lstStyle/>
          <a:p>
            <a:r>
              <a:rPr lang="cs-CZ" dirty="0" smtClean="0"/>
              <a:t>Vytváří velmi stabilní karbid Mo</a:t>
            </a:r>
            <a:r>
              <a:rPr lang="cs-CZ" baseline="-25000" dirty="0" smtClean="0"/>
              <a:t>2</a:t>
            </a:r>
            <a:r>
              <a:rPr lang="cs-CZ" dirty="0" smtClean="0"/>
              <a:t>C</a:t>
            </a:r>
          </a:p>
          <a:p>
            <a:r>
              <a:rPr lang="cs-CZ" dirty="0" smtClean="0"/>
              <a:t>Vliv molybdenu se projeví nejvíce v tepelně zpracovaném stavu</a:t>
            </a:r>
          </a:p>
          <a:p>
            <a:r>
              <a:rPr lang="cs-CZ" dirty="0" smtClean="0"/>
              <a:t>Již malá přísada zjemňuje strukturu – zvyšuje se vrubová houževnatost</a:t>
            </a:r>
          </a:p>
          <a:p>
            <a:r>
              <a:rPr lang="cs-CZ" dirty="0" smtClean="0"/>
              <a:t>U molybdenové oceli je mez tečení mnohem vyšší než u oceli uhlíkové a niklové</a:t>
            </a:r>
          </a:p>
          <a:p>
            <a:r>
              <a:rPr lang="cs-CZ" dirty="0" smtClean="0"/>
              <a:t>Zvyšuje stálost oceli při popouštění. Ocel je tím tvrdší a stálejší čím vyšší obsah molybdenu je</a:t>
            </a:r>
          </a:p>
          <a:p>
            <a:r>
              <a:rPr lang="cs-CZ" dirty="0" smtClean="0"/>
              <a:t>Velmi často se přidává k ocelím chromovým, </a:t>
            </a:r>
            <a:r>
              <a:rPr lang="cs-CZ" dirty="0" err="1" smtClean="0"/>
              <a:t>chrominiklovým</a:t>
            </a:r>
            <a:r>
              <a:rPr lang="cs-CZ" dirty="0" smtClean="0"/>
              <a:t>. U žáruvzdorných 2% = vyšší žáruvzdornost</a:t>
            </a:r>
          </a:p>
          <a:p>
            <a:r>
              <a:rPr lang="cs-CZ" b="1" u="sng" dirty="0" smtClean="0"/>
              <a:t>Odstraňuje popouštěcí křehkost. Snižuje citlivost k přehřátí a růstu zrna. U konstrukčních </a:t>
            </a:r>
            <a:r>
              <a:rPr lang="cs-CZ" b="1" u="sng" dirty="0" err="1" smtClean="0"/>
              <a:t>ocleí</a:t>
            </a:r>
            <a:r>
              <a:rPr lang="cs-CZ" b="1" u="sng" dirty="0" smtClean="0"/>
              <a:t> obvykle 0,15% až 0,25%.</a:t>
            </a:r>
          </a:p>
          <a:p>
            <a:r>
              <a:rPr lang="cs-CZ" b="1" u="sng" dirty="0" smtClean="0"/>
              <a:t>1% až 2% u rychlořezných ocelí nástrojových – vyšší odolnost proti opotřebení</a:t>
            </a:r>
          </a:p>
          <a:p>
            <a:endParaRPr lang="cs-CZ" b="1" u="sng" dirty="0" smtClean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4294967295"/>
          </p:nvPr>
        </p:nvSpPr>
        <p:spPr>
          <a:xfrm>
            <a:off x="7552214" y="6348955"/>
            <a:ext cx="2406015" cy="320245"/>
          </a:xfrm>
          <a:prstGeom prst="rect">
            <a:avLst/>
          </a:prstGeom>
        </p:spPr>
        <p:txBody>
          <a:bodyPr/>
          <a:lstStyle/>
          <a:p>
            <a:fld id="{DF220097-E6A3-43A5-BE9F-22B4435BB1F1}" type="slidenum">
              <a:rPr lang="cs-CZ" smtClean="0"/>
              <a:t>40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71118773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68839" y="1800225"/>
            <a:ext cx="9089390" cy="1588198"/>
          </a:xfrm>
        </p:spPr>
        <p:txBody>
          <a:bodyPr>
            <a:normAutofit/>
          </a:bodyPr>
          <a:lstStyle/>
          <a:p>
            <a:r>
              <a:rPr lang="cs-CZ" dirty="0" smtClean="0"/>
              <a:t>Křemík v oceli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4294967295"/>
          </p:nvPr>
        </p:nvSpPr>
        <p:spPr>
          <a:xfrm>
            <a:off x="735171" y="2375132"/>
            <a:ext cx="9223058" cy="3816486"/>
          </a:xfrm>
          <a:prstGeom prst="rect">
            <a:avLst/>
          </a:prstGeom>
        </p:spPr>
        <p:txBody>
          <a:bodyPr/>
          <a:lstStyle/>
          <a:p>
            <a:r>
              <a:rPr lang="cs-CZ" dirty="0" smtClean="0"/>
              <a:t>Rozpuštěný ve feritu zvyšuje tvrdost a pevnost oceli až do 2,5%</a:t>
            </a:r>
          </a:p>
          <a:p>
            <a:r>
              <a:rPr lang="cs-CZ" dirty="0" smtClean="0"/>
              <a:t>Zvyšuje odolnost proti okujení při vysokých teplotách – protože vytvoří </a:t>
            </a:r>
            <a:r>
              <a:rPr lang="cs-CZ" dirty="0" err="1" smtClean="0"/>
              <a:t>oxidický</a:t>
            </a:r>
            <a:r>
              <a:rPr lang="cs-CZ" dirty="0" smtClean="0"/>
              <a:t> povlak SiO</a:t>
            </a:r>
            <a:r>
              <a:rPr lang="cs-CZ" baseline="-25000" dirty="0" smtClean="0"/>
              <a:t>2</a:t>
            </a:r>
          </a:p>
          <a:p>
            <a:r>
              <a:rPr lang="cs-CZ" b="1" u="sng" dirty="0" smtClean="0"/>
              <a:t>Křemík podporuje oduhličení oceli - čím více křemíku tím vyšší oduhličení</a:t>
            </a:r>
          </a:p>
          <a:p>
            <a:r>
              <a:rPr lang="cs-CZ" dirty="0" smtClean="0"/>
              <a:t>Zvyšuje odolnost proti popuštění </a:t>
            </a:r>
            <a:endParaRPr lang="cs-CZ" dirty="0"/>
          </a:p>
          <a:p>
            <a:r>
              <a:rPr lang="cs-CZ" dirty="0" smtClean="0"/>
              <a:t>Křemíkové oceli nejsou náchylné k popouštěcí křehkosti</a:t>
            </a:r>
          </a:p>
          <a:p>
            <a:r>
              <a:rPr lang="cs-CZ" dirty="0" smtClean="0"/>
              <a:t>Křemíkové oceli se nesnadno isotermicky zakalují</a:t>
            </a:r>
          </a:p>
          <a:p>
            <a:endParaRPr lang="cs-CZ" dirty="0" smtClean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4294967295"/>
          </p:nvPr>
        </p:nvSpPr>
        <p:spPr>
          <a:xfrm>
            <a:off x="7552214" y="6348955"/>
            <a:ext cx="2406015" cy="320245"/>
          </a:xfrm>
          <a:prstGeom prst="rect">
            <a:avLst/>
          </a:prstGeom>
        </p:spPr>
        <p:txBody>
          <a:bodyPr/>
          <a:lstStyle/>
          <a:p>
            <a:fld id="{DF220097-E6A3-43A5-BE9F-22B4435BB1F1}" type="slidenum">
              <a:rPr lang="cs-CZ" smtClean="0"/>
              <a:t>41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36302530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02005" y="1707189"/>
            <a:ext cx="9089390" cy="538609"/>
          </a:xfrm>
        </p:spPr>
        <p:txBody>
          <a:bodyPr/>
          <a:lstStyle/>
          <a:p>
            <a:r>
              <a:rPr lang="cs-CZ" dirty="0" smtClean="0"/>
              <a:t>Chromniklové oceli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4294967295"/>
          </p:nvPr>
        </p:nvSpPr>
        <p:spPr>
          <a:xfrm>
            <a:off x="735171" y="2375132"/>
            <a:ext cx="9223058" cy="3816486"/>
          </a:xfrm>
          <a:prstGeom prst="rect">
            <a:avLst/>
          </a:prstGeom>
        </p:spPr>
        <p:txBody>
          <a:bodyPr>
            <a:normAutofit/>
          </a:bodyPr>
          <a:lstStyle/>
          <a:p>
            <a:r>
              <a:rPr lang="cs-CZ" dirty="0" smtClean="0"/>
              <a:t>Malá tepelná vodivost – citlivé k rychlosti chlazení</a:t>
            </a:r>
          </a:p>
          <a:p>
            <a:r>
              <a:rPr lang="cs-CZ" dirty="0" smtClean="0"/>
              <a:t>Oceli mohou být s odlišnými vrstvami – následek dendritického odmíšení</a:t>
            </a:r>
          </a:p>
          <a:p>
            <a:r>
              <a:rPr lang="cs-CZ" dirty="0" smtClean="0"/>
              <a:t>Kritická rychlost kalení je značně nízká</a:t>
            </a:r>
          </a:p>
          <a:p>
            <a:r>
              <a:rPr lang="cs-CZ" dirty="0" smtClean="0"/>
              <a:t>Popouštěcí teplota je vyšší než u uhlíkových ocelí o cca 30°C až 50°C</a:t>
            </a:r>
          </a:p>
          <a:p>
            <a:r>
              <a:rPr lang="cs-CZ" dirty="0" smtClean="0"/>
              <a:t>Chromniklová ocel je jednou z nejvíce náchylných k popouštěcí křehkosti při pomalém ochlazování</a:t>
            </a:r>
          </a:p>
          <a:p>
            <a:r>
              <a:rPr lang="cs-CZ" dirty="0" smtClean="0"/>
              <a:t>Chromniklové oceli cementované, kalené se popouštějí po cementaci obvykle na 150°C až 170°C</a:t>
            </a:r>
          </a:p>
          <a:p>
            <a:r>
              <a:rPr lang="cs-CZ" b="1" u="sng" dirty="0" smtClean="0"/>
              <a:t>Pozor na přítomnost zbytkového austenitu po cementaci – nutno kalit z nižších teplot</a:t>
            </a:r>
          </a:p>
          <a:p>
            <a:r>
              <a:rPr lang="cs-CZ" dirty="0" smtClean="0"/>
              <a:t>Velmi účelné je někdy využití izotermického kalení u složitě tvarových výrobků, které po normálním kalení podléhají deformaci. Izotermické kalení je ovšem možno využít pouze pro vysokolegované chromniklové oceli</a:t>
            </a:r>
          </a:p>
          <a:p>
            <a:r>
              <a:rPr lang="cs-CZ" dirty="0" smtClean="0"/>
              <a:t>Oceli korozivzdorné je nutné pro rozpuštění karbidů ohřívat vysoké teploty</a:t>
            </a:r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4294967295"/>
          </p:nvPr>
        </p:nvSpPr>
        <p:spPr>
          <a:xfrm>
            <a:off x="7552214" y="6348955"/>
            <a:ext cx="2406015" cy="320245"/>
          </a:xfrm>
          <a:prstGeom prst="rect">
            <a:avLst/>
          </a:prstGeom>
        </p:spPr>
        <p:txBody>
          <a:bodyPr/>
          <a:lstStyle/>
          <a:p>
            <a:fld id="{DF220097-E6A3-43A5-BE9F-22B4435BB1F1}" type="slidenum">
              <a:rPr lang="cs-CZ" smtClean="0"/>
              <a:t>42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64265613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02005" y="1679186"/>
            <a:ext cx="9089390" cy="538609"/>
          </a:xfrm>
        </p:spPr>
        <p:txBody>
          <a:bodyPr/>
          <a:lstStyle/>
          <a:p>
            <a:r>
              <a:rPr lang="cs-CZ" dirty="0" err="1" smtClean="0"/>
              <a:t>Chromomolybdenové</a:t>
            </a:r>
            <a:r>
              <a:rPr lang="cs-CZ" dirty="0" smtClean="0"/>
              <a:t> oceli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4294967295"/>
          </p:nvPr>
        </p:nvSpPr>
        <p:spPr>
          <a:xfrm>
            <a:off x="735171" y="2375132"/>
            <a:ext cx="9223058" cy="3816486"/>
          </a:xfrm>
          <a:prstGeom prst="rect">
            <a:avLst/>
          </a:prstGeom>
        </p:spPr>
        <p:txBody>
          <a:bodyPr/>
          <a:lstStyle/>
          <a:p>
            <a:r>
              <a:rPr lang="cs-CZ" dirty="0" smtClean="0"/>
              <a:t>Značně rozšířené</a:t>
            </a:r>
          </a:p>
          <a:p>
            <a:r>
              <a:rPr lang="cs-CZ" dirty="0" smtClean="0"/>
              <a:t>Obvykle do chromových konstrukčních ocelí přidáváme 0,25%Mo</a:t>
            </a:r>
          </a:p>
          <a:p>
            <a:r>
              <a:rPr lang="cs-CZ" dirty="0" smtClean="0"/>
              <a:t>Molybden má vliv na brždění rozpadu martenzitu při popouštění</a:t>
            </a:r>
          </a:p>
          <a:p>
            <a:r>
              <a:rPr lang="cs-CZ" dirty="0" smtClean="0"/>
              <a:t>Přísada </a:t>
            </a:r>
            <a:r>
              <a:rPr lang="cs-CZ" dirty="0" err="1" smtClean="0"/>
              <a:t>Mo</a:t>
            </a:r>
            <a:r>
              <a:rPr lang="cs-CZ" dirty="0" smtClean="0"/>
              <a:t> k chromové oceli zmenšuje náchylnost této oceli k popouštěcí křehkosti.</a:t>
            </a:r>
          </a:p>
          <a:p>
            <a:r>
              <a:rPr lang="cs-CZ" dirty="0" smtClean="0"/>
              <a:t>Molybden má velký význam na zvýšení meze tečení chromových ocelí. Prakticky všechny žárupevné oceli mají v sobě molybden</a:t>
            </a:r>
          </a:p>
          <a:p>
            <a:r>
              <a:rPr lang="cs-CZ" b="1" dirty="0" smtClean="0"/>
              <a:t>Nízkouhlíkové </a:t>
            </a:r>
            <a:r>
              <a:rPr lang="cs-CZ" b="1" dirty="0" err="1" smtClean="0"/>
              <a:t>chromomolybdenové</a:t>
            </a:r>
            <a:r>
              <a:rPr lang="cs-CZ" b="1" dirty="0" smtClean="0"/>
              <a:t> oceli se používají na výrobu značně namáhaných ozubených kol</a:t>
            </a:r>
          </a:p>
          <a:p>
            <a:endParaRPr lang="cs-CZ" dirty="0" smtClean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4294967295"/>
          </p:nvPr>
        </p:nvSpPr>
        <p:spPr>
          <a:xfrm>
            <a:off x="7552214" y="6348955"/>
            <a:ext cx="2406015" cy="320245"/>
          </a:xfrm>
          <a:prstGeom prst="rect">
            <a:avLst/>
          </a:prstGeom>
        </p:spPr>
        <p:txBody>
          <a:bodyPr/>
          <a:lstStyle/>
          <a:p>
            <a:fld id="{DF220097-E6A3-43A5-BE9F-22B4435BB1F1}" type="slidenum">
              <a:rPr lang="cs-CZ" smtClean="0"/>
              <a:t>43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854227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Office">
  <a:themeElements>
    <a:clrScheme name="Kancelář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Kancelář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</TotalTime>
  <Words>1886</Words>
  <Application>Microsoft Office PowerPoint</Application>
  <PresentationFormat>Vlastní</PresentationFormat>
  <Paragraphs>237</Paragraphs>
  <Slides>43</Slides>
  <Notes>1</Notes>
  <HiddenSlides>0</HiddenSlides>
  <MMClips>0</MMClips>
  <ScaleCrop>false</ScaleCrop>
  <HeadingPairs>
    <vt:vector size="6" baseType="variant">
      <vt:variant>
        <vt:lpstr>Použitá písma</vt:lpstr>
      </vt:variant>
      <vt:variant>
        <vt:i4>2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43</vt:i4>
      </vt:variant>
    </vt:vector>
  </HeadingPairs>
  <TitlesOfParts>
    <vt:vector size="46" baseType="lpstr">
      <vt:lpstr>Calibri</vt:lpstr>
      <vt:lpstr>Symbol</vt:lpstr>
      <vt:lpstr>Office Theme</vt:lpstr>
      <vt:lpstr>Prezentace aplikace PowerPoint</vt:lpstr>
      <vt:lpstr>Možnosti zpevnění</vt:lpstr>
      <vt:lpstr>Možnosti zpevnění</vt:lpstr>
      <vt:lpstr>Možnosti zpevnění</vt:lpstr>
      <vt:lpstr>Možnosti zpevnění</vt:lpstr>
      <vt:lpstr>Možnosti zpevnění</vt:lpstr>
      <vt:lpstr>Možnosti zpevnění</vt:lpstr>
      <vt:lpstr>Možnosti zpevnění</vt:lpstr>
      <vt:lpstr>Možnosti zpevnění</vt:lpstr>
      <vt:lpstr>Úvod  - legující prvky</vt:lpstr>
      <vt:lpstr>Úvod</vt:lpstr>
      <vt:lpstr>Úvod</vt:lpstr>
      <vt:lpstr>Charakteristika legujících prvků</vt:lpstr>
      <vt:lpstr>Legury pro speciální oceli</vt:lpstr>
      <vt:lpstr>Vliv legujících prvků</vt:lpstr>
      <vt:lpstr>Přehled legujících prvků v přechodových kovech - precipitáty</vt:lpstr>
      <vt:lpstr>Vliv Mn na rozpad austenitu</vt:lpstr>
      <vt:lpstr>Vliv Mn</vt:lpstr>
      <vt:lpstr>Vliv Si na rozpad austenitu</vt:lpstr>
      <vt:lpstr>Vliv Si na rozpad austenitu</vt:lpstr>
      <vt:lpstr>Vliv chromu na rozpad austenitu</vt:lpstr>
      <vt:lpstr>Vliv chromu na rozpad austenitu</vt:lpstr>
      <vt:lpstr>Vliv molybdenu na rozpad austenitu</vt:lpstr>
      <vt:lpstr>Vliv Mo</vt:lpstr>
      <vt:lpstr>Vliv Ni</vt:lpstr>
      <vt:lpstr>Vliv V </vt:lpstr>
      <vt:lpstr>Ostatní legující prvky</vt:lpstr>
      <vt:lpstr>Ostatní legující prvky</vt:lpstr>
      <vt:lpstr>Ostatní legující prvky</vt:lpstr>
      <vt:lpstr>Vlastnosti legovaných ocelí</vt:lpstr>
      <vt:lpstr>Vliv složení na fyzikální vlastnosti</vt:lpstr>
      <vt:lpstr>Vliv složení na prokalitelnost</vt:lpstr>
      <vt:lpstr>Vliv legujících prvků na popouštění</vt:lpstr>
      <vt:lpstr>Mn oceli</vt:lpstr>
      <vt:lpstr>Ni oceli</vt:lpstr>
      <vt:lpstr>Kobalt v oceli</vt:lpstr>
      <vt:lpstr>Chrom v oceli</vt:lpstr>
      <vt:lpstr>Chrom v oceli</vt:lpstr>
      <vt:lpstr>Chrom v oceli</vt:lpstr>
      <vt:lpstr>Molybden v oceli</vt:lpstr>
      <vt:lpstr>Křemík v oceli</vt:lpstr>
      <vt:lpstr>Chromniklové oceli</vt:lpstr>
      <vt:lpstr>Chromomolybdenové oceli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Naďa Holická</dc:creator>
  <cp:lastModifiedBy>pocitac</cp:lastModifiedBy>
  <cp:revision>11</cp:revision>
  <dcterms:created xsi:type="dcterms:W3CDTF">2017-03-15T11:07:40Z</dcterms:created>
  <dcterms:modified xsi:type="dcterms:W3CDTF">2022-07-14T09:39:27Z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2017-03-15T00:00:00Z</vt:filetime>
  </property>
  <property fmtid="{D5CDD505-2E9C-101B-9397-08002B2CF9AE}" pid="3" name="Creator">
    <vt:lpwstr>Adobe InDesign CC 2017 (Windows)</vt:lpwstr>
  </property>
  <property fmtid="{D5CDD505-2E9C-101B-9397-08002B2CF9AE}" pid="4" name="LastSaved">
    <vt:filetime>2017-03-15T00:00:00Z</vt:filetime>
  </property>
</Properties>
</file>