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mov" ContentType="video/quicktime"/>
  <Default Extension="rels" ContentType="application/vnd.openxmlformats-package.relationships+xml"/>
  <Default Extension="xml" ContentType="application/xml"/>
  <Default Extension="tiff" ContentType="image/tiff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328" r:id="rId2"/>
    <p:sldId id="322" r:id="rId3"/>
    <p:sldId id="323" r:id="rId4"/>
    <p:sldId id="324" r:id="rId5"/>
    <p:sldId id="325" r:id="rId6"/>
    <p:sldId id="326" r:id="rId7"/>
    <p:sldId id="327" r:id="rId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69"/>
    <p:restoredTop sz="94729"/>
  </p:normalViewPr>
  <p:slideViewPr>
    <p:cSldViewPr snapToGrid="0" snapToObjects="1">
      <p:cViewPr varScale="1">
        <p:scale>
          <a:sx n="83" d="100"/>
          <a:sy n="83" d="100"/>
        </p:scale>
        <p:origin x="677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7" d="100"/>
          <a:sy n="87" d="100"/>
        </p:scale>
        <p:origin x="3904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xmlns="" id="{7F2D23D1-DC47-854F-893D-098D26C5349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xmlns="" id="{CA6639BA-4187-834A-9638-4D82B33A17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DC55D8-BE20-CD48-85FE-ECE78B5053F9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xmlns="" id="{0F74B89D-C363-4E4E-A755-C607DBA0E9D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xmlns="" id="{297A19E1-0A10-4941-9184-A9883ED2B08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C74312-C512-6448-9626-9733E5EAAA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9552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1F8C9C-F5E1-0D4F-A945-B3B94205F7F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A19C1A-6841-7A4C-95BE-B107F92CD5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4784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A-B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zákonZ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kterého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vyplýva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́, jak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uz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̌ bylo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řečeno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asynchronni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́ aktivace MU, tzn.,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že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nově napojená MU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zůstáva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́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aktivni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́ do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́ doby,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nez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̌ dojde k poklesu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síly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Inaktivace MU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probíha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́ v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opačném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pořadi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́,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nez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̌ v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jakém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byl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prováděn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nábor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Asynchronni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́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způsob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aktivace MU je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zodpovědny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́ </a:t>
            </a:r>
            <a:endParaRPr lang="cs-CZ" dirty="0"/>
          </a:p>
          <a:p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23 </a:t>
            </a:r>
            <a:endParaRPr lang="cs-CZ" dirty="0"/>
          </a:p>
          <a:p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za plynulý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nárůst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vyvíjene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́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síly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ale nelze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jím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dosáhnout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maximálního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silového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momentu.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Dalši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́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nárůst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síly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může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být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dosažen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zvýšením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frekvence vzruchů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přicházejících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kaktivovaným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MU, tzv.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páleni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́ (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firing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–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časova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́ sumace.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Tímto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způsobem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lze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dosáhnou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krátkodobého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zvýšeni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́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síly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na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úroven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̌ maxima, za cenu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rychlého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nástupu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únavy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A19C1A-6841-7A4C-95BE-B107F92CD50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1179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5DC31E92-0CCC-3747-B98D-2BF724AB0A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09B21333-B336-D744-B3AF-96BCCA9CF1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A9DC7497-0C57-924F-BF70-2EBAEE7D1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5F8BCDFA-918F-654A-8C4A-87D610BC7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2BC4B670-60A6-8241-BD6B-A11E2BA7F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8125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9576A32A-CA91-6244-A27E-DA6F5FAE4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B4222D06-5C70-C040-977C-E0610E67B4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1EA5F25A-E029-DC4E-999B-FCC959CF5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2D99BDC0-C27B-8445-8573-10A78515A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47F6CEDC-2884-2444-A747-B3949FCB8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6851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B2B03B0-F991-0B43-8074-E3E4A57A68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xmlns="" id="{5664B1D2-495C-9044-9162-C6CC3DB3C5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1F7DD0BC-A00B-0B44-9367-6929BAB5F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4CBE820C-2C56-DC49-B397-86921F2E9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4B2BD279-673F-4642-B554-210EF0D70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7262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745D33D7-6A4E-554E-9C46-68C72A5D06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3AAD065A-9F3E-0C46-956E-40D50B2865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xmlns="" id="{67925AA2-CF4C-3749-A515-4D3A7AFE19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C66784F9-754A-3644-8D0C-0F4BD7981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7F6F18A4-0D54-7244-84EA-33400A794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37638194-2CA0-D242-8734-D93E32166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1984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B7229A9-3E7A-4545-85E3-4C546736C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xmlns="" id="{A5881ABE-F7EC-2549-A61B-9CF353BF8F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xmlns="" id="{DB434F29-B008-564D-976D-FA643F3BA0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xmlns="" id="{998CCE54-6D64-1D49-98C5-A789005405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xmlns="" id="{AC73BEB2-5F90-D84C-A903-F4A76DD87D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xmlns="" id="{926F7AC6-953B-CA4E-9B58-91B238709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xmlns="" id="{53805A11-5A99-624F-8A91-D17D44120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xmlns="" id="{FFA6C848-DD5A-7549-A19F-E61ED5954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0719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EF03364-D315-3948-9AF8-332F72B7E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xmlns="" id="{D007C645-E606-DE47-9263-50E96715D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xmlns="" id="{FE8165AE-0BC9-9E49-9499-CDFB9686A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xmlns="" id="{AC62B8F7-C683-A94B-92CA-F9FAEB9F4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2998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xmlns="" id="{873F6109-59AC-0C44-99EF-F08EC5149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xmlns="" id="{B246003B-DFF7-7145-82DF-ABBEEFCE1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xmlns="" id="{96D918F1-701F-D148-8CC8-B95587CDB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1794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C4BBFFB-5F86-6343-9BCB-B507E5A88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8DC1BFF4-6479-F14E-A75D-36B4923F80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xmlns="" id="{D745CB19-18FB-874B-9FFB-967ED0D124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04CBEB99-6D62-CD4C-9386-789416DF6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11711DDD-452A-4E49-A387-AB4FA673A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7B54BFD0-85E5-3248-A267-5004B6B6C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4123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9CD703A-4AAD-9042-8A7C-09E503E4E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xmlns="" id="{12E92543-65B5-4A48-8291-FE19F8DE44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xmlns="" id="{C5326941-0505-B54B-86EC-D19F10A9EB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1F922297-054B-1642-A251-DBC2CDE8A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82ECC401-FCE2-D642-9AC0-5861854B5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E5A5D1B0-F8A3-EC4C-A5AA-CB2A0C125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5674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A6962944-65C7-2543-84F2-4E0CD8EEF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xmlns="" id="{97AFCEE5-4BA3-764F-9F78-9BFDE1E134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00A2E80C-41F3-554E-82FD-E51E12CF4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91BFD849-CC5F-DF45-8596-38482EE44A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DFE308C3-E7FB-5341-B106-EAF195702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5857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xmlns="" id="{0BAED03F-12CD-F446-AA72-0F1A4F661B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xmlns="" id="{0390023F-891C-7A4A-8E81-8DC9C1C1F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283BE715-D35C-9548-A162-635F91D54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BDC09065-4B3C-5148-82EF-20F60A881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2CD1FDC4-26B0-3643-B1C4-0E8CA4127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0132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9106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xmlns="" id="{1D938949-48BB-7D4B-A4ED-9DD33173C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xmlns="" id="{2CBD5305-142A-304C-8F5D-6D86724507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37DD15E5-932B-8241-A3EB-F36541002F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0CA20C39-1A85-E244-A8BF-526F52B0BD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2F3643F0-7723-4944-8E0A-0E74623ECA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078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47607" y="-82918"/>
            <a:ext cx="9695518" cy="58760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7308749" y="6120915"/>
            <a:ext cx="1013255" cy="4896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4680806" y="6192160"/>
            <a:ext cx="1884941" cy="35000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3868733" y="6120918"/>
            <a:ext cx="734745" cy="490022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4210107" y="61753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4128495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4068750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9" name="object 9"/>
          <p:cNvSpPr/>
          <p:nvPr/>
        </p:nvSpPr>
        <p:spPr>
          <a:xfrm>
            <a:off x="4046883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0" name="object 10"/>
          <p:cNvSpPr/>
          <p:nvPr/>
        </p:nvSpPr>
        <p:spPr>
          <a:xfrm>
            <a:off x="4373331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1" name="object 11"/>
          <p:cNvSpPr/>
          <p:nvPr/>
        </p:nvSpPr>
        <p:spPr>
          <a:xfrm>
            <a:off x="4351463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2" name="object 12"/>
          <p:cNvSpPr/>
          <p:nvPr/>
        </p:nvSpPr>
        <p:spPr>
          <a:xfrm>
            <a:off x="4291719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3" name="object 13"/>
          <p:cNvSpPr/>
          <p:nvPr/>
        </p:nvSpPr>
        <p:spPr>
          <a:xfrm>
            <a:off x="4351463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/>
          <p:nvPr/>
        </p:nvSpPr>
        <p:spPr>
          <a:xfrm>
            <a:off x="4291719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5" name="object 15"/>
          <p:cNvSpPr/>
          <p:nvPr/>
        </p:nvSpPr>
        <p:spPr>
          <a:xfrm>
            <a:off x="4210107" y="650176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4128495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7" name="object 17"/>
          <p:cNvSpPr/>
          <p:nvPr/>
        </p:nvSpPr>
        <p:spPr>
          <a:xfrm>
            <a:off x="4068750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8" name="object 18"/>
          <p:cNvSpPr txBox="1"/>
          <p:nvPr/>
        </p:nvSpPr>
        <p:spPr>
          <a:xfrm>
            <a:off x="2059687" y="2103103"/>
            <a:ext cx="8072402" cy="8375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ESF II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University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West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Bohemia in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Pilsen</a:t>
            </a:r>
            <a:endParaRPr lang="cs-CZ" sz="1814" b="1" dirty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814" dirty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</a:t>
            </a:r>
            <a:r>
              <a:rPr lang="cs-CZ" sz="1814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1814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</a:t>
            </a:r>
            <a:r>
              <a:rPr lang="cs-CZ" sz="1814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CZ.02.2.69/0.0/0.0/18_056/0013239</a:t>
            </a:r>
          </a:p>
        </p:txBody>
      </p:sp>
      <p:pic>
        <p:nvPicPr>
          <p:cNvPr id="19" name="Obrázek 18" descr="https://opvvv.msmt.cz/media/msmt/uploads/OP_VVV/Pravidla_pro_publicitu/logolinky/JVS2_opraveny_aj/logolink_OP_VVV_hor_barva_eng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4702" y="5740600"/>
            <a:ext cx="4782638" cy="1131692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Nadpis 1">
            <a:extLst>
              <a:ext uri="{FF2B5EF4-FFF2-40B4-BE49-F238E27FC236}">
                <a16:creationId xmlns:a16="http://schemas.microsoft.com/office/drawing/2014/main" xmlns="" id="{6722B9FA-676E-D246-AA74-9236899D5606}"/>
              </a:ext>
            </a:extLst>
          </p:cNvPr>
          <p:cNvSpPr txBox="1">
            <a:spLocks/>
          </p:cNvSpPr>
          <p:nvPr/>
        </p:nvSpPr>
        <p:spPr>
          <a:xfrm>
            <a:off x="4523509" y="3662117"/>
            <a:ext cx="3453519" cy="70477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Surface EMG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2789539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xmlns="" id="{60E9A6ED-B880-44EA-8D60-C9D3C82CCBD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xmlns="" id="{57AB9D1F-47D7-1247-96AB-6E2F2DDDF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557190"/>
            <a:ext cx="5170852" cy="1671564"/>
          </a:xfrm>
        </p:spPr>
        <p:txBody>
          <a:bodyPr>
            <a:normAutofit/>
          </a:bodyPr>
          <a:lstStyle/>
          <a:p>
            <a:r>
              <a:rPr lang="cs-CZ" sz="4000"/>
              <a:t>Definice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0EFAFCE9-013B-ED46-B5C4-0D576C96E5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2398030"/>
            <a:ext cx="5180245" cy="3731058"/>
          </a:xfrm>
        </p:spPr>
        <p:txBody>
          <a:bodyPr>
            <a:normAutofit lnSpcReduction="10000"/>
          </a:bodyPr>
          <a:lstStyle/>
          <a:p>
            <a:r>
              <a:rPr lang="cs-CZ" sz="2400" dirty="0"/>
              <a:t>EMG &gt; </a:t>
            </a:r>
            <a:r>
              <a:rPr lang="cs-CZ" sz="2400" dirty="0" err="1"/>
              <a:t>Capturing</a:t>
            </a:r>
            <a:r>
              <a:rPr lang="cs-CZ" sz="2400" dirty="0"/>
              <a:t> </a:t>
            </a:r>
            <a:r>
              <a:rPr lang="cs-CZ" sz="2400" dirty="0" err="1"/>
              <a:t>of</a:t>
            </a:r>
            <a:r>
              <a:rPr lang="cs-CZ" sz="2400" dirty="0"/>
              <a:t> </a:t>
            </a:r>
            <a:r>
              <a:rPr lang="cs-CZ" sz="2400" dirty="0" err="1"/>
              <a:t>electiracl</a:t>
            </a:r>
            <a:r>
              <a:rPr lang="cs-CZ" sz="2400" dirty="0"/>
              <a:t> </a:t>
            </a:r>
            <a:r>
              <a:rPr lang="cs-CZ" sz="2400" dirty="0" err="1"/>
              <a:t>potentials</a:t>
            </a:r>
            <a:r>
              <a:rPr lang="cs-CZ" sz="2400" dirty="0"/>
              <a:t> </a:t>
            </a:r>
            <a:r>
              <a:rPr lang="cs-CZ" sz="2400" dirty="0" err="1"/>
              <a:t>generated</a:t>
            </a:r>
            <a:r>
              <a:rPr lang="cs-CZ" sz="2400" dirty="0"/>
              <a:t> by </a:t>
            </a:r>
            <a:r>
              <a:rPr lang="cs-CZ" sz="2400" dirty="0" err="1"/>
              <a:t>muscle</a:t>
            </a:r>
            <a:r>
              <a:rPr lang="cs-CZ" sz="2400" dirty="0"/>
              <a:t> </a:t>
            </a:r>
            <a:r>
              <a:rPr lang="cs-CZ" sz="2400" dirty="0" err="1"/>
              <a:t>cells</a:t>
            </a:r>
            <a:endParaRPr lang="cs-CZ" sz="2400" dirty="0"/>
          </a:p>
          <a:p>
            <a:r>
              <a:rPr lang="cs-CZ" sz="2400" dirty="0" err="1"/>
              <a:t>surface</a:t>
            </a:r>
            <a:r>
              <a:rPr lang="cs-CZ" sz="2400" dirty="0"/>
              <a:t> EMG (</a:t>
            </a:r>
            <a:r>
              <a:rPr lang="cs-CZ" sz="2400" dirty="0" err="1"/>
              <a:t>sEMG</a:t>
            </a:r>
            <a:r>
              <a:rPr lang="cs-CZ" sz="2400" dirty="0"/>
              <a:t>)</a:t>
            </a:r>
          </a:p>
          <a:p>
            <a:pPr lvl="1"/>
            <a:r>
              <a:rPr lang="en-US" dirty="0"/>
              <a:t>Registration of electrical manifestations of muscle system activity using surface electrodes</a:t>
            </a:r>
            <a:endParaRPr lang="cs-CZ" dirty="0"/>
          </a:p>
          <a:p>
            <a:pPr lvl="1"/>
            <a:r>
              <a:rPr lang="en-US" dirty="0"/>
              <a:t>Approach to electrophysiological / neurophysiological processes that are directly related to the origin of movement and the production of force</a:t>
            </a:r>
            <a:endParaRPr lang="cs-CZ" dirty="0"/>
          </a:p>
        </p:txBody>
      </p:sp>
      <p:pic>
        <p:nvPicPr>
          <p:cNvPr id="5" name="Obrázek 4" descr="Obsah obrázku osoba, interiér, fotka, žena&#10;&#10;Popis byl vytvořen automaticky">
            <a:extLst>
              <a:ext uri="{FF2B5EF4-FFF2-40B4-BE49-F238E27FC236}">
                <a16:creationId xmlns:a16="http://schemas.microsoft.com/office/drawing/2014/main" xmlns="" id="{E83E7425-A35D-4C4D-8648-4FFAD22982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37" r="10984"/>
          <a:stretch/>
        </p:blipFill>
        <p:spPr>
          <a:xfrm>
            <a:off x="6182944" y="557189"/>
            <a:ext cx="5170852" cy="5571898"/>
          </a:xfrm>
          <a:prstGeom prst="rect">
            <a:avLst/>
          </a:prstGeom>
          <a:effectLst/>
        </p:spPr>
      </p:pic>
      <p:pic>
        <p:nvPicPr>
          <p:cNvPr id="1026" name="DefaultOcx">
            <a:extLst>
              <a:ext uri="{FF2B5EF4-FFF2-40B4-BE49-F238E27FC236}">
                <a16:creationId xmlns:a16="http://schemas.microsoft.com/office/drawing/2014/main" xmlns="" id="{F6EA1AA6-0BCE-D0D8-C022-E48F5EE65BEB}"/>
              </a:ext>
            </a:extLst>
          </p:cNvPr>
          <p:cNvPicPr preferRelativeResize="0">
            <a:picLocks noChangeArrowheads="1" noChangeShapeType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601913" cy="455613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2858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5762499E-9AB3-BD42-AD61-A3431176D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Essence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EMG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8401340C-CA5C-7042-92B0-68B6584E9A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Action</a:t>
            </a:r>
            <a:r>
              <a:rPr lang="cs-CZ" dirty="0"/>
              <a:t> </a:t>
            </a:r>
            <a:r>
              <a:rPr lang="cs-CZ" dirty="0" err="1"/>
              <a:t>potencial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spreaded</a:t>
            </a:r>
            <a:r>
              <a:rPr lang="cs-CZ" dirty="0"/>
              <a:t> in MN &gt; </a:t>
            </a:r>
            <a:r>
              <a:rPr lang="cs-CZ" dirty="0" err="1"/>
              <a:t>neuromucular</a:t>
            </a:r>
            <a:r>
              <a:rPr lang="cs-CZ" dirty="0"/>
              <a:t> </a:t>
            </a:r>
            <a:r>
              <a:rPr lang="cs-CZ" dirty="0" err="1"/>
              <a:t>junction</a:t>
            </a:r>
            <a:r>
              <a:rPr lang="cs-CZ" dirty="0"/>
              <a:t> &gt; </a:t>
            </a:r>
            <a:r>
              <a:rPr lang="cs-CZ" dirty="0" err="1"/>
              <a:t>postsynaptic</a:t>
            </a:r>
            <a:r>
              <a:rPr lang="cs-CZ" dirty="0"/>
              <a:t> </a:t>
            </a:r>
            <a:r>
              <a:rPr lang="cs-CZ" dirty="0" err="1"/>
              <a:t>membrane</a:t>
            </a:r>
            <a:r>
              <a:rPr lang="cs-CZ" dirty="0"/>
              <a:t> &gt; </a:t>
            </a:r>
            <a:r>
              <a:rPr lang="cs-CZ" dirty="0" err="1"/>
              <a:t>sarcolema</a:t>
            </a:r>
            <a:r>
              <a:rPr lang="cs-CZ" dirty="0"/>
              <a:t> </a:t>
            </a:r>
            <a:r>
              <a:rPr lang="cs-CZ" dirty="0" err="1"/>
              <a:t>depolarisation</a:t>
            </a:r>
            <a:r>
              <a:rPr lang="cs-CZ" dirty="0"/>
              <a:t>&gt; </a:t>
            </a:r>
            <a:r>
              <a:rPr lang="cs-CZ" dirty="0" err="1"/>
              <a:t>muscle</a:t>
            </a:r>
            <a:r>
              <a:rPr lang="cs-CZ" dirty="0"/>
              <a:t> </a:t>
            </a:r>
            <a:r>
              <a:rPr lang="cs-CZ" dirty="0" err="1"/>
              <a:t>contraction</a:t>
            </a:r>
            <a:r>
              <a:rPr lang="cs-CZ" dirty="0"/>
              <a:t>&gt; </a:t>
            </a:r>
            <a:r>
              <a:rPr lang="cs-CZ" dirty="0" err="1"/>
              <a:t>repolarisation</a:t>
            </a: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xmlns="" id="{898AEC2D-A48E-864B-B997-F6FBF5D28D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1663" y="3693854"/>
            <a:ext cx="6660337" cy="3693319"/>
          </a:xfrm>
          <a:prstGeom prst="rect">
            <a:avLst/>
          </a:prstGeom>
        </p:spPr>
      </p:pic>
      <p:sp>
        <p:nvSpPr>
          <p:cNvPr id="11" name="Šipka dolů 10">
            <a:extLst>
              <a:ext uri="{FF2B5EF4-FFF2-40B4-BE49-F238E27FC236}">
                <a16:creationId xmlns:a16="http://schemas.microsoft.com/office/drawing/2014/main" xmlns="" id="{9B39C095-EC67-A54F-8E8C-82294F8BAD7A}"/>
              </a:ext>
            </a:extLst>
          </p:cNvPr>
          <p:cNvSpPr/>
          <p:nvPr/>
        </p:nvSpPr>
        <p:spPr>
          <a:xfrm>
            <a:off x="10474986" y="902967"/>
            <a:ext cx="264160" cy="88804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xmlns="" id="{0693D3C8-3C4A-414D-95A9-E999FFE1D9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011" y="3217066"/>
            <a:ext cx="5256530" cy="4170107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0134236" y="549427"/>
            <a:ext cx="5837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ACH</a:t>
            </a:r>
          </a:p>
        </p:txBody>
      </p:sp>
    </p:spTree>
    <p:extLst>
      <p:ext uri="{BB962C8B-B14F-4D97-AF65-F5344CB8AC3E}">
        <p14:creationId xmlns:p14="http://schemas.microsoft.com/office/powerpoint/2010/main" val="12473815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57B3A8B-694D-E047-ADB3-7E521AF86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Essence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EMG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0CA27F87-F613-C84C-8737-599A45C66E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Signal</a:t>
            </a:r>
            <a:r>
              <a:rPr lang="cs-CZ" dirty="0"/>
              <a:t> </a:t>
            </a:r>
            <a:r>
              <a:rPr lang="cs-CZ" dirty="0" err="1"/>
              <a:t>generated</a:t>
            </a:r>
            <a:r>
              <a:rPr lang="cs-CZ" dirty="0"/>
              <a:t> by </a:t>
            </a:r>
            <a:r>
              <a:rPr lang="cs-CZ" dirty="0" err="1"/>
              <a:t>muscle</a:t>
            </a:r>
            <a:r>
              <a:rPr lang="cs-CZ" dirty="0"/>
              <a:t> </a:t>
            </a:r>
            <a:r>
              <a:rPr lang="cs-CZ" dirty="0" err="1"/>
              <a:t>fibres</a:t>
            </a:r>
            <a:r>
              <a:rPr lang="cs-CZ" dirty="0"/>
              <a:t> as </a:t>
            </a:r>
            <a:r>
              <a:rPr lang="cs-CZ" dirty="0" err="1"/>
              <a:t>result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MU </a:t>
            </a:r>
            <a:r>
              <a:rPr lang="cs-CZ" dirty="0" err="1"/>
              <a:t>recruitment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called</a:t>
            </a:r>
            <a:r>
              <a:rPr lang="cs-CZ" dirty="0"/>
              <a:t> </a:t>
            </a:r>
            <a:r>
              <a:rPr lang="cs-CZ" b="1" dirty="0"/>
              <a:t>MUAP – motor unit AP</a:t>
            </a:r>
          </a:p>
          <a:p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means</a:t>
            </a:r>
            <a:r>
              <a:rPr lang="cs-CZ" dirty="0"/>
              <a:t>: </a:t>
            </a:r>
            <a:r>
              <a:rPr lang="cs-CZ" dirty="0" err="1"/>
              <a:t>Captured</a:t>
            </a:r>
            <a:r>
              <a:rPr lang="cs-CZ" dirty="0"/>
              <a:t> </a:t>
            </a:r>
            <a:r>
              <a:rPr lang="cs-CZ" dirty="0" err="1"/>
              <a:t>signal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always</a:t>
            </a:r>
            <a:r>
              <a:rPr lang="cs-CZ" dirty="0"/>
              <a:t> interference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APs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more </a:t>
            </a:r>
            <a:r>
              <a:rPr lang="cs-CZ" dirty="0" err="1"/>
              <a:t>than</a:t>
            </a:r>
            <a:r>
              <a:rPr lang="cs-CZ" dirty="0"/>
              <a:t> </a:t>
            </a:r>
            <a:r>
              <a:rPr lang="cs-CZ" dirty="0" err="1"/>
              <a:t>one</a:t>
            </a:r>
            <a:r>
              <a:rPr lang="cs-CZ" dirty="0"/>
              <a:t> MU</a:t>
            </a:r>
          </a:p>
        </p:txBody>
      </p:sp>
    </p:spTree>
    <p:extLst>
      <p:ext uri="{BB962C8B-B14F-4D97-AF65-F5344CB8AC3E}">
        <p14:creationId xmlns:p14="http://schemas.microsoft.com/office/powerpoint/2010/main" val="365373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F8A77BA-EAD5-2B4F-9530-F0BC7B1BA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áznam obrazovky 2020-10-19 v 16.50.20" descr="Záznam obrazovky 2020-10-19 v 16.50.20">
            <a:hlinkClick r:id="" action="ppaction://media"/>
            <a:extLst>
              <a:ext uri="{FF2B5EF4-FFF2-40B4-BE49-F238E27FC236}">
                <a16:creationId xmlns:a16="http://schemas.microsoft.com/office/drawing/2014/main" xmlns="" id="{2058B52B-C1A1-024B-9365-2E7296E1BB42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90880" y="0"/>
            <a:ext cx="10354101" cy="6280282"/>
          </a:xfrm>
        </p:spPr>
      </p:pic>
    </p:spTree>
    <p:extLst>
      <p:ext uri="{BB962C8B-B14F-4D97-AF65-F5344CB8AC3E}">
        <p14:creationId xmlns:p14="http://schemas.microsoft.com/office/powerpoint/2010/main" val="1125601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9FD906F-19F3-B24A-930B-4F0AA3D3B5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Sumace AP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911816DA-75FC-1D4D-B6B4-C8A73C0590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Adrian – </a:t>
            </a:r>
            <a:r>
              <a:rPr lang="cs-CZ" dirty="0" err="1"/>
              <a:t>Bronckův</a:t>
            </a:r>
            <a:r>
              <a:rPr lang="cs-CZ" dirty="0"/>
              <a:t> zákon </a:t>
            </a:r>
          </a:p>
          <a:p>
            <a:endParaRPr lang="cs-CZ" dirty="0"/>
          </a:p>
          <a:p>
            <a:r>
              <a:rPr lang="cs-CZ" b="1" dirty="0"/>
              <a:t>Časová sumace</a:t>
            </a:r>
          </a:p>
          <a:p>
            <a:endParaRPr lang="cs-CZ" b="1" dirty="0"/>
          </a:p>
          <a:p>
            <a:r>
              <a:rPr lang="cs-CZ" b="1" dirty="0"/>
              <a:t>Prostorová sumace</a:t>
            </a:r>
          </a:p>
          <a:p>
            <a:pPr lvl="1"/>
            <a:r>
              <a:rPr lang="cs-CZ" dirty="0" err="1"/>
              <a:t>Hennemanovo</a:t>
            </a:r>
            <a:r>
              <a:rPr lang="cs-CZ" dirty="0"/>
              <a:t> pravidlo 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r>
              <a:rPr lang="cs-CZ" dirty="0" err="1"/>
              <a:t>Přii</a:t>
            </a:r>
            <a:r>
              <a:rPr lang="cs-CZ" dirty="0"/>
              <a:t> </a:t>
            </a:r>
            <a:r>
              <a:rPr lang="cs-CZ" dirty="0" err="1"/>
              <a:t>zvyšováni</a:t>
            </a:r>
            <a:r>
              <a:rPr lang="cs-CZ" dirty="0"/>
              <a:t>́ </a:t>
            </a:r>
            <a:r>
              <a:rPr lang="cs-CZ" dirty="0" err="1"/>
              <a:t>svalove</a:t>
            </a:r>
            <a:r>
              <a:rPr lang="cs-CZ" dirty="0"/>
              <a:t>́ </a:t>
            </a:r>
            <a:r>
              <a:rPr lang="cs-CZ" dirty="0" err="1"/>
              <a:t>síly</a:t>
            </a:r>
            <a:r>
              <a:rPr lang="cs-CZ" dirty="0"/>
              <a:t> kombinace obou typ sumací (v </a:t>
            </a:r>
            <a:r>
              <a:rPr lang="cs-CZ" dirty="0" err="1"/>
              <a:t>závislosti</a:t>
            </a:r>
            <a:r>
              <a:rPr lang="cs-CZ" dirty="0"/>
              <a:t> na velikosti aktivace svalu). </a:t>
            </a:r>
            <a:r>
              <a:rPr lang="cs-CZ" b="1" dirty="0"/>
              <a:t>ASI</a:t>
            </a:r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xmlns="" id="{C083A373-FB20-E545-818D-BF7A8D7E0E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5262" y="1399505"/>
            <a:ext cx="12367262" cy="4777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264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7D8A7FF2-0248-A544-992B-680B99BDE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xmlns="" id="{890229B3-592E-634E-84E2-ED3C84D0A4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34880" y="272732"/>
            <a:ext cx="8547512" cy="6312535"/>
          </a:xfr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xmlns="" id="{B5EBB3A0-D301-DB47-ACBB-75D667D5D9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709" y="1587021"/>
            <a:ext cx="2642171" cy="4998246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xmlns="" id="{ACD2611B-7864-D54A-9AC2-52198B18C2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071" y="149906"/>
            <a:ext cx="3532415" cy="2364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84754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1405</TotalTime>
  <Words>309</Words>
  <Application>Microsoft Office PowerPoint</Application>
  <PresentationFormat>Širokoúhlá obrazovka</PresentationFormat>
  <Paragraphs>30</Paragraphs>
  <Slides>7</Slides>
  <Notes>1</Notes>
  <HiddenSlides>0</HiddenSlides>
  <MMClips>1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Motiv Office</vt:lpstr>
      <vt:lpstr>Prezentace aplikace PowerPoint</vt:lpstr>
      <vt:lpstr>Definice</vt:lpstr>
      <vt:lpstr>Essence of EMG</vt:lpstr>
      <vt:lpstr>Essence of EMG</vt:lpstr>
      <vt:lpstr>Prezentace aplikace PowerPoint</vt:lpstr>
      <vt:lpstr>Sumace AP 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PDT Přístroje v diagnostice a terapii   úvod</dc:title>
  <dc:creator>Microsoft Office User</dc:creator>
  <cp:lastModifiedBy>martin.buk@tiscali.cz</cp:lastModifiedBy>
  <cp:revision>26</cp:revision>
  <dcterms:created xsi:type="dcterms:W3CDTF">2020-10-19T14:09:09Z</dcterms:created>
  <dcterms:modified xsi:type="dcterms:W3CDTF">2023-02-26T16:34:50Z</dcterms:modified>
</cp:coreProperties>
</file>