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36"/>
  </p:notesMasterIdLst>
  <p:handoutMasterIdLst>
    <p:handoutMasterId r:id="rId37"/>
  </p:handoutMasterIdLst>
  <p:sldIdLst>
    <p:sldId id="307" r:id="rId5"/>
    <p:sldId id="258" r:id="rId6"/>
    <p:sldId id="313" r:id="rId7"/>
    <p:sldId id="302" r:id="rId8"/>
    <p:sldId id="310" r:id="rId9"/>
    <p:sldId id="261" r:id="rId10"/>
    <p:sldId id="259" r:id="rId11"/>
    <p:sldId id="286" r:id="rId12"/>
    <p:sldId id="301" r:id="rId13"/>
    <p:sldId id="311" r:id="rId14"/>
    <p:sldId id="308" r:id="rId15"/>
    <p:sldId id="287" r:id="rId16"/>
    <p:sldId id="306" r:id="rId17"/>
    <p:sldId id="264" r:id="rId18"/>
    <p:sldId id="289" r:id="rId19"/>
    <p:sldId id="292" r:id="rId20"/>
    <p:sldId id="293" r:id="rId21"/>
    <p:sldId id="300" r:id="rId22"/>
    <p:sldId id="309" r:id="rId23"/>
    <p:sldId id="283" r:id="rId24"/>
    <p:sldId id="284" r:id="rId25"/>
    <p:sldId id="298" r:id="rId26"/>
    <p:sldId id="299" r:id="rId27"/>
    <p:sldId id="303" r:id="rId28"/>
    <p:sldId id="279" r:id="rId29"/>
    <p:sldId id="305" r:id="rId30"/>
    <p:sldId id="312" r:id="rId31"/>
    <p:sldId id="280" r:id="rId32"/>
    <p:sldId id="288" r:id="rId33"/>
    <p:sldId id="273" r:id="rId34"/>
    <p:sldId id="278" r:id="rId3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6695"/>
    <a:srgbClr val="AF5D88"/>
    <a:srgbClr val="7676E8"/>
    <a:srgbClr val="9A719B"/>
    <a:srgbClr val="F8EB8C"/>
    <a:srgbClr val="FEFE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112" autoAdjust="0"/>
  </p:normalViewPr>
  <p:slideViewPr>
    <p:cSldViewPr>
      <p:cViewPr varScale="1">
        <p:scale>
          <a:sx n="88" d="100"/>
          <a:sy n="88" d="100"/>
        </p:scale>
        <p:origin x="1306" y="67"/>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F59D9C3C-900F-4C69-92BF-D8D398130E04}" type="datetimeFigureOut">
              <a:rPr lang="en-GB" smtClean="0"/>
              <a:pPr/>
              <a:t>26/02/2023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4140A231-118D-48C9-9397-F5809885EA39}" type="slidenum">
              <a:rPr lang="en-GB" smtClean="0"/>
              <a:pPr/>
              <a:t>‹#›</a:t>
            </a:fld>
            <a:endParaRPr lang="en-GB"/>
          </a:p>
        </p:txBody>
      </p:sp>
    </p:spTree>
    <p:extLst>
      <p:ext uri="{BB962C8B-B14F-4D97-AF65-F5344CB8AC3E}">
        <p14:creationId xmlns:p14="http://schemas.microsoft.com/office/powerpoint/2010/main" val="23766928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BE5D3F5-A8B0-4F5F-9720-0C8456C1D8AD}" type="datetimeFigureOut">
              <a:rPr lang="en-GB" smtClean="0"/>
              <a:pPr/>
              <a:t>26/02/2023</a:t>
            </a:fld>
            <a:endParaRPr lang="en-GB"/>
          </a:p>
        </p:txBody>
      </p:sp>
      <p:sp>
        <p:nvSpPr>
          <p:cNvPr id="4" name="Slide Image Placeholder 3"/>
          <p:cNvSpPr>
            <a:spLocks noGrp="1" noRot="1" noChangeAspect="1"/>
          </p:cNvSpPr>
          <p:nvPr>
            <p:ph type="sldImg" idx="2"/>
          </p:nvPr>
        </p:nvSpPr>
        <p:spPr>
          <a:xfrm>
            <a:off x="917575" y="744538"/>
            <a:ext cx="4964113"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F452774-02C9-48EA-8302-F74D4F5BEED3}" type="slidenum">
              <a:rPr lang="en-GB" smtClean="0"/>
              <a:pPr/>
              <a:t>‹#›</a:t>
            </a:fld>
            <a:endParaRPr lang="en-GB"/>
          </a:p>
        </p:txBody>
      </p:sp>
    </p:spTree>
    <p:extLst>
      <p:ext uri="{BB962C8B-B14F-4D97-AF65-F5344CB8AC3E}">
        <p14:creationId xmlns:p14="http://schemas.microsoft.com/office/powerpoint/2010/main" val="3300822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5</a:t>
            </a:fld>
            <a:endParaRPr lang="en-GB"/>
          </a:p>
        </p:txBody>
      </p:sp>
    </p:spTree>
    <p:extLst>
      <p:ext uri="{BB962C8B-B14F-4D97-AF65-F5344CB8AC3E}">
        <p14:creationId xmlns:p14="http://schemas.microsoft.com/office/powerpoint/2010/main" val="1446191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6</a:t>
            </a:fld>
            <a:endParaRPr lang="en-GB"/>
          </a:p>
        </p:txBody>
      </p:sp>
    </p:spTree>
    <p:extLst>
      <p:ext uri="{BB962C8B-B14F-4D97-AF65-F5344CB8AC3E}">
        <p14:creationId xmlns:p14="http://schemas.microsoft.com/office/powerpoint/2010/main" val="1208214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latter point is my biggest criticism of how the lit review is often constructed, and the</a:t>
            </a:r>
            <a:r>
              <a:rPr lang="en-GB" baseline="0" dirty="0"/>
              <a:t> most common mistake people make when writing one.</a:t>
            </a:r>
            <a:endParaRPr lang="en-GB" dirty="0"/>
          </a:p>
          <a:p>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7</a:t>
            </a:fld>
            <a:endParaRPr lang="en-GB"/>
          </a:p>
        </p:txBody>
      </p:sp>
    </p:spTree>
    <p:extLst>
      <p:ext uri="{BB962C8B-B14F-4D97-AF65-F5344CB8AC3E}">
        <p14:creationId xmlns:p14="http://schemas.microsoft.com/office/powerpoint/2010/main" val="1748166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8</a:t>
            </a:fld>
            <a:endParaRPr lang="en-GB"/>
          </a:p>
        </p:txBody>
      </p:sp>
    </p:spTree>
    <p:extLst>
      <p:ext uri="{BB962C8B-B14F-4D97-AF65-F5344CB8AC3E}">
        <p14:creationId xmlns:p14="http://schemas.microsoft.com/office/powerpoint/2010/main" val="2675708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9</a:t>
            </a:fld>
            <a:endParaRPr lang="en-GB"/>
          </a:p>
        </p:txBody>
      </p:sp>
    </p:spTree>
    <p:extLst>
      <p:ext uri="{BB962C8B-B14F-4D97-AF65-F5344CB8AC3E}">
        <p14:creationId xmlns:p14="http://schemas.microsoft.com/office/powerpoint/2010/main" val="1691088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Definitions do not have to be extensive;</a:t>
            </a:r>
            <a:r>
              <a:rPr lang="en-GB" baseline="0" dirty="0"/>
              <a:t> see example above.</a:t>
            </a: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10</a:t>
            </a:fld>
            <a:endParaRPr lang="en-GB"/>
          </a:p>
        </p:txBody>
      </p:sp>
    </p:spTree>
    <p:extLst>
      <p:ext uri="{BB962C8B-B14F-4D97-AF65-F5344CB8AC3E}">
        <p14:creationId xmlns:p14="http://schemas.microsoft.com/office/powerpoint/2010/main" val="193105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11</a:t>
            </a:fld>
            <a:endParaRPr lang="en-GB"/>
          </a:p>
        </p:txBody>
      </p:sp>
    </p:spTree>
    <p:extLst>
      <p:ext uri="{BB962C8B-B14F-4D97-AF65-F5344CB8AC3E}">
        <p14:creationId xmlns:p14="http://schemas.microsoft.com/office/powerpoint/2010/main" val="75078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12</a:t>
            </a:fld>
            <a:endParaRPr lang="en-GB"/>
          </a:p>
        </p:txBody>
      </p:sp>
    </p:spTree>
    <p:extLst>
      <p:ext uri="{BB962C8B-B14F-4D97-AF65-F5344CB8AC3E}">
        <p14:creationId xmlns:p14="http://schemas.microsoft.com/office/powerpoint/2010/main" val="4027412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13</a:t>
            </a:fld>
            <a:endParaRPr lang="en-GB"/>
          </a:p>
        </p:txBody>
      </p:sp>
    </p:spTree>
    <p:extLst>
      <p:ext uri="{BB962C8B-B14F-4D97-AF65-F5344CB8AC3E}">
        <p14:creationId xmlns:p14="http://schemas.microsoft.com/office/powerpoint/2010/main" val="4249574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14</a:t>
            </a:fld>
            <a:endParaRPr lang="en-GB"/>
          </a:p>
        </p:txBody>
      </p:sp>
    </p:spTree>
    <p:extLst>
      <p:ext uri="{BB962C8B-B14F-4D97-AF65-F5344CB8AC3E}">
        <p14:creationId xmlns:p14="http://schemas.microsoft.com/office/powerpoint/2010/main" val="4138313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15</a:t>
            </a:fld>
            <a:endParaRPr lang="en-GB"/>
          </a:p>
        </p:txBody>
      </p:sp>
    </p:spTree>
    <p:extLst>
      <p:ext uri="{BB962C8B-B14F-4D97-AF65-F5344CB8AC3E}">
        <p14:creationId xmlns:p14="http://schemas.microsoft.com/office/powerpoint/2010/main" val="4235960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16</a:t>
            </a:fld>
            <a:endParaRPr lang="en-GB"/>
          </a:p>
        </p:txBody>
      </p:sp>
    </p:spTree>
    <p:extLst>
      <p:ext uri="{BB962C8B-B14F-4D97-AF65-F5344CB8AC3E}">
        <p14:creationId xmlns:p14="http://schemas.microsoft.com/office/powerpoint/2010/main" val="1199250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17</a:t>
            </a:fld>
            <a:endParaRPr lang="en-GB"/>
          </a:p>
        </p:txBody>
      </p:sp>
    </p:spTree>
    <p:extLst>
      <p:ext uri="{BB962C8B-B14F-4D97-AF65-F5344CB8AC3E}">
        <p14:creationId xmlns:p14="http://schemas.microsoft.com/office/powerpoint/2010/main" val="5570996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are the key sources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Context: </a:t>
            </a:r>
            <a:r>
              <a:rPr lang="en-GB" sz="1200" dirty="0"/>
              <a:t>what does the reader need to know before you commence the review?</a:t>
            </a:r>
          </a:p>
          <a:p>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18</a:t>
            </a:fld>
            <a:endParaRPr lang="en-GB"/>
          </a:p>
        </p:txBody>
      </p:sp>
    </p:spTree>
    <p:extLst>
      <p:ext uri="{BB962C8B-B14F-4D97-AF65-F5344CB8AC3E}">
        <p14:creationId xmlns:p14="http://schemas.microsoft.com/office/powerpoint/2010/main" val="1472863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20</a:t>
            </a:fld>
            <a:endParaRPr lang="en-GB"/>
          </a:p>
        </p:txBody>
      </p:sp>
    </p:spTree>
    <p:extLst>
      <p:ext uri="{BB962C8B-B14F-4D97-AF65-F5344CB8AC3E}">
        <p14:creationId xmlns:p14="http://schemas.microsoft.com/office/powerpoint/2010/main" val="639104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21</a:t>
            </a:fld>
            <a:endParaRPr lang="en-GB"/>
          </a:p>
        </p:txBody>
      </p:sp>
    </p:spTree>
    <p:extLst>
      <p:ext uri="{BB962C8B-B14F-4D97-AF65-F5344CB8AC3E}">
        <p14:creationId xmlns:p14="http://schemas.microsoft.com/office/powerpoint/2010/main" val="419441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22</a:t>
            </a:fld>
            <a:endParaRPr lang="en-GB"/>
          </a:p>
        </p:txBody>
      </p:sp>
    </p:spTree>
    <p:extLst>
      <p:ext uri="{BB962C8B-B14F-4D97-AF65-F5344CB8AC3E}">
        <p14:creationId xmlns:p14="http://schemas.microsoft.com/office/powerpoint/2010/main" val="41816476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23</a:t>
            </a:fld>
            <a:endParaRPr lang="en-GB"/>
          </a:p>
        </p:txBody>
      </p:sp>
    </p:spTree>
    <p:extLst>
      <p:ext uri="{BB962C8B-B14F-4D97-AF65-F5344CB8AC3E}">
        <p14:creationId xmlns:p14="http://schemas.microsoft.com/office/powerpoint/2010/main" val="3892649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chemeClr val="tx1"/>
                </a:solidFill>
                <a:effectLst/>
                <a:uLnTx/>
                <a:uFillTx/>
                <a:latin typeface="+mn-lt"/>
                <a:ea typeface="+mn-ea"/>
                <a:cs typeface="+mn-cs"/>
              </a:rPr>
              <a:t>(Check: “Academic writing: Rhetorical functions in academic, (14) Taking a stance” on UEFAP.com)</a:t>
            </a:r>
          </a:p>
        </p:txBody>
      </p:sp>
      <p:sp>
        <p:nvSpPr>
          <p:cNvPr id="4" name="Slide Number Placeholder 3"/>
          <p:cNvSpPr>
            <a:spLocks noGrp="1"/>
          </p:cNvSpPr>
          <p:nvPr>
            <p:ph type="sldNum" sz="quarter" idx="10"/>
          </p:nvPr>
        </p:nvSpPr>
        <p:spPr/>
        <p:txBody>
          <a:bodyPr/>
          <a:lstStyle/>
          <a:p>
            <a:fld id="{3F452774-02C9-48EA-8302-F74D4F5BEED3}" type="slidenum">
              <a:rPr lang="en-GB" smtClean="0"/>
              <a:pPr/>
              <a:t>25</a:t>
            </a:fld>
            <a:endParaRPr lang="en-GB"/>
          </a:p>
        </p:txBody>
      </p:sp>
    </p:spTree>
    <p:extLst>
      <p:ext uri="{BB962C8B-B14F-4D97-AF65-F5344CB8AC3E}">
        <p14:creationId xmlns:p14="http://schemas.microsoft.com/office/powerpoint/2010/main" val="23319884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26</a:t>
            </a:fld>
            <a:endParaRPr lang="en-GB"/>
          </a:p>
        </p:txBody>
      </p:sp>
    </p:spTree>
    <p:extLst>
      <p:ext uri="{BB962C8B-B14F-4D97-AF65-F5344CB8AC3E}">
        <p14:creationId xmlns:p14="http://schemas.microsoft.com/office/powerpoint/2010/main" val="33177336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27</a:t>
            </a:fld>
            <a:endParaRPr lang="en-GB"/>
          </a:p>
        </p:txBody>
      </p:sp>
    </p:spTree>
    <p:extLst>
      <p:ext uri="{BB962C8B-B14F-4D97-AF65-F5344CB8AC3E}">
        <p14:creationId xmlns:p14="http://schemas.microsoft.com/office/powerpoint/2010/main" val="9063610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28</a:t>
            </a:fld>
            <a:endParaRPr lang="en-GB"/>
          </a:p>
        </p:txBody>
      </p:sp>
    </p:spTree>
    <p:extLst>
      <p:ext uri="{BB962C8B-B14F-4D97-AF65-F5344CB8AC3E}">
        <p14:creationId xmlns:p14="http://schemas.microsoft.com/office/powerpoint/2010/main" val="27136499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29</a:t>
            </a:fld>
            <a:endParaRPr lang="en-GB"/>
          </a:p>
        </p:txBody>
      </p:sp>
    </p:spTree>
    <p:extLst>
      <p:ext uri="{BB962C8B-B14F-4D97-AF65-F5344CB8AC3E}">
        <p14:creationId xmlns:p14="http://schemas.microsoft.com/office/powerpoint/2010/main" val="38710397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30</a:t>
            </a:fld>
            <a:endParaRPr lang="en-GB"/>
          </a:p>
        </p:txBody>
      </p:sp>
    </p:spTree>
    <p:extLst>
      <p:ext uri="{BB962C8B-B14F-4D97-AF65-F5344CB8AC3E}">
        <p14:creationId xmlns:p14="http://schemas.microsoft.com/office/powerpoint/2010/main" val="10243397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F452774-02C9-48EA-8302-F74D4F5BEED3}" type="slidenum">
              <a:rPr lang="en-GB" smtClean="0"/>
              <a:pPr/>
              <a:t>31</a:t>
            </a:fld>
            <a:endParaRPr lang="en-GB"/>
          </a:p>
        </p:txBody>
      </p:sp>
    </p:spTree>
    <p:extLst>
      <p:ext uri="{BB962C8B-B14F-4D97-AF65-F5344CB8AC3E}">
        <p14:creationId xmlns:p14="http://schemas.microsoft.com/office/powerpoint/2010/main" val="103227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143000" y="1122363"/>
            <a:ext cx="6858000" cy="2387600"/>
          </a:xfrm>
        </p:spPr>
        <p:txBody>
          <a:bodyPr anchor="b"/>
          <a:lstStyle>
            <a:lvl1pPr algn="ctr">
              <a:defRPr sz="4500"/>
            </a:lvl1pPr>
          </a:lstStyle>
          <a:p>
            <a:r>
              <a:rPr lang="cs-CZ"/>
              <a:t>Kliknutím lze upravit styl.</a:t>
            </a:r>
            <a:endParaRPr lang="en-GB"/>
          </a:p>
        </p:txBody>
      </p:sp>
      <p:sp>
        <p:nvSpPr>
          <p:cNvPr id="3" name="Podnadpis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cs-CZ"/>
              <a:t>Kliknutím můžete upravit styl předlohy.</a:t>
            </a:r>
            <a:endParaRPr lang="en-GB"/>
          </a:p>
        </p:txBody>
      </p:sp>
      <p:sp>
        <p:nvSpPr>
          <p:cNvPr id="4" name="Zástupný symbol pro datum 3"/>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2986785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2791941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623888" y="1709739"/>
            <a:ext cx="7886700" cy="2852737"/>
          </a:xfrm>
        </p:spPr>
        <p:txBody>
          <a:bodyPr anchor="b"/>
          <a:lstStyle>
            <a:lvl1pPr>
              <a:defRPr sz="4500"/>
            </a:lvl1pPr>
          </a:lstStyle>
          <a:p>
            <a:r>
              <a:rPr lang="cs-CZ"/>
              <a:t>Kliknutím lze upravit styl.</a:t>
            </a:r>
            <a:endParaRPr lang="en-GB"/>
          </a:p>
        </p:txBody>
      </p:sp>
      <p:sp>
        <p:nvSpPr>
          <p:cNvPr id="3" name="Zástupný symbol pro text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704737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sz="half" idx="1"/>
          </p:nvPr>
        </p:nvSpPr>
        <p:spPr>
          <a:xfrm>
            <a:off x="6286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obsah 3"/>
          <p:cNvSpPr>
            <a:spLocks noGrp="1"/>
          </p:cNvSpPr>
          <p:nvPr>
            <p:ph sz="half" idx="2"/>
          </p:nvPr>
        </p:nvSpPr>
        <p:spPr>
          <a:xfrm>
            <a:off x="46291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datum 4"/>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2811629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29841" y="365126"/>
            <a:ext cx="7886700" cy="1325563"/>
          </a:xfrm>
        </p:spPr>
        <p:txBody>
          <a:bodyPr/>
          <a:lstStyle/>
          <a:p>
            <a:r>
              <a:rPr lang="cs-CZ"/>
              <a:t>Kliknutím lze upravit styl.</a:t>
            </a:r>
            <a:endParaRPr lang="en-GB"/>
          </a:p>
        </p:txBody>
      </p:sp>
      <p:sp>
        <p:nvSpPr>
          <p:cNvPr id="3" name="Zástupný symbol pro text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4" name="Zástupný symbol pro obsah 3"/>
          <p:cNvSpPr>
            <a:spLocks noGrp="1"/>
          </p:cNvSpPr>
          <p:nvPr>
            <p:ph sz="half" idx="2"/>
          </p:nvPr>
        </p:nvSpPr>
        <p:spPr>
          <a:xfrm>
            <a:off x="629842" y="2505075"/>
            <a:ext cx="3868340"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text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6" name="Zástupný symbol pro obsah 5"/>
          <p:cNvSpPr>
            <a:spLocks noGrp="1"/>
          </p:cNvSpPr>
          <p:nvPr>
            <p:ph sz="quarter" idx="4"/>
          </p:nvPr>
        </p:nvSpPr>
        <p:spPr>
          <a:xfrm>
            <a:off x="4629150" y="2505075"/>
            <a:ext cx="3887391"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7" name="Zástupný symbol pro datum 6"/>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8" name="Zástupný symbol pro zápatí 7"/>
          <p:cNvSpPr>
            <a:spLocks noGrp="1"/>
          </p:cNvSpPr>
          <p:nvPr>
            <p:ph type="ftr" sz="quarter" idx="11"/>
          </p:nvPr>
        </p:nvSpPr>
        <p:spPr/>
        <p:txBody>
          <a:bodyPr/>
          <a:lstStyle/>
          <a:p>
            <a:endParaRPr lang="en-GB"/>
          </a:p>
        </p:txBody>
      </p:sp>
      <p:sp>
        <p:nvSpPr>
          <p:cNvPr id="9" name="Zástupný symbol pro číslo snímku 8"/>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97363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datum 2"/>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4" name="Zástupný symbol pro zápatí 3"/>
          <p:cNvSpPr>
            <a:spLocks noGrp="1"/>
          </p:cNvSpPr>
          <p:nvPr>
            <p:ph type="ftr" sz="quarter" idx="11"/>
          </p:nvPr>
        </p:nvSpPr>
        <p:spPr/>
        <p:txBody>
          <a:bodyPr/>
          <a:lstStyle/>
          <a:p>
            <a:endParaRPr lang="en-GB"/>
          </a:p>
        </p:txBody>
      </p:sp>
      <p:sp>
        <p:nvSpPr>
          <p:cNvPr id="5" name="Zástupný symbol pro číslo snímku 4"/>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43092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3" name="Zástupný symbol pro zápatí 2"/>
          <p:cNvSpPr>
            <a:spLocks noGrp="1"/>
          </p:cNvSpPr>
          <p:nvPr>
            <p:ph type="ftr" sz="quarter" idx="11"/>
          </p:nvPr>
        </p:nvSpPr>
        <p:spPr/>
        <p:txBody>
          <a:bodyPr/>
          <a:lstStyle/>
          <a:p>
            <a:endParaRPr lang="en-GB"/>
          </a:p>
        </p:txBody>
      </p:sp>
      <p:sp>
        <p:nvSpPr>
          <p:cNvPr id="4" name="Zástupný symbol pro číslo snímku 3"/>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315928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sah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2506501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rázek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3340309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250431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43675" y="365125"/>
            <a:ext cx="1971675" cy="5811838"/>
          </a:xfrm>
        </p:spPr>
        <p:txBody>
          <a:bodyPr vert="eaVert"/>
          <a:lstStyle/>
          <a:p>
            <a:r>
              <a:rPr lang="cs-CZ"/>
              <a:t>Kliknutím lze upravit styl.</a:t>
            </a:r>
            <a:endParaRPr lang="en-GB"/>
          </a:p>
        </p:txBody>
      </p:sp>
      <p:sp>
        <p:nvSpPr>
          <p:cNvPr id="3" name="Zástupný symbol pro svislý text 2"/>
          <p:cNvSpPr>
            <a:spLocks noGrp="1"/>
          </p:cNvSpPr>
          <p:nvPr>
            <p:ph type="body" orient="vert" idx="1"/>
          </p:nvPr>
        </p:nvSpPr>
        <p:spPr>
          <a:xfrm>
            <a:off x="628650" y="365125"/>
            <a:ext cx="5800725"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F7567F8E-9223-485C-B416-99C4FEAA0A52}" type="datetimeFigureOut">
              <a:rPr lang="en-GB" smtClean="0"/>
              <a:pPr/>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EBB3E0FA-1D2C-4462-B77F-8161F8513AA0}" type="slidenum">
              <a:rPr lang="en-GB" smtClean="0"/>
              <a:pPr/>
              <a:t>‹#›</a:t>
            </a:fld>
            <a:endParaRPr lang="en-GB"/>
          </a:p>
        </p:txBody>
      </p:sp>
    </p:spTree>
    <p:extLst>
      <p:ext uri="{BB962C8B-B14F-4D97-AF65-F5344CB8AC3E}">
        <p14:creationId xmlns:p14="http://schemas.microsoft.com/office/powerpoint/2010/main" val="446395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cs-CZ"/>
              <a:t>Kliknutím lze upravit styl.</a:t>
            </a:r>
            <a:endParaRPr lang="en-GB"/>
          </a:p>
        </p:txBody>
      </p:sp>
      <p:sp>
        <p:nvSpPr>
          <p:cNvPr id="3" name="Zástupný symbol pro tex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7567F8E-9223-485C-B416-99C4FEAA0A52}" type="datetimeFigureOut">
              <a:rPr lang="en-GB" smtClean="0"/>
              <a:pPr/>
              <a:t>26/02/2023</a:t>
            </a:fld>
            <a:endParaRPr lang="en-GB"/>
          </a:p>
        </p:txBody>
      </p:sp>
      <p:sp>
        <p:nvSpPr>
          <p:cNvPr id="5" name="Zástupný symbol pro zápatí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Zástupný symbol pro číslo snímku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BB3E0FA-1D2C-4462-B77F-8161F8513AA0}" type="slidenum">
              <a:rPr lang="en-GB" smtClean="0"/>
              <a:pPr/>
              <a:t>‹#›</a:t>
            </a:fld>
            <a:endParaRPr lang="en-GB"/>
          </a:p>
        </p:txBody>
      </p:sp>
    </p:spTree>
    <p:extLst>
      <p:ext uri="{BB962C8B-B14F-4D97-AF65-F5344CB8AC3E}">
        <p14:creationId xmlns:p14="http://schemas.microsoft.com/office/powerpoint/2010/main" val="274840369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cs-CZ"/>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openclipart.org/people/Farmeral/Farmeral_Flow_Chart_Graphic.svg"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microsoft.com/office/2007/relationships/hdphoto" Target="../media/hdphoto3.wdp"/></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www.phrasebank.manchester.ac.uk/"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www.socscidiss.bham.ac.uk/s11.html" TargetMode="External"/><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hyperlink" Target="http://www.writing.utoronto.ca/advice/specific-types-of-writing/literature-revie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18248" y="609601"/>
            <a:ext cx="3814192" cy="4267200"/>
          </a:xfrm>
        </p:spPr>
        <p:txBody>
          <a:bodyPr/>
          <a:lstStyle/>
          <a:p>
            <a:r>
              <a:rPr lang="en-GB" sz="6600" dirty="0">
                <a:solidFill>
                  <a:srgbClr val="AF5D88"/>
                </a:solidFill>
              </a:rPr>
              <a:t>Writing</a:t>
            </a:r>
            <a:r>
              <a:rPr lang="en-GB" sz="6600" dirty="0"/>
              <a:t> </a:t>
            </a:r>
            <a:r>
              <a:rPr lang="en-GB" sz="6600" dirty="0">
                <a:solidFill>
                  <a:srgbClr val="AF5D88"/>
                </a:solidFill>
              </a:rPr>
              <a:t>your literature review</a:t>
            </a:r>
          </a:p>
        </p:txBody>
      </p:sp>
      <p:sp>
        <p:nvSpPr>
          <p:cNvPr id="3" name="Subtitle 2"/>
          <p:cNvSpPr>
            <a:spLocks noGrp="1"/>
          </p:cNvSpPr>
          <p:nvPr>
            <p:ph type="subTitle" idx="1"/>
          </p:nvPr>
        </p:nvSpPr>
        <p:spPr>
          <a:xfrm>
            <a:off x="4788024" y="5250012"/>
            <a:ext cx="3861662" cy="1219200"/>
          </a:xfrm>
        </p:spPr>
        <p:txBody>
          <a:bodyPr>
            <a:normAutofit/>
          </a:bodyPr>
          <a:lstStyle/>
          <a:p>
            <a:r>
              <a:rPr lang="cs-CZ" sz="2800" dirty="0"/>
              <a:t>Bc. Veronika </a:t>
            </a:r>
            <a:r>
              <a:rPr lang="cs-CZ" sz="2800" dirty="0" err="1"/>
              <a:t>Vrbská</a:t>
            </a:r>
            <a:r>
              <a:rPr lang="cs-CZ" sz="2800" dirty="0"/>
              <a:t>, </a:t>
            </a:r>
            <a:r>
              <a:rPr lang="cs-CZ" sz="2800" dirty="0" err="1"/>
              <a:t>MSc</a:t>
            </a:r>
            <a:r>
              <a:rPr lang="cs-CZ" sz="2800" dirty="0"/>
              <a:t>.</a:t>
            </a:r>
            <a:endParaRPr lang="en-GB" sz="2800" dirty="0"/>
          </a:p>
        </p:txBody>
      </p:sp>
      <p:pic>
        <p:nvPicPr>
          <p:cNvPr id="1026" name="Picture 2" descr="https://encrypted-tbn0.gstatic.com/images?q=tbn:ANd9GcSiYq4Qvj-gc3z-HkiJ5wR6bOeGUZU_YNQDnaVSVvAQxyVFalH0"/>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rcRect/>
          <a:stretch>
            <a:fillRect/>
          </a:stretch>
        </p:blipFill>
        <p:spPr bwMode="auto">
          <a:xfrm>
            <a:off x="683568" y="1052736"/>
            <a:ext cx="3960440" cy="360040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377788" y="5733256"/>
            <a:ext cx="4572000" cy="830997"/>
          </a:xfrm>
          <a:prstGeom prst="rect">
            <a:avLst/>
          </a:prstGeom>
        </p:spPr>
        <p:txBody>
          <a:bodyPr>
            <a:spAutoFit/>
          </a:bodyPr>
          <a:lstStyle/>
          <a:p>
            <a:r>
              <a:rPr lang="cs-CZ" sz="1200" b="1" dirty="0"/>
              <a:t>ESF II </a:t>
            </a:r>
            <a:r>
              <a:rPr lang="cs-CZ" sz="1200" b="1" dirty="0" err="1"/>
              <a:t>project</a:t>
            </a:r>
            <a:r>
              <a:rPr lang="cs-CZ" sz="1200" b="1" dirty="0"/>
              <a:t> </a:t>
            </a:r>
            <a:r>
              <a:rPr lang="cs-CZ" sz="1200" b="1" dirty="0" err="1"/>
              <a:t>of</a:t>
            </a:r>
            <a:r>
              <a:rPr lang="cs-CZ" sz="1200" b="1" dirty="0"/>
              <a:t> </a:t>
            </a:r>
            <a:r>
              <a:rPr lang="cs-CZ" sz="1200" b="1" dirty="0" err="1"/>
              <a:t>the</a:t>
            </a:r>
            <a:r>
              <a:rPr lang="cs-CZ" sz="1200" b="1" dirty="0"/>
              <a:t> University </a:t>
            </a:r>
            <a:r>
              <a:rPr lang="cs-CZ" sz="1200" b="1" dirty="0" err="1"/>
              <a:t>of</a:t>
            </a:r>
            <a:r>
              <a:rPr lang="cs-CZ" sz="1200" b="1" dirty="0"/>
              <a:t> </a:t>
            </a:r>
            <a:r>
              <a:rPr lang="cs-CZ" sz="1200" b="1" dirty="0" err="1"/>
              <a:t>West</a:t>
            </a:r>
            <a:r>
              <a:rPr lang="cs-CZ" sz="1200" b="1" dirty="0"/>
              <a:t> Bohemia in </a:t>
            </a:r>
            <a:r>
              <a:rPr lang="cs-CZ" sz="1200" b="1" dirty="0" err="1"/>
              <a:t>Pilsen</a:t>
            </a:r>
            <a:endParaRPr lang="cs-CZ" sz="1200" dirty="0"/>
          </a:p>
          <a:p>
            <a:r>
              <a:rPr lang="cs-CZ" sz="1200" b="1" dirty="0"/>
              <a:t> </a:t>
            </a:r>
            <a:r>
              <a:rPr lang="cs-CZ" sz="1200" dirty="0" err="1"/>
              <a:t>reg</a:t>
            </a:r>
            <a:r>
              <a:rPr lang="cs-CZ" sz="1200" dirty="0"/>
              <a:t>. </a:t>
            </a:r>
            <a:r>
              <a:rPr lang="cs-CZ" sz="1200" dirty="0" err="1"/>
              <a:t>number</a:t>
            </a:r>
            <a:r>
              <a:rPr lang="cs-CZ" sz="1200" dirty="0"/>
              <a:t>: CZ.02.2.69/0.0/0.0/18_056/0013239</a:t>
            </a:r>
            <a:endParaRPr lang="en-GB" sz="1200" dirty="0">
              <a:solidFill>
                <a:schemeClr val="bg1">
                  <a:lumMod val="50000"/>
                </a:schemeClr>
              </a:solidFill>
              <a:latin typeface="Century Gothic" panose="020B0502020202020204" pitchFamily="34" charset="0"/>
            </a:endParaRPr>
          </a:p>
          <a:p>
            <a:endParaRPr lang="en-GB" sz="2400" dirty="0">
              <a:solidFill>
                <a:schemeClr val="bg1">
                  <a:lumMod val="50000"/>
                </a:schemeClr>
              </a:solidFill>
              <a:latin typeface="Century Gothic" panose="020B0502020202020204" pitchFamily="34" charset="0"/>
            </a:endParaRPr>
          </a:p>
        </p:txBody>
      </p:sp>
      <p:pic>
        <p:nvPicPr>
          <p:cNvPr id="7" name="Obrázek 6" descr="https://opvvv.msmt.cz/media/msmt/uploads/OP_VVV/Pravidla_pro_publicitu/logolinky/JVS2_opraveny_aj/logolink_OP_VVV_hor_barva_eng.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0648" y="4823292"/>
            <a:ext cx="3840480" cy="853440"/>
          </a:xfrm>
          <a:prstGeom prst="rect">
            <a:avLst/>
          </a:prstGeom>
          <a:noFill/>
          <a:ln>
            <a:noFill/>
          </a:ln>
        </p:spPr>
      </p:pic>
    </p:spTree>
    <p:extLst>
      <p:ext uri="{BB962C8B-B14F-4D97-AF65-F5344CB8AC3E}">
        <p14:creationId xmlns:p14="http://schemas.microsoft.com/office/powerpoint/2010/main" val="2992033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A literature review is…</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647700" y="2060848"/>
            <a:ext cx="7744916" cy="4392488"/>
          </a:xfrm>
          <a:prstGeom prst="rect">
            <a:avLst/>
          </a:prstGeom>
        </p:spPr>
        <p:txBody>
          <a:bodyPr/>
          <a:lstStyle/>
          <a:p>
            <a:pPr lvl="0" indent="-342900">
              <a:lnSpc>
                <a:spcPct val="90000"/>
              </a:lnSpc>
              <a:spcBef>
                <a:spcPct val="20000"/>
              </a:spcBef>
              <a:defRPr/>
            </a:pPr>
            <a:r>
              <a:rPr kumimoji="0" lang="en-GB" sz="2800" b="0" i="0" u="none" strike="noStrike" kern="1200" cap="none" spc="0" normalizeH="0" baseline="0" noProof="0" dirty="0">
                <a:ln>
                  <a:noFill/>
                </a:ln>
                <a:solidFill>
                  <a:schemeClr val="tx1"/>
                </a:solidFill>
                <a:effectLst/>
                <a:uLnTx/>
                <a:uFillTx/>
                <a:latin typeface="+mn-lt"/>
                <a:ea typeface="+mn-ea"/>
                <a:cs typeface="+mn-cs"/>
              </a:rPr>
              <a:t>A</a:t>
            </a:r>
            <a:r>
              <a:rPr kumimoji="0" lang="en-GB" sz="2800" b="0" i="0" u="none" strike="noStrike" kern="1200" cap="none" spc="0" normalizeH="0" noProof="0" dirty="0">
                <a:ln>
                  <a:noFill/>
                </a:ln>
                <a:solidFill>
                  <a:schemeClr val="tx1"/>
                </a:solidFill>
                <a:effectLst/>
                <a:uLnTx/>
                <a:uFillTx/>
                <a:latin typeface="+mn-lt"/>
                <a:ea typeface="+mn-ea"/>
                <a:cs typeface="+mn-cs"/>
              </a:rPr>
              <a:t> </a:t>
            </a:r>
            <a:r>
              <a:rPr lang="en-GB" sz="2800" dirty="0">
                <a:solidFill>
                  <a:srgbClr val="FF0000"/>
                </a:solidFill>
              </a:rPr>
              <a:t>critical</a:t>
            </a:r>
            <a:r>
              <a:rPr lang="en-GB" sz="2800" dirty="0"/>
              <a:t> and </a:t>
            </a:r>
            <a:r>
              <a:rPr kumimoji="0" lang="en-GB" sz="2800" b="0" i="0" u="none" strike="noStrike" kern="1200" cap="none" spc="0" normalizeH="0" noProof="0" dirty="0">
                <a:ln>
                  <a:noFill/>
                </a:ln>
                <a:solidFill>
                  <a:srgbClr val="FFC000"/>
                </a:solidFill>
                <a:effectLst/>
                <a:uLnTx/>
                <a:uFillTx/>
                <a:latin typeface="+mn-lt"/>
                <a:ea typeface="+mn-ea"/>
                <a:cs typeface="+mn-cs"/>
              </a:rPr>
              <a:t>structured</a:t>
            </a:r>
            <a:r>
              <a:rPr kumimoji="0" lang="en-GB" sz="2800" b="0" i="0" u="none" strike="noStrike" kern="1200" cap="none" spc="0" normalizeH="0" baseline="0" noProof="0" dirty="0">
                <a:ln>
                  <a:noFill/>
                </a:ln>
                <a:solidFill>
                  <a:schemeClr val="tx1"/>
                </a:solidFill>
                <a:effectLst/>
                <a:uLnTx/>
                <a:uFillTx/>
                <a:latin typeface="+mn-lt"/>
                <a:ea typeface="+mn-ea"/>
                <a:cs typeface="+mn-cs"/>
              </a:rPr>
              <a:t> </a:t>
            </a:r>
            <a:r>
              <a:rPr kumimoji="0" lang="en-GB" sz="2800" b="0" i="0" u="none" strike="noStrike" kern="1200" cap="none" spc="0" normalizeH="0" baseline="0" noProof="0" dirty="0">
                <a:ln>
                  <a:noFill/>
                </a:ln>
                <a:solidFill>
                  <a:srgbClr val="00B0F0"/>
                </a:solidFill>
                <a:effectLst/>
                <a:uLnTx/>
                <a:uFillTx/>
                <a:latin typeface="+mn-lt"/>
                <a:ea typeface="+mn-ea"/>
                <a:cs typeface="+mn-cs"/>
              </a:rPr>
              <a:t>evaluation</a:t>
            </a:r>
            <a:r>
              <a:rPr kumimoji="0" lang="en-GB" sz="2800" b="0" i="0" u="none" strike="noStrike" kern="1200" cap="none" spc="0" normalizeH="0" baseline="0" noProof="0" dirty="0">
                <a:ln>
                  <a:noFill/>
                </a:ln>
                <a:solidFill>
                  <a:schemeClr val="tx1"/>
                </a:solidFill>
                <a:effectLst/>
                <a:uLnTx/>
                <a:uFillTx/>
                <a:latin typeface="+mn-lt"/>
                <a:ea typeface="+mn-ea"/>
                <a:cs typeface="+mn-cs"/>
              </a:rPr>
              <a:t> of </a:t>
            </a:r>
            <a:r>
              <a:rPr kumimoji="0" lang="en-GB" sz="2800" b="0" i="0" u="none" strike="noStrike" kern="1200" cap="none" spc="0" normalizeH="0" baseline="0" noProof="0" dirty="0">
                <a:ln>
                  <a:noFill/>
                </a:ln>
                <a:solidFill>
                  <a:srgbClr val="00B050"/>
                </a:solidFill>
                <a:effectLst/>
                <a:uLnTx/>
                <a:uFillTx/>
                <a:latin typeface="+mn-lt"/>
                <a:ea typeface="+mn-ea"/>
                <a:cs typeface="+mn-cs"/>
              </a:rPr>
              <a:t>scholarly research</a:t>
            </a:r>
            <a:r>
              <a:rPr kumimoji="0" lang="en-GB" sz="2800" b="0" i="0" u="none" strike="noStrike" kern="1200" cap="none" spc="0" normalizeH="0" baseline="0" noProof="0" dirty="0">
                <a:ln>
                  <a:noFill/>
                </a:ln>
                <a:solidFill>
                  <a:srgbClr val="000000"/>
                </a:solidFill>
                <a:effectLst/>
                <a:uLnTx/>
                <a:uFillTx/>
                <a:latin typeface="+mn-lt"/>
                <a:ea typeface="+mn-ea"/>
                <a:cs typeface="+mn-cs"/>
              </a:rPr>
              <a:t>, i.e. articles, books, and other sources (e.g. dissertations, etc.) that are </a:t>
            </a:r>
            <a:r>
              <a:rPr kumimoji="0" lang="en-GB" sz="2800" b="0" i="0" u="none" strike="noStrike" kern="1200" cap="none" spc="0" normalizeH="0" baseline="0" noProof="0" dirty="0">
                <a:ln>
                  <a:noFill/>
                </a:ln>
                <a:solidFill>
                  <a:srgbClr val="7030A0"/>
                </a:solidFill>
                <a:effectLst/>
                <a:uLnTx/>
                <a:uFillTx/>
                <a:latin typeface="+mn-lt"/>
                <a:ea typeface="+mn-ea"/>
                <a:cs typeface="+mn-cs"/>
              </a:rPr>
              <a:t>relevant</a:t>
            </a:r>
            <a:r>
              <a:rPr kumimoji="0" lang="en-GB" sz="2800" b="0" i="0" u="none" strike="noStrike" kern="1200" cap="none" spc="0" normalizeH="0" baseline="0" noProof="0" dirty="0">
                <a:ln>
                  <a:noFill/>
                </a:ln>
                <a:solidFill>
                  <a:srgbClr val="000000"/>
                </a:solidFill>
                <a:effectLst/>
                <a:uLnTx/>
                <a:uFillTx/>
                <a:latin typeface="+mn-lt"/>
                <a:ea typeface="+mn-ea"/>
                <a:cs typeface="+mn-cs"/>
              </a:rPr>
              <a:t> to a particular topic, area of research, or theory.</a:t>
            </a:r>
          </a:p>
          <a:p>
            <a:pPr marL="342900" marR="0" lvl="0" indent="-342900" algn="l" defTabSz="914400" rtl="0" eaLnBrk="1" fontAlgn="auto" latinLnBrk="0" hangingPunct="1">
              <a:lnSpc>
                <a:spcPct val="90000"/>
              </a:lnSpc>
              <a:spcBef>
                <a:spcPct val="20000"/>
              </a:spcBef>
              <a:spcAft>
                <a:spcPts val="0"/>
              </a:spcAft>
              <a:buClrTx/>
              <a:buSzTx/>
              <a:buFont typeface="Arial" charset="0"/>
              <a:buNone/>
              <a:tabLst/>
              <a:defRPr/>
            </a:pPr>
            <a:endParaRPr kumimoji="0" lang="en-GB" sz="1400" b="0" i="0" u="none" strike="noStrike" kern="1200" cap="none" spc="0" normalizeH="0" baseline="0" noProof="0" dirty="0">
              <a:ln>
                <a:noFill/>
              </a:ln>
              <a:solidFill>
                <a:srgbClr val="00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04257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Flow Chart Graphic by Farmeral - A graphic to represent a process.  Loosely based on a generic flowchart.">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05532" y="1412776"/>
            <a:ext cx="957014" cy="51845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The basics…</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647700" y="2060848"/>
            <a:ext cx="7744916" cy="4392488"/>
          </a:xfrm>
          <a:prstGeom prst="rect">
            <a:avLst/>
          </a:prstGeom>
        </p:spPr>
        <p:txBody>
          <a:bodyPr/>
          <a:lstStyle/>
          <a:p>
            <a:pPr marL="342900" marR="0" lvl="0" indent="-342900" algn="l" defTabSz="914400" rtl="0" eaLnBrk="1" fontAlgn="auto" latinLnBrk="0" hangingPunct="1">
              <a:lnSpc>
                <a:spcPct val="90000"/>
              </a:lnSpc>
              <a:spcBef>
                <a:spcPct val="20000"/>
              </a:spcBef>
              <a:spcAft>
                <a:spcPts val="0"/>
              </a:spcAft>
              <a:buClrTx/>
              <a:buSzTx/>
              <a:buFont typeface="Arial" charset="0"/>
              <a:buNone/>
              <a:tabLst/>
              <a:defRPr/>
            </a:pPr>
            <a:endParaRPr kumimoji="0" lang="en-GB" sz="1400" b="0" i="0" u="none" strike="noStrike" kern="1200" cap="none" spc="0" normalizeH="0" baseline="0" noProof="0" dirty="0">
              <a:ln>
                <a:noFill/>
              </a:ln>
              <a:solidFill>
                <a:srgbClr val="000000"/>
              </a:solidFill>
              <a:effectLst/>
              <a:uLnTx/>
              <a:uFillTx/>
              <a:latin typeface="+mn-lt"/>
              <a:ea typeface="+mn-ea"/>
              <a:cs typeface="+mn-cs"/>
            </a:endParaRPr>
          </a:p>
        </p:txBody>
      </p:sp>
      <p:sp>
        <p:nvSpPr>
          <p:cNvPr id="10" name="Content Placeholder 1"/>
          <p:cNvSpPr txBox="1">
            <a:spLocks/>
          </p:cNvSpPr>
          <p:nvPr/>
        </p:nvSpPr>
        <p:spPr>
          <a:xfrm>
            <a:off x="467544" y="1742082"/>
            <a:ext cx="6984776" cy="4525963"/>
          </a:xfrm>
          <a:prstGeom prst="rect">
            <a:avLst/>
          </a:prstGeom>
        </p:spPr>
        <p:txBody>
          <a:bodyPr vert="horz">
            <a:normAutofit fontScale="77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r>
              <a:rPr kumimoji="0" lang="en-GB" sz="2900" b="0" i="0" u="none" strike="noStrike" kern="1200" cap="none" spc="0" normalizeH="0" baseline="0" noProof="0" dirty="0">
                <a:ln>
                  <a:noFill/>
                </a:ln>
                <a:solidFill>
                  <a:srgbClr val="000000"/>
                </a:solidFill>
                <a:effectLst/>
                <a:uLnTx/>
                <a:uFillTx/>
              </a:rPr>
              <a:t>There is an issue – a research problem</a:t>
            </a: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endParaRPr kumimoji="0" lang="en-GB" sz="2900" b="0" i="0" u="none" strike="noStrike" kern="1200" cap="none" spc="0" normalizeH="0" baseline="0" noProof="0" dirty="0">
              <a:ln>
                <a:noFill/>
              </a:ln>
              <a:solidFill>
                <a:srgbClr val="000000"/>
              </a:solidFill>
              <a:effectLst/>
              <a:uLnTx/>
              <a:uFillTx/>
            </a:endParaRP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r>
              <a:rPr kumimoji="0" lang="en-GB" sz="2900" b="0" i="0" u="none" strike="noStrike" kern="1200" cap="none" spc="0" normalizeH="0" baseline="0" noProof="0" dirty="0">
                <a:ln>
                  <a:noFill/>
                </a:ln>
                <a:solidFill>
                  <a:srgbClr val="000000"/>
                </a:solidFill>
                <a:effectLst/>
                <a:uLnTx/>
                <a:uFillTx/>
              </a:rPr>
              <a:t>Researchers are debating this issue</a:t>
            </a: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endParaRPr kumimoji="0" lang="en-GB" sz="2900" b="0" i="0" u="none" strike="noStrike" kern="1200" cap="none" spc="0" normalizeH="0" baseline="0" noProof="0" dirty="0">
              <a:ln>
                <a:noFill/>
              </a:ln>
              <a:solidFill>
                <a:srgbClr val="000000"/>
              </a:solidFill>
              <a:effectLst/>
              <a:uLnTx/>
              <a:uFillTx/>
            </a:endParaRP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endParaRPr kumimoji="0" lang="en-GB" sz="2900" b="0" i="0" u="none" strike="noStrike" kern="1200" cap="none" spc="0" normalizeH="0" baseline="0" noProof="0" dirty="0">
              <a:ln>
                <a:noFill/>
              </a:ln>
              <a:solidFill>
                <a:srgbClr val="000000"/>
              </a:solidFill>
              <a:effectLst/>
              <a:uLnTx/>
              <a:uFillTx/>
            </a:endParaRP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r>
              <a:rPr kumimoji="0" lang="en-GB" sz="2900" b="0" i="0" u="none" strike="noStrike" kern="1200" cap="none" spc="0" normalizeH="0" baseline="0" noProof="0" dirty="0">
                <a:ln>
                  <a:noFill/>
                </a:ln>
                <a:solidFill>
                  <a:srgbClr val="000000"/>
                </a:solidFill>
                <a:effectLst/>
                <a:uLnTx/>
                <a:uFillTx/>
              </a:rPr>
              <a:t>Your role is to critique this literature,</a:t>
            </a:r>
            <a:r>
              <a:rPr kumimoji="0" lang="en-GB" sz="2900" b="0" i="0" u="none" strike="noStrike" kern="1200" cap="none" spc="0" normalizeH="0" noProof="0" dirty="0">
                <a:ln>
                  <a:noFill/>
                </a:ln>
                <a:solidFill>
                  <a:srgbClr val="000000"/>
                </a:solidFill>
                <a:effectLst/>
                <a:uLnTx/>
                <a:uFillTx/>
              </a:rPr>
              <a:t> </a:t>
            </a:r>
            <a:r>
              <a:rPr kumimoji="0" lang="en-GB" sz="2900" b="0" i="0" u="none" strike="noStrike" kern="1200" cap="none" spc="0" normalizeH="0" baseline="0" noProof="0" dirty="0">
                <a:ln>
                  <a:noFill/>
                </a:ln>
                <a:solidFill>
                  <a:srgbClr val="000000"/>
                </a:solidFill>
                <a:effectLst/>
                <a:uLnTx/>
                <a:uFillTx/>
              </a:rPr>
              <a:t>identify a gap in research, and construct a research question</a:t>
            </a: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endParaRPr kumimoji="0" lang="en-GB" sz="2900" b="0" i="0" u="none" strike="noStrike" kern="1200" cap="none" spc="0" normalizeH="0" baseline="0" noProof="0" dirty="0">
              <a:ln>
                <a:noFill/>
              </a:ln>
              <a:solidFill>
                <a:srgbClr val="000000"/>
              </a:solidFill>
              <a:effectLst/>
              <a:uLnTx/>
              <a:uFillTx/>
            </a:endParaRP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r>
              <a:rPr kumimoji="0" lang="en-GB" sz="2900" b="0" i="0" u="none" strike="noStrike" kern="1200" cap="none" spc="0" normalizeH="0" baseline="0" noProof="0" dirty="0">
                <a:ln>
                  <a:noFill/>
                </a:ln>
                <a:solidFill>
                  <a:srgbClr val="000000"/>
                </a:solidFill>
                <a:effectLst/>
                <a:uLnTx/>
                <a:uFillTx/>
              </a:rPr>
              <a:t>Develop a research method to investigate that question</a:t>
            </a: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endParaRPr kumimoji="0" lang="en-GB" sz="2900" b="0" i="0" u="none" strike="noStrike" kern="1200" cap="none" spc="0" normalizeH="0" baseline="0" noProof="0" dirty="0">
              <a:ln>
                <a:noFill/>
              </a:ln>
              <a:solidFill>
                <a:srgbClr val="000000"/>
              </a:solidFill>
              <a:effectLst/>
              <a:uLnTx/>
              <a:uFillTx/>
            </a:endParaRP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r>
              <a:rPr kumimoji="0" lang="en-GB" sz="2900" b="0" i="0" u="none" strike="noStrike" kern="1200" cap="none" spc="0" normalizeH="0" baseline="0" noProof="0" dirty="0">
                <a:ln>
                  <a:noFill/>
                </a:ln>
                <a:solidFill>
                  <a:srgbClr val="000000"/>
                </a:solidFill>
                <a:effectLst/>
                <a:uLnTx/>
                <a:uFillTx/>
              </a:rPr>
              <a:t>Analyse the results of your research to find an intervention into the</a:t>
            </a:r>
            <a:r>
              <a:rPr kumimoji="0" lang="en-GB" sz="2900" b="1" i="0" u="none" strike="noStrike" kern="1200" cap="none" spc="0" normalizeH="0" baseline="0" noProof="0" dirty="0">
                <a:ln>
                  <a:noFill/>
                </a:ln>
                <a:solidFill>
                  <a:srgbClr val="000000"/>
                </a:solidFill>
                <a:effectLst/>
                <a:uLnTx/>
                <a:uFillTx/>
              </a:rPr>
              <a:t> </a:t>
            </a:r>
            <a:r>
              <a:rPr kumimoji="0" lang="en-GB" sz="2900" b="0" i="0" u="none" strike="noStrike" kern="1200" cap="none" spc="0" normalizeH="0" baseline="0" noProof="0" dirty="0">
                <a:ln>
                  <a:noFill/>
                </a:ln>
                <a:solidFill>
                  <a:srgbClr val="000000"/>
                </a:solidFill>
                <a:effectLst/>
                <a:uLnTx/>
                <a:uFillTx/>
              </a:rPr>
              <a:t>research debate</a:t>
            </a: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endParaRPr kumimoji="0" lang="en-GB" sz="2900" b="0" i="0" u="none" strike="noStrike" kern="1200" cap="none" spc="0" normalizeH="0" baseline="0" noProof="0" dirty="0">
              <a:ln>
                <a:noFill/>
              </a:ln>
              <a:solidFill>
                <a:srgbClr val="000000"/>
              </a:solidFill>
              <a:effectLst/>
              <a:uLnTx/>
              <a:uFillTx/>
              <a:latin typeface="Calibri"/>
            </a:endParaRPr>
          </a:p>
          <a:p>
            <a:pPr marL="320040" marR="0" lvl="0" indent="-320040" algn="l" defTabSz="914400" rtl="0" eaLnBrk="1" fontAlgn="auto" latinLnBrk="0" hangingPunct="1">
              <a:lnSpc>
                <a:spcPct val="100000"/>
              </a:lnSpc>
              <a:spcBef>
                <a:spcPts val="700"/>
              </a:spcBef>
              <a:spcAft>
                <a:spcPts val="0"/>
              </a:spcAft>
              <a:buClr>
                <a:srgbClr val="00B050"/>
              </a:buClr>
              <a:buSzPct val="60000"/>
              <a:buFont typeface="Wingdings"/>
              <a:buChar char=""/>
              <a:tabLst/>
              <a:defRPr/>
            </a:pPr>
            <a:endParaRPr kumimoji="0" lang="en-GB" sz="2900" b="0" i="0" u="none" strike="noStrike" kern="1200" cap="none" spc="0" normalizeH="0" baseline="0" noProof="0" dirty="0">
              <a:ln>
                <a:noFill/>
              </a:ln>
              <a:solidFill>
                <a:srgbClr val="000000"/>
              </a:solidFill>
              <a:effectLst/>
              <a:uLnTx/>
              <a:uFillTx/>
              <a:latin typeface="Calibri"/>
            </a:endParaRPr>
          </a:p>
        </p:txBody>
      </p:sp>
      <p:cxnSp>
        <p:nvCxnSpPr>
          <p:cNvPr id="11" name="Straight Connector 10"/>
          <p:cNvCxnSpPr/>
          <p:nvPr/>
        </p:nvCxnSpPr>
        <p:spPr>
          <a:xfrm>
            <a:off x="-35496" y="3356992"/>
            <a:ext cx="9144000" cy="0"/>
          </a:xfrm>
          <a:prstGeom prst="line">
            <a:avLst/>
          </a:prstGeom>
          <a:noFill/>
          <a:ln w="57150" cap="flat" cmpd="sng" algn="ctr">
            <a:solidFill>
              <a:srgbClr val="000000"/>
            </a:solidFill>
            <a:prstDash val="solid"/>
          </a:ln>
          <a:effectLst/>
        </p:spPr>
      </p:cxnSp>
      <p:sp>
        <p:nvSpPr>
          <p:cNvPr id="12" name="TextBox 11"/>
          <p:cNvSpPr txBox="1"/>
          <p:nvPr/>
        </p:nvSpPr>
        <p:spPr>
          <a:xfrm>
            <a:off x="723933" y="2833772"/>
            <a:ext cx="6552728" cy="523220"/>
          </a:xfrm>
          <a:prstGeom prst="rect">
            <a:avLst/>
          </a:prstGeom>
          <a:noFill/>
        </p:spPr>
        <p:txBody>
          <a:bodyPr wrap="square" rtlCol="0">
            <a:spAutoFit/>
          </a:bodyPr>
          <a:lstStyle/>
          <a:p>
            <a:pPr algn="ctr"/>
            <a:r>
              <a:rPr lang="en-GB" sz="2800" b="1" dirty="0">
                <a:solidFill>
                  <a:srgbClr val="000000"/>
                </a:solidFill>
              </a:rPr>
              <a:t>The Literature Review</a:t>
            </a:r>
          </a:p>
        </p:txBody>
      </p:sp>
      <p:cxnSp>
        <p:nvCxnSpPr>
          <p:cNvPr id="14" name="Straight Connector 13"/>
          <p:cNvCxnSpPr/>
          <p:nvPr/>
        </p:nvCxnSpPr>
        <p:spPr>
          <a:xfrm>
            <a:off x="-28575" y="4239513"/>
            <a:ext cx="9144000" cy="0"/>
          </a:xfrm>
          <a:prstGeom prst="line">
            <a:avLst/>
          </a:prstGeom>
          <a:noFill/>
          <a:ln w="57150" cap="flat" cmpd="sng" algn="ctr">
            <a:solidFill>
              <a:srgbClr val="000000"/>
            </a:solidFill>
            <a:prstDash val="solid"/>
          </a:ln>
          <a:effectLst/>
        </p:spPr>
      </p:cxnSp>
    </p:spTree>
    <p:extLst>
      <p:ext uri="{BB962C8B-B14F-4D97-AF65-F5344CB8AC3E}">
        <p14:creationId xmlns:p14="http://schemas.microsoft.com/office/powerpoint/2010/main" val="2724706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500"/>
                            </p:stCondLst>
                            <p:childTnLst>
                              <p:par>
                                <p:cTn id="29" presetID="2" presetClass="entr" presetSubtype="2"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par>
                                <p:cTn id="33" presetID="2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539552" y="1700808"/>
            <a:ext cx="8100764" cy="4243734"/>
          </a:xfrm>
          <a:prstGeom prst="rect">
            <a:avLst/>
          </a:prstGeom>
        </p:spPr>
        <p:txBody>
          <a:bodyPr/>
          <a:lstStyle/>
          <a:p>
            <a:pPr marL="457200" indent="-457200">
              <a:spcBef>
                <a:spcPct val="0"/>
              </a:spcBef>
              <a:buFont typeface="Arial" pitchFamily="34" charset="0"/>
              <a:buChar char="•"/>
            </a:pPr>
            <a:r>
              <a:rPr lang="en-GB" sz="3200" dirty="0"/>
              <a:t>Provide a </a:t>
            </a:r>
            <a:r>
              <a:rPr lang="en-GB" sz="3200" b="1" dirty="0"/>
              <a:t>context</a:t>
            </a:r>
            <a:r>
              <a:rPr lang="en-GB" sz="3200" dirty="0"/>
              <a:t> and </a:t>
            </a:r>
            <a:r>
              <a:rPr lang="en-GB" sz="3200" b="1" dirty="0"/>
              <a:t>rationale</a:t>
            </a:r>
            <a:r>
              <a:rPr lang="en-GB" sz="3200" dirty="0"/>
              <a:t> for your work</a:t>
            </a:r>
          </a:p>
          <a:p>
            <a:pPr marL="914400" lvl="1" indent="-457200">
              <a:spcBef>
                <a:spcPct val="0"/>
              </a:spcBef>
              <a:buFont typeface="Arial" pitchFamily="34" charset="0"/>
              <a:buChar char="•"/>
            </a:pPr>
            <a:r>
              <a:rPr lang="en-GB" sz="2800" dirty="0"/>
              <a:t>Identify gaps which your work might fill</a:t>
            </a:r>
          </a:p>
          <a:p>
            <a:pPr marL="914400" lvl="1" indent="-457200">
              <a:spcBef>
                <a:spcPct val="0"/>
              </a:spcBef>
              <a:buFont typeface="Arial" pitchFamily="34" charset="0"/>
              <a:buChar char="•"/>
            </a:pPr>
            <a:r>
              <a:rPr lang="en-GB" sz="2800" dirty="0"/>
              <a:t>Show how your work </a:t>
            </a:r>
            <a:r>
              <a:rPr lang="en-GB" sz="2800" b="1" dirty="0"/>
              <a:t>relates</a:t>
            </a:r>
            <a:r>
              <a:rPr lang="en-GB" sz="2800" dirty="0"/>
              <a:t> to existing research: overview of the </a:t>
            </a:r>
            <a:r>
              <a:rPr lang="en-GB" sz="2800" dirty="0">
                <a:solidFill>
                  <a:srgbClr val="0070C0"/>
                </a:solidFill>
              </a:rPr>
              <a:t>debates</a:t>
            </a:r>
            <a:r>
              <a:rPr lang="en-GB" sz="2800" dirty="0"/>
              <a:t> and </a:t>
            </a:r>
            <a:r>
              <a:rPr lang="en-GB" sz="2800" dirty="0">
                <a:solidFill>
                  <a:srgbClr val="0070C0"/>
                </a:solidFill>
              </a:rPr>
              <a:t>controversies</a:t>
            </a:r>
            <a:r>
              <a:rPr lang="en-GB" sz="2800" dirty="0"/>
              <a:t> surrounding your topic</a:t>
            </a:r>
          </a:p>
          <a:p>
            <a:pPr marL="539750" lvl="1" indent="-457200">
              <a:spcBef>
                <a:spcPct val="0"/>
              </a:spcBef>
              <a:buFont typeface="Arial" panose="020B0604020202020204" pitchFamily="34" charset="0"/>
              <a:buChar char="•"/>
            </a:pPr>
            <a:r>
              <a:rPr lang="en-GB" sz="3200" b="1" dirty="0"/>
              <a:t>Justify</a:t>
            </a:r>
            <a:r>
              <a:rPr lang="en-GB" sz="3200" dirty="0"/>
              <a:t> your method and research design</a:t>
            </a:r>
            <a:endParaRPr lang="en-GB" sz="3000" dirty="0"/>
          </a:p>
          <a:p>
            <a:pPr marL="539750" lvl="1" indent="-457200">
              <a:spcBef>
                <a:spcPct val="0"/>
              </a:spcBef>
              <a:buFont typeface="Arial" panose="020B0604020202020204" pitchFamily="34" charset="0"/>
              <a:buChar char="•"/>
            </a:pPr>
            <a:r>
              <a:rPr lang="en-GB" sz="3000" dirty="0"/>
              <a:t>To do these you will need to: </a:t>
            </a:r>
          </a:p>
          <a:p>
            <a:pPr marL="996950" lvl="2" indent="-457200">
              <a:spcBef>
                <a:spcPct val="0"/>
              </a:spcBef>
              <a:buFont typeface="Arial" panose="020B0604020202020204" pitchFamily="34" charset="0"/>
              <a:buChar char="•"/>
            </a:pPr>
            <a:r>
              <a:rPr lang="en-GB" sz="2800" dirty="0"/>
              <a:t>Summarise and </a:t>
            </a:r>
            <a:r>
              <a:rPr lang="en-GB" sz="2800" b="1" dirty="0">
                <a:solidFill>
                  <a:srgbClr val="FF0000"/>
                </a:solidFill>
              </a:rPr>
              <a:t>evaluate</a:t>
            </a:r>
            <a:r>
              <a:rPr lang="en-GB" sz="2800" dirty="0"/>
              <a:t> other people’s work and demonstrate their </a:t>
            </a:r>
            <a:r>
              <a:rPr lang="en-GB" sz="2800" b="1" dirty="0"/>
              <a:t>significance</a:t>
            </a:r>
            <a:endParaRPr lang="en-GB" sz="2800" dirty="0"/>
          </a:p>
        </p:txBody>
      </p:sp>
      <p:sp>
        <p:nvSpPr>
          <p:cNvPr id="4" name="Rectangle 3"/>
          <p:cNvSpPr/>
          <p:nvPr/>
        </p:nvSpPr>
        <p:spPr>
          <a:xfrm>
            <a:off x="629112" y="301052"/>
            <a:ext cx="7550465" cy="630942"/>
          </a:xfrm>
          <a:prstGeom prst="rect">
            <a:avLst/>
          </a:prstGeom>
        </p:spPr>
        <p:txBody>
          <a:bodyPr wrap="none">
            <a:spAutoFit/>
          </a:bodyPr>
          <a:lstStyle/>
          <a:p>
            <a:r>
              <a:rPr lang="en-GB" sz="3500" b="1" dirty="0">
                <a:solidFill>
                  <a:schemeClr val="bg1"/>
                </a:solidFill>
              </a:rPr>
              <a:t>The purpose of the lit review is to…</a:t>
            </a:r>
          </a:p>
        </p:txBody>
      </p:sp>
    </p:spTree>
    <p:extLst>
      <p:ext uri="{BB962C8B-B14F-4D97-AF65-F5344CB8AC3E}">
        <p14:creationId xmlns:p14="http://schemas.microsoft.com/office/powerpoint/2010/main" val="4112767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Also to…</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683568" y="1700808"/>
            <a:ext cx="7632848" cy="4896544"/>
          </a:xfrm>
          <a:prstGeom prst="rect">
            <a:avLst/>
          </a:prstGeom>
        </p:spPr>
        <p:txBody>
          <a:bodyPr/>
          <a:lstStyle/>
          <a:p>
            <a:pPr marL="268288" indent="-268288" defTabSz="1244600">
              <a:lnSpc>
                <a:spcPct val="90000"/>
              </a:lnSpc>
              <a:spcAft>
                <a:spcPct val="35000"/>
              </a:spcAft>
              <a:defRPr/>
            </a:pPr>
            <a:endParaRPr lang="en-GB" sz="2800" dirty="0"/>
          </a:p>
        </p:txBody>
      </p:sp>
      <p:sp>
        <p:nvSpPr>
          <p:cNvPr id="4" name="Rectangle 3"/>
          <p:cNvSpPr/>
          <p:nvPr/>
        </p:nvSpPr>
        <p:spPr>
          <a:xfrm>
            <a:off x="789881" y="1700808"/>
            <a:ext cx="7507088" cy="2862322"/>
          </a:xfrm>
          <a:prstGeom prst="rect">
            <a:avLst/>
          </a:prstGeom>
        </p:spPr>
        <p:txBody>
          <a:bodyPr wrap="square">
            <a:spAutoFit/>
          </a:bodyPr>
          <a:lstStyle/>
          <a:p>
            <a:pPr marL="457200" indent="-457200">
              <a:buFont typeface="Arial" panose="020B0604020202020204" pitchFamily="34" charset="0"/>
              <a:buChar char="•"/>
            </a:pPr>
            <a:r>
              <a:rPr lang="en-GB" sz="3000" dirty="0"/>
              <a:t>Introduce terminology and definitions</a:t>
            </a:r>
          </a:p>
          <a:p>
            <a:pPr marL="457200" indent="-457200">
              <a:buFont typeface="Arial" panose="020B0604020202020204" pitchFamily="34" charset="0"/>
              <a:buChar char="•"/>
            </a:pPr>
            <a:r>
              <a:rPr lang="en-GB" sz="3000" dirty="0"/>
              <a:t>Demonstrate your understanding of theory and method</a:t>
            </a:r>
          </a:p>
          <a:p>
            <a:pPr marL="457200" indent="-457200">
              <a:buFont typeface="Arial" panose="020B0604020202020204" pitchFamily="34" charset="0"/>
              <a:buChar char="•"/>
            </a:pPr>
            <a:r>
              <a:rPr lang="en-GB" sz="3000" dirty="0"/>
              <a:t>Demonstrate your research, selection, and decision-making skills – it must be logical, systematic, and accurate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t>A literature review is NOT…</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647700" y="1849562"/>
            <a:ext cx="7596708" cy="4243734"/>
          </a:xfrm>
          <a:prstGeom prst="rect">
            <a:avLst/>
          </a:prstGeom>
        </p:spPr>
        <p:txBody>
          <a:bodyPr/>
          <a:lstStyle/>
          <a:p>
            <a:pPr marL="285750" marR="0" lvl="1" indent="-28575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rgbClr val="000000"/>
                </a:solidFill>
                <a:effectLst/>
                <a:uLnTx/>
                <a:uFillTx/>
                <a:latin typeface="+mn-lt"/>
                <a:ea typeface="+mn-ea"/>
                <a:cs typeface="+mn-cs"/>
              </a:rPr>
              <a:t>An exhaustive bibliography</a:t>
            </a:r>
          </a:p>
          <a:p>
            <a:pPr marL="285750" lvl="1" indent="-285750">
              <a:lnSpc>
                <a:spcPct val="90000"/>
              </a:lnSpc>
              <a:spcBef>
                <a:spcPct val="20000"/>
              </a:spcBef>
              <a:buFont typeface="Arial" pitchFamily="34" charset="0"/>
              <a:buChar char="•"/>
              <a:defRPr/>
            </a:pPr>
            <a:r>
              <a:rPr kumimoji="0" lang="en-GB" sz="2800" b="0" i="0" u="none" strike="noStrike" kern="1200" cap="none" spc="0" normalizeH="0" baseline="0" noProof="0" dirty="0">
                <a:ln>
                  <a:noFill/>
                </a:ln>
                <a:solidFill>
                  <a:srgbClr val="000000"/>
                </a:solidFill>
                <a:effectLst/>
                <a:uLnTx/>
                <a:uFillTx/>
                <a:latin typeface="+mn-lt"/>
                <a:ea typeface="+mn-ea"/>
                <a:cs typeface="+mn-cs"/>
              </a:rPr>
              <a:t>A selection of quotations </a:t>
            </a:r>
            <a:r>
              <a:rPr lang="en-GB" sz="2800" dirty="0">
                <a:solidFill>
                  <a:srgbClr val="000000"/>
                </a:solidFill>
              </a:rPr>
              <a:t>and summaries </a:t>
            </a:r>
            <a:r>
              <a:rPr kumimoji="0" lang="en-GB" sz="2800" b="0" i="0" u="none" strike="noStrike" kern="1200" cap="none" spc="0" normalizeH="0" baseline="0" noProof="0" dirty="0">
                <a:ln>
                  <a:noFill/>
                </a:ln>
                <a:solidFill>
                  <a:srgbClr val="000000"/>
                </a:solidFill>
                <a:effectLst/>
                <a:uLnTx/>
                <a:uFillTx/>
                <a:latin typeface="+mn-lt"/>
                <a:ea typeface="+mn-ea"/>
                <a:cs typeface="+mn-cs"/>
              </a:rPr>
              <a:t>– </a:t>
            </a:r>
            <a:r>
              <a:rPr lang="en-GB" sz="2800" dirty="0">
                <a:solidFill>
                  <a:srgbClr val="000000"/>
                </a:solidFill>
              </a:rPr>
              <a:t>you must evaluate your sources </a:t>
            </a:r>
            <a:endParaRPr kumimoji="0" lang="en-GB" sz="2800" b="0" i="0" u="none" strike="noStrike" kern="1200" cap="none" spc="0" normalizeH="0" baseline="0" noProof="0" dirty="0">
              <a:ln>
                <a:noFill/>
              </a:ln>
              <a:solidFill>
                <a:srgbClr val="000000"/>
              </a:solidFill>
              <a:effectLst/>
              <a:uLnTx/>
              <a:uFillTx/>
              <a:latin typeface="+mn-lt"/>
              <a:ea typeface="+mn-ea"/>
              <a:cs typeface="+mn-cs"/>
            </a:endParaRPr>
          </a:p>
          <a:p>
            <a:pPr marL="285750" lvl="1" indent="-285750">
              <a:lnSpc>
                <a:spcPct val="90000"/>
              </a:lnSpc>
              <a:spcBef>
                <a:spcPct val="20000"/>
              </a:spcBef>
              <a:buFont typeface="Arial" pitchFamily="34" charset="0"/>
              <a:buChar char="•"/>
              <a:defRPr/>
            </a:pPr>
            <a:r>
              <a:rPr lang="en-GB" sz="2800" dirty="0">
                <a:solidFill>
                  <a:srgbClr val="000000"/>
                </a:solidFill>
              </a:rPr>
              <a:t>A description or repetition of what each work reported</a:t>
            </a:r>
          </a:p>
          <a:p>
            <a:pPr marL="285750" marR="0" lvl="1" indent="-28575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rgbClr val="000000"/>
                </a:solidFill>
                <a:effectLst/>
                <a:uLnTx/>
                <a:uFillTx/>
                <a:latin typeface="+mn-lt"/>
                <a:ea typeface="+mn-ea"/>
                <a:cs typeface="+mn-cs"/>
              </a:rPr>
              <a:t>A group of unconnected critical evaluations</a:t>
            </a:r>
          </a:p>
          <a:p>
            <a:pPr marL="285750" marR="0" lvl="1" indent="-285750" algn="l" defTabSz="914400" rtl="0" eaLnBrk="1" fontAlgn="auto" latinLnBrk="0" hangingPunct="1">
              <a:lnSpc>
                <a:spcPct val="90000"/>
              </a:lnSpc>
              <a:spcBef>
                <a:spcPct val="20000"/>
              </a:spcBef>
              <a:spcAft>
                <a:spcPts val="0"/>
              </a:spcAft>
              <a:buClrTx/>
              <a:buSzTx/>
              <a:buFont typeface="Arial" pitchFamily="34" charset="0"/>
              <a:buChar char="•"/>
              <a:tabLst/>
              <a:defRPr/>
            </a:pPr>
            <a:r>
              <a:rPr lang="en-GB" sz="2800" dirty="0">
                <a:solidFill>
                  <a:srgbClr val="000000"/>
                </a:solidFill>
              </a:rPr>
              <a:t>A series of bullet points</a:t>
            </a:r>
          </a:p>
          <a:p>
            <a:pPr marL="285750" lvl="1" indent="-285750">
              <a:lnSpc>
                <a:spcPct val="90000"/>
              </a:lnSpc>
              <a:spcBef>
                <a:spcPct val="20000"/>
              </a:spcBef>
              <a:buFont typeface="Arial" pitchFamily="34" charset="0"/>
              <a:buChar char="•"/>
              <a:defRPr/>
            </a:pPr>
            <a:r>
              <a:rPr lang="en-GB" sz="2800" dirty="0">
                <a:solidFill>
                  <a:srgbClr val="000000"/>
                </a:solidFill>
              </a:rPr>
              <a:t>One way to write a great review is to…</a:t>
            </a:r>
          </a:p>
          <a:p>
            <a:pPr marL="0" marR="0" lvl="1" algn="l" defTabSz="914400" rtl="0" eaLnBrk="1" fontAlgn="auto" latinLnBrk="0" hangingPunct="1">
              <a:lnSpc>
                <a:spcPct val="90000"/>
              </a:lnSpc>
              <a:spcBef>
                <a:spcPct val="20000"/>
              </a:spcBef>
              <a:spcAft>
                <a:spcPts val="0"/>
              </a:spcAft>
              <a:buClrTx/>
              <a:buSzTx/>
              <a:tabLst/>
              <a:defRPr/>
            </a:pPr>
            <a:endParaRPr kumimoji="0" lang="en-GB" sz="2800" b="0" i="0" u="none" strike="noStrike" kern="1200" cap="none" spc="0" normalizeH="0" baseline="0" noProof="0" dirty="0">
              <a:ln>
                <a:noFill/>
              </a:ln>
              <a:solidFill>
                <a:srgbClr val="00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cfs1\lbsf\lbsrccd\My Documents\My Pictures\reading books.jpg"/>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a:xfrm>
            <a:off x="755576" y="764704"/>
            <a:ext cx="7931224" cy="5256584"/>
          </a:xfrm>
          <a:prstGeom prst="rect">
            <a:avLst/>
          </a:prstGeom>
        </p:spPr>
        <p:txBody>
          <a:bodyPr/>
          <a:lstStyle/>
          <a:p>
            <a:pPr algn="ctr">
              <a:buNone/>
            </a:pPr>
            <a:r>
              <a:rPr lang="en-GB" sz="66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READ OTHER LITERATURE REVIEWS!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29816" y="255974"/>
            <a:ext cx="7884368" cy="707886"/>
          </a:xfrm>
          <a:prstGeom prst="rect">
            <a:avLst/>
          </a:prstGeom>
          <a:noFill/>
        </p:spPr>
        <p:txBody>
          <a:bodyPr wrap="square" rtlCol="0">
            <a:spAutoFit/>
          </a:bodyPr>
          <a:lstStyle/>
          <a:p>
            <a:r>
              <a:rPr lang="en-GB" sz="4000" b="1" i="1" dirty="0">
                <a:solidFill>
                  <a:schemeClr val="bg1"/>
                </a:solidFill>
              </a:rPr>
              <a:t>Activity </a:t>
            </a:r>
            <a:endParaRPr lang="en-GB" sz="3600" b="1" i="1" dirty="0">
              <a:solidFill>
                <a:schemeClr val="bg1"/>
              </a:solidFill>
            </a:endParaRP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a:xfrm>
            <a:off x="770434" y="2060848"/>
            <a:ext cx="7931224" cy="3672408"/>
          </a:xfrm>
          <a:prstGeom prst="rect">
            <a:avLst/>
          </a:prstGeom>
        </p:spPr>
        <p:txBody>
          <a:bodyPr/>
          <a:lstStyle/>
          <a:p>
            <a:pPr marL="457200" indent="-457200">
              <a:buFont typeface="Arial" panose="020B0604020202020204" pitchFamily="34" charset="0"/>
              <a:buChar char="•"/>
            </a:pPr>
            <a:r>
              <a:rPr lang="en-GB" sz="3200" dirty="0"/>
              <a:t>Read the following literature review. </a:t>
            </a:r>
          </a:p>
          <a:p>
            <a:pPr marL="457200" indent="-457200">
              <a:buFont typeface="Arial" panose="020B0604020202020204" pitchFamily="34" charset="0"/>
              <a:buChar char="•"/>
            </a:pPr>
            <a:r>
              <a:rPr lang="en-GB" sz="3200" dirty="0"/>
              <a:t>What </a:t>
            </a:r>
            <a:r>
              <a:rPr lang="en-GB" sz="3200" b="1" dirty="0">
                <a:solidFill>
                  <a:srgbClr val="00B050"/>
                </a:solidFill>
              </a:rPr>
              <a:t>relationships</a:t>
            </a:r>
            <a:r>
              <a:rPr lang="en-GB" sz="3200" dirty="0"/>
              <a:t> does the author establish </a:t>
            </a:r>
            <a:r>
              <a:rPr lang="en-GB" sz="3200" b="1" dirty="0">
                <a:solidFill>
                  <a:srgbClr val="00B050"/>
                </a:solidFill>
              </a:rPr>
              <a:t>between the different studies</a:t>
            </a:r>
            <a:r>
              <a:rPr lang="en-GB" sz="3200" dirty="0"/>
              <a:t> cited?</a:t>
            </a:r>
          </a:p>
          <a:p>
            <a:pPr marL="457200" indent="-457200">
              <a:buFont typeface="Arial" panose="020B0604020202020204" pitchFamily="34" charset="0"/>
              <a:buChar char="•"/>
            </a:pPr>
            <a:r>
              <a:rPr lang="en-GB" sz="3200" dirty="0"/>
              <a:t>How does the author </a:t>
            </a:r>
            <a:r>
              <a:rPr lang="en-GB" sz="3200" b="1" dirty="0">
                <a:solidFill>
                  <a:srgbClr val="00B050"/>
                </a:solidFill>
              </a:rPr>
              <a:t>relate other scholars’ work</a:t>
            </a:r>
            <a:r>
              <a:rPr lang="en-GB" sz="3200" dirty="0"/>
              <a:t> to his/her own?</a:t>
            </a:r>
          </a:p>
          <a:p>
            <a:pPr marL="457200" indent="-457200">
              <a:buFont typeface="Arial" panose="020B0604020202020204" pitchFamily="34" charset="0"/>
              <a:buChar char="•"/>
            </a:pPr>
            <a:endParaRPr lang="en-GB" sz="3200" dirty="0"/>
          </a:p>
        </p:txBody>
      </p:sp>
    </p:spTree>
    <p:extLst>
      <p:ext uri="{BB962C8B-B14F-4D97-AF65-F5344CB8AC3E}">
        <p14:creationId xmlns:p14="http://schemas.microsoft.com/office/powerpoint/2010/main" val="77417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196752"/>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29816" y="255974"/>
            <a:ext cx="7884368" cy="707886"/>
          </a:xfrm>
          <a:prstGeom prst="rect">
            <a:avLst/>
          </a:prstGeom>
          <a:noFill/>
        </p:spPr>
        <p:txBody>
          <a:bodyPr wrap="square" rtlCol="0">
            <a:spAutoFit/>
          </a:bodyPr>
          <a:lstStyle/>
          <a:p>
            <a:r>
              <a:rPr lang="en-GB" sz="4000" b="1" i="1" dirty="0">
                <a:solidFill>
                  <a:schemeClr val="bg1"/>
                </a:solidFill>
              </a:rPr>
              <a:t>Activity </a:t>
            </a:r>
            <a:endParaRPr lang="en-GB" sz="3600" b="1" i="1" dirty="0">
              <a:solidFill>
                <a:schemeClr val="bg1"/>
              </a:solidFill>
            </a:endParaRP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a:xfrm>
            <a:off x="698859" y="1484784"/>
            <a:ext cx="7931224" cy="5184576"/>
          </a:xfrm>
          <a:prstGeom prst="rect">
            <a:avLst/>
          </a:prstGeom>
        </p:spPr>
        <p:txBody>
          <a:bodyPr/>
          <a:lstStyle/>
          <a:p>
            <a:endParaRPr lang="en-GB" sz="2000" dirty="0"/>
          </a:p>
        </p:txBody>
      </p:sp>
      <p:sp>
        <p:nvSpPr>
          <p:cNvPr id="6" name="Rectangle 5"/>
          <p:cNvSpPr/>
          <p:nvPr/>
        </p:nvSpPr>
        <p:spPr>
          <a:xfrm>
            <a:off x="179512" y="1196752"/>
            <a:ext cx="8712968" cy="5632311"/>
          </a:xfrm>
          <a:prstGeom prst="rect">
            <a:avLst/>
          </a:prstGeom>
        </p:spPr>
        <p:txBody>
          <a:bodyPr wrap="square">
            <a:spAutoFit/>
          </a:bodyPr>
          <a:lstStyle/>
          <a:p>
            <a:r>
              <a:rPr lang="en-GB" sz="2000" dirty="0"/>
              <a:t>Many professionals are beginning to look towards sustainable urban drainage systems (SUDS) as an alternative to traditional urban drainage systems. SUDS attempt to store, treat and dispose of storm water closer to its source and are increasingly being viewed as effective measures to reduce run off volume, improve runoff quality and promote the recharging of groundwater (CIRIA 2000). Although SUDS have been incorporated into drainage designs for a number of years, they have failed to make a large-scale impact. Many believe this is due to the limited knowledge we have about their actual performance in the field (</a:t>
            </a:r>
            <a:r>
              <a:rPr lang="en-GB" sz="2000" dirty="0" err="1"/>
              <a:t>Delectic</a:t>
            </a:r>
            <a:r>
              <a:rPr lang="en-GB" sz="2000" dirty="0"/>
              <a:t> 1999) and the wide range of pollutant removals which are reported in various studies (</a:t>
            </a:r>
            <a:r>
              <a:rPr lang="en-GB" sz="2000" dirty="0" err="1"/>
              <a:t>Schueler</a:t>
            </a:r>
            <a:r>
              <a:rPr lang="en-GB" sz="2000" dirty="0"/>
              <a:t> et al. 1992; Young et al. 1996). It is now widely accepted that urban storm water is polluted and has detrimental effects on our waterways. However, few models exist at present which predict he movements of storm runoff and the pollutants held within it whilst travelling through a SUDS design. Such a model will help to assess the levels of pollutants being contained within SUDS and the levels that continue to reach our waterways.</a:t>
            </a:r>
          </a:p>
          <a:p>
            <a:endParaRPr lang="en-GB" sz="2000" dirty="0"/>
          </a:p>
          <a:p>
            <a:r>
              <a:rPr lang="en-GB" sz="2000" dirty="0"/>
              <a:t>	(Overton, 2002, p.1 cited in Ridley, 2008, p. 26).</a:t>
            </a:r>
          </a:p>
        </p:txBody>
      </p:sp>
    </p:spTree>
    <p:extLst>
      <p:ext uri="{BB962C8B-B14F-4D97-AF65-F5344CB8AC3E}">
        <p14:creationId xmlns:p14="http://schemas.microsoft.com/office/powerpoint/2010/main" val="1515050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29816" y="255974"/>
            <a:ext cx="8190656" cy="707886"/>
          </a:xfrm>
          <a:prstGeom prst="rect">
            <a:avLst/>
          </a:prstGeom>
          <a:noFill/>
        </p:spPr>
        <p:txBody>
          <a:bodyPr wrap="square" rtlCol="0">
            <a:spAutoFit/>
          </a:bodyPr>
          <a:lstStyle/>
          <a:p>
            <a:r>
              <a:rPr lang="en-GB" sz="4000" b="1" dirty="0">
                <a:solidFill>
                  <a:schemeClr val="bg1"/>
                </a:solidFill>
              </a:rPr>
              <a:t>How do we create a great review?</a:t>
            </a:r>
            <a:endParaRPr lang="en-GB" sz="3600" b="1" dirty="0">
              <a:solidFill>
                <a:schemeClr val="bg1"/>
              </a:solidFill>
            </a:endParaRP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a:xfrm>
            <a:off x="770434" y="2060848"/>
            <a:ext cx="3965612" cy="4320480"/>
          </a:xfrm>
          <a:prstGeom prst="rect">
            <a:avLst/>
          </a:prstGeom>
        </p:spPr>
        <p:txBody>
          <a:bodyPr/>
          <a:lstStyle/>
          <a:p>
            <a:r>
              <a:rPr lang="en-GB" sz="3200" dirty="0"/>
              <a:t>By:</a:t>
            </a:r>
          </a:p>
          <a:p>
            <a:pPr marL="457200" indent="-457200">
              <a:buFont typeface="Arial" panose="020B0604020202020204" pitchFamily="34" charset="0"/>
              <a:buChar char="•"/>
            </a:pPr>
            <a:r>
              <a:rPr lang="en-GB" sz="3200" dirty="0"/>
              <a:t>Researching</a:t>
            </a:r>
          </a:p>
          <a:p>
            <a:pPr marL="457200" indent="-457200">
              <a:buFont typeface="Arial" panose="020B0604020202020204" pitchFamily="34" charset="0"/>
              <a:buChar char="•"/>
            </a:pPr>
            <a:r>
              <a:rPr lang="en-GB" sz="3200" dirty="0"/>
              <a:t>Making a plan</a:t>
            </a:r>
          </a:p>
          <a:p>
            <a:pPr marL="457200" indent="-457200">
              <a:buFont typeface="Arial" panose="020B0604020202020204" pitchFamily="34" charset="0"/>
              <a:buChar char="•"/>
            </a:pPr>
            <a:r>
              <a:rPr lang="en-GB" sz="3200" dirty="0"/>
              <a:t>Organising our material </a:t>
            </a:r>
          </a:p>
          <a:p>
            <a:pPr marL="457200" indent="-457200">
              <a:buFont typeface="Arial" panose="020B0604020202020204" pitchFamily="34" charset="0"/>
              <a:buChar char="•"/>
            </a:pPr>
            <a:r>
              <a:rPr lang="en-GB" sz="3200" dirty="0"/>
              <a:t>Writing several drafts!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1960" y="2420888"/>
            <a:ext cx="4578988" cy="3494757"/>
          </a:xfrm>
          <a:prstGeom prst="rect">
            <a:avLst/>
          </a:prstGeom>
        </p:spPr>
      </p:pic>
    </p:spTree>
    <p:extLst>
      <p:ext uri="{BB962C8B-B14F-4D97-AF65-F5344CB8AC3E}">
        <p14:creationId xmlns:p14="http://schemas.microsoft.com/office/powerpoint/2010/main" val="155318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395536" y="332656"/>
            <a:ext cx="7884368" cy="738664"/>
          </a:xfrm>
          <a:prstGeom prst="rect">
            <a:avLst/>
          </a:prstGeom>
          <a:noFill/>
        </p:spPr>
        <p:txBody>
          <a:bodyPr wrap="square" rtlCol="0">
            <a:spAutoFit/>
          </a:bodyPr>
          <a:lstStyle/>
          <a:p>
            <a:r>
              <a:rPr lang="en-GB" sz="4200" b="1" dirty="0">
                <a:solidFill>
                  <a:schemeClr val="bg1"/>
                </a:solidFill>
              </a:rPr>
              <a:t>   Researching for your review</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a:xfrm>
            <a:off x="323528" y="1412776"/>
            <a:ext cx="5400600" cy="4320480"/>
          </a:xfrm>
          <a:prstGeom prst="rect">
            <a:avLst/>
          </a:prstGeom>
        </p:spPr>
        <p:txBody>
          <a:bodyPr/>
          <a:lstStyle/>
          <a:p>
            <a:pPr marL="582613" indent="-514350">
              <a:buFont typeface="Calibri" pitchFamily="34" charset="0"/>
              <a:buAutoNum type="arabicPeriod"/>
            </a:pPr>
            <a:r>
              <a:rPr lang="en-GB" sz="2800" dirty="0"/>
              <a:t>Find relevant literature on your topic and follow trails of references</a:t>
            </a:r>
          </a:p>
          <a:p>
            <a:pPr marL="1039813" lvl="1" indent="-514350">
              <a:buFont typeface="Arial" panose="020B0604020202020204" pitchFamily="34" charset="0"/>
              <a:buChar char="•"/>
            </a:pPr>
            <a:r>
              <a:rPr lang="en-GB" sz="2800" dirty="0"/>
              <a:t>Use key words</a:t>
            </a:r>
          </a:p>
          <a:p>
            <a:pPr marL="1039813" lvl="1" indent="-514350">
              <a:buFont typeface="Arial" panose="020B0604020202020204" pitchFamily="34" charset="0"/>
              <a:buChar char="•"/>
            </a:pPr>
            <a:r>
              <a:rPr lang="en-GB" sz="2800" dirty="0"/>
              <a:t>Use articles for other sources</a:t>
            </a:r>
          </a:p>
          <a:p>
            <a:pPr marL="525463" lvl="1"/>
            <a:endParaRPr lang="en-GB" sz="2800" dirty="0"/>
          </a:p>
          <a:p>
            <a:pPr marL="582613" indent="-514350">
              <a:buFont typeface="Calibri" pitchFamily="34" charset="0"/>
              <a:buAutoNum type="arabicPeriod"/>
            </a:pPr>
            <a:r>
              <a:rPr lang="en-GB" sz="2800" dirty="0"/>
              <a:t>Identify key themes/ideas/stages in the approach to the topic – keep a notebook so you can keep adding to as you read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136" y="2326718"/>
            <a:ext cx="2654424" cy="26544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2000"/>
                                        <p:tgtEl>
                                          <p:spTgt spid="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2000"/>
                                        <p:tgtEl>
                                          <p:spTgt spid="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xEl>
                                              <p:pRg st="4" end="4"/>
                                            </p:txEl>
                                          </p:spTgt>
                                        </p:tgtEl>
                                        <p:attrNameLst>
                                          <p:attrName>style.visibility</p:attrName>
                                        </p:attrNameLst>
                                      </p:cBhvr>
                                      <p:to>
                                        <p:strVal val="visible"/>
                                      </p:to>
                                    </p:set>
                                    <p:animEffect transition="in" filter="fade">
                                      <p:cBhvr>
                                        <p:cTn id="20"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251520" y="332656"/>
            <a:ext cx="8424936" cy="707886"/>
          </a:xfrm>
          <a:prstGeom prst="rect">
            <a:avLst/>
          </a:prstGeom>
          <a:noFill/>
        </p:spPr>
        <p:txBody>
          <a:bodyPr wrap="square" rtlCol="0">
            <a:spAutoFit/>
          </a:bodyPr>
          <a:lstStyle/>
          <a:p>
            <a:r>
              <a:rPr lang="en-GB" sz="4000" b="1" dirty="0">
                <a:solidFill>
                  <a:schemeClr val="bg1"/>
                </a:solidFill>
              </a:rPr>
              <a:t>   </a:t>
            </a:r>
            <a:r>
              <a:rPr lang="en-GB" sz="3200" b="1" dirty="0">
                <a:solidFill>
                  <a:schemeClr val="bg1"/>
                </a:solidFill>
              </a:rPr>
              <a:t>Start with a plan: who has written what?</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a:xfrm>
            <a:off x="611560" y="1916832"/>
            <a:ext cx="7931224" cy="1180728"/>
          </a:xfrm>
          <a:prstGeom prst="rect">
            <a:avLst/>
          </a:prstGeom>
        </p:spPr>
        <p:txBody>
          <a:bodyPr/>
          <a:lstStyle/>
          <a:p>
            <a:pPr marL="68263"/>
            <a:endParaRPr lang="en-GB" sz="2800" dirty="0"/>
          </a:p>
        </p:txBody>
      </p:sp>
      <p:graphicFrame>
        <p:nvGraphicFramePr>
          <p:cNvPr id="6" name="Content Placeholder 3"/>
          <p:cNvGraphicFramePr>
            <a:graphicFrameLocks/>
          </p:cNvGraphicFramePr>
          <p:nvPr>
            <p:extLst>
              <p:ext uri="{D42A27DB-BD31-4B8C-83A1-F6EECF244321}">
                <p14:modId xmlns:p14="http://schemas.microsoft.com/office/powerpoint/2010/main" val="2386946109"/>
              </p:ext>
            </p:extLst>
          </p:nvPr>
        </p:nvGraphicFramePr>
        <p:xfrm>
          <a:off x="723404" y="2132856"/>
          <a:ext cx="7665020" cy="2496820"/>
        </p:xfrm>
        <a:graphic>
          <a:graphicData uri="http://schemas.openxmlformats.org/drawingml/2006/table">
            <a:tbl>
              <a:tblPr firstRow="1" bandRow="1">
                <a:tableStyleId>{5C22544A-7EE6-4342-B048-85BDC9FD1C3A}</a:tableStyleId>
              </a:tblPr>
              <a:tblGrid>
                <a:gridCol w="1511300">
                  <a:extLst>
                    <a:ext uri="{9D8B030D-6E8A-4147-A177-3AD203B41FA5}">
                      <a16:colId xmlns:a16="http://schemas.microsoft.com/office/drawing/2014/main" xmlns="" val="20000"/>
                    </a:ext>
                  </a:extLst>
                </a:gridCol>
                <a:gridCol w="1761232">
                  <a:extLst>
                    <a:ext uri="{9D8B030D-6E8A-4147-A177-3AD203B41FA5}">
                      <a16:colId xmlns:a16="http://schemas.microsoft.com/office/drawing/2014/main" xmlns="" val="20001"/>
                    </a:ext>
                  </a:extLst>
                </a:gridCol>
                <a:gridCol w="1261368">
                  <a:extLst>
                    <a:ext uri="{9D8B030D-6E8A-4147-A177-3AD203B41FA5}">
                      <a16:colId xmlns:a16="http://schemas.microsoft.com/office/drawing/2014/main" xmlns="" val="20002"/>
                    </a:ext>
                  </a:extLst>
                </a:gridCol>
                <a:gridCol w="1511300">
                  <a:extLst>
                    <a:ext uri="{9D8B030D-6E8A-4147-A177-3AD203B41FA5}">
                      <a16:colId xmlns:a16="http://schemas.microsoft.com/office/drawing/2014/main" xmlns="" val="20003"/>
                    </a:ext>
                  </a:extLst>
                </a:gridCol>
                <a:gridCol w="1619820">
                  <a:extLst>
                    <a:ext uri="{9D8B030D-6E8A-4147-A177-3AD203B41FA5}">
                      <a16:colId xmlns:a16="http://schemas.microsoft.com/office/drawing/2014/main" xmlns="" val="20004"/>
                    </a:ext>
                  </a:extLst>
                </a:gridCol>
              </a:tblGrid>
              <a:tr h="370840">
                <a:tc>
                  <a:txBody>
                    <a:bodyPr/>
                    <a:lstStyle/>
                    <a:p>
                      <a:r>
                        <a:rPr lang="en-GB" dirty="0"/>
                        <a:t>Theory</a:t>
                      </a:r>
                    </a:p>
                  </a:txBody>
                  <a:tcPr>
                    <a:solidFill>
                      <a:schemeClr val="accent3">
                        <a:lumMod val="75000"/>
                      </a:schemeClr>
                    </a:solidFill>
                  </a:tcPr>
                </a:tc>
                <a:tc>
                  <a:txBody>
                    <a:bodyPr/>
                    <a:lstStyle/>
                    <a:p>
                      <a:r>
                        <a:rPr lang="en-GB" dirty="0"/>
                        <a:t>Who?</a:t>
                      </a:r>
                    </a:p>
                  </a:txBody>
                  <a:tcPr>
                    <a:solidFill>
                      <a:schemeClr val="accent3">
                        <a:lumMod val="75000"/>
                      </a:schemeClr>
                    </a:solidFill>
                  </a:tcPr>
                </a:tc>
                <a:tc>
                  <a:txBody>
                    <a:bodyPr/>
                    <a:lstStyle/>
                    <a:p>
                      <a:r>
                        <a:rPr lang="en-GB" dirty="0"/>
                        <a:t>When?</a:t>
                      </a:r>
                    </a:p>
                  </a:txBody>
                  <a:tcPr>
                    <a:solidFill>
                      <a:schemeClr val="accent3">
                        <a:lumMod val="75000"/>
                      </a:schemeClr>
                    </a:solidFill>
                  </a:tcPr>
                </a:tc>
                <a:tc>
                  <a:txBody>
                    <a:bodyPr/>
                    <a:lstStyle/>
                    <a:p>
                      <a:r>
                        <a:rPr lang="en-GB" dirty="0"/>
                        <a:t>Principles</a:t>
                      </a:r>
                    </a:p>
                  </a:txBody>
                  <a:tcPr>
                    <a:solidFill>
                      <a:schemeClr val="accent3">
                        <a:lumMod val="75000"/>
                      </a:schemeClr>
                    </a:solidFill>
                  </a:tcPr>
                </a:tc>
                <a:tc>
                  <a:txBody>
                    <a:bodyPr/>
                    <a:lstStyle/>
                    <a:p>
                      <a:r>
                        <a:rPr lang="en-GB" dirty="0"/>
                        <a:t>Book/ Document</a:t>
                      </a:r>
                    </a:p>
                  </a:txBody>
                  <a:tcPr>
                    <a:solidFill>
                      <a:schemeClr val="accent3">
                        <a:lumMod val="75000"/>
                      </a:schemeClr>
                    </a:solidFill>
                  </a:tcPr>
                </a:tc>
                <a:extLst>
                  <a:ext uri="{0D108BD9-81ED-4DB2-BD59-A6C34878D82A}">
                    <a16:rowId xmlns:a16="http://schemas.microsoft.com/office/drawing/2014/main" xmlns="" val="10000"/>
                  </a:ext>
                </a:extLst>
              </a:tr>
              <a:tr h="370840">
                <a:tc>
                  <a:txBody>
                    <a:bodyPr/>
                    <a:lstStyle/>
                    <a:p>
                      <a:r>
                        <a:rPr lang="en-GB" dirty="0"/>
                        <a:t>Hegemonic Stability Theory</a:t>
                      </a:r>
                    </a:p>
                  </a:txBody>
                  <a:tcPr/>
                </a:tc>
                <a:tc>
                  <a:txBody>
                    <a:bodyPr/>
                    <a:lstStyle/>
                    <a:p>
                      <a:r>
                        <a:rPr lang="en-GB" dirty="0"/>
                        <a:t>Charles </a:t>
                      </a:r>
                      <a:r>
                        <a:rPr lang="en-GB" dirty="0" err="1"/>
                        <a:t>Kindleberger</a:t>
                      </a:r>
                      <a:endParaRPr lang="en-GB" dirty="0"/>
                    </a:p>
                  </a:txBody>
                  <a:tcPr/>
                </a:tc>
                <a:tc>
                  <a:txBody>
                    <a:bodyPr/>
                    <a:lstStyle/>
                    <a:p>
                      <a:r>
                        <a:rPr lang="en-GB" dirty="0"/>
                        <a:t>1973</a:t>
                      </a:r>
                    </a:p>
                  </a:txBody>
                  <a:tcPr/>
                </a:tc>
                <a:tc>
                  <a:txBody>
                    <a:bodyPr/>
                    <a:lstStyle/>
                    <a:p>
                      <a:r>
                        <a:rPr lang="en-GB" dirty="0"/>
                        <a:t>1.</a:t>
                      </a:r>
                    </a:p>
                    <a:p>
                      <a:r>
                        <a:rPr lang="en-GB" dirty="0"/>
                        <a:t>2.</a:t>
                      </a:r>
                    </a:p>
                    <a:p>
                      <a:r>
                        <a:rPr lang="en-GB" dirty="0"/>
                        <a:t>3.</a:t>
                      </a:r>
                    </a:p>
                  </a:txBody>
                  <a:tcPr/>
                </a:tc>
                <a:tc>
                  <a:txBody>
                    <a:bodyPr/>
                    <a:lstStyle/>
                    <a:p>
                      <a:r>
                        <a:rPr lang="en-GB" dirty="0"/>
                        <a:t>“The World in Depression: 1929-1939”</a:t>
                      </a:r>
                    </a:p>
                  </a:txBody>
                  <a:tcPr/>
                </a:tc>
                <a:extLst>
                  <a:ext uri="{0D108BD9-81ED-4DB2-BD59-A6C34878D82A}">
                    <a16:rowId xmlns:a16="http://schemas.microsoft.com/office/drawing/2014/main" xmlns="" val="10001"/>
                  </a:ext>
                </a:extLst>
              </a:tr>
              <a:tr h="370840">
                <a:tc>
                  <a:txBody>
                    <a:bodyPr/>
                    <a:lstStyle/>
                    <a:p>
                      <a:r>
                        <a:rPr lang="en-GB" dirty="0"/>
                        <a:t>Liberalism</a:t>
                      </a:r>
                    </a:p>
                  </a:txBody>
                  <a:tcPr/>
                </a:tc>
                <a:tc>
                  <a:txBody>
                    <a:bodyPr/>
                    <a:lstStyle/>
                    <a:p>
                      <a:r>
                        <a:rPr lang="en-GB" dirty="0"/>
                        <a:t>John Locke</a:t>
                      </a:r>
                    </a:p>
                  </a:txBody>
                  <a:tcPr/>
                </a:tc>
                <a:tc>
                  <a:txBody>
                    <a:bodyPr/>
                    <a:lstStyle/>
                    <a:p>
                      <a:r>
                        <a:rPr lang="en-GB" dirty="0"/>
                        <a:t>1689</a:t>
                      </a:r>
                    </a:p>
                  </a:txBody>
                  <a:tcPr/>
                </a:tc>
                <a:tc>
                  <a:txBody>
                    <a:bodyPr/>
                    <a:lstStyle/>
                    <a:p>
                      <a:r>
                        <a:rPr lang="en-GB" dirty="0"/>
                        <a:t>1.</a:t>
                      </a:r>
                    </a:p>
                    <a:p>
                      <a:r>
                        <a:rPr lang="en-GB" dirty="0"/>
                        <a:t>2.</a:t>
                      </a:r>
                    </a:p>
                    <a:p>
                      <a:r>
                        <a:rPr lang="en-GB" dirty="0"/>
                        <a:t>3.</a:t>
                      </a:r>
                    </a:p>
                  </a:txBody>
                  <a:tcPr/>
                </a:tc>
                <a:tc>
                  <a:txBody>
                    <a:bodyPr/>
                    <a:lstStyle/>
                    <a:p>
                      <a:r>
                        <a:rPr lang="en-GB" dirty="0"/>
                        <a:t>“ Two</a:t>
                      </a:r>
                      <a:r>
                        <a:rPr lang="en-GB" baseline="0" dirty="0"/>
                        <a:t> Treatises of Government”</a:t>
                      </a:r>
                      <a:endParaRPr lang="en-GB" dirty="0"/>
                    </a:p>
                  </a:txBody>
                  <a:tcPr/>
                </a:tc>
                <a:extLst>
                  <a:ext uri="{0D108BD9-81ED-4DB2-BD59-A6C34878D82A}">
                    <a16:rowId xmlns:a16="http://schemas.microsoft.com/office/drawing/2014/main" xmlns="" val="10002"/>
                  </a:ext>
                </a:extLst>
              </a:tr>
              <a:tr h="370840">
                <a:tc>
                  <a:txBody>
                    <a:bodyPr/>
                    <a:lstStyle/>
                    <a:p>
                      <a:r>
                        <a:rPr lang="en-GB" dirty="0"/>
                        <a:t>Realism</a:t>
                      </a:r>
                    </a:p>
                  </a:txBody>
                  <a:tcPr/>
                </a:tc>
                <a:tc>
                  <a:txBody>
                    <a:bodyPr/>
                    <a:lstStyle/>
                    <a:p>
                      <a:r>
                        <a:rPr lang="en-GB" dirty="0" err="1"/>
                        <a:t>Niccolo</a:t>
                      </a:r>
                      <a:r>
                        <a:rPr lang="en-GB" dirty="0"/>
                        <a:t> Machiavelli</a:t>
                      </a:r>
                    </a:p>
                  </a:txBody>
                  <a:tcPr/>
                </a:tc>
                <a:tc>
                  <a:txBody>
                    <a:bodyPr/>
                    <a:lstStyle/>
                    <a:p>
                      <a:r>
                        <a:rPr lang="en-GB" dirty="0"/>
                        <a:t>1513</a:t>
                      </a:r>
                    </a:p>
                  </a:txBody>
                  <a:tcPr/>
                </a:tc>
                <a:tc>
                  <a:txBody>
                    <a:bodyPr/>
                    <a:lstStyle/>
                    <a:p>
                      <a:r>
                        <a:rPr lang="en-GB" dirty="0"/>
                        <a:t>1.</a:t>
                      </a:r>
                    </a:p>
                    <a:p>
                      <a:r>
                        <a:rPr lang="en-GB" dirty="0"/>
                        <a:t>2.</a:t>
                      </a:r>
                    </a:p>
                    <a:p>
                      <a:r>
                        <a:rPr lang="en-GB" dirty="0"/>
                        <a:t>3.</a:t>
                      </a:r>
                    </a:p>
                  </a:txBody>
                  <a:tcPr/>
                </a:tc>
                <a:tc>
                  <a:txBody>
                    <a:bodyPr/>
                    <a:lstStyle/>
                    <a:p>
                      <a:r>
                        <a:rPr lang="en-GB" dirty="0"/>
                        <a:t>“The Prince”</a:t>
                      </a:r>
                    </a:p>
                  </a:txBody>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58533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puzzle pieces.jpg"/>
          <p:cNvPicPr>
            <a:picLocks noChangeAspect="1"/>
          </p:cNvPicPr>
          <p:nvPr/>
        </p:nvPicPr>
        <p:blipFill>
          <a:blip r:embed="rId3" cstate="print"/>
          <a:stretch>
            <a:fillRect/>
          </a:stretch>
        </p:blipFill>
        <p:spPr>
          <a:xfrm>
            <a:off x="5401696" y="1556792"/>
            <a:ext cx="3056624" cy="3024336"/>
          </a:xfrm>
          <a:prstGeom prst="rect">
            <a:avLst/>
          </a:prstGeom>
        </p:spPr>
      </p:pic>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260648"/>
            <a:ext cx="7596336" cy="738664"/>
          </a:xfrm>
          <a:prstGeom prst="rect">
            <a:avLst/>
          </a:prstGeom>
          <a:noFill/>
        </p:spPr>
        <p:txBody>
          <a:bodyPr wrap="square" rtlCol="0">
            <a:spAutoFit/>
          </a:bodyPr>
          <a:lstStyle/>
          <a:p>
            <a:r>
              <a:rPr lang="en-GB" sz="4200" b="1" dirty="0">
                <a:solidFill>
                  <a:schemeClr val="bg1"/>
                </a:solidFill>
              </a:rPr>
              <a:t>Organising your review</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683569" y="1428750"/>
            <a:ext cx="7974656" cy="5214938"/>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GB" sz="2800" b="1" i="0" u="none" strike="noStrike" kern="1200" cap="none" spc="0" normalizeH="0" baseline="0" noProof="0" dirty="0">
                <a:ln>
                  <a:noFill/>
                </a:ln>
                <a:solidFill>
                  <a:schemeClr val="tx1"/>
                </a:solidFill>
                <a:effectLst/>
                <a:uLnTx/>
                <a:uFillTx/>
                <a:latin typeface="+mn-lt"/>
                <a:ea typeface="+mn-ea"/>
                <a:cs typeface="+mn-cs"/>
              </a:rPr>
              <a:t>Chronological</a:t>
            </a:r>
          </a:p>
          <a:p>
            <a:pPr marL="530225"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chemeClr val="tx1"/>
                </a:solidFill>
                <a:effectLst/>
                <a:uLnTx/>
                <a:uFillTx/>
                <a:latin typeface="+mn-lt"/>
                <a:ea typeface="+mn-ea"/>
                <a:cs typeface="+mn-cs"/>
              </a:rPr>
              <a:t>Show advances</a:t>
            </a:r>
          </a:p>
          <a:p>
            <a:pPr marL="530225"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chemeClr val="tx1"/>
                </a:solidFill>
                <a:effectLst/>
                <a:uLnTx/>
                <a:uFillTx/>
                <a:latin typeface="+mn-lt"/>
                <a:ea typeface="+mn-ea"/>
                <a:cs typeface="+mn-cs"/>
              </a:rPr>
              <a:t>Changes </a:t>
            </a:r>
            <a:r>
              <a:rPr kumimoji="0" lang="en-GB" sz="2800" b="0" i="0" u="none" strike="noStrike" kern="1200" cap="none" spc="0" normalizeH="0" baseline="0" noProof="0" dirty="0" err="1">
                <a:ln>
                  <a:noFill/>
                </a:ln>
                <a:solidFill>
                  <a:schemeClr val="tx1"/>
                </a:solidFill>
                <a:effectLst/>
                <a:uLnTx/>
                <a:uFillTx/>
                <a:latin typeface="+mn-lt"/>
                <a:ea typeface="+mn-ea"/>
                <a:cs typeface="+mn-cs"/>
              </a:rPr>
              <a:t>ove</a:t>
            </a:r>
            <a:r>
              <a:rPr lang="en-GB" sz="2800" dirty="0"/>
              <a:t>r </a:t>
            </a:r>
            <a:r>
              <a:rPr kumimoji="0" lang="en-GB" sz="2800" b="0" i="0" u="none" strike="noStrike" kern="1200" cap="none" spc="0" normalizeH="0" baseline="0" noProof="0" dirty="0">
                <a:ln>
                  <a:noFill/>
                </a:ln>
                <a:solidFill>
                  <a:schemeClr val="tx1"/>
                </a:solidFill>
                <a:effectLst/>
                <a:uLnTx/>
                <a:uFillTx/>
                <a:latin typeface="+mn-lt"/>
                <a:ea typeface="+mn-ea"/>
                <a:cs typeface="+mn-cs"/>
              </a:rPr>
              <a:t>time</a:t>
            </a:r>
          </a:p>
          <a:p>
            <a:pPr marL="530225"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GB" sz="2800" dirty="0"/>
              <a:t>I</a:t>
            </a:r>
            <a:r>
              <a:rPr kumimoji="0" lang="en-GB" sz="2800" b="0" i="0" u="none" strike="noStrike" kern="1200" cap="none" spc="0" normalizeH="0" baseline="0" noProof="0" dirty="0" err="1">
                <a:ln>
                  <a:noFill/>
                </a:ln>
                <a:solidFill>
                  <a:schemeClr val="tx1"/>
                </a:solidFill>
                <a:effectLst/>
                <a:uLnTx/>
                <a:uFillTx/>
                <a:latin typeface="+mn-lt"/>
                <a:ea typeface="+mn-ea"/>
                <a:cs typeface="+mn-cs"/>
              </a:rPr>
              <a:t>ssues</a:t>
            </a:r>
            <a:r>
              <a:rPr kumimoji="0" lang="en-GB" sz="2800" b="0" i="0" u="none" strike="noStrike" kern="1200" cap="none" spc="0" normalizeH="0" baseline="0" noProof="0" dirty="0">
                <a:ln>
                  <a:noFill/>
                </a:ln>
                <a:solidFill>
                  <a:schemeClr val="tx1"/>
                </a:solidFill>
                <a:effectLst/>
                <a:uLnTx/>
                <a:uFillTx/>
                <a:latin typeface="+mn-lt"/>
                <a:ea typeface="+mn-ea"/>
                <a:cs typeface="+mn-cs"/>
              </a:rPr>
              <a:t> to be addressed</a:t>
            </a:r>
          </a:p>
          <a:p>
            <a:pPr marL="342900" marR="0" lvl="0" indent="-342900" algn="l" defTabSz="914400" rtl="0" eaLnBrk="1" fontAlgn="auto" latinLnBrk="0" hangingPunct="1">
              <a:lnSpc>
                <a:spcPct val="100000"/>
              </a:lnSpc>
              <a:spcBef>
                <a:spcPct val="20000"/>
              </a:spcBef>
              <a:spcAft>
                <a:spcPts val="0"/>
              </a:spcAft>
              <a:buClrTx/>
              <a:buSzTx/>
              <a:tabLst/>
              <a:defRPr/>
            </a:pPr>
            <a:r>
              <a:rPr kumimoji="0" lang="en-GB" sz="2800" b="1" i="0" u="none" strike="noStrike" kern="1200" cap="none" spc="0" normalizeH="0" baseline="0" noProof="0" dirty="0">
                <a:ln>
                  <a:noFill/>
                </a:ln>
                <a:solidFill>
                  <a:schemeClr val="tx1"/>
                </a:solidFill>
                <a:effectLst/>
                <a:uLnTx/>
                <a:uFillTx/>
                <a:latin typeface="+mn-lt"/>
                <a:ea typeface="+mn-ea"/>
                <a:cs typeface="+mn-cs"/>
              </a:rPr>
              <a:t>Thematic</a:t>
            </a:r>
          </a:p>
          <a:p>
            <a:pPr marL="534988" marR="0" lvl="1" indent="-2667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chemeClr val="tx1"/>
                </a:solidFill>
                <a:effectLst/>
                <a:uLnTx/>
                <a:uFillTx/>
                <a:latin typeface="+mn-lt"/>
                <a:ea typeface="+mn-ea"/>
                <a:cs typeface="+mn-cs"/>
              </a:rPr>
              <a:t>Key issues, themes, debates</a:t>
            </a:r>
          </a:p>
          <a:p>
            <a:pPr marL="534988" marR="0" lvl="1" indent="-2667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chemeClr val="tx1"/>
                </a:solidFill>
                <a:effectLst/>
                <a:uLnTx/>
                <a:uFillTx/>
                <a:latin typeface="+mn-lt"/>
                <a:ea typeface="+mn-ea"/>
                <a:cs typeface="+mn-cs"/>
              </a:rPr>
              <a:t>Isolate key issues</a:t>
            </a:r>
          </a:p>
          <a:p>
            <a:pPr marL="342900" marR="0" lvl="0" indent="-342900" algn="l" defTabSz="914400" rtl="0" eaLnBrk="1" fontAlgn="auto" latinLnBrk="0" hangingPunct="1">
              <a:lnSpc>
                <a:spcPct val="100000"/>
              </a:lnSpc>
              <a:spcBef>
                <a:spcPct val="20000"/>
              </a:spcBef>
              <a:spcAft>
                <a:spcPts val="0"/>
              </a:spcAft>
              <a:buClrTx/>
              <a:buSzTx/>
              <a:tabLst/>
              <a:defRPr/>
            </a:pPr>
            <a:r>
              <a:rPr kumimoji="0" lang="en-GB" sz="2800" b="1" i="0" u="none" strike="noStrike" kern="1200" cap="none" spc="0" normalizeH="0" baseline="0" noProof="0" dirty="0">
                <a:ln>
                  <a:noFill/>
                </a:ln>
                <a:solidFill>
                  <a:schemeClr val="tx1"/>
                </a:solidFill>
                <a:effectLst/>
                <a:uLnTx/>
                <a:uFillTx/>
                <a:latin typeface="+mn-lt"/>
                <a:ea typeface="+mn-ea"/>
                <a:cs typeface="+mn-cs"/>
              </a:rPr>
              <a:t>Methodological</a:t>
            </a:r>
          </a:p>
          <a:p>
            <a:pPr marL="530225"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chemeClr val="tx1"/>
                </a:solidFill>
                <a:effectLst/>
                <a:uLnTx/>
                <a:uFillTx/>
                <a:latin typeface="+mn-lt"/>
                <a:ea typeface="+mn-ea"/>
                <a:cs typeface="+mn-cs"/>
              </a:rPr>
              <a:t>Different methods – evaluate</a:t>
            </a:r>
          </a:p>
          <a:p>
            <a:pPr marL="530225"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a:ln>
                  <a:noFill/>
                </a:ln>
                <a:solidFill>
                  <a:schemeClr val="tx1"/>
                </a:solidFill>
                <a:effectLst/>
                <a:uLnTx/>
                <a:uFillTx/>
                <a:latin typeface="+mn-lt"/>
                <a:ea typeface="+mn-ea"/>
                <a:cs typeface="+mn-cs"/>
              </a:rPr>
              <a:t>Identify key method</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en-GB"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
                                            <p:txEl>
                                              <p:pRg st="8" end="8"/>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260648"/>
            <a:ext cx="7596336" cy="738664"/>
          </a:xfrm>
          <a:prstGeom prst="rect">
            <a:avLst/>
          </a:prstGeom>
          <a:noFill/>
        </p:spPr>
        <p:txBody>
          <a:bodyPr wrap="square" rtlCol="0">
            <a:spAutoFit/>
          </a:bodyPr>
          <a:lstStyle/>
          <a:p>
            <a:r>
              <a:rPr lang="en-GB" sz="4200" b="1" dirty="0">
                <a:solidFill>
                  <a:schemeClr val="bg1"/>
                </a:solidFill>
              </a:rPr>
              <a:t>Writing your review (I)</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683569" y="1428750"/>
            <a:ext cx="7974656" cy="5214938"/>
          </a:xfrm>
          <a:prstGeom prst="rect">
            <a:avLst/>
          </a:prstGeom>
        </p:spPr>
        <p:txBody>
          <a:bodyPr/>
          <a:lstStyle/>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en-GB"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Rectangle 3"/>
          <p:cNvSpPr/>
          <p:nvPr/>
        </p:nvSpPr>
        <p:spPr>
          <a:xfrm>
            <a:off x="899592" y="1772816"/>
            <a:ext cx="7632848" cy="3120854"/>
          </a:xfrm>
          <a:prstGeom prst="rect">
            <a:avLst/>
          </a:prstGeom>
        </p:spPr>
        <p:txBody>
          <a:bodyPr wrap="square">
            <a:spAutoFit/>
          </a:bodyPr>
          <a:lstStyle/>
          <a:p>
            <a:pPr marL="457200" indent="-457200">
              <a:lnSpc>
                <a:spcPct val="80000"/>
              </a:lnSpc>
              <a:spcBef>
                <a:spcPts val="600"/>
              </a:spcBef>
              <a:spcAft>
                <a:spcPts val="600"/>
              </a:spcAft>
              <a:buFont typeface="Arial" pitchFamily="34" charset="0"/>
              <a:buChar char="•"/>
            </a:pPr>
            <a:r>
              <a:rPr lang="en-GB" sz="2800" dirty="0"/>
              <a:t>Introduction (some people write this last) </a:t>
            </a:r>
          </a:p>
          <a:p>
            <a:pPr marL="457200" indent="-457200">
              <a:lnSpc>
                <a:spcPct val="80000"/>
              </a:lnSpc>
              <a:spcBef>
                <a:spcPts val="600"/>
              </a:spcBef>
              <a:spcAft>
                <a:spcPts val="600"/>
              </a:spcAft>
              <a:buFont typeface="Arial" pitchFamily="34" charset="0"/>
              <a:buChar char="•"/>
            </a:pPr>
            <a:r>
              <a:rPr lang="en-GB" sz="2800" dirty="0"/>
              <a:t>What are the origins of my topic? Paragraph on history of my topic if applicable</a:t>
            </a:r>
          </a:p>
          <a:p>
            <a:pPr marL="457200" indent="-457200">
              <a:lnSpc>
                <a:spcPct val="80000"/>
              </a:lnSpc>
              <a:spcBef>
                <a:spcPts val="600"/>
              </a:spcBef>
              <a:spcAft>
                <a:spcPts val="600"/>
              </a:spcAft>
              <a:buFont typeface="Arial" pitchFamily="34" charset="0"/>
              <a:buChar char="•"/>
            </a:pPr>
            <a:r>
              <a:rPr lang="en-GB" sz="2800" dirty="0"/>
              <a:t>What are the main issues and debates about the topic? Why is there controversy?</a:t>
            </a:r>
          </a:p>
          <a:p>
            <a:pPr marL="457200" indent="-457200">
              <a:lnSpc>
                <a:spcPct val="80000"/>
              </a:lnSpc>
              <a:spcBef>
                <a:spcPts val="600"/>
              </a:spcBef>
              <a:spcAft>
                <a:spcPts val="600"/>
              </a:spcAft>
              <a:buFont typeface="Arial" pitchFamily="34" charset="0"/>
              <a:buChar char="•"/>
            </a:pPr>
            <a:r>
              <a:rPr lang="en-GB" sz="2800" dirty="0"/>
              <a:t>Which are the main theories and concepts? </a:t>
            </a:r>
          </a:p>
          <a:p>
            <a:pPr marL="457200" indent="-457200">
              <a:lnSpc>
                <a:spcPct val="80000"/>
              </a:lnSpc>
              <a:spcBef>
                <a:spcPts val="600"/>
              </a:spcBef>
              <a:spcAft>
                <a:spcPts val="600"/>
              </a:spcAft>
              <a:buFont typeface="Arial" pitchFamily="34" charset="0"/>
              <a:buChar char="•"/>
            </a:pPr>
            <a:r>
              <a:rPr lang="en-GB" sz="2800" dirty="0"/>
              <a:t>Give definitions</a:t>
            </a:r>
          </a:p>
        </p:txBody>
      </p:sp>
    </p:spTree>
    <p:extLst>
      <p:ext uri="{BB962C8B-B14F-4D97-AF65-F5344CB8AC3E}">
        <p14:creationId xmlns:p14="http://schemas.microsoft.com/office/powerpoint/2010/main" val="3175325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Writing your review (II)</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3"/>
          <p:cNvSpPr txBox="1">
            <a:spLocks noChangeArrowheads="1"/>
          </p:cNvSpPr>
          <p:nvPr/>
        </p:nvSpPr>
        <p:spPr>
          <a:xfrm>
            <a:off x="683569" y="1428750"/>
            <a:ext cx="7974656" cy="5214938"/>
          </a:xfrm>
          <a:prstGeom prst="rect">
            <a:avLst/>
          </a:prstGeom>
        </p:spPr>
        <p:txBody>
          <a:bodyPr/>
          <a:lstStyle/>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en-GB"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Rectangle 3"/>
          <p:cNvSpPr/>
          <p:nvPr/>
        </p:nvSpPr>
        <p:spPr>
          <a:xfrm>
            <a:off x="899592" y="1700808"/>
            <a:ext cx="7560840" cy="4795159"/>
          </a:xfrm>
          <a:prstGeom prst="rect">
            <a:avLst/>
          </a:prstGeom>
        </p:spPr>
        <p:txBody>
          <a:bodyPr wrap="square">
            <a:spAutoFit/>
          </a:bodyPr>
          <a:lstStyle/>
          <a:p>
            <a:pPr marL="457200" indent="-457200">
              <a:lnSpc>
                <a:spcPct val="80000"/>
              </a:lnSpc>
              <a:spcBef>
                <a:spcPts val="600"/>
              </a:spcBef>
              <a:spcAft>
                <a:spcPts val="600"/>
              </a:spcAft>
              <a:buFont typeface="Arial" pitchFamily="34" charset="0"/>
              <a:buChar char="•"/>
            </a:pPr>
            <a:r>
              <a:rPr lang="en-GB" sz="3000" dirty="0"/>
              <a:t>What questions have been addressed to date?</a:t>
            </a:r>
          </a:p>
          <a:p>
            <a:pPr marL="457200" indent="-457200">
              <a:lnSpc>
                <a:spcPct val="80000"/>
              </a:lnSpc>
              <a:spcBef>
                <a:spcPts val="600"/>
              </a:spcBef>
              <a:spcAft>
                <a:spcPts val="600"/>
              </a:spcAft>
              <a:buFont typeface="Arial" pitchFamily="34" charset="0"/>
              <a:buChar char="•"/>
            </a:pPr>
            <a:r>
              <a:rPr lang="en-GB" sz="3000" dirty="0"/>
              <a:t>How have answers to these questions increased our understanding and knowledge about the topic?</a:t>
            </a:r>
          </a:p>
          <a:p>
            <a:pPr marL="457200" indent="-457200">
              <a:lnSpc>
                <a:spcPct val="80000"/>
              </a:lnSpc>
              <a:spcBef>
                <a:spcPts val="600"/>
              </a:spcBef>
              <a:spcAft>
                <a:spcPts val="600"/>
              </a:spcAft>
              <a:buFont typeface="Arial" pitchFamily="34" charset="0"/>
              <a:buChar char="•"/>
            </a:pPr>
            <a:r>
              <a:rPr lang="en-GB" sz="3000" dirty="0"/>
              <a:t>Are these answers still relevant/valid? Why/why not?</a:t>
            </a:r>
          </a:p>
          <a:p>
            <a:pPr marL="457200" indent="-457200">
              <a:lnSpc>
                <a:spcPct val="80000"/>
              </a:lnSpc>
              <a:spcBef>
                <a:spcPts val="600"/>
              </a:spcBef>
              <a:spcAft>
                <a:spcPts val="600"/>
              </a:spcAft>
              <a:buFont typeface="Arial" pitchFamily="34" charset="0"/>
              <a:buChar char="•"/>
            </a:pPr>
            <a:r>
              <a:rPr lang="en-GB" sz="3000" dirty="0"/>
              <a:t>Your research: are you going to do anything differently or in the same way? Why?</a:t>
            </a:r>
          </a:p>
          <a:p>
            <a:pPr marL="457200" indent="-457200">
              <a:lnSpc>
                <a:spcPct val="80000"/>
              </a:lnSpc>
              <a:spcBef>
                <a:spcPts val="600"/>
              </a:spcBef>
              <a:spcAft>
                <a:spcPts val="600"/>
              </a:spcAft>
              <a:buFont typeface="Arial" pitchFamily="34" charset="0"/>
              <a:buChar char="•"/>
            </a:pPr>
            <a:r>
              <a:rPr lang="en-GB" sz="3000" dirty="0"/>
              <a:t>Remember: Don’t just state - evaluate!</a:t>
            </a:r>
          </a:p>
        </p:txBody>
      </p:sp>
    </p:spTree>
    <p:extLst>
      <p:ext uri="{BB962C8B-B14F-4D97-AF65-F5344CB8AC3E}">
        <p14:creationId xmlns:p14="http://schemas.microsoft.com/office/powerpoint/2010/main" val="2314671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This means…</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611560" y="1707192"/>
            <a:ext cx="7704856" cy="2862322"/>
          </a:xfrm>
          <a:prstGeom prst="rect">
            <a:avLst/>
          </a:prstGeom>
          <a:noFill/>
        </p:spPr>
        <p:txBody>
          <a:bodyPr wrap="square" rtlCol="0">
            <a:spAutoFit/>
          </a:bodyPr>
          <a:lstStyle/>
          <a:p>
            <a:pPr marL="457200" indent="-457200">
              <a:spcBef>
                <a:spcPts val="600"/>
              </a:spcBef>
              <a:spcAft>
                <a:spcPts val="600"/>
              </a:spcAft>
              <a:buFont typeface="Arial" pitchFamily="34" charset="0"/>
              <a:buChar char="•"/>
            </a:pPr>
            <a:r>
              <a:rPr lang="en-GB" sz="3200" dirty="0"/>
              <a:t>You must </a:t>
            </a:r>
            <a:r>
              <a:rPr lang="en-GB" sz="3200" dirty="0">
                <a:solidFill>
                  <a:srgbClr val="00B050"/>
                </a:solidFill>
              </a:rPr>
              <a:t>critique</a:t>
            </a:r>
            <a:r>
              <a:rPr lang="en-GB" sz="3200" dirty="0"/>
              <a:t> some works in depth</a:t>
            </a:r>
          </a:p>
          <a:p>
            <a:pPr marL="457200" indent="-457200">
              <a:spcBef>
                <a:spcPts val="600"/>
              </a:spcBef>
              <a:spcAft>
                <a:spcPts val="600"/>
              </a:spcAft>
              <a:buFont typeface="Arial" pitchFamily="34" charset="0"/>
              <a:buChar char="•"/>
            </a:pPr>
            <a:r>
              <a:rPr lang="en-GB" sz="3200" dirty="0"/>
              <a:t>Others, you may just refer to</a:t>
            </a:r>
          </a:p>
          <a:p>
            <a:pPr marL="457200" indent="-457200">
              <a:spcBef>
                <a:spcPts val="600"/>
              </a:spcBef>
              <a:spcAft>
                <a:spcPts val="600"/>
              </a:spcAft>
              <a:buFont typeface="Arial" pitchFamily="34" charset="0"/>
              <a:buChar char="•"/>
            </a:pPr>
            <a:r>
              <a:rPr lang="en-GB" sz="3200" dirty="0"/>
              <a:t>Think of your literature review as a funnel…</a:t>
            </a:r>
          </a:p>
        </p:txBody>
      </p:sp>
    </p:spTree>
    <p:extLst>
      <p:ext uri="{BB962C8B-B14F-4D97-AF65-F5344CB8AC3E}">
        <p14:creationId xmlns:p14="http://schemas.microsoft.com/office/powerpoint/2010/main" val="4061832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The funnel metaphor</a:t>
            </a:r>
          </a:p>
        </p:txBody>
      </p:sp>
      <p:cxnSp>
        <p:nvCxnSpPr>
          <p:cNvPr id="13" name="Straight Connector 12"/>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4" name="Picture 2" descr="http://tytribble.com/wp-content/uploads/2010/08/lead-capture-funnel.jpg"/>
          <p:cNvPicPr>
            <a:picLocks noChangeAspect="1" noChangeArrowheads="1"/>
          </p:cNvPicPr>
          <p:nvPr/>
        </p:nvPicPr>
        <p:blipFill>
          <a:blip r:embed="rId3" cstate="print">
            <a:extLst>
              <a:ext uri="{BEBA8EAE-BF5A-486C-A8C5-ECC9F3942E4B}">
                <a14:imgProps xmlns:a14="http://schemas.microsoft.com/office/drawing/2010/main">
                  <a14:imgLayer r:embed="rId4">
                    <a14:imgEffect>
                      <a14:colorTemperature colorTemp="7200"/>
                    </a14:imgEffect>
                    <a14:imgEffect>
                      <a14:saturation sat="33000"/>
                    </a14:imgEffect>
                    <a14:imgEffect>
                      <a14:brightnessContrast bright="-20000" contrast="40000"/>
                    </a14:imgEffect>
                  </a14:imgLayer>
                </a14:imgProps>
              </a:ext>
            </a:extLst>
          </a:blip>
          <a:srcRect/>
          <a:stretch>
            <a:fillRect/>
          </a:stretch>
        </p:blipFill>
        <p:spPr bwMode="auto">
          <a:xfrm>
            <a:off x="2771800" y="2134682"/>
            <a:ext cx="3816424" cy="3855258"/>
          </a:xfrm>
          <a:prstGeom prst="rect">
            <a:avLst/>
          </a:prstGeom>
          <a:noFill/>
          <a:effectLst>
            <a:softEdge rad="317500"/>
          </a:effectLst>
        </p:spPr>
      </p:pic>
      <p:sp>
        <p:nvSpPr>
          <p:cNvPr id="15" name="TextBox 14"/>
          <p:cNvSpPr txBox="1"/>
          <p:nvPr/>
        </p:nvSpPr>
        <p:spPr>
          <a:xfrm>
            <a:off x="3131840" y="5909667"/>
            <a:ext cx="2952328" cy="553998"/>
          </a:xfrm>
          <a:prstGeom prst="rect">
            <a:avLst/>
          </a:prstGeom>
          <a:noFill/>
        </p:spPr>
        <p:txBody>
          <a:bodyPr wrap="square" rtlCol="0">
            <a:spAutoFit/>
          </a:bodyPr>
          <a:lstStyle/>
          <a:p>
            <a:r>
              <a:rPr lang="en-GB" sz="3000" dirty="0">
                <a:solidFill>
                  <a:prstClr val="black"/>
                </a:solidFill>
                <a:latin typeface="Calibri" pitchFamily="34" charset="0"/>
              </a:rPr>
              <a:t>Your project/aims</a:t>
            </a:r>
          </a:p>
        </p:txBody>
      </p:sp>
      <p:sp>
        <p:nvSpPr>
          <p:cNvPr id="16" name="TextBox 15"/>
          <p:cNvSpPr txBox="1"/>
          <p:nvPr/>
        </p:nvSpPr>
        <p:spPr>
          <a:xfrm>
            <a:off x="360941" y="1761702"/>
            <a:ext cx="1723749" cy="1015663"/>
          </a:xfrm>
          <a:prstGeom prst="rect">
            <a:avLst/>
          </a:prstGeom>
          <a:noFill/>
        </p:spPr>
        <p:txBody>
          <a:bodyPr wrap="square" rtlCol="0">
            <a:spAutoFit/>
          </a:bodyPr>
          <a:lstStyle/>
          <a:p>
            <a:r>
              <a:rPr lang="en-GB" sz="3000" dirty="0">
                <a:solidFill>
                  <a:prstClr val="black"/>
                </a:solidFill>
                <a:latin typeface="Calibri" pitchFamily="34" charset="0"/>
              </a:rPr>
              <a:t>Research </a:t>
            </a:r>
          </a:p>
          <a:p>
            <a:r>
              <a:rPr lang="en-GB" sz="3000" dirty="0">
                <a:solidFill>
                  <a:prstClr val="black"/>
                </a:solidFill>
                <a:latin typeface="Calibri" pitchFamily="34" charset="0"/>
              </a:rPr>
              <a:t>history</a:t>
            </a:r>
          </a:p>
        </p:txBody>
      </p:sp>
      <p:sp>
        <p:nvSpPr>
          <p:cNvPr id="17" name="TextBox 16"/>
          <p:cNvSpPr txBox="1"/>
          <p:nvPr/>
        </p:nvSpPr>
        <p:spPr>
          <a:xfrm>
            <a:off x="3635896" y="1268760"/>
            <a:ext cx="2088232" cy="1015663"/>
          </a:xfrm>
          <a:prstGeom prst="rect">
            <a:avLst/>
          </a:prstGeom>
          <a:noFill/>
        </p:spPr>
        <p:txBody>
          <a:bodyPr wrap="square" rtlCol="0">
            <a:spAutoFit/>
          </a:bodyPr>
          <a:lstStyle/>
          <a:p>
            <a:r>
              <a:rPr lang="en-GB" sz="3000" dirty="0">
                <a:solidFill>
                  <a:prstClr val="black"/>
                </a:solidFill>
                <a:latin typeface="Calibri" pitchFamily="34" charset="0"/>
              </a:rPr>
              <a:t>   Context 		</a:t>
            </a:r>
          </a:p>
        </p:txBody>
      </p:sp>
      <p:sp>
        <p:nvSpPr>
          <p:cNvPr id="18" name="Rectangle 17"/>
          <p:cNvSpPr/>
          <p:nvPr/>
        </p:nvSpPr>
        <p:spPr>
          <a:xfrm>
            <a:off x="6839469" y="3307050"/>
            <a:ext cx="1872208" cy="553998"/>
          </a:xfrm>
          <a:prstGeom prst="rect">
            <a:avLst/>
          </a:prstGeom>
        </p:spPr>
        <p:txBody>
          <a:bodyPr wrap="square">
            <a:spAutoFit/>
          </a:bodyPr>
          <a:lstStyle/>
          <a:p>
            <a:r>
              <a:rPr lang="en-GB" sz="3000" dirty="0">
                <a:solidFill>
                  <a:prstClr val="black"/>
                </a:solidFill>
                <a:latin typeface="Calibri" pitchFamily="34" charset="0"/>
              </a:rPr>
              <a:t>Definitions</a:t>
            </a:r>
          </a:p>
        </p:txBody>
      </p:sp>
      <p:sp>
        <p:nvSpPr>
          <p:cNvPr id="19" name="Rectangle 18"/>
          <p:cNvSpPr/>
          <p:nvPr/>
        </p:nvSpPr>
        <p:spPr>
          <a:xfrm>
            <a:off x="6809227" y="2586970"/>
            <a:ext cx="2182521" cy="553998"/>
          </a:xfrm>
          <a:prstGeom prst="rect">
            <a:avLst/>
          </a:prstGeom>
        </p:spPr>
        <p:txBody>
          <a:bodyPr wrap="none">
            <a:spAutoFit/>
          </a:bodyPr>
          <a:lstStyle/>
          <a:p>
            <a:r>
              <a:rPr lang="en-GB" sz="3000" dirty="0">
                <a:solidFill>
                  <a:prstClr val="black"/>
                </a:solidFill>
                <a:latin typeface="Calibri" pitchFamily="34" charset="0"/>
              </a:rPr>
              <a:t>Main studies</a:t>
            </a:r>
          </a:p>
        </p:txBody>
      </p:sp>
      <p:sp>
        <p:nvSpPr>
          <p:cNvPr id="2" name="TextBox 1"/>
          <p:cNvSpPr txBox="1"/>
          <p:nvPr/>
        </p:nvSpPr>
        <p:spPr>
          <a:xfrm>
            <a:off x="6809227" y="1785665"/>
            <a:ext cx="1872208" cy="553998"/>
          </a:xfrm>
          <a:prstGeom prst="rect">
            <a:avLst/>
          </a:prstGeom>
          <a:noFill/>
        </p:spPr>
        <p:txBody>
          <a:bodyPr wrap="square" rtlCol="0">
            <a:spAutoFit/>
          </a:bodyPr>
          <a:lstStyle/>
          <a:p>
            <a:r>
              <a:rPr lang="en-GB" sz="3000" dirty="0">
                <a:latin typeface="Calibri" panose="020F0502020204030204" pitchFamily="34" charset="0"/>
              </a:rPr>
              <a:t>Debates </a:t>
            </a:r>
          </a:p>
        </p:txBody>
      </p:sp>
      <p:sp>
        <p:nvSpPr>
          <p:cNvPr id="3" name="TextBox 2"/>
          <p:cNvSpPr txBox="1"/>
          <p:nvPr/>
        </p:nvSpPr>
        <p:spPr>
          <a:xfrm>
            <a:off x="310232" y="2907536"/>
            <a:ext cx="2160240" cy="553998"/>
          </a:xfrm>
          <a:prstGeom prst="rect">
            <a:avLst/>
          </a:prstGeom>
          <a:noFill/>
        </p:spPr>
        <p:txBody>
          <a:bodyPr wrap="square" rtlCol="0">
            <a:spAutoFit/>
          </a:bodyPr>
          <a:lstStyle/>
          <a:p>
            <a:r>
              <a:rPr lang="en-GB" sz="3000" dirty="0">
                <a:latin typeface="Calibri" panose="020F0502020204030204" pitchFamily="34" charset="0"/>
              </a:rPr>
              <a:t>Concepts </a:t>
            </a:r>
          </a:p>
        </p:txBody>
      </p:sp>
      <p:sp>
        <p:nvSpPr>
          <p:cNvPr id="4" name="TextBox 3"/>
          <p:cNvSpPr txBox="1"/>
          <p:nvPr/>
        </p:nvSpPr>
        <p:spPr>
          <a:xfrm>
            <a:off x="310232" y="3645024"/>
            <a:ext cx="2592288" cy="553998"/>
          </a:xfrm>
          <a:prstGeom prst="rect">
            <a:avLst/>
          </a:prstGeom>
          <a:noFill/>
        </p:spPr>
        <p:txBody>
          <a:bodyPr wrap="square" rtlCol="0">
            <a:spAutoFit/>
          </a:bodyPr>
          <a:lstStyle/>
          <a:p>
            <a:r>
              <a:rPr lang="en-GB" sz="3000" dirty="0">
                <a:latin typeface="Calibri" panose="020F0502020204030204" pitchFamily="34" charset="0"/>
              </a:rPr>
              <a:t>Methodologies </a:t>
            </a:r>
          </a:p>
        </p:txBody>
      </p:sp>
      <p:cxnSp>
        <p:nvCxnSpPr>
          <p:cNvPr id="11" name="Straight Connector 10"/>
          <p:cNvCxnSpPr/>
          <p:nvPr/>
        </p:nvCxnSpPr>
        <p:spPr>
          <a:xfrm flipV="1">
            <a:off x="2084690" y="1854438"/>
            <a:ext cx="2458735" cy="208226"/>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2084690" y="1854438"/>
            <a:ext cx="2487310" cy="1330098"/>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2748535" y="1854438"/>
            <a:ext cx="1823465" cy="197754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572000" y="1854438"/>
            <a:ext cx="2237227" cy="134402"/>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endCxn id="19" idx="1"/>
          </p:cNvCxnSpPr>
          <p:nvPr/>
        </p:nvCxnSpPr>
        <p:spPr>
          <a:xfrm>
            <a:off x="4543425" y="1854438"/>
            <a:ext cx="2265802" cy="1009531"/>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18" idx="1"/>
          </p:cNvCxnSpPr>
          <p:nvPr/>
        </p:nvCxnSpPr>
        <p:spPr>
          <a:xfrm>
            <a:off x="4572000" y="1854438"/>
            <a:ext cx="2267469" cy="1729611"/>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5" name="Down Arrow 44"/>
          <p:cNvSpPr/>
          <p:nvPr/>
        </p:nvSpPr>
        <p:spPr>
          <a:xfrm>
            <a:off x="4283968" y="1785666"/>
            <a:ext cx="612941" cy="553998"/>
          </a:xfrm>
          <a:prstGeom prst="downArrow">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465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18">
                                            <p:txEl>
                                              <p:pRg st="0" end="0"/>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2"/>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30"/>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4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1196752"/>
            <a:ext cx="6984776" cy="3416320"/>
          </a:xfrm>
          <a:prstGeom prst="rect">
            <a:avLst/>
          </a:prstGeom>
        </p:spPr>
        <p:txBody>
          <a:bodyPr wrap="square">
            <a:spAutoFit/>
          </a:bodyPr>
          <a:lstStyle/>
          <a:p>
            <a:pPr algn="ctr"/>
            <a:r>
              <a:rPr lang="en-GB" sz="5400" b="1" dirty="0"/>
              <a:t>Always consider how you will use the research you evaluate in </a:t>
            </a:r>
            <a:r>
              <a:rPr lang="en-GB" sz="5400" b="1" dirty="0">
                <a:solidFill>
                  <a:srgbClr val="7030A0"/>
                </a:solidFill>
                <a:effectLst>
                  <a:outerShdw blurRad="38100" dist="38100" dir="2700000" algn="tl">
                    <a:srgbClr val="000000">
                      <a:alpha val="43137"/>
                    </a:srgbClr>
                  </a:outerShdw>
                </a:effectLst>
              </a:rPr>
              <a:t>your</a:t>
            </a:r>
            <a:r>
              <a:rPr lang="en-GB" sz="5400" b="1" dirty="0">
                <a:solidFill>
                  <a:srgbClr val="7030A0"/>
                </a:solidFill>
              </a:rPr>
              <a:t> </a:t>
            </a:r>
            <a:r>
              <a:rPr lang="en-GB" sz="5400" b="1" dirty="0"/>
              <a:t>project</a:t>
            </a:r>
            <a:endParaRPr lang="en-GB" sz="5400" dirty="0"/>
          </a:p>
        </p:txBody>
      </p:sp>
    </p:spTree>
    <p:extLst>
      <p:ext uri="{BB962C8B-B14F-4D97-AF65-F5344CB8AC3E}">
        <p14:creationId xmlns:p14="http://schemas.microsoft.com/office/powerpoint/2010/main" val="473123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3" name="TextBox 2"/>
          <p:cNvSpPr txBox="1"/>
          <p:nvPr/>
        </p:nvSpPr>
        <p:spPr>
          <a:xfrm>
            <a:off x="467544" y="332656"/>
            <a:ext cx="7992888" cy="1384995"/>
          </a:xfrm>
          <a:prstGeom prst="rect">
            <a:avLst/>
          </a:prstGeom>
          <a:noFill/>
        </p:spPr>
        <p:txBody>
          <a:bodyPr wrap="square" rtlCol="0">
            <a:spAutoFit/>
          </a:bodyPr>
          <a:lstStyle/>
          <a:p>
            <a:r>
              <a:rPr lang="en-GB" sz="4200" b="1" dirty="0">
                <a:solidFill>
                  <a:schemeClr val="bg1"/>
                </a:solidFill>
              </a:rPr>
              <a:t>To evaluate means to be critical …</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611560" y="1412776"/>
            <a:ext cx="7704856" cy="5386090"/>
          </a:xfrm>
          <a:prstGeom prst="rect">
            <a:avLst/>
          </a:prstGeom>
          <a:noFill/>
        </p:spPr>
        <p:txBody>
          <a:bodyPr wrap="square" rtlCol="0">
            <a:spAutoFit/>
          </a:bodyPr>
          <a:lstStyle/>
          <a:p>
            <a:pPr marL="357188" indent="-357188">
              <a:buFont typeface="Arial" pitchFamily="34" charset="0"/>
              <a:buChar char="•"/>
            </a:pPr>
            <a:r>
              <a:rPr lang="en-GB" sz="2800" dirty="0"/>
              <a:t>Being critical is:</a:t>
            </a:r>
          </a:p>
          <a:p>
            <a:pPr marL="814388" lvl="1" indent="-357188">
              <a:buFont typeface="Arial" pitchFamily="34" charset="0"/>
              <a:buChar char="•"/>
            </a:pPr>
            <a:r>
              <a:rPr lang="en-GB" sz="2800" dirty="0"/>
              <a:t>A refusal to accept the conclusions of other scholars at </a:t>
            </a:r>
            <a:r>
              <a:rPr lang="en-GB" sz="2800" b="1" dirty="0"/>
              <a:t>face value</a:t>
            </a:r>
          </a:p>
          <a:p>
            <a:pPr marL="357188" indent="-357188">
              <a:buFont typeface="Arial" pitchFamily="34" charset="0"/>
              <a:buChar char="•"/>
            </a:pPr>
            <a:endParaRPr lang="en-GB" sz="1200" dirty="0"/>
          </a:p>
          <a:p>
            <a:pPr marL="814388" lvl="1" indent="-357188">
              <a:buFont typeface="Arial" pitchFamily="34" charset="0"/>
              <a:buChar char="•"/>
            </a:pPr>
            <a:r>
              <a:rPr lang="en-GB" sz="2800" dirty="0"/>
              <a:t>A </a:t>
            </a:r>
            <a:r>
              <a:rPr lang="en-GB" sz="2800" b="1" dirty="0"/>
              <a:t>balanced presentation of reasons </a:t>
            </a:r>
            <a:r>
              <a:rPr lang="en-GB" sz="2800" dirty="0"/>
              <a:t>why the conclusions of other scholars may be accepted or treated with caution</a:t>
            </a:r>
          </a:p>
          <a:p>
            <a:pPr marL="814388" lvl="1" indent="-357188">
              <a:buFont typeface="Arial" pitchFamily="34" charset="0"/>
              <a:buChar char="•"/>
            </a:pPr>
            <a:endParaRPr lang="en-GB" sz="1200" dirty="0"/>
          </a:p>
          <a:p>
            <a:pPr marL="814388" lvl="1" indent="-357188">
              <a:buFont typeface="Arial" pitchFamily="34" charset="0"/>
              <a:buChar char="•"/>
            </a:pPr>
            <a:r>
              <a:rPr lang="en-GB" sz="2800" dirty="0"/>
              <a:t>A </a:t>
            </a:r>
            <a:r>
              <a:rPr lang="en-GB" sz="2800" b="1" dirty="0"/>
              <a:t>clear presentation </a:t>
            </a:r>
            <a:r>
              <a:rPr lang="en-GB" sz="2800" dirty="0"/>
              <a:t>of your own </a:t>
            </a:r>
            <a:r>
              <a:rPr lang="en-GB" sz="2800" b="1" dirty="0"/>
              <a:t>evidence and argument</a:t>
            </a:r>
            <a:r>
              <a:rPr lang="en-GB" sz="2800" dirty="0"/>
              <a:t>, leading to your conclusion</a:t>
            </a:r>
          </a:p>
          <a:p>
            <a:pPr marL="814388" lvl="1" indent="-357188"/>
            <a:endParaRPr lang="en-GB" sz="1200" dirty="0"/>
          </a:p>
          <a:p>
            <a:pPr marL="814388" lvl="1" indent="-357188">
              <a:buFont typeface="Arial" pitchFamily="34" charset="0"/>
              <a:buChar char="•"/>
            </a:pPr>
            <a:r>
              <a:rPr lang="en-GB" sz="2800" dirty="0"/>
              <a:t>A </a:t>
            </a:r>
            <a:r>
              <a:rPr lang="en-GB" sz="2800" b="1" dirty="0"/>
              <a:t>recognition of the limitations</a:t>
            </a:r>
            <a:r>
              <a:rPr lang="en-GB" sz="2800" dirty="0"/>
              <a:t> in your own evidence, argument, and conclusions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fade">
                                      <p:cBhvr>
                                        <p:cTn id="11" dur="500"/>
                                        <p:tgtEl>
                                          <p:spTgt spid="9">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fade">
                                      <p:cBhvr>
                                        <p:cTn id="16" dur="500"/>
                                        <p:tgtEl>
                                          <p:spTgt spid="9">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5" end="5"/>
                                            </p:txEl>
                                          </p:spTgt>
                                        </p:tgtEl>
                                        <p:attrNameLst>
                                          <p:attrName>style.visibility</p:attrName>
                                        </p:attrNameLst>
                                      </p:cBhvr>
                                      <p:to>
                                        <p:strVal val="visible"/>
                                      </p:to>
                                    </p:set>
                                    <p:animEffect transition="in" filter="fade">
                                      <p:cBhvr>
                                        <p:cTn id="21" dur="500"/>
                                        <p:tgtEl>
                                          <p:spTgt spid="9">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xEl>
                                              <p:pRg st="7" end="7"/>
                                            </p:txEl>
                                          </p:spTgt>
                                        </p:tgtEl>
                                        <p:attrNameLst>
                                          <p:attrName>style.visibility</p:attrName>
                                        </p:attrNameLst>
                                      </p:cBhvr>
                                      <p:to>
                                        <p:strVal val="visible"/>
                                      </p:to>
                                    </p:set>
                                    <p:animEffect transition="in" filter="fade">
                                      <p:cBhvr>
                                        <p:cTn id="26"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So, being critical is about…</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83568" y="1485725"/>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323528" y="1353768"/>
            <a:ext cx="6984776" cy="4555093"/>
          </a:xfrm>
          <a:prstGeom prst="rect">
            <a:avLst/>
          </a:prstGeom>
          <a:noFill/>
        </p:spPr>
        <p:txBody>
          <a:bodyPr wrap="square" rtlCol="0">
            <a:spAutoFit/>
          </a:bodyPr>
          <a:lstStyle/>
          <a:p>
            <a:pPr marL="357188" indent="-357188"/>
            <a:r>
              <a:rPr lang="en-GB" sz="3200" b="1" dirty="0"/>
              <a:t>…asking questions:</a:t>
            </a:r>
          </a:p>
          <a:p>
            <a:pPr marL="357188" indent="-357188"/>
            <a:endParaRPr lang="en-GB" b="1" dirty="0"/>
          </a:p>
          <a:p>
            <a:pPr marL="2776538" indent="-357188">
              <a:buFont typeface="Arial" pitchFamily="34" charset="0"/>
              <a:buChar char="•"/>
            </a:pPr>
            <a:r>
              <a:rPr lang="en-GB" sz="3200" i="1" dirty="0"/>
              <a:t>How?</a:t>
            </a:r>
          </a:p>
          <a:p>
            <a:pPr marL="2776538" indent="-357188">
              <a:buFont typeface="Arial" pitchFamily="34" charset="0"/>
              <a:buChar char="•"/>
            </a:pPr>
            <a:endParaRPr lang="en-GB" sz="1200" dirty="0"/>
          </a:p>
          <a:p>
            <a:pPr marL="2776538" indent="-357188">
              <a:buFont typeface="Arial" pitchFamily="34" charset="0"/>
              <a:buChar char="•"/>
            </a:pPr>
            <a:r>
              <a:rPr lang="en-GB" sz="3200" dirty="0"/>
              <a:t>Why?</a:t>
            </a:r>
          </a:p>
          <a:p>
            <a:pPr marL="2776538" indent="-357188"/>
            <a:endParaRPr lang="en-GB" sz="1200" dirty="0"/>
          </a:p>
          <a:p>
            <a:pPr marL="2776538" indent="-357188">
              <a:buFont typeface="Arial" pitchFamily="34" charset="0"/>
              <a:buChar char="•"/>
            </a:pPr>
            <a:r>
              <a:rPr lang="en-GB" sz="3200" dirty="0"/>
              <a:t>To what effect?</a:t>
            </a:r>
          </a:p>
          <a:p>
            <a:pPr marL="2776538" indent="-357188"/>
            <a:endParaRPr lang="en-GB" sz="1200" dirty="0"/>
          </a:p>
          <a:p>
            <a:pPr marL="2776538" indent="-357188">
              <a:buFont typeface="Arial" pitchFamily="34" charset="0"/>
              <a:buChar char="•"/>
            </a:pPr>
            <a:r>
              <a:rPr lang="en-GB" sz="3200" dirty="0"/>
              <a:t>Says who?</a:t>
            </a:r>
          </a:p>
          <a:p>
            <a:pPr marL="2776538" indent="-357188">
              <a:buFont typeface="Arial" pitchFamily="34" charset="0"/>
              <a:buChar char="•"/>
            </a:pPr>
            <a:endParaRPr lang="en-GB" sz="1200" dirty="0"/>
          </a:p>
          <a:p>
            <a:pPr marL="2776538" indent="-357188">
              <a:buFont typeface="Arial" pitchFamily="34" charset="0"/>
              <a:buChar char="•"/>
            </a:pPr>
            <a:r>
              <a:rPr lang="en-GB" sz="3200" dirty="0"/>
              <a:t>So what?</a:t>
            </a:r>
          </a:p>
          <a:p>
            <a:pPr marL="2419350"/>
            <a:endParaRPr lang="en-GB" sz="32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1600" y="4020305"/>
            <a:ext cx="2693407" cy="202005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Critical evaluation:</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611560" y="1484784"/>
            <a:ext cx="7992888" cy="5078313"/>
          </a:xfrm>
          <a:prstGeom prst="rect">
            <a:avLst/>
          </a:prstGeom>
          <a:noFill/>
        </p:spPr>
        <p:txBody>
          <a:bodyPr wrap="square" rtlCol="0">
            <a:spAutoFit/>
          </a:bodyPr>
          <a:lstStyle/>
          <a:p>
            <a:pPr marL="514350" indent="-514350">
              <a:buFont typeface="+mj-lt"/>
              <a:buAutoNum type="arabicPeriod"/>
            </a:pPr>
            <a:r>
              <a:rPr lang="en-GB" sz="2700" dirty="0"/>
              <a:t>What does the author want you to believe?</a:t>
            </a:r>
          </a:p>
          <a:p>
            <a:pPr marL="514350" indent="-514350">
              <a:buFont typeface="+mj-lt"/>
              <a:buAutoNum type="arabicPeriod"/>
            </a:pPr>
            <a:r>
              <a:rPr lang="en-GB" sz="2700" dirty="0"/>
              <a:t>What is the proposed answer/solution? </a:t>
            </a:r>
          </a:p>
          <a:p>
            <a:pPr marL="514350" indent="-514350">
              <a:buFont typeface="+mj-lt"/>
              <a:buAutoNum type="arabicPeriod"/>
            </a:pPr>
            <a:r>
              <a:rPr lang="en-GB" sz="2700" dirty="0"/>
              <a:t>What theories have been employed? Are they appropriate? Why/why not?</a:t>
            </a:r>
          </a:p>
          <a:p>
            <a:pPr marL="514350" indent="-514350">
              <a:buFont typeface="+mj-lt"/>
              <a:buAutoNum type="arabicPeriod"/>
            </a:pPr>
            <a:r>
              <a:rPr lang="en-GB" sz="2700" dirty="0"/>
              <a:t>What arguments, evidence, or experiments are presented in support of the solution?  </a:t>
            </a:r>
          </a:p>
          <a:p>
            <a:pPr marL="514350" indent="-514350">
              <a:buFont typeface="+mj-lt"/>
              <a:buAutoNum type="arabicPeriod"/>
            </a:pPr>
            <a:r>
              <a:rPr lang="en-GB" sz="2700" dirty="0"/>
              <a:t>Are they convincing? Why/why not? </a:t>
            </a:r>
          </a:p>
          <a:p>
            <a:pPr marL="514350" indent="-514350">
              <a:buFont typeface="+mj-lt"/>
              <a:buAutoNum type="arabicPeriod"/>
            </a:pPr>
            <a:r>
              <a:rPr lang="en-GB" sz="2700" dirty="0"/>
              <a:t>What does the paper contribute to your discipline?</a:t>
            </a:r>
          </a:p>
          <a:p>
            <a:pPr marL="514350" indent="-514350">
              <a:buFont typeface="+mj-lt"/>
              <a:buAutoNum type="arabicPeriod"/>
            </a:pPr>
            <a:r>
              <a:rPr lang="en-GB" sz="2700" dirty="0"/>
              <a:t>What future directions for research does it suggest?</a:t>
            </a:r>
          </a:p>
          <a:p>
            <a:pPr marL="514350" indent="-514350">
              <a:buFont typeface="+mj-lt"/>
              <a:buAutoNum type="arabicPeriod"/>
            </a:pPr>
            <a:r>
              <a:rPr lang="en-GB" sz="2700" dirty="0"/>
              <a:t>What questions remain unanswered? </a:t>
            </a:r>
          </a:p>
        </p:txBody>
      </p:sp>
    </p:spTree>
    <p:extLst>
      <p:ext uri="{BB962C8B-B14F-4D97-AF65-F5344CB8AC3E}">
        <p14:creationId xmlns:p14="http://schemas.microsoft.com/office/powerpoint/2010/main" val="517619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662880" y="2924944"/>
            <a:ext cx="7704856" cy="1107996"/>
          </a:xfrm>
          <a:prstGeom prst="rect">
            <a:avLst/>
          </a:prstGeom>
          <a:noFill/>
        </p:spPr>
        <p:txBody>
          <a:bodyPr wrap="square" rtlCol="0">
            <a:spAutoFit/>
          </a:bodyPr>
          <a:lstStyle/>
          <a:p>
            <a:pPr marL="357188" indent="-357188" algn="ctr"/>
            <a:r>
              <a:rPr lang="en-GB" sz="6600" b="1" dirty="0">
                <a:effectLst>
                  <a:outerShdw blurRad="38100" dist="38100" dir="2700000" algn="tl">
                    <a:srgbClr val="000000">
                      <a:alpha val="43137"/>
                    </a:srgbClr>
                  </a:outerShdw>
                </a:effectLst>
              </a:rPr>
              <a:t>TAKE A STANCE!</a:t>
            </a:r>
            <a:endParaRPr lang="en-GB" sz="6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96576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ight Triangle 16"/>
          <p:cNvSpPr/>
          <p:nvPr/>
        </p:nvSpPr>
        <p:spPr>
          <a:xfrm>
            <a:off x="-36512" y="332656"/>
            <a:ext cx="2592288" cy="6525344"/>
          </a:xfrm>
          <a:prstGeom prst="rtTriangle">
            <a:avLst/>
          </a:prstGeom>
          <a:solidFill>
            <a:srgbClr val="A66695"/>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GB"/>
          </a:p>
        </p:txBody>
      </p:sp>
      <p:sp>
        <p:nvSpPr>
          <p:cNvPr id="2" name="TextBox 1"/>
          <p:cNvSpPr txBox="1"/>
          <p:nvPr/>
        </p:nvSpPr>
        <p:spPr>
          <a:xfrm>
            <a:off x="251520" y="188640"/>
            <a:ext cx="3312368" cy="830997"/>
          </a:xfrm>
          <a:prstGeom prst="rect">
            <a:avLst/>
          </a:prstGeom>
          <a:noFill/>
        </p:spPr>
        <p:txBody>
          <a:bodyPr wrap="square" rtlCol="0">
            <a:spAutoFit/>
          </a:bodyPr>
          <a:lstStyle/>
          <a:p>
            <a:r>
              <a:rPr lang="en-GB" sz="2400" dirty="0"/>
              <a:t>Significant research has shown that…</a:t>
            </a:r>
          </a:p>
        </p:txBody>
      </p:sp>
      <p:sp>
        <p:nvSpPr>
          <p:cNvPr id="3" name="TextBox 2"/>
          <p:cNvSpPr txBox="1"/>
          <p:nvPr/>
        </p:nvSpPr>
        <p:spPr>
          <a:xfrm>
            <a:off x="5004048" y="1700808"/>
            <a:ext cx="3312368" cy="1569660"/>
          </a:xfrm>
          <a:prstGeom prst="rect">
            <a:avLst/>
          </a:prstGeom>
          <a:noFill/>
        </p:spPr>
        <p:txBody>
          <a:bodyPr wrap="square" rtlCol="0">
            <a:spAutoFit/>
          </a:bodyPr>
          <a:lstStyle/>
          <a:p>
            <a:r>
              <a:rPr lang="en-GB" sz="2400" dirty="0"/>
              <a:t>Conversely, other research has come from a predominately…</a:t>
            </a:r>
          </a:p>
        </p:txBody>
      </p:sp>
      <p:sp>
        <p:nvSpPr>
          <p:cNvPr id="4" name="TextBox 3"/>
          <p:cNvSpPr txBox="1"/>
          <p:nvPr/>
        </p:nvSpPr>
        <p:spPr>
          <a:xfrm>
            <a:off x="1511660" y="3401220"/>
            <a:ext cx="2664296" cy="1200329"/>
          </a:xfrm>
          <a:prstGeom prst="rect">
            <a:avLst/>
          </a:prstGeom>
          <a:noFill/>
        </p:spPr>
        <p:txBody>
          <a:bodyPr wrap="square" rtlCol="0">
            <a:spAutoFit/>
          </a:bodyPr>
          <a:lstStyle/>
          <a:p>
            <a:r>
              <a:rPr lang="en-GB" sz="2400" dirty="0"/>
              <a:t>Yet, these studies did not consider…</a:t>
            </a:r>
          </a:p>
        </p:txBody>
      </p:sp>
      <p:cxnSp>
        <p:nvCxnSpPr>
          <p:cNvPr id="5" name="Straight Arrow Connector 4"/>
          <p:cNvCxnSpPr/>
          <p:nvPr/>
        </p:nvCxnSpPr>
        <p:spPr>
          <a:xfrm flipH="1">
            <a:off x="6660232" y="764704"/>
            <a:ext cx="144016" cy="72008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1907704" y="2780928"/>
            <a:ext cx="576064" cy="504056"/>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347864" y="620688"/>
            <a:ext cx="1656184"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851920" y="2420888"/>
            <a:ext cx="108012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211960" y="3717032"/>
            <a:ext cx="504056"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5292080" y="260648"/>
            <a:ext cx="3312368" cy="461665"/>
          </a:xfrm>
          <a:prstGeom prst="rect">
            <a:avLst/>
          </a:prstGeom>
          <a:noFill/>
        </p:spPr>
        <p:txBody>
          <a:bodyPr wrap="square" rtlCol="0">
            <a:spAutoFit/>
          </a:bodyPr>
          <a:lstStyle/>
          <a:p>
            <a:r>
              <a:rPr lang="en-GB" sz="2400" dirty="0"/>
              <a:t>Researchers argued…</a:t>
            </a:r>
          </a:p>
        </p:txBody>
      </p:sp>
      <p:sp>
        <p:nvSpPr>
          <p:cNvPr id="11" name="TextBox 10"/>
          <p:cNvSpPr txBox="1"/>
          <p:nvPr/>
        </p:nvSpPr>
        <p:spPr>
          <a:xfrm>
            <a:off x="827584" y="1844824"/>
            <a:ext cx="3312368" cy="830997"/>
          </a:xfrm>
          <a:prstGeom prst="rect">
            <a:avLst/>
          </a:prstGeom>
          <a:noFill/>
        </p:spPr>
        <p:txBody>
          <a:bodyPr wrap="square" rtlCol="0">
            <a:spAutoFit/>
          </a:bodyPr>
          <a:lstStyle/>
          <a:p>
            <a:r>
              <a:rPr lang="en-GB" sz="2400" dirty="0"/>
              <a:t>As a response, a number of studies…</a:t>
            </a:r>
          </a:p>
        </p:txBody>
      </p:sp>
      <p:sp>
        <p:nvSpPr>
          <p:cNvPr id="12" name="TextBox 11"/>
          <p:cNvSpPr txBox="1"/>
          <p:nvPr/>
        </p:nvSpPr>
        <p:spPr>
          <a:xfrm>
            <a:off x="4716016" y="3356992"/>
            <a:ext cx="3312368" cy="830997"/>
          </a:xfrm>
          <a:prstGeom prst="rect">
            <a:avLst/>
          </a:prstGeom>
          <a:noFill/>
        </p:spPr>
        <p:txBody>
          <a:bodyPr wrap="square" rtlCol="0">
            <a:spAutoFit/>
          </a:bodyPr>
          <a:lstStyle/>
          <a:p>
            <a:r>
              <a:rPr lang="en-GB" sz="2400" dirty="0"/>
              <a:t>Additional research has suggested…</a:t>
            </a:r>
          </a:p>
        </p:txBody>
      </p:sp>
      <p:sp>
        <p:nvSpPr>
          <p:cNvPr id="13" name="TextBox 12"/>
          <p:cNvSpPr txBox="1"/>
          <p:nvPr/>
        </p:nvSpPr>
        <p:spPr>
          <a:xfrm>
            <a:off x="2483768" y="5373216"/>
            <a:ext cx="3312368" cy="830997"/>
          </a:xfrm>
          <a:prstGeom prst="rect">
            <a:avLst/>
          </a:prstGeom>
          <a:noFill/>
        </p:spPr>
        <p:txBody>
          <a:bodyPr wrap="square" rtlCol="0">
            <a:spAutoFit/>
          </a:bodyPr>
          <a:lstStyle/>
          <a:p>
            <a:r>
              <a:rPr lang="en-GB" sz="2400" dirty="0"/>
              <a:t>As a consequence, in this study…</a:t>
            </a:r>
          </a:p>
        </p:txBody>
      </p:sp>
      <p:cxnSp>
        <p:nvCxnSpPr>
          <p:cNvPr id="14" name="Straight Arrow Connector 13"/>
          <p:cNvCxnSpPr/>
          <p:nvPr/>
        </p:nvCxnSpPr>
        <p:spPr>
          <a:xfrm flipH="1">
            <a:off x="4211960" y="4509120"/>
            <a:ext cx="648072" cy="72008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6512" y="260648"/>
            <a:ext cx="2555776" cy="659735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ight Triangle 17"/>
          <p:cNvSpPr/>
          <p:nvPr/>
        </p:nvSpPr>
        <p:spPr>
          <a:xfrm flipH="1">
            <a:off x="5940152" y="299014"/>
            <a:ext cx="3203848" cy="6558986"/>
          </a:xfrm>
          <a:prstGeom prst="rtTriangle">
            <a:avLst/>
          </a:prstGeom>
          <a:solidFill>
            <a:srgbClr val="A66695"/>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GB"/>
          </a:p>
        </p:txBody>
      </p:sp>
      <p:cxnSp>
        <p:nvCxnSpPr>
          <p:cNvPr id="15" name="Straight Connector 14"/>
          <p:cNvCxnSpPr/>
          <p:nvPr/>
        </p:nvCxnSpPr>
        <p:spPr>
          <a:xfrm flipH="1">
            <a:off x="5904656" y="260648"/>
            <a:ext cx="3275856" cy="659735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16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0" grpId="0"/>
      <p:bldP spid="11" grpId="0"/>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8064896" cy="738664"/>
          </a:xfrm>
          <a:prstGeom prst="rect">
            <a:avLst/>
          </a:prstGeom>
          <a:noFill/>
        </p:spPr>
        <p:txBody>
          <a:bodyPr wrap="square" rtlCol="0">
            <a:spAutoFit/>
          </a:bodyPr>
          <a:lstStyle/>
          <a:p>
            <a:r>
              <a:rPr lang="en-GB" sz="4200" b="1" dirty="0">
                <a:solidFill>
                  <a:schemeClr val="bg1"/>
                </a:solidFill>
              </a:rPr>
              <a:t>Another example</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Rectangle 3"/>
          <p:cNvSpPr txBox="1">
            <a:spLocks noChangeArrowheads="1"/>
          </p:cNvSpPr>
          <p:nvPr/>
        </p:nvSpPr>
        <p:spPr>
          <a:xfrm>
            <a:off x="500063" y="1643063"/>
            <a:ext cx="8143875" cy="4643437"/>
          </a:xfrm>
          <a:prstGeom prst="rect">
            <a:avLst/>
          </a:prstGeom>
        </p:spPr>
        <p:txBody>
          <a:bodyPr/>
          <a:lstStyle/>
          <a:p>
            <a:pPr marL="342900" lvl="0" indent="-342900">
              <a:spcBef>
                <a:spcPct val="20000"/>
              </a:spcBef>
              <a:buFont typeface="Arial" pitchFamily="34" charset="0"/>
              <a:buChar char="•"/>
              <a:defRPr/>
            </a:pPr>
            <a:r>
              <a:rPr kumimoji="0" lang="en-GB" sz="2800" b="1" i="0" u="none" strike="noStrike" kern="1200" cap="none" spc="0" normalizeH="0" baseline="0" noProof="0" dirty="0">
                <a:ln>
                  <a:noFill/>
                </a:ln>
                <a:solidFill>
                  <a:schemeClr val="tx1"/>
                </a:solidFill>
                <a:effectLst/>
                <a:uLnTx/>
                <a:uFillTx/>
                <a:latin typeface="+mn-lt"/>
                <a:ea typeface="+mn-ea"/>
                <a:cs typeface="+mn-cs"/>
              </a:rPr>
              <a:t>Paragraph 1:</a:t>
            </a:r>
            <a:r>
              <a:rPr kumimoji="0" lang="en-GB" sz="2800" b="0" i="0" u="none" strike="noStrike" kern="1200" cap="none" spc="0" normalizeH="0" baseline="0" noProof="0" dirty="0">
                <a:ln>
                  <a:noFill/>
                </a:ln>
                <a:solidFill>
                  <a:schemeClr val="tx1"/>
                </a:solidFill>
                <a:effectLst/>
                <a:uLnTx/>
                <a:uFillTx/>
                <a:latin typeface="+mn-lt"/>
                <a:ea typeface="+mn-ea"/>
                <a:cs typeface="+mn-cs"/>
              </a:rPr>
              <a:t>  </a:t>
            </a:r>
            <a:r>
              <a:rPr lang="en-GB" sz="2800" noProof="0" dirty="0"/>
              <a:t>R</a:t>
            </a:r>
            <a:r>
              <a:rPr lang="en-GB" sz="2800" dirty="0" err="1"/>
              <a:t>esearchers</a:t>
            </a:r>
            <a:r>
              <a:rPr lang="en-GB" sz="2800" dirty="0"/>
              <a:t> </a:t>
            </a:r>
            <a:r>
              <a:rPr lang="en-GB" sz="2800" u="sng" dirty="0"/>
              <a:t>tend</a:t>
            </a:r>
            <a:r>
              <a:rPr lang="en-GB" sz="2800" dirty="0"/>
              <a:t> to follow </a:t>
            </a:r>
            <a:r>
              <a:rPr kumimoji="0" lang="en-GB" sz="2800" b="0" i="0" u="none" strike="noStrike" kern="1200" cap="none" spc="0" normalizeH="0" baseline="0" noProof="0" dirty="0">
                <a:ln>
                  <a:noFill/>
                </a:ln>
                <a:solidFill>
                  <a:schemeClr val="tx1"/>
                </a:solidFill>
                <a:effectLst/>
                <a:uLnTx/>
                <a:uFillTx/>
                <a:latin typeface="+mn-lt"/>
                <a:ea typeface="+mn-ea"/>
                <a:cs typeface="+mn-cs"/>
              </a:rPr>
              <a:t>two </a:t>
            </a:r>
            <a:r>
              <a:rPr lang="en-GB" sz="2800" dirty="0"/>
              <a:t>main approaches…</a:t>
            </a:r>
            <a:endParaRPr kumimoji="0" lang="en-GB" sz="28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1" i="0" u="none" strike="noStrike" kern="1200" cap="none" spc="0" normalizeH="0" baseline="0" noProof="0" dirty="0">
                <a:ln>
                  <a:noFill/>
                </a:ln>
                <a:solidFill>
                  <a:schemeClr val="tx1"/>
                </a:solidFill>
                <a:effectLst/>
                <a:uLnTx/>
                <a:uFillTx/>
                <a:latin typeface="+mn-lt"/>
                <a:ea typeface="+mn-ea"/>
                <a:cs typeface="+mn-cs"/>
              </a:rPr>
              <a:t>Paragraph 2:</a:t>
            </a:r>
            <a:r>
              <a:rPr kumimoji="0" lang="en-GB" sz="2800" b="0" i="0" u="none" strike="noStrike" kern="1200" cap="none" spc="0" normalizeH="0" baseline="0" noProof="0" dirty="0">
                <a:ln>
                  <a:noFill/>
                </a:ln>
                <a:solidFill>
                  <a:schemeClr val="tx1"/>
                </a:solidFill>
                <a:effectLst/>
                <a:uLnTx/>
                <a:uFillTx/>
                <a:latin typeface="+mn-lt"/>
                <a:ea typeface="+mn-ea"/>
                <a:cs typeface="+mn-cs"/>
              </a:rPr>
              <a:t> The first approach emphasises… </a:t>
            </a:r>
            <a:r>
              <a:rPr lang="en-GB" sz="2800" dirty="0"/>
              <a:t>H</a:t>
            </a:r>
            <a:r>
              <a:rPr kumimoji="0" lang="en-GB" sz="2800" b="0" i="0" u="none" strike="noStrike" kern="1200" cap="none" spc="0" normalizeH="0" baseline="0" noProof="0" dirty="0" err="1">
                <a:ln>
                  <a:noFill/>
                </a:ln>
                <a:solidFill>
                  <a:schemeClr val="tx1"/>
                </a:solidFill>
                <a:effectLst/>
                <a:uLnTx/>
                <a:uFillTx/>
                <a:latin typeface="+mn-lt"/>
                <a:ea typeface="+mn-ea"/>
                <a:cs typeface="+mn-cs"/>
              </a:rPr>
              <a:t>owever</a:t>
            </a:r>
            <a:r>
              <a:rPr kumimoji="0" lang="en-GB" sz="2800" b="0" i="0" u="none" strike="noStrike" kern="1200" cap="none" spc="0" normalizeH="0" baseline="0" noProof="0" dirty="0">
                <a:ln>
                  <a:noFill/>
                </a:ln>
                <a:solidFill>
                  <a:schemeClr val="tx1"/>
                </a:solidFill>
                <a:effectLst/>
                <a:uLnTx/>
                <a:uFillTx/>
                <a:latin typeface="+mn-lt"/>
                <a:ea typeface="+mn-ea"/>
                <a:cs typeface="+mn-cs"/>
              </a:rPr>
              <a:t>, this does not account for…</a:t>
            </a:r>
          </a:p>
          <a:p>
            <a:pPr marL="342900" lvl="0" indent="-342900">
              <a:spcBef>
                <a:spcPct val="20000"/>
              </a:spcBef>
              <a:buFont typeface="Arial" pitchFamily="34" charset="0"/>
              <a:buChar char="•"/>
              <a:defRPr/>
            </a:pPr>
            <a:r>
              <a:rPr lang="en-GB" sz="2800" b="1" dirty="0"/>
              <a:t>Paragraph 3</a:t>
            </a:r>
            <a:r>
              <a:rPr kumimoji="0" lang="en-GB" sz="2800" b="1" i="0" u="none" strike="noStrike" kern="1200" cap="none" spc="0" normalizeH="0" baseline="0" noProof="0" dirty="0">
                <a:ln>
                  <a:noFill/>
                </a:ln>
                <a:solidFill>
                  <a:schemeClr val="tx1"/>
                </a:solidFill>
                <a:effectLst/>
                <a:uLnTx/>
                <a:uFillTx/>
                <a:latin typeface="+mn-lt"/>
                <a:ea typeface="+mn-ea"/>
                <a:cs typeface="+mn-cs"/>
              </a:rPr>
              <a:t>:</a:t>
            </a:r>
            <a:r>
              <a:rPr kumimoji="0" lang="en-GB" sz="2800" b="0" i="0" u="none" strike="noStrike" kern="1200" cap="none" spc="0" normalizeH="0" baseline="0" noProof="0" dirty="0">
                <a:ln>
                  <a:noFill/>
                </a:ln>
                <a:solidFill>
                  <a:schemeClr val="tx1"/>
                </a:solidFill>
                <a:effectLst/>
                <a:uLnTx/>
                <a:uFillTx/>
                <a:latin typeface="+mn-lt"/>
                <a:ea typeface="+mn-ea"/>
                <a:cs typeface="+mn-cs"/>
              </a:rPr>
              <a:t> The second approach builds on previous models by…..</a:t>
            </a:r>
          </a:p>
          <a:p>
            <a:pPr marL="342900" lvl="0" indent="-342900">
              <a:spcBef>
                <a:spcPct val="20000"/>
              </a:spcBef>
              <a:buFont typeface="Arial" pitchFamily="34" charset="0"/>
              <a:buChar char="•"/>
              <a:defRPr/>
            </a:pPr>
            <a:r>
              <a:rPr lang="en-GB" sz="2800" b="1" dirty="0"/>
              <a:t>Paragraph 4</a:t>
            </a:r>
            <a:r>
              <a:rPr kumimoji="0" lang="en-GB" sz="2800" b="1" i="0" u="none" strike="noStrike" kern="1200" cap="none" spc="0" normalizeH="0" baseline="0" noProof="0" dirty="0">
                <a:ln>
                  <a:noFill/>
                </a:ln>
                <a:solidFill>
                  <a:schemeClr val="tx1"/>
                </a:solidFill>
                <a:effectLst/>
                <a:uLnTx/>
                <a:uFillTx/>
                <a:latin typeface="+mn-lt"/>
                <a:ea typeface="+mn-ea"/>
                <a:cs typeface="+mn-cs"/>
              </a:rPr>
              <a:t>:</a:t>
            </a:r>
            <a:r>
              <a:rPr kumimoji="0" lang="en-GB" sz="2800" b="0" i="0" u="none" strike="noStrike" kern="1200" cap="none" spc="0" normalizeH="0" baseline="0" noProof="0" dirty="0">
                <a:ln>
                  <a:noFill/>
                </a:ln>
                <a:solidFill>
                  <a:schemeClr val="tx1"/>
                </a:solidFill>
                <a:effectLst/>
                <a:uLnTx/>
                <a:uFillTx/>
                <a:latin typeface="+mn-lt"/>
                <a:ea typeface="+mn-ea"/>
                <a:cs typeface="+mn-cs"/>
              </a:rPr>
              <a:t> Both approaches are able to… However, this study will draw mostly upon the second approach because…..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10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29816" y="255974"/>
            <a:ext cx="7884368" cy="707886"/>
          </a:xfrm>
          <a:prstGeom prst="rect">
            <a:avLst/>
          </a:prstGeom>
          <a:noFill/>
        </p:spPr>
        <p:txBody>
          <a:bodyPr wrap="square" rtlCol="0">
            <a:spAutoFit/>
          </a:bodyPr>
          <a:lstStyle/>
          <a:p>
            <a:r>
              <a:rPr lang="en-GB" sz="4000" b="1" i="1" dirty="0">
                <a:solidFill>
                  <a:schemeClr val="bg1"/>
                </a:solidFill>
              </a:rPr>
              <a:t>Activity </a:t>
            </a:r>
            <a:endParaRPr lang="en-GB" sz="3600" b="1" i="1" dirty="0">
              <a:solidFill>
                <a:schemeClr val="bg1"/>
              </a:solidFill>
            </a:endParaRP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a:xfrm>
            <a:off x="770434" y="2060848"/>
            <a:ext cx="7931224" cy="3600400"/>
          </a:xfrm>
          <a:prstGeom prst="rect">
            <a:avLst/>
          </a:prstGeom>
        </p:spPr>
        <p:txBody>
          <a:bodyPr/>
          <a:lstStyle/>
          <a:p>
            <a:pPr marL="457200" indent="-457200">
              <a:buFont typeface="Arial" panose="020B0604020202020204" pitchFamily="34" charset="0"/>
              <a:buChar char="•"/>
            </a:pPr>
            <a:r>
              <a:rPr lang="en-GB" sz="3200" dirty="0"/>
              <a:t>Read the previous literature review again. </a:t>
            </a:r>
          </a:p>
          <a:p>
            <a:pPr marL="457200" indent="-457200">
              <a:buFont typeface="Arial" panose="020B0604020202020204" pitchFamily="34" charset="0"/>
              <a:buChar char="•"/>
            </a:pPr>
            <a:r>
              <a:rPr lang="en-GB" sz="3200" dirty="0"/>
              <a:t>What words/phrases are used to introduce a study?</a:t>
            </a:r>
          </a:p>
          <a:p>
            <a:pPr marL="457200" indent="-457200">
              <a:buFont typeface="Arial" panose="020B0604020202020204" pitchFamily="34" charset="0"/>
              <a:buChar char="•"/>
            </a:pPr>
            <a:r>
              <a:rPr lang="en-GB" sz="3200" dirty="0"/>
              <a:t>Which words/phrases are used to indicate stance?</a:t>
            </a:r>
          </a:p>
        </p:txBody>
      </p:sp>
    </p:spTree>
    <p:extLst>
      <p:ext uri="{BB962C8B-B14F-4D97-AF65-F5344CB8AC3E}">
        <p14:creationId xmlns:p14="http://schemas.microsoft.com/office/powerpoint/2010/main" val="2324702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79512" y="4941168"/>
            <a:ext cx="2016224" cy="303884"/>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3" name="Rectangle 12"/>
          <p:cNvSpPr/>
          <p:nvPr/>
        </p:nvSpPr>
        <p:spPr>
          <a:xfrm>
            <a:off x="3131840" y="4637284"/>
            <a:ext cx="2160240" cy="303884"/>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6" name="Rectangle 15"/>
          <p:cNvSpPr/>
          <p:nvPr/>
        </p:nvSpPr>
        <p:spPr>
          <a:xfrm>
            <a:off x="269600" y="5517232"/>
            <a:ext cx="2646216" cy="303884"/>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Rectangle 3"/>
          <p:cNvSpPr/>
          <p:nvPr/>
        </p:nvSpPr>
        <p:spPr>
          <a:xfrm>
            <a:off x="179512" y="1196752"/>
            <a:ext cx="2376264" cy="36004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8" name="Rectangle 7"/>
          <p:cNvSpPr/>
          <p:nvPr/>
        </p:nvSpPr>
        <p:spPr>
          <a:xfrm>
            <a:off x="1763688" y="3356992"/>
            <a:ext cx="1584176" cy="36004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9" name="Rectangle 8"/>
          <p:cNvSpPr/>
          <p:nvPr/>
        </p:nvSpPr>
        <p:spPr>
          <a:xfrm>
            <a:off x="3419872" y="3989212"/>
            <a:ext cx="2160240" cy="36004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2" name="Rectangle 1"/>
          <p:cNvSpPr/>
          <p:nvPr/>
        </p:nvSpPr>
        <p:spPr>
          <a:xfrm>
            <a:off x="0" y="0"/>
            <a:ext cx="9144000" cy="1196752"/>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29816" y="255974"/>
            <a:ext cx="7884368" cy="707886"/>
          </a:xfrm>
          <a:prstGeom prst="rect">
            <a:avLst/>
          </a:prstGeom>
          <a:noFill/>
        </p:spPr>
        <p:txBody>
          <a:bodyPr wrap="square" rtlCol="0">
            <a:spAutoFit/>
          </a:bodyPr>
          <a:lstStyle/>
          <a:p>
            <a:r>
              <a:rPr lang="en-GB" sz="4000" b="1" i="1" dirty="0">
                <a:solidFill>
                  <a:schemeClr val="bg1"/>
                </a:solidFill>
              </a:rPr>
              <a:t>Activity </a:t>
            </a:r>
            <a:endParaRPr lang="en-GB" sz="3600" b="1" i="1" dirty="0">
              <a:solidFill>
                <a:schemeClr val="bg1"/>
              </a:solidFill>
            </a:endParaRP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a:xfrm>
            <a:off x="698859" y="1484784"/>
            <a:ext cx="7931224" cy="5184576"/>
          </a:xfrm>
          <a:prstGeom prst="rect">
            <a:avLst/>
          </a:prstGeom>
        </p:spPr>
        <p:txBody>
          <a:bodyPr/>
          <a:lstStyle/>
          <a:p>
            <a:endParaRPr lang="en-GB" sz="2000" dirty="0"/>
          </a:p>
        </p:txBody>
      </p:sp>
      <p:sp>
        <p:nvSpPr>
          <p:cNvPr id="6" name="Rectangle 5"/>
          <p:cNvSpPr/>
          <p:nvPr/>
        </p:nvSpPr>
        <p:spPr>
          <a:xfrm>
            <a:off x="179512" y="1196752"/>
            <a:ext cx="8712968" cy="5632311"/>
          </a:xfrm>
          <a:prstGeom prst="rect">
            <a:avLst/>
          </a:prstGeom>
        </p:spPr>
        <p:txBody>
          <a:bodyPr wrap="square">
            <a:spAutoFit/>
          </a:bodyPr>
          <a:lstStyle/>
          <a:p>
            <a:r>
              <a:rPr lang="en-GB" sz="2000" dirty="0"/>
              <a:t>Many professionals are beginning to look towards sustainable urban drainage systems (SUDS) as an alternative to traditional urban drainage systems. SUDS attempt to store, treat and dispose of storm water closer to its source and are increasingly being viewed as effective measures to reduce run off volume, improve runoff quality and promote the recharging of groundwater (CIRIA 2000). Although SUDS have been incorporated into drainage designs for a number of years, they have failed to make a large-scale impact. Many believe this is due to the limited knowledge we have about their actual performance in the field (</a:t>
            </a:r>
            <a:r>
              <a:rPr lang="en-GB" sz="2000" dirty="0" err="1"/>
              <a:t>Delectic</a:t>
            </a:r>
            <a:r>
              <a:rPr lang="en-GB" sz="2000" dirty="0"/>
              <a:t> 1999) and the wide range of pollutant removals which are reported in various studies (</a:t>
            </a:r>
            <a:r>
              <a:rPr lang="en-GB" sz="2000" dirty="0" err="1"/>
              <a:t>Schueler</a:t>
            </a:r>
            <a:r>
              <a:rPr lang="en-GB" sz="2000" dirty="0"/>
              <a:t> et al. 1992; Young et al. 1996). It is now widely accepted that urban storm water is polluted and has detrimental effects on our waterways. However, few models exist at present which predict the movements of storm runoff and the pollutants held within it whilst travelling through a SUDS design. Such a model will help to assess the levels of pollutants being contained within SUDS and the levels that continue to reach our waterways.</a:t>
            </a:r>
          </a:p>
          <a:p>
            <a:endParaRPr lang="en-GB" sz="2000" dirty="0"/>
          </a:p>
          <a:p>
            <a:r>
              <a:rPr lang="en-GB" sz="2000" dirty="0"/>
              <a:t>	(Overton, 2002, p.1 cited in Ridley, 2008, p. 26).</a:t>
            </a:r>
          </a:p>
        </p:txBody>
      </p:sp>
    </p:spTree>
    <p:extLst>
      <p:ext uri="{BB962C8B-B14F-4D97-AF65-F5344CB8AC3E}">
        <p14:creationId xmlns:p14="http://schemas.microsoft.com/office/powerpoint/2010/main" val="317135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6" grpId="0" animBg="1"/>
      <p:bldP spid="4" grpId="0" animBg="1"/>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8208912" cy="738664"/>
          </a:xfrm>
          <a:prstGeom prst="rect">
            <a:avLst/>
          </a:prstGeom>
          <a:noFill/>
        </p:spPr>
        <p:txBody>
          <a:bodyPr wrap="square" rtlCol="0">
            <a:spAutoFit/>
          </a:bodyPr>
          <a:lstStyle/>
          <a:p>
            <a:r>
              <a:rPr lang="en-GB" sz="4200" b="1" dirty="0">
                <a:solidFill>
                  <a:schemeClr val="bg1"/>
                </a:solidFill>
              </a:rPr>
              <a:t>Use language to take a stance </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Content Placeholder 3"/>
          <p:cNvGraphicFramePr>
            <a:graphicFrameLocks/>
          </p:cNvGraphicFramePr>
          <p:nvPr>
            <p:extLst>
              <p:ext uri="{D42A27DB-BD31-4B8C-83A1-F6EECF244321}">
                <p14:modId xmlns:p14="http://schemas.microsoft.com/office/powerpoint/2010/main" val="886559251"/>
              </p:ext>
            </p:extLst>
          </p:nvPr>
        </p:nvGraphicFramePr>
        <p:xfrm>
          <a:off x="492124" y="1458065"/>
          <a:ext cx="8102601" cy="5234181"/>
        </p:xfrm>
        <a:graphic>
          <a:graphicData uri="http://schemas.openxmlformats.org/drawingml/2006/table">
            <a:tbl>
              <a:tblPr firstRow="1">
                <a:tableStyleId>{00A15C55-8517-42AA-B614-E9B94910E393}</a:tableStyleId>
              </a:tblPr>
              <a:tblGrid>
                <a:gridCol w="2711724">
                  <a:extLst>
                    <a:ext uri="{9D8B030D-6E8A-4147-A177-3AD203B41FA5}">
                      <a16:colId xmlns:a16="http://schemas.microsoft.com/office/drawing/2014/main" xmlns="" val="20000"/>
                    </a:ext>
                  </a:extLst>
                </a:gridCol>
                <a:gridCol w="2690010">
                  <a:extLst>
                    <a:ext uri="{9D8B030D-6E8A-4147-A177-3AD203B41FA5}">
                      <a16:colId xmlns:a16="http://schemas.microsoft.com/office/drawing/2014/main" xmlns="" val="20001"/>
                    </a:ext>
                  </a:extLst>
                </a:gridCol>
                <a:gridCol w="2700867">
                  <a:extLst>
                    <a:ext uri="{9D8B030D-6E8A-4147-A177-3AD203B41FA5}">
                      <a16:colId xmlns:a16="http://schemas.microsoft.com/office/drawing/2014/main" xmlns="" val="20002"/>
                    </a:ext>
                  </a:extLst>
                </a:gridCol>
              </a:tblGrid>
              <a:tr h="67762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Showing strong commitment</a:t>
                      </a:r>
                      <a:endParaRPr kumimoji="0" lang="en-GB" sz="1600" b="1" i="0" u="none" strike="noStrike" cap="none" normalizeH="0" baseline="0" dirty="0">
                        <a:ln>
                          <a:noFill/>
                        </a:ln>
                        <a:solidFill>
                          <a:srgbClr val="FFFFFF"/>
                        </a:solidFill>
                        <a:effectLst/>
                        <a:latin typeface="Calibri" pitchFamily="34"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Showing agreement</a:t>
                      </a:r>
                      <a:endParaRPr kumimoji="0" lang="en-GB" sz="1600" b="1" i="0" u="none" strike="noStrike" cap="none" normalizeH="0" baseline="0" dirty="0">
                        <a:ln>
                          <a:noFill/>
                        </a:ln>
                        <a:solidFill>
                          <a:srgbClr val="FFFFFF"/>
                        </a:solidFill>
                        <a:effectLst/>
                        <a:latin typeface="Calibri" pitchFamily="34"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u="none" strike="noStrike" cap="none" normalizeH="0" baseline="0" dirty="0">
                          <a:ln>
                            <a:noFill/>
                          </a:ln>
                          <a:effectLst/>
                        </a:rPr>
                        <a:t>Showing cautious detachment</a:t>
                      </a:r>
                      <a:endParaRPr kumimoji="0" lang="en-GB" sz="1600" b="1" i="0" u="none" strike="noStrike" cap="none" normalizeH="0" baseline="0" dirty="0">
                        <a:ln>
                          <a:noFill/>
                        </a:ln>
                        <a:solidFill>
                          <a:srgbClr val="FFFFFF"/>
                        </a:solidFill>
                        <a:effectLst/>
                        <a:latin typeface="Calibri" pitchFamily="34" charset="0"/>
                      </a:endParaRPr>
                    </a:p>
                  </a:txBody>
                  <a:tcPr anchor="ctr" horzOverflow="overflow"/>
                </a:tc>
                <a:extLst>
                  <a:ext uri="{0D108BD9-81ED-4DB2-BD59-A6C34878D82A}">
                    <a16:rowId xmlns:a16="http://schemas.microsoft.com/office/drawing/2014/main" xmlns="" val="10000"/>
                  </a:ext>
                </a:extLst>
              </a:tr>
              <a:tr h="89151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It is clear that…</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The following issues demonstrate suitably that…</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Hancock (2009) notes that…</a:t>
                      </a:r>
                      <a:endParaRPr kumimoji="0" lang="en-GB" sz="1800" b="0" i="0" u="none" strike="noStrike" cap="none" normalizeH="0" baseline="0" dirty="0">
                        <a:ln>
                          <a:noFill/>
                        </a:ln>
                        <a:solidFill>
                          <a:srgbClr val="000000"/>
                        </a:solidFill>
                        <a:effectLst/>
                        <a:latin typeface="Calibri" pitchFamily="34" charset="0"/>
                      </a:endParaRPr>
                    </a:p>
                  </a:txBody>
                  <a:tcPr horzOverflow="overflow"/>
                </a:tc>
                <a:extLst>
                  <a:ext uri="{0D108BD9-81ED-4DB2-BD59-A6C34878D82A}">
                    <a16:rowId xmlns:a16="http://schemas.microsoft.com/office/drawing/2014/main" xmlns="" val="10001"/>
                  </a:ext>
                </a:extLst>
              </a:tr>
              <a:tr h="89151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In summary, it is evident that…</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The examples given earlier show the advantages of…</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These examples suggest…</a:t>
                      </a:r>
                      <a:endParaRPr kumimoji="0" lang="en-GB" sz="1800" b="0" i="0" u="none" strike="noStrike" cap="none" normalizeH="0" baseline="0" dirty="0">
                        <a:ln>
                          <a:noFill/>
                        </a:ln>
                        <a:solidFill>
                          <a:srgbClr val="000000"/>
                        </a:solidFill>
                        <a:effectLst/>
                        <a:latin typeface="Calibri" pitchFamily="34" charset="0"/>
                      </a:endParaRPr>
                    </a:p>
                  </a:txBody>
                  <a:tcPr horzOverflow="overflow"/>
                </a:tc>
                <a:extLst>
                  <a:ext uri="{0D108BD9-81ED-4DB2-BD59-A6C34878D82A}">
                    <a16:rowId xmlns:a16="http://schemas.microsoft.com/office/drawing/2014/main" xmlns="" val="10002"/>
                  </a:ext>
                </a:extLst>
              </a:tr>
              <a:tr h="70015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Hence, it comes as no  surprise that…</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Todd (1990) provides a useful approach to…</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0000"/>
                          </a:solidFill>
                          <a:effectLst/>
                          <a:latin typeface="+mn-lt"/>
                        </a:rPr>
                        <a:t>Thus, these arguments denote…</a:t>
                      </a:r>
                    </a:p>
                  </a:txBody>
                  <a:tcPr horzOverflow="overflow"/>
                </a:tc>
                <a:extLst>
                  <a:ext uri="{0D108BD9-81ED-4DB2-BD59-A6C34878D82A}">
                    <a16:rowId xmlns:a16="http://schemas.microsoft.com/office/drawing/2014/main" xmlns="" val="10003"/>
                  </a:ext>
                </a:extLst>
              </a:tr>
              <a:tr h="115896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err="1">
                          <a:ln>
                            <a:noFill/>
                          </a:ln>
                          <a:effectLst/>
                        </a:rPr>
                        <a:t>Smythe</a:t>
                      </a:r>
                      <a:r>
                        <a:rPr kumimoji="0" lang="en-GB" sz="1800" u="none" strike="noStrike" cap="none" normalizeH="0" baseline="0" dirty="0">
                          <a:ln>
                            <a:noFill/>
                          </a:ln>
                          <a:effectLst/>
                        </a:rPr>
                        <a:t> (2004) aptly emphasises how…</a:t>
                      </a:r>
                      <a:endParaRPr kumimoji="0" lang="en-GB" sz="1800" b="0" i="1"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dirty="0">
                          <a:ln>
                            <a:noFill/>
                          </a:ln>
                          <a:effectLst/>
                        </a:rPr>
                        <a:t>This definition of sustainability is more comprehensive because…</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0000"/>
                          </a:solidFill>
                          <a:effectLst/>
                          <a:latin typeface="+mn-lt"/>
                        </a:rPr>
                        <a:t>Both approaches propose …</a:t>
                      </a:r>
                    </a:p>
                  </a:txBody>
                  <a:tcPr horzOverflow="overflow"/>
                </a:tc>
                <a:extLst>
                  <a:ext uri="{0D108BD9-81ED-4DB2-BD59-A6C34878D82A}">
                    <a16:rowId xmlns:a16="http://schemas.microsoft.com/office/drawing/2014/main" xmlns="" val="10004"/>
                  </a:ext>
                </a:extLst>
              </a:tr>
              <a:tr h="89151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u="none" strike="noStrike" cap="none" normalizeH="0" baseline="0">
                          <a:ln>
                            <a:noFill/>
                          </a:ln>
                          <a:effectLst/>
                        </a:rPr>
                        <a:t>To date, </a:t>
                      </a:r>
                      <a:r>
                        <a:rPr kumimoji="0" lang="en-GB" sz="1800" u="none" strike="noStrike" cap="none" normalizeH="0" baseline="0" dirty="0">
                          <a:ln>
                            <a:noFill/>
                          </a:ln>
                          <a:effectLst/>
                        </a:rPr>
                        <a:t>the strongest case has been made by…</a:t>
                      </a: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a:ln>
                          <a:noFill/>
                        </a:ln>
                        <a:solidFill>
                          <a:srgbClr val="000000"/>
                        </a:solidFill>
                        <a:effectLst/>
                        <a:latin typeface="Calibri" pitchFamily="34" charset="0"/>
                      </a:endParaRPr>
                    </a:p>
                  </a:txBody>
                  <a:tcPr horzOverflow="overflow"/>
                </a:tc>
                <a:extLst>
                  <a:ext uri="{0D108BD9-81ED-4DB2-BD59-A6C34878D82A}">
                    <a16:rowId xmlns:a16="http://schemas.microsoft.com/office/drawing/2014/main" xmlns="" val="10005"/>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Stuck for words?</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Content Placeholder 7"/>
          <p:cNvSpPr>
            <a:spLocks noGrp="1"/>
          </p:cNvSpPr>
          <p:nvPr>
            <p:ph idx="1"/>
          </p:nvPr>
        </p:nvSpPr>
        <p:spPr/>
        <p:txBody>
          <a:bodyPr/>
          <a:lstStyle/>
          <a:p>
            <a:pPr algn="ctr">
              <a:buNone/>
            </a:pPr>
            <a:endParaRPr lang="en-GB" dirty="0">
              <a:hlinkClick r:id="rId3"/>
            </a:endParaRPr>
          </a:p>
          <a:p>
            <a:pPr algn="ctr">
              <a:buNone/>
            </a:pPr>
            <a:endParaRPr lang="en-GB" dirty="0">
              <a:hlinkClick r:id="rId3"/>
            </a:endParaRPr>
          </a:p>
          <a:p>
            <a:pPr algn="ctr">
              <a:buNone/>
            </a:pPr>
            <a:r>
              <a:rPr lang="en-GB" dirty="0">
                <a:hlinkClick r:id="rId3"/>
              </a:rPr>
              <a:t>www.phrasebank.manchester.ac.uk</a:t>
            </a:r>
            <a:r>
              <a:rPr lang="en-GB" dirty="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Literature Review Checklist</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Content Placeholder 2"/>
          <p:cNvSpPr txBox="1">
            <a:spLocks/>
          </p:cNvSpPr>
          <p:nvPr/>
        </p:nvSpPr>
        <p:spPr>
          <a:xfrm>
            <a:off x="683568" y="1525029"/>
            <a:ext cx="7704856" cy="4931469"/>
          </a:xfrm>
          <a:prstGeom prst="rect">
            <a:avLst/>
          </a:prstGeom>
        </p:spPr>
        <p:txBody>
          <a:bodyPr rtlCol="0">
            <a:noAutofit/>
          </a:bodyPr>
          <a:lstStyle/>
          <a:p>
            <a:pPr marL="514350" marR="0" lvl="0" indent="-514350" algn="l" defTabSz="914400" rtl="0" eaLnBrk="1" fontAlgn="auto" latinLnBrk="0" hangingPunct="1">
              <a:lnSpc>
                <a:spcPct val="100000"/>
              </a:lnSpc>
              <a:spcBef>
                <a:spcPct val="20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Does your review show a clear understanding of the topic?</a:t>
            </a:r>
          </a:p>
          <a:p>
            <a:pPr marL="514350" marR="0" lvl="0" indent="-514350" algn="l" defTabSz="914400" rtl="0" eaLnBrk="1" fontAlgn="auto" latinLnBrk="0" hangingPunct="1">
              <a:lnSpc>
                <a:spcPct val="100000"/>
              </a:lnSpc>
              <a:spcBef>
                <a:spcPct val="20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Have all key landmark </a:t>
            </a:r>
            <a:r>
              <a:rPr lang="en-GB" sz="2200" dirty="0"/>
              <a:t>works</a:t>
            </a:r>
            <a:r>
              <a:rPr kumimoji="0" lang="en-GB" sz="2200" b="0" i="0" u="none" strike="noStrike" kern="1200" cap="none" spc="0" normalizeH="0" baseline="0" noProof="0" dirty="0">
                <a:ln>
                  <a:noFill/>
                </a:ln>
                <a:solidFill>
                  <a:schemeClr val="tx1"/>
                </a:solidFill>
                <a:effectLst/>
                <a:uLnTx/>
                <a:uFillTx/>
                <a:latin typeface="+mn-lt"/>
                <a:ea typeface="+mn-ea"/>
                <a:cs typeface="+mn-cs"/>
              </a:rPr>
              <a:t> been cited and discussed?</a:t>
            </a:r>
          </a:p>
          <a:p>
            <a:pPr marL="514350" marR="0" lvl="0" indent="-514350" algn="l" defTabSz="914400" rtl="0" eaLnBrk="1" fontAlgn="auto" latinLnBrk="0" hangingPunct="1">
              <a:lnSpc>
                <a:spcPct val="100000"/>
              </a:lnSpc>
              <a:spcBef>
                <a:spcPct val="20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Is there a structure and logical development to the review?</a:t>
            </a:r>
          </a:p>
          <a:p>
            <a:pPr marL="514350" marR="0" lvl="0" indent="-514350" algn="l" defTabSz="914400" rtl="0" eaLnBrk="1" fontAlgn="auto" latinLnBrk="0" hangingPunct="1">
              <a:lnSpc>
                <a:spcPct val="100000"/>
              </a:lnSpc>
              <a:spcBef>
                <a:spcPct val="20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Does the review state clear conclusions about previous research using appropriate evidence? </a:t>
            </a:r>
          </a:p>
          <a:p>
            <a:pPr marL="514350" marR="0" lvl="0" indent="-514350" algn="l" defTabSz="914400" rtl="0" eaLnBrk="1" fontAlgn="auto" latinLnBrk="0" hangingPunct="1">
              <a:lnSpc>
                <a:spcPct val="100000"/>
              </a:lnSpc>
              <a:spcBef>
                <a:spcPct val="20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Is the text written in a clear style, free of spelling and grammatical errors with complete references?</a:t>
            </a:r>
          </a:p>
          <a:p>
            <a:pPr marL="514350" marR="0" lvl="0" indent="-514350" algn="l" defTabSz="914400" rtl="0" eaLnBrk="1" fontAlgn="auto" latinLnBrk="0" hangingPunct="1">
              <a:lnSpc>
                <a:spcPct val="100000"/>
              </a:lnSpc>
              <a:spcBef>
                <a:spcPct val="20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Does the review show the variety of definitions and approaches to your research topic?</a:t>
            </a:r>
          </a:p>
          <a:p>
            <a:pPr marL="514350" marR="0" lvl="0" indent="-514350" algn="l" defTabSz="914400" rtl="0" eaLnBrk="1" fontAlgn="auto" latinLnBrk="0" hangingPunct="1">
              <a:lnSpc>
                <a:spcPct val="100000"/>
              </a:lnSpc>
              <a:spcBef>
                <a:spcPct val="20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Does the review reach sound recommendations using coherent argument that is based on evidence?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340768"/>
          </a:xfrm>
          <a:prstGeom prst="rect">
            <a:avLst/>
          </a:prstGeom>
          <a:solidFill>
            <a:srgbClr val="AF5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83568" y="332656"/>
            <a:ext cx="7596336" cy="738664"/>
          </a:xfrm>
          <a:prstGeom prst="rect">
            <a:avLst/>
          </a:prstGeom>
          <a:noFill/>
        </p:spPr>
        <p:txBody>
          <a:bodyPr wrap="square" rtlCol="0">
            <a:spAutoFit/>
          </a:bodyPr>
          <a:lstStyle/>
          <a:p>
            <a:r>
              <a:rPr lang="en-GB" sz="4200" b="1" dirty="0">
                <a:solidFill>
                  <a:schemeClr val="bg1"/>
                </a:solidFill>
              </a:rPr>
              <a:t>Web resources</a:t>
            </a:r>
          </a:p>
        </p:txBody>
      </p:sp>
      <p:cxnSp>
        <p:nvCxnSpPr>
          <p:cNvPr id="5" name="Straight Connector 4"/>
          <p:cNvCxnSpPr/>
          <p:nvPr/>
        </p:nvCxnSpPr>
        <p:spPr>
          <a:xfrm>
            <a:off x="770434" y="980728"/>
            <a:ext cx="754598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2"/>
          <p:cNvSpPr txBox="1">
            <a:spLocks/>
          </p:cNvSpPr>
          <p:nvPr/>
        </p:nvSpPr>
        <p:spPr>
          <a:xfrm>
            <a:off x="662880" y="1456184"/>
            <a:ext cx="7653536" cy="506916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TextBox 7"/>
          <p:cNvSpPr txBox="1"/>
          <p:nvPr/>
        </p:nvSpPr>
        <p:spPr>
          <a:xfrm>
            <a:off x="728172" y="1628800"/>
            <a:ext cx="7416824" cy="3631763"/>
          </a:xfrm>
          <a:prstGeom prst="rect">
            <a:avLst/>
          </a:prstGeom>
          <a:noFill/>
        </p:spPr>
        <p:txBody>
          <a:bodyPr wrap="square" rtlCol="0">
            <a:spAutoFit/>
          </a:bodyPr>
          <a:lstStyle/>
          <a:p>
            <a:endParaRPr lang="en-GB" sz="2400" dirty="0"/>
          </a:p>
          <a:p>
            <a:r>
              <a:rPr lang="en-GB" sz="2400" dirty="0"/>
              <a:t>Birmingham University (2010) </a:t>
            </a:r>
            <a:r>
              <a:rPr lang="en-GB" sz="2400" i="1" dirty="0"/>
              <a:t>Companion for Undergraduate Dissertations</a:t>
            </a:r>
            <a:r>
              <a:rPr lang="en-GB" sz="2400" dirty="0"/>
              <a:t> (Online) </a:t>
            </a:r>
            <a:r>
              <a:rPr lang="en-GB" sz="2400" dirty="0">
                <a:hlinkClick r:id="rId3"/>
              </a:rPr>
              <a:t>http://www.socscidiss.bham.ac.uk/s11.html#a10</a:t>
            </a:r>
            <a:endParaRPr lang="en-GB" sz="2400" dirty="0"/>
          </a:p>
          <a:p>
            <a:endParaRPr lang="en-GB" sz="2400" dirty="0"/>
          </a:p>
          <a:p>
            <a:r>
              <a:rPr lang="en-GB" sz="2400" dirty="0"/>
              <a:t>University of Toronto (no date) </a:t>
            </a:r>
            <a:r>
              <a:rPr lang="en-GB" sz="2400" i="1" dirty="0"/>
              <a:t>The Literature Review: A Few Tips on Conducting It</a:t>
            </a:r>
            <a:r>
              <a:rPr lang="en-GB" sz="2400" dirty="0"/>
              <a:t> (Online) </a:t>
            </a:r>
            <a:r>
              <a:rPr lang="en-GB" sz="2400" dirty="0">
                <a:hlinkClick r:id="rId4"/>
              </a:rPr>
              <a:t>http://www.writing.utoronto.ca/advice/specific-types-of-writing/literature-review</a:t>
            </a:r>
            <a:endParaRPr lang="en-GB" sz="2400" dirty="0"/>
          </a:p>
          <a:p>
            <a:endParaRPr lang="en-GB" sz="1400" dirty="0"/>
          </a:p>
        </p:txBody>
      </p:sp>
      <p:pic>
        <p:nvPicPr>
          <p:cNvPr id="9" name="Picture 8" descr="ASK logo high res.JPG"/>
          <p:cNvPicPr>
            <a:picLocks noChangeAspect="1"/>
          </p:cNvPicPr>
          <p:nvPr/>
        </p:nvPicPr>
        <p:blipFill>
          <a:blip r:embed="rId5" cstate="print"/>
          <a:stretch>
            <a:fillRect/>
          </a:stretch>
        </p:blipFill>
        <p:spPr>
          <a:xfrm>
            <a:off x="7020272" y="5552749"/>
            <a:ext cx="948313" cy="961015"/>
          </a:xfrm>
          <a:prstGeom prst="rect">
            <a:avLst/>
          </a:prstGeom>
        </p:spPr>
      </p:pic>
    </p:spTree>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Brunel Document" ma:contentTypeID="0x010100B5A4C08D27C9458A8DBC831B2C0EF43F00C91B01FBAEB6B74DA40FDA183A0FC0AB" ma:contentTypeVersion="0" ma:contentTypeDescription="This is the base type for all Brunel documents." ma:contentTypeScope="" ma:versionID="f2b1293c1fa12eb623fd11fef8b101bf">
  <xsd:schema xmlns:xsd="http://www.w3.org/2001/XMLSchema" xmlns:xs="http://www.w3.org/2001/XMLSchema" xmlns:p="http://schemas.microsoft.com/office/2006/metadata/properties" xmlns:ns2="b318c317-2c26-473d-8c07-1b497fc20a5e" xmlns:ns3="76d6ee3c-fd68-4f7f-98eb-4c10559cdbcf" targetNamespace="http://schemas.microsoft.com/office/2006/metadata/properties" ma:root="true" ma:fieldsID="d1492d948accb1598b0b01555991cb1d" ns2:_="" ns3:_="">
    <xsd:import namespace="b318c317-2c26-473d-8c07-1b497fc20a5e"/>
    <xsd:import namespace="76d6ee3c-fd68-4f7f-98eb-4c10559cdbcf"/>
    <xsd:element name="properties">
      <xsd:complexType>
        <xsd:sequence>
          <xsd:element name="documentManagement">
            <xsd:complexType>
              <xsd:all>
                <xsd:element ref="ns2:BrunelBaseOwner0" minOccurs="0"/>
                <xsd:element ref="ns2:BrunelBaseAudience0"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18c317-2c26-473d-8c07-1b497fc20a5e" elementFormDefault="qualified">
    <xsd:import namespace="http://schemas.microsoft.com/office/2006/documentManagement/types"/>
    <xsd:import namespace="http://schemas.microsoft.com/office/infopath/2007/PartnerControls"/>
    <xsd:element name="BrunelBaseOwner0" ma:index="9" nillable="true" ma:taxonomy="true" ma:internalName="BrunelBaseOwner0" ma:taxonomyFieldName="BrunelBaseOwner" ma:displayName="Owner" ma:default="1;#PVC Quality Affairs|4e1fd5d6-cdbe-408a-9e0a-aab1c3e01281" ma:fieldId="{98f64fff-228a-401e-b118-7b7ed14a11bf}" ma:sspId="1f8ae13c-041c-454e-aeb3-8644223ed454" ma:termSetId="ce0b3c44-0e18-4677-9fa6-443ed1905ae4" ma:anchorId="00000000-0000-0000-0000-000000000000" ma:open="true" ma:isKeyword="false">
      <xsd:complexType>
        <xsd:sequence>
          <xsd:element ref="pc:Terms" minOccurs="0" maxOccurs="1"/>
        </xsd:sequence>
      </xsd:complexType>
    </xsd:element>
    <xsd:element name="BrunelBaseAudience0" ma:index="11" nillable="true" ma:taxonomy="true" ma:internalName="BrunelBaseAudience0" ma:taxonomyFieldName="BrunelBaseAudience" ma:displayName="Search Audience" ma:default="" ma:fieldId="{d57833c3-6316-40fd-9f4a-bdce40d7b5e8}" ma:taxonomyMulti="true" ma:sspId="1f8ae13c-041c-454e-aeb3-8644223ed454" ma:termSetId="e48bdc75-7773-40af-8e0d-060ff7e1dbe0"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76d6ee3c-fd68-4f7f-98eb-4c10559cdbcf"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a1ba2f9-52ac-43da-8d9d-b4f6c4c7f938}" ma:internalName="TaxCatchAll" ma:showField="CatchAllData" ma:web="76d6ee3c-fd68-4f7f-98eb-4c10559cdbc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documentManagement>
    <TaxCatchAll xmlns="76d6ee3c-fd68-4f7f-98eb-4c10559cdbcf"/>
    <BrunelBaseAudience0 xmlns="b318c317-2c26-473d-8c07-1b497fc20a5e">
      <Terms xmlns="http://schemas.microsoft.com/office/infopath/2007/PartnerControls"/>
    </BrunelBaseAudience0>
    <BrunelBaseOwner0 xmlns="b318c317-2c26-473d-8c07-1b497fc20a5e">
      <Terms xmlns="http://schemas.microsoft.com/office/infopath/2007/PartnerControls"/>
    </BrunelBaseOwner0>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6DE32D-63A7-4D69-B5B1-A24178158D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18c317-2c26-473d-8c07-1b497fc20a5e"/>
    <ds:schemaRef ds:uri="76d6ee3c-fd68-4f7f-98eb-4c10559cdb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3C2467E-0395-44F7-BEDE-C6B664598514}">
  <ds:schemaRefs>
    <ds:schemaRef ds:uri="http://www.w3.org/XML/1998/namespace"/>
    <ds:schemaRef ds:uri="http://purl.org/dc/elements/1.1/"/>
    <ds:schemaRef ds:uri="http://purl.org/dc/dcmitype/"/>
    <ds:schemaRef ds:uri="http://schemas.microsoft.com/office/infopath/2007/PartnerControls"/>
    <ds:schemaRef ds:uri="http://schemas.openxmlformats.org/package/2006/metadata/core-properties"/>
    <ds:schemaRef ds:uri="76d6ee3c-fd68-4f7f-98eb-4c10559cdbcf"/>
    <ds:schemaRef ds:uri="http://schemas.microsoft.com/office/2006/documentManagement/types"/>
    <ds:schemaRef ds:uri="b318c317-2c26-473d-8c07-1b497fc20a5e"/>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4F5D5DB0-3E2D-4A37-96D3-68EB750C34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2484</TotalTime>
  <Words>1748</Words>
  <Application>Microsoft Office PowerPoint</Application>
  <PresentationFormat>Předvádění na obrazovce (4:3)</PresentationFormat>
  <Paragraphs>237</Paragraphs>
  <Slides>31</Slides>
  <Notes>25</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31</vt:i4>
      </vt:variant>
    </vt:vector>
  </HeadingPairs>
  <TitlesOfParts>
    <vt:vector size="37" baseType="lpstr">
      <vt:lpstr>Arial</vt:lpstr>
      <vt:lpstr>Calibri</vt:lpstr>
      <vt:lpstr>Calibri Light</vt:lpstr>
      <vt:lpstr>Century Gothic</vt:lpstr>
      <vt:lpstr>Wingdings</vt:lpstr>
      <vt:lpstr>Motiv Office</vt:lpstr>
      <vt:lpstr>Writing your literature review</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Brunel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lbsrclh</dc:creator>
  <cp:lastModifiedBy>martin.buk@tiscali.cz</cp:lastModifiedBy>
  <cp:revision>231</cp:revision>
  <cp:lastPrinted>2016-01-11T11:51:08Z</cp:lastPrinted>
  <dcterms:created xsi:type="dcterms:W3CDTF">2011-01-04T10:06:59Z</dcterms:created>
  <dcterms:modified xsi:type="dcterms:W3CDTF">2023-02-26T15:57:55Z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0x010100B5A4C08D27C9458A8DBC831B2C0EF43F00C91B01FBAEB6B74DA40FDA183A0FC0AB</vt:lpwstr>
  </property>
  <property fmtid="{D5CDD505-2E9C-101B-9397-08002B2CF9AE}" pid="3" name="BrunelBaseOwner">
    <vt:lpwstr/>
  </property>
  <property fmtid="{D5CDD505-2E9C-101B-9397-08002B2CF9AE}" pid="4" name="BrunelBaseAudience">
    <vt:lpwstr/>
  </property>
</Properties>
</file>