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07" r:id="rId1"/>
    <p:sldMasterId id="2147483728" r:id="rId2"/>
  </p:sldMasterIdLst>
  <p:notesMasterIdLst>
    <p:notesMasterId r:id="rId79"/>
  </p:notesMasterIdLst>
  <p:handoutMasterIdLst>
    <p:handoutMasterId r:id="rId80"/>
  </p:handoutMasterIdLst>
  <p:sldIdLst>
    <p:sldId id="715" r:id="rId3"/>
    <p:sldId id="626" r:id="rId4"/>
    <p:sldId id="629" r:id="rId5"/>
    <p:sldId id="631" r:id="rId6"/>
    <p:sldId id="633" r:id="rId7"/>
    <p:sldId id="702" r:id="rId8"/>
    <p:sldId id="610" r:id="rId9"/>
    <p:sldId id="634" r:id="rId10"/>
    <p:sldId id="632" r:id="rId11"/>
    <p:sldId id="612" r:id="rId12"/>
    <p:sldId id="611" r:id="rId13"/>
    <p:sldId id="613" r:id="rId14"/>
    <p:sldId id="663" r:id="rId15"/>
    <p:sldId id="679" r:id="rId16"/>
    <p:sldId id="664" r:id="rId17"/>
    <p:sldId id="614" r:id="rId18"/>
    <p:sldId id="701" r:id="rId19"/>
    <p:sldId id="665" r:id="rId20"/>
    <p:sldId id="615" r:id="rId21"/>
    <p:sldId id="616" r:id="rId22"/>
    <p:sldId id="670" r:id="rId23"/>
    <p:sldId id="617" r:id="rId24"/>
    <p:sldId id="618" r:id="rId25"/>
    <p:sldId id="619" r:id="rId26"/>
    <p:sldId id="636" r:id="rId27"/>
    <p:sldId id="637" r:id="rId28"/>
    <p:sldId id="638" r:id="rId29"/>
    <p:sldId id="620" r:id="rId30"/>
    <p:sldId id="621" r:id="rId31"/>
    <p:sldId id="622" r:id="rId32"/>
    <p:sldId id="668" r:id="rId33"/>
    <p:sldId id="667" r:id="rId34"/>
    <p:sldId id="623" r:id="rId35"/>
    <p:sldId id="624" r:id="rId36"/>
    <p:sldId id="688" r:id="rId37"/>
    <p:sldId id="687" r:id="rId38"/>
    <p:sldId id="680" r:id="rId39"/>
    <p:sldId id="686" r:id="rId40"/>
    <p:sldId id="684" r:id="rId41"/>
    <p:sldId id="682" r:id="rId42"/>
    <p:sldId id="681" r:id="rId43"/>
    <p:sldId id="690" r:id="rId44"/>
    <p:sldId id="691" r:id="rId45"/>
    <p:sldId id="695" r:id="rId46"/>
    <p:sldId id="696" r:id="rId47"/>
    <p:sldId id="692" r:id="rId48"/>
    <p:sldId id="693" r:id="rId49"/>
    <p:sldId id="694" r:id="rId50"/>
    <p:sldId id="640" r:id="rId51"/>
    <p:sldId id="698" r:id="rId52"/>
    <p:sldId id="697" r:id="rId53"/>
    <p:sldId id="689" r:id="rId54"/>
    <p:sldId id="662" r:id="rId55"/>
    <p:sldId id="669" r:id="rId56"/>
    <p:sldId id="639" r:id="rId57"/>
    <p:sldId id="625" r:id="rId58"/>
    <p:sldId id="699" r:id="rId59"/>
    <p:sldId id="641" r:id="rId60"/>
    <p:sldId id="700" r:id="rId61"/>
    <p:sldId id="654" r:id="rId62"/>
    <p:sldId id="646" r:id="rId63"/>
    <p:sldId id="647" r:id="rId64"/>
    <p:sldId id="649" r:id="rId65"/>
    <p:sldId id="704" r:id="rId66"/>
    <p:sldId id="650" r:id="rId67"/>
    <p:sldId id="653" r:id="rId68"/>
    <p:sldId id="703" r:id="rId69"/>
    <p:sldId id="705" r:id="rId70"/>
    <p:sldId id="706" r:id="rId71"/>
    <p:sldId id="707" r:id="rId72"/>
    <p:sldId id="708" r:id="rId73"/>
    <p:sldId id="709" r:id="rId74"/>
    <p:sldId id="710" r:id="rId75"/>
    <p:sldId id="711" r:id="rId76"/>
    <p:sldId id="712" r:id="rId77"/>
    <p:sldId id="713" r:id="rId78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20000"/>
      </a:spcBef>
      <a:spcAft>
        <a:spcPct val="0"/>
      </a:spcAft>
      <a:buClr>
        <a:schemeClr val="hlink"/>
      </a:buClr>
      <a:buSzPct val="65000"/>
      <a:buFont typeface="Wingdings" pitchFamily="2" charset="2"/>
      <a:buChar char="n"/>
      <a:defRPr sz="20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itchFamily="34" charset="0"/>
        <a:ea typeface="+mn-ea"/>
        <a:cs typeface="+mn-cs"/>
      </a:defRPr>
    </a:lvl1pPr>
    <a:lvl2pPr marL="457200" algn="l" rtl="0" fontAlgn="base">
      <a:spcBef>
        <a:spcPct val="20000"/>
      </a:spcBef>
      <a:spcAft>
        <a:spcPct val="0"/>
      </a:spcAft>
      <a:buClr>
        <a:schemeClr val="hlink"/>
      </a:buClr>
      <a:buSzPct val="65000"/>
      <a:buFont typeface="Wingdings" pitchFamily="2" charset="2"/>
      <a:buChar char="n"/>
      <a:defRPr sz="20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itchFamily="34" charset="0"/>
        <a:ea typeface="+mn-ea"/>
        <a:cs typeface="+mn-cs"/>
      </a:defRPr>
    </a:lvl2pPr>
    <a:lvl3pPr marL="914400" algn="l" rtl="0" fontAlgn="base">
      <a:spcBef>
        <a:spcPct val="20000"/>
      </a:spcBef>
      <a:spcAft>
        <a:spcPct val="0"/>
      </a:spcAft>
      <a:buClr>
        <a:schemeClr val="hlink"/>
      </a:buClr>
      <a:buSzPct val="65000"/>
      <a:buFont typeface="Wingdings" pitchFamily="2" charset="2"/>
      <a:buChar char="n"/>
      <a:defRPr sz="20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itchFamily="34" charset="0"/>
        <a:ea typeface="+mn-ea"/>
        <a:cs typeface="+mn-cs"/>
      </a:defRPr>
    </a:lvl3pPr>
    <a:lvl4pPr marL="1371600" algn="l" rtl="0" fontAlgn="base">
      <a:spcBef>
        <a:spcPct val="20000"/>
      </a:spcBef>
      <a:spcAft>
        <a:spcPct val="0"/>
      </a:spcAft>
      <a:buClr>
        <a:schemeClr val="hlink"/>
      </a:buClr>
      <a:buSzPct val="65000"/>
      <a:buFont typeface="Wingdings" pitchFamily="2" charset="2"/>
      <a:buChar char="n"/>
      <a:defRPr sz="20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itchFamily="34" charset="0"/>
        <a:ea typeface="+mn-ea"/>
        <a:cs typeface="+mn-cs"/>
      </a:defRPr>
    </a:lvl4pPr>
    <a:lvl5pPr marL="1828800" algn="l" rtl="0" fontAlgn="base">
      <a:spcBef>
        <a:spcPct val="20000"/>
      </a:spcBef>
      <a:spcAft>
        <a:spcPct val="0"/>
      </a:spcAft>
      <a:buClr>
        <a:schemeClr val="hlink"/>
      </a:buClr>
      <a:buSzPct val="65000"/>
      <a:buFont typeface="Wingdings" pitchFamily="2" charset="2"/>
      <a:buChar char="n"/>
      <a:defRPr sz="20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0000"/>
    <a:srgbClr val="CCCCFF"/>
    <a:srgbClr val="68DDE0"/>
    <a:srgbClr val="CC99FF"/>
    <a:srgbClr val="660033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49" autoAdjust="0"/>
    <p:restoredTop sz="94572" autoAdjust="0"/>
  </p:normalViewPr>
  <p:slideViewPr>
    <p:cSldViewPr>
      <p:cViewPr varScale="1">
        <p:scale>
          <a:sx n="83" d="100"/>
          <a:sy n="83" d="100"/>
        </p:scale>
        <p:origin x="1445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398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tableStyles" Target="tableStyles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SzTx/>
              <a:buFontTx/>
              <a:buNone/>
              <a:defRPr sz="1200">
                <a:effectLst/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64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SzTx/>
              <a:buFontTx/>
              <a:buNone/>
              <a:defRPr sz="1200">
                <a:effectLst/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64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SzTx/>
              <a:buFontTx/>
              <a:buNone/>
              <a:defRPr sz="1200">
                <a:effectLst/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64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SzTx/>
              <a:buFontTx/>
              <a:buNone/>
              <a:defRPr sz="1200">
                <a:effectLst/>
                <a:latin typeface="Arial" pitchFamily="34" charset="0"/>
              </a:defRPr>
            </a:lvl1pPr>
          </a:lstStyle>
          <a:p>
            <a:pPr>
              <a:defRPr/>
            </a:pPr>
            <a:fld id="{2AB88541-CF48-44CF-8454-AAD91FBDB1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74035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SzTx/>
              <a:buFontTx/>
              <a:buNone/>
              <a:defRPr sz="1200">
                <a:effectLst/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5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SzTx/>
              <a:buFontTx/>
              <a:buNone/>
              <a:defRPr sz="1200">
                <a:effectLst/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86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5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6463"/>
            <a:ext cx="5438775" cy="446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/>
              <a:t>Klepnutím lze upravit styly předlohy textu.</a:t>
            </a:r>
          </a:p>
          <a:p>
            <a:pPr lvl="1"/>
            <a:r>
              <a:rPr lang="cs-CZ" noProof="0"/>
              <a:t>Druhá úroveň</a:t>
            </a:r>
          </a:p>
          <a:p>
            <a:pPr lvl="2"/>
            <a:r>
              <a:rPr lang="cs-CZ" noProof="0"/>
              <a:t>Třetí úroveň</a:t>
            </a:r>
          </a:p>
          <a:p>
            <a:pPr lvl="3"/>
            <a:r>
              <a:rPr lang="cs-CZ" noProof="0"/>
              <a:t>Čtvrtá úroveň</a:t>
            </a:r>
          </a:p>
          <a:p>
            <a:pPr lvl="4"/>
            <a:r>
              <a:rPr lang="cs-CZ" noProof="0"/>
              <a:t>Pátá úroveň</a:t>
            </a:r>
          </a:p>
        </p:txBody>
      </p:sp>
      <p:sp>
        <p:nvSpPr>
          <p:cNvPr id="275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SzTx/>
              <a:buFontTx/>
              <a:buNone/>
              <a:defRPr sz="1200">
                <a:effectLst/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5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SzTx/>
              <a:buFontTx/>
              <a:buNone/>
              <a:defRPr sz="1200">
                <a:effectLst/>
                <a:latin typeface="Arial" pitchFamily="34" charset="0"/>
              </a:defRPr>
            </a:lvl1pPr>
          </a:lstStyle>
          <a:p>
            <a:pPr>
              <a:defRPr/>
            </a:pPr>
            <a:fld id="{566F9C19-D47D-4D6E-8F92-6FBFBD9045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72047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D29E92-C6DF-45F3-81C3-47FB3794F379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16705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66F9C19-D47D-4D6E-8F92-6FBFBD90454C}" type="slidenum">
              <a:rPr lang="cs-CZ" smtClean="0"/>
              <a:pPr>
                <a:defRPr/>
              </a:pPr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97024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66F9C19-D47D-4D6E-8F92-6FBFBD90454C}" type="slidenum">
              <a:rPr lang="cs-CZ" smtClean="0"/>
              <a:pPr>
                <a:defRPr/>
              </a:pPr>
              <a:t>48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84877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12800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D8BBEA-F1C6-49BF-850D-5C64AAAA4F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5687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C963D3-2C90-42ED-B2E3-C0F89B4455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3729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A79B5-7755-44D8-9E00-3F708B1777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3557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6F0838-D605-43E2-8C8E-385AA71AA0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903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C6B45E-32AE-4036-9CCE-9DB739751D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9508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15351C-A4DE-44A8-AC38-C45D36A59A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010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03C976-76BB-442C-A009-F405B3D56C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5724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35455A-CC8F-4B9E-8750-F9C01F9F5E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5858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226322-4865-47E1-879B-BF799C75D94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1356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47979A-5808-4B4F-BCE3-0EB7709B42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8862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FF9133-328A-4815-BBB3-75080D2108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45134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45BF48-563F-4636-BF9B-4E2C889ABB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0263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981200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4038600" cy="1981200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4E9FA8-FC1E-4144-B0CC-E4E52DDFEC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29525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79"/>
            <a:ext cx="7772400" cy="5386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39"/>
            <a:ext cx="2926080" cy="307777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39"/>
            <a:ext cx="2103120" cy="307777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39"/>
            <a:ext cx="2103120" cy="307777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8221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4819" y="1205029"/>
            <a:ext cx="7934363" cy="460575"/>
          </a:xfrm>
        </p:spPr>
        <p:txBody>
          <a:bodyPr lIns="0" tIns="0" rIns="0" bIns="0"/>
          <a:lstStyle>
            <a:lvl1pPr>
              <a:defRPr sz="2993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39"/>
            <a:ext cx="2926080" cy="307777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39"/>
            <a:ext cx="2103120" cy="307777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39"/>
            <a:ext cx="2103120" cy="307777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21168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4819" y="1205029"/>
            <a:ext cx="7934363" cy="460575"/>
          </a:xfrm>
        </p:spPr>
        <p:txBody>
          <a:bodyPr lIns="0" tIns="0" rIns="0" bIns="0"/>
          <a:lstStyle>
            <a:lvl1pPr>
              <a:defRPr sz="2993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>
          <a:xfrm>
            <a:off x="3108960" y="6377939"/>
            <a:ext cx="2926080" cy="307777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>
          <a:xfrm>
            <a:off x="457200" y="6377939"/>
            <a:ext cx="2103120" cy="307777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>
          <a:xfrm>
            <a:off x="6583680" y="6377939"/>
            <a:ext cx="2103120" cy="307777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62265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4819" y="1205029"/>
            <a:ext cx="7934363" cy="460575"/>
          </a:xfrm>
        </p:spPr>
        <p:txBody>
          <a:bodyPr lIns="0" tIns="0" rIns="0" bIns="0"/>
          <a:lstStyle>
            <a:lvl1pPr>
              <a:defRPr sz="2993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>
          <a:xfrm>
            <a:off x="3108960" y="6377939"/>
            <a:ext cx="2926080" cy="307777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>
          <a:xfrm>
            <a:off x="457200" y="6377939"/>
            <a:ext cx="2103120" cy="307777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>
          <a:xfrm>
            <a:off x="6583680" y="6377939"/>
            <a:ext cx="2103120" cy="307777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49292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33572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28650" y="1825626"/>
            <a:ext cx="3886200" cy="138499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29151" y="1825626"/>
            <a:ext cx="3886200" cy="138499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77940"/>
            <a:ext cx="2103120" cy="307777"/>
          </a:xfrm>
        </p:spPr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08960" y="6377940"/>
            <a:ext cx="2926080" cy="307777"/>
          </a:xfrm>
        </p:spPr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83680" y="6377940"/>
            <a:ext cx="2103120" cy="307777"/>
          </a:xfrm>
        </p:spPr>
        <p:txBody>
          <a:bodyPr/>
          <a:lstStyle/>
          <a:p>
            <a:fld id="{489EA89F-A909-4245-9CB3-83175BC4C10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5758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3869979"/>
            <a:ext cx="7886700" cy="69249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27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7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1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1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1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2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2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3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77940"/>
            <a:ext cx="2103120" cy="307777"/>
          </a:xfrm>
        </p:spPr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08960" y="6377940"/>
            <a:ext cx="2926080" cy="307777"/>
          </a:xfrm>
        </p:spPr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83680" y="6377940"/>
            <a:ext cx="2103120" cy="307777"/>
          </a:xfrm>
        </p:spPr>
        <p:txBody>
          <a:bodyPr/>
          <a:lstStyle/>
          <a:p>
            <a:fld id="{489EA89F-A909-4245-9CB3-83175BC4C10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214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18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7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 předlohy nadpisů.</a:t>
            </a:r>
          </a:p>
        </p:txBody>
      </p:sp>
      <p:sp>
        <p:nvSpPr>
          <p:cNvPr id="12698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12698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SzTx/>
              <a:buFontTx/>
              <a:buNone/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698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ClrTx/>
              <a:buSzTx/>
              <a:buFontTx/>
              <a:buNone/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698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SzTx/>
              <a:buFontTx/>
              <a:buNone/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1pPr>
          </a:lstStyle>
          <a:p>
            <a:pPr>
              <a:defRPr/>
            </a:pPr>
            <a:fld id="{2BCD2990-FC36-4FC1-A959-4493C059D5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  <p:sldLayoutId id="2147483720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1"/>
            <a:ext cx="9142805" cy="587606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sz="1539">
              <a:solidFill>
                <a:prstClr val="black"/>
              </a:solidFill>
              <a:effectLst/>
              <a:latin typeface="Calibri"/>
            </a:endParaRPr>
          </a:p>
        </p:txBody>
      </p:sp>
      <p:sp>
        <p:nvSpPr>
          <p:cNvPr id="17" name="bk object 17"/>
          <p:cNvSpPr/>
          <p:nvPr/>
        </p:nvSpPr>
        <p:spPr>
          <a:xfrm>
            <a:off x="5715614" y="6120915"/>
            <a:ext cx="955492" cy="48967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sz="1539">
              <a:solidFill>
                <a:prstClr val="black"/>
              </a:solidFill>
              <a:effectLst/>
              <a:latin typeface="Calibri"/>
            </a:endParaRPr>
          </a:p>
        </p:txBody>
      </p:sp>
      <p:sp>
        <p:nvSpPr>
          <p:cNvPr id="18" name="bk object 18"/>
          <p:cNvSpPr/>
          <p:nvPr/>
        </p:nvSpPr>
        <p:spPr>
          <a:xfrm>
            <a:off x="3237482" y="6192160"/>
            <a:ext cx="1777486" cy="350009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sz="1539">
              <a:solidFill>
                <a:prstClr val="black"/>
              </a:solidFill>
              <a:effectLst/>
              <a:latin typeface="Calibri"/>
            </a:endParaRPr>
          </a:p>
        </p:txBody>
      </p:sp>
      <p:sp>
        <p:nvSpPr>
          <p:cNvPr id="19" name="bk object 19"/>
          <p:cNvSpPr/>
          <p:nvPr/>
        </p:nvSpPr>
        <p:spPr>
          <a:xfrm>
            <a:off x="2471704" y="6120918"/>
            <a:ext cx="692859" cy="490022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sz="1539">
              <a:solidFill>
                <a:prstClr val="black"/>
              </a:solidFill>
              <a:effectLst/>
              <a:latin typeface="Calibri"/>
            </a:endParaRPr>
          </a:p>
        </p:txBody>
      </p:sp>
      <p:sp>
        <p:nvSpPr>
          <p:cNvPr id="20" name="bk object 20"/>
          <p:cNvSpPr/>
          <p:nvPr/>
        </p:nvSpPr>
        <p:spPr>
          <a:xfrm>
            <a:off x="2793616" y="6175325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sz="1539">
              <a:solidFill>
                <a:prstClr val="black"/>
              </a:solidFill>
              <a:effectLst/>
              <a:latin typeface="Calibri"/>
            </a:endParaRPr>
          </a:p>
        </p:txBody>
      </p:sp>
      <p:sp>
        <p:nvSpPr>
          <p:cNvPr id="21" name="bk object 21"/>
          <p:cNvSpPr/>
          <p:nvPr/>
        </p:nvSpPr>
        <p:spPr>
          <a:xfrm>
            <a:off x="2716657" y="6197193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sz="1539">
              <a:solidFill>
                <a:prstClr val="black"/>
              </a:solidFill>
              <a:effectLst/>
              <a:latin typeface="Calibri"/>
            </a:endParaRPr>
          </a:p>
        </p:txBody>
      </p:sp>
      <p:sp>
        <p:nvSpPr>
          <p:cNvPr id="22" name="bk object 22"/>
          <p:cNvSpPr/>
          <p:nvPr/>
        </p:nvSpPr>
        <p:spPr>
          <a:xfrm>
            <a:off x="2660318" y="6256925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sz="1539">
              <a:solidFill>
                <a:prstClr val="black"/>
              </a:solidFill>
              <a:effectLst/>
              <a:latin typeface="Calibri"/>
            </a:endParaRPr>
          </a:p>
        </p:txBody>
      </p:sp>
      <p:sp>
        <p:nvSpPr>
          <p:cNvPr id="23" name="bk object 23"/>
          <p:cNvSpPr/>
          <p:nvPr/>
        </p:nvSpPr>
        <p:spPr>
          <a:xfrm>
            <a:off x="2639698" y="6338550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sz="1539">
              <a:solidFill>
                <a:prstClr val="black"/>
              </a:solidFill>
              <a:effectLst/>
              <a:latin typeface="Calibri"/>
            </a:endParaRPr>
          </a:p>
        </p:txBody>
      </p:sp>
      <p:sp>
        <p:nvSpPr>
          <p:cNvPr id="24" name="bk object 24"/>
          <p:cNvSpPr/>
          <p:nvPr/>
        </p:nvSpPr>
        <p:spPr>
          <a:xfrm>
            <a:off x="2947536" y="6338550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sz="1539">
              <a:solidFill>
                <a:prstClr val="black"/>
              </a:solidFill>
              <a:effectLst/>
              <a:latin typeface="Calibri"/>
            </a:endParaRPr>
          </a:p>
        </p:txBody>
      </p:sp>
      <p:sp>
        <p:nvSpPr>
          <p:cNvPr id="25" name="bk object 25"/>
          <p:cNvSpPr/>
          <p:nvPr/>
        </p:nvSpPr>
        <p:spPr>
          <a:xfrm>
            <a:off x="2926915" y="6256925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sz="1539">
              <a:solidFill>
                <a:prstClr val="black"/>
              </a:solidFill>
              <a:effectLst/>
              <a:latin typeface="Calibri"/>
            </a:endParaRPr>
          </a:p>
        </p:txBody>
      </p:sp>
      <p:sp>
        <p:nvSpPr>
          <p:cNvPr id="26" name="bk object 26"/>
          <p:cNvSpPr/>
          <p:nvPr/>
        </p:nvSpPr>
        <p:spPr>
          <a:xfrm>
            <a:off x="2870576" y="6197193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sz="1539">
              <a:solidFill>
                <a:prstClr val="black"/>
              </a:solidFill>
              <a:effectLst/>
              <a:latin typeface="Calibri"/>
            </a:endParaRPr>
          </a:p>
        </p:txBody>
      </p:sp>
      <p:sp>
        <p:nvSpPr>
          <p:cNvPr id="27" name="bk object 27"/>
          <p:cNvSpPr/>
          <p:nvPr/>
        </p:nvSpPr>
        <p:spPr>
          <a:xfrm>
            <a:off x="2926915" y="6420152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sz="1539">
              <a:solidFill>
                <a:prstClr val="black"/>
              </a:solidFill>
              <a:effectLst/>
              <a:latin typeface="Calibri"/>
            </a:endParaRPr>
          </a:p>
        </p:txBody>
      </p:sp>
      <p:sp>
        <p:nvSpPr>
          <p:cNvPr id="28" name="bk object 28"/>
          <p:cNvSpPr/>
          <p:nvPr/>
        </p:nvSpPr>
        <p:spPr>
          <a:xfrm>
            <a:off x="2870576" y="6479894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sz="1539">
              <a:solidFill>
                <a:prstClr val="black"/>
              </a:solidFill>
              <a:effectLst/>
              <a:latin typeface="Calibri"/>
            </a:endParaRPr>
          </a:p>
        </p:txBody>
      </p:sp>
      <p:sp>
        <p:nvSpPr>
          <p:cNvPr id="29" name="bk object 29"/>
          <p:cNvSpPr/>
          <p:nvPr/>
        </p:nvSpPr>
        <p:spPr>
          <a:xfrm>
            <a:off x="2793616" y="6501763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sz="1539">
              <a:solidFill>
                <a:prstClr val="black"/>
              </a:solidFill>
              <a:effectLst/>
              <a:latin typeface="Calibri"/>
            </a:endParaRPr>
          </a:p>
        </p:txBody>
      </p:sp>
      <p:sp>
        <p:nvSpPr>
          <p:cNvPr id="30" name="bk object 30"/>
          <p:cNvSpPr/>
          <p:nvPr/>
        </p:nvSpPr>
        <p:spPr>
          <a:xfrm>
            <a:off x="2716657" y="6479894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sz="1539">
              <a:solidFill>
                <a:prstClr val="black"/>
              </a:solidFill>
              <a:effectLst/>
              <a:latin typeface="Calibri"/>
            </a:endParaRPr>
          </a:p>
        </p:txBody>
      </p:sp>
      <p:sp>
        <p:nvSpPr>
          <p:cNvPr id="31" name="bk object 31"/>
          <p:cNvSpPr/>
          <p:nvPr/>
        </p:nvSpPr>
        <p:spPr>
          <a:xfrm>
            <a:off x="2660318" y="6420152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sz="1539">
              <a:solidFill>
                <a:prstClr val="black"/>
              </a:solidFill>
              <a:effectLst/>
              <a:latin typeface="Calibri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4819" y="1205029"/>
            <a:ext cx="7934363" cy="5386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4819" y="1876956"/>
            <a:ext cx="793436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39"/>
            <a:ext cx="2926080" cy="2368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</a:pPr>
            <a:endParaRPr lang="cs-CZ" sz="1539">
              <a:solidFill>
                <a:prstClr val="black">
                  <a:tint val="75000"/>
                </a:prstClr>
              </a:solidFill>
              <a:effectLst/>
              <a:latin typeface="Calibri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39"/>
            <a:ext cx="2103120" cy="2368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</a:pPr>
            <a:endParaRPr lang="en-US" sz="1539">
              <a:solidFill>
                <a:prstClr val="black">
                  <a:tint val="75000"/>
                </a:prstClr>
              </a:solidFill>
              <a:effectLst/>
              <a:latin typeface="Calibri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39"/>
            <a:ext cx="2103120" cy="2368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</a:pPr>
            <a:fld id="{B6F15528-21DE-4FAA-801E-634DDDAF4B2B}" type="slidenum">
              <a:rPr lang="cs-CZ" sz="1539" smtClean="0">
                <a:solidFill>
                  <a:prstClr val="black">
                    <a:tint val="75000"/>
                  </a:prstClr>
                </a:solidFill>
                <a:effectLst/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None/>
              </a:pPr>
              <a:t>‹#›</a:t>
            </a:fld>
            <a:endParaRPr lang="cs-CZ" sz="1539">
              <a:solidFill>
                <a:prstClr val="black">
                  <a:tint val="75000"/>
                </a:prstClr>
              </a:solidFill>
              <a:effectLst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67614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</p:sldLayoutIdLst>
  <p:hf sldNum="0" hdr="0" dt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90952">
        <a:defRPr>
          <a:latin typeface="+mn-lt"/>
          <a:ea typeface="+mn-ea"/>
          <a:cs typeface="+mn-cs"/>
        </a:defRPr>
      </a:lvl2pPr>
      <a:lvl3pPr marL="781903">
        <a:defRPr>
          <a:latin typeface="+mn-lt"/>
          <a:ea typeface="+mn-ea"/>
          <a:cs typeface="+mn-cs"/>
        </a:defRPr>
      </a:lvl3pPr>
      <a:lvl4pPr marL="1172855">
        <a:defRPr>
          <a:latin typeface="+mn-lt"/>
          <a:ea typeface="+mn-ea"/>
          <a:cs typeface="+mn-cs"/>
        </a:defRPr>
      </a:lvl4pPr>
      <a:lvl5pPr marL="1563807">
        <a:defRPr>
          <a:latin typeface="+mn-lt"/>
          <a:ea typeface="+mn-ea"/>
          <a:cs typeface="+mn-cs"/>
        </a:defRPr>
      </a:lvl5pPr>
      <a:lvl6pPr marL="1954759">
        <a:defRPr>
          <a:latin typeface="+mn-lt"/>
          <a:ea typeface="+mn-ea"/>
          <a:cs typeface="+mn-cs"/>
        </a:defRPr>
      </a:lvl6pPr>
      <a:lvl7pPr marL="2345710">
        <a:defRPr>
          <a:latin typeface="+mn-lt"/>
          <a:ea typeface="+mn-ea"/>
          <a:cs typeface="+mn-cs"/>
        </a:defRPr>
      </a:lvl7pPr>
      <a:lvl8pPr marL="2736662">
        <a:defRPr>
          <a:latin typeface="+mn-lt"/>
          <a:ea typeface="+mn-ea"/>
          <a:cs typeface="+mn-cs"/>
        </a:defRPr>
      </a:lvl8pPr>
      <a:lvl9pPr marL="3127614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90952">
        <a:defRPr>
          <a:latin typeface="+mn-lt"/>
          <a:ea typeface="+mn-ea"/>
          <a:cs typeface="+mn-cs"/>
        </a:defRPr>
      </a:lvl2pPr>
      <a:lvl3pPr marL="781903">
        <a:defRPr>
          <a:latin typeface="+mn-lt"/>
          <a:ea typeface="+mn-ea"/>
          <a:cs typeface="+mn-cs"/>
        </a:defRPr>
      </a:lvl3pPr>
      <a:lvl4pPr marL="1172855">
        <a:defRPr>
          <a:latin typeface="+mn-lt"/>
          <a:ea typeface="+mn-ea"/>
          <a:cs typeface="+mn-cs"/>
        </a:defRPr>
      </a:lvl4pPr>
      <a:lvl5pPr marL="1563807">
        <a:defRPr>
          <a:latin typeface="+mn-lt"/>
          <a:ea typeface="+mn-ea"/>
          <a:cs typeface="+mn-cs"/>
        </a:defRPr>
      </a:lvl5pPr>
      <a:lvl6pPr marL="1954759">
        <a:defRPr>
          <a:latin typeface="+mn-lt"/>
          <a:ea typeface="+mn-ea"/>
          <a:cs typeface="+mn-cs"/>
        </a:defRPr>
      </a:lvl6pPr>
      <a:lvl7pPr marL="2345710">
        <a:defRPr>
          <a:latin typeface="+mn-lt"/>
          <a:ea typeface="+mn-ea"/>
          <a:cs typeface="+mn-cs"/>
        </a:defRPr>
      </a:lvl7pPr>
      <a:lvl8pPr marL="2736662">
        <a:defRPr>
          <a:latin typeface="+mn-lt"/>
          <a:ea typeface="+mn-ea"/>
          <a:cs typeface="+mn-cs"/>
        </a:defRPr>
      </a:lvl8pPr>
      <a:lvl9pPr marL="3127614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5.pn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7.pn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5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42.png"/><Relationship Id="rId5" Type="http://schemas.openxmlformats.org/officeDocument/2006/relationships/oleObject" Target="../embeddings/oleObject3.bin"/><Relationship Id="rId4" Type="http://schemas.openxmlformats.org/officeDocument/2006/relationships/image" Target="../media/image44.jpeg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1.png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3752"/>
            <a:ext cx="9142805" cy="554109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sz="1539">
              <a:solidFill>
                <a:prstClr val="black"/>
              </a:solidFill>
              <a:effectLst/>
              <a:latin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793616" y="601876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sz="1539">
              <a:solidFill>
                <a:prstClr val="black"/>
              </a:solidFill>
              <a:effectLst/>
              <a:latin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716657" y="6039387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sz="1539">
              <a:solidFill>
                <a:prstClr val="black"/>
              </a:solidFill>
              <a:effectLst/>
              <a:latin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660318" y="609571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sz="1539">
              <a:solidFill>
                <a:prstClr val="black"/>
              </a:solidFill>
              <a:effectLst/>
              <a:latin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639698" y="617268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sz="1539">
              <a:solidFill>
                <a:prstClr val="black"/>
              </a:solidFill>
              <a:effectLst/>
              <a:latin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870576" y="6039387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sz="1539">
              <a:solidFill>
                <a:prstClr val="black"/>
              </a:solidFill>
              <a:effectLst/>
              <a:latin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870576" y="6305971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sz="1539">
              <a:solidFill>
                <a:prstClr val="black"/>
              </a:solidFill>
              <a:effectLst/>
              <a:latin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793616" y="632659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sz="1539">
              <a:solidFill>
                <a:prstClr val="black"/>
              </a:solidFill>
              <a:effectLst/>
              <a:latin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716657" y="6305971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sz="1539">
              <a:solidFill>
                <a:prstClr val="black"/>
              </a:solidFill>
              <a:effectLst/>
              <a:latin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660318" y="624963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sz="1539">
              <a:solidFill>
                <a:prstClr val="black"/>
              </a:solidFill>
              <a:effectLst/>
              <a:latin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65785" y="2178687"/>
            <a:ext cx="7612217" cy="21716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en-US" sz="2736" b="1" dirty="0">
                <a:solidFill>
                  <a:srgbClr val="4BACC6"/>
                </a:solidFill>
                <a:effectLst/>
                <a:latin typeface="Calibri"/>
              </a:rPr>
              <a:t>ESF II project of University of West Bohemia</a:t>
            </a:r>
            <a:endParaRPr lang="cs-CZ" sz="2736" b="1" dirty="0">
              <a:solidFill>
                <a:srgbClr val="4BACC6"/>
              </a:solidFill>
              <a:effectLst/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cs-CZ" sz="2736" b="1" dirty="0">
              <a:solidFill>
                <a:srgbClr val="4BACC6"/>
              </a:solidFill>
              <a:effectLst/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cs-CZ" sz="1710" dirty="0" err="1">
                <a:solidFill>
                  <a:srgbClr val="4BACC6"/>
                </a:solidFill>
                <a:effectLst/>
                <a:latin typeface="Calibri"/>
              </a:rPr>
              <a:t>reg</a:t>
            </a:r>
            <a:r>
              <a:rPr lang="cs-CZ" sz="1710" dirty="0">
                <a:solidFill>
                  <a:srgbClr val="4BACC6"/>
                </a:solidFill>
                <a:effectLst/>
                <a:latin typeface="Calibri"/>
              </a:rPr>
              <a:t>. </a:t>
            </a:r>
            <a:r>
              <a:rPr lang="cs-CZ" sz="1710" dirty="0" err="1">
                <a:solidFill>
                  <a:srgbClr val="4BACC6"/>
                </a:solidFill>
                <a:effectLst/>
                <a:latin typeface="Calibri"/>
              </a:rPr>
              <a:t>number</a:t>
            </a:r>
            <a:r>
              <a:rPr lang="cs-CZ" sz="1710" dirty="0">
                <a:solidFill>
                  <a:srgbClr val="4BACC6"/>
                </a:solidFill>
                <a:effectLst/>
                <a:latin typeface="Calibri"/>
              </a:rPr>
              <a:t>: </a:t>
            </a:r>
            <a:r>
              <a:rPr lang="cs-CZ" sz="1710" dirty="0" smtClean="0">
                <a:solidFill>
                  <a:srgbClr val="4BACC6"/>
                </a:solidFill>
                <a:effectLst/>
                <a:latin typeface="Calibri"/>
              </a:rPr>
              <a:t>CZ.02.2.69/0.0/0.0/18_056/0013239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cs-CZ" sz="1710" dirty="0">
              <a:solidFill>
                <a:srgbClr val="4BACC6"/>
              </a:solidFill>
              <a:effectLst/>
              <a:latin typeface="Calibri"/>
              <a:cs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cs-CZ" sz="1710" dirty="0" smtClean="0">
              <a:solidFill>
                <a:srgbClr val="4BACC6"/>
              </a:solidFill>
              <a:effectLst/>
              <a:latin typeface="Calibri"/>
              <a:cs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cs-CZ" sz="1710" dirty="0">
              <a:solidFill>
                <a:srgbClr val="4BACC6"/>
              </a:solidFill>
              <a:effectLst/>
              <a:latin typeface="Calibri"/>
              <a:cs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cs-CZ" sz="1800" b="1" dirty="0">
                <a:solidFill>
                  <a:srgbClr val="FF0000"/>
                </a:solidFill>
              </a:rPr>
              <a:t>SURFACES AND THEIR TREATMENT</a:t>
            </a:r>
            <a:endParaRPr sz="1710" dirty="0">
              <a:solidFill>
                <a:srgbClr val="4BACC6"/>
              </a:solidFill>
              <a:effectLst/>
              <a:latin typeface="Calibri"/>
              <a:cs typeface="Calibri"/>
            </a:endParaRPr>
          </a:p>
        </p:txBody>
      </p:sp>
      <p:pic>
        <p:nvPicPr>
          <p:cNvPr id="22" name="Obrázek 21" descr="https://opvvv.msmt.cz/media/msmt/uploads/OP_VVV/Pravidla_pro_publicitu/logolinky/JVS2_opraveny_aj/logolink_OP_VVV_hor_barva_eng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1748" y="5778744"/>
            <a:ext cx="3968192" cy="88127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08163487"/>
      </p:ext>
    </p:extLst>
  </p:cSld>
  <p:clrMapOvr>
    <a:masterClrMapping/>
  </p:clrMapOvr>
  <p:transition>
    <p:push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3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b="1" dirty="0">
                <a:solidFill>
                  <a:srgbClr val="FF0000"/>
                </a:solidFill>
              </a:rPr>
              <a:t>SURFACES AND THEIR TREATMENT</a:t>
            </a:r>
          </a:p>
        </p:txBody>
      </p:sp>
      <p:sp>
        <p:nvSpPr>
          <p:cNvPr id="793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504" y="1810544"/>
            <a:ext cx="8229600" cy="533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 dirty="0" err="1">
                <a:solidFill>
                  <a:srgbClr val="FF0000"/>
                </a:solidFill>
                <a:effectLst/>
              </a:rPr>
              <a:t>Content</a:t>
            </a:r>
            <a:r>
              <a:rPr lang="cs-CZ" dirty="0">
                <a:solidFill>
                  <a:srgbClr val="FF0000"/>
                </a:solidFill>
                <a:effectLst/>
              </a:rPr>
              <a:t> </a:t>
            </a:r>
            <a:r>
              <a:rPr lang="cs-CZ" dirty="0" err="1">
                <a:solidFill>
                  <a:srgbClr val="FF0000"/>
                </a:solidFill>
                <a:effectLst/>
              </a:rPr>
              <a:t>of</a:t>
            </a:r>
            <a:r>
              <a:rPr lang="cs-CZ" dirty="0">
                <a:solidFill>
                  <a:srgbClr val="FF0000"/>
                </a:solidFill>
                <a:effectLst/>
              </a:rPr>
              <a:t> </a:t>
            </a:r>
            <a:r>
              <a:rPr lang="cs-CZ" dirty="0" err="1">
                <a:solidFill>
                  <a:srgbClr val="FF0000"/>
                </a:solidFill>
                <a:effectLst/>
              </a:rPr>
              <a:t>the</a:t>
            </a:r>
            <a:r>
              <a:rPr lang="cs-CZ" dirty="0">
                <a:solidFill>
                  <a:srgbClr val="FF0000"/>
                </a:solidFill>
                <a:effectLst/>
              </a:rPr>
              <a:t> </a:t>
            </a:r>
            <a:r>
              <a:rPr lang="cs-CZ" dirty="0" err="1">
                <a:solidFill>
                  <a:srgbClr val="FF0000"/>
                </a:solidFill>
                <a:effectLst/>
              </a:rPr>
              <a:t>Course</a:t>
            </a:r>
            <a:endParaRPr lang="cs-CZ" dirty="0">
              <a:solidFill>
                <a:srgbClr val="FF0000"/>
              </a:solidFill>
              <a:effectLst/>
            </a:endParaRPr>
          </a:p>
        </p:txBody>
      </p:sp>
      <p:sp>
        <p:nvSpPr>
          <p:cNvPr id="793604" name="Rectangle 4"/>
          <p:cNvSpPr>
            <a:spLocks noChangeArrowheads="1"/>
          </p:cNvSpPr>
          <p:nvPr/>
        </p:nvSpPr>
        <p:spPr bwMode="auto">
          <a:xfrm>
            <a:off x="105211" y="2290638"/>
            <a:ext cx="8610600" cy="447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defRPr/>
            </a:pP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Surface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and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its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properties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(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surface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structure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,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properties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)</a:t>
            </a:r>
          </a:p>
          <a:p>
            <a:pPr marL="342900" indent="-342900" algn="just">
              <a:defRPr/>
            </a:pP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Surface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damage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(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corrosion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,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wear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)</a:t>
            </a:r>
          </a:p>
          <a:p>
            <a:pPr marL="342900" indent="-342900" algn="just">
              <a:defRPr/>
            </a:pP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Methods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of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product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protection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(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environmental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modification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,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choice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of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material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, design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solution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,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electrochemical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and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temporary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protection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)</a:t>
            </a:r>
          </a:p>
          <a:p>
            <a:pPr marL="342900" indent="-342900" algn="just">
              <a:defRPr/>
            </a:pP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Preliminary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surface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treatment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(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mechanical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,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chemical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)</a:t>
            </a:r>
          </a:p>
          <a:p>
            <a:pPr marL="342900" indent="-342900">
              <a:defRPr/>
            </a:pPr>
            <a:r>
              <a:rPr lang="cs-CZ" sz="1800" b="1" dirty="0" err="1">
                <a:solidFill>
                  <a:srgbClr val="FF0000"/>
                </a:solidFill>
                <a:effectLst/>
                <a:latin typeface="Times New Roman" pitchFamily="18" charset="0"/>
              </a:rPr>
              <a:t>Organic</a:t>
            </a:r>
            <a:r>
              <a:rPr lang="cs-CZ" sz="1800" b="1" dirty="0">
                <a:solidFill>
                  <a:srgbClr val="FF0000"/>
                </a:solidFill>
                <a:effectLst/>
                <a:latin typeface="Times New Roman" pitchFamily="18" charset="0"/>
              </a:rPr>
              <a:t> </a:t>
            </a:r>
            <a:r>
              <a:rPr lang="cs-CZ" sz="1800" b="1" dirty="0" err="1">
                <a:solidFill>
                  <a:srgbClr val="FF0000"/>
                </a:solidFill>
                <a:effectLst/>
                <a:latin typeface="Times New Roman" pitchFamily="18" charset="0"/>
              </a:rPr>
              <a:t>coatings</a:t>
            </a:r>
            <a:r>
              <a:rPr lang="cs-CZ" sz="1800" b="1" dirty="0">
                <a:solidFill>
                  <a:srgbClr val="FF0000"/>
                </a:solidFill>
                <a:effectLst/>
                <a:latin typeface="Times New Roman" pitchFamily="18" charset="0"/>
              </a:rPr>
              <a:t> (</a:t>
            </a:r>
            <a:r>
              <a:rPr lang="cs-CZ" sz="1800" b="1" dirty="0" err="1">
                <a:solidFill>
                  <a:srgbClr val="FF0000"/>
                </a:solidFill>
                <a:effectLst/>
                <a:latin typeface="Times New Roman" pitchFamily="18" charset="0"/>
              </a:rPr>
              <a:t>paints</a:t>
            </a:r>
            <a:r>
              <a:rPr lang="cs-CZ" sz="1800" b="1" dirty="0">
                <a:solidFill>
                  <a:srgbClr val="FF0000"/>
                </a:solidFill>
                <a:effectLst/>
                <a:latin typeface="Times New Roman" pitchFamily="18" charset="0"/>
              </a:rPr>
              <a:t>, </a:t>
            </a:r>
            <a:r>
              <a:rPr lang="cs-CZ" sz="1800" b="1" dirty="0" err="1">
                <a:solidFill>
                  <a:srgbClr val="FF0000"/>
                </a:solidFill>
                <a:effectLst/>
                <a:latin typeface="Times New Roman" pitchFamily="18" charset="0"/>
              </a:rPr>
              <a:t>plastics</a:t>
            </a:r>
            <a:r>
              <a:rPr lang="cs-CZ" sz="1800" b="1" dirty="0">
                <a:solidFill>
                  <a:srgbClr val="FF0000"/>
                </a:solidFill>
                <a:effectLst/>
                <a:latin typeface="Times New Roman" pitchFamily="18" charset="0"/>
              </a:rPr>
              <a:t>, </a:t>
            </a:r>
            <a:r>
              <a:rPr lang="cs-CZ" sz="1800" b="1" dirty="0" err="1">
                <a:solidFill>
                  <a:srgbClr val="FF0000"/>
                </a:solidFill>
                <a:effectLst/>
                <a:latin typeface="Times New Roman" pitchFamily="18" charset="0"/>
              </a:rPr>
              <a:t>coating</a:t>
            </a:r>
            <a:r>
              <a:rPr lang="cs-CZ" sz="1800" b="1" dirty="0">
                <a:solidFill>
                  <a:srgbClr val="FF0000"/>
                </a:solidFill>
                <a:effectLst/>
                <a:latin typeface="Times New Roman" pitchFamily="18" charset="0"/>
              </a:rPr>
              <a:t> technology)</a:t>
            </a:r>
          </a:p>
          <a:p>
            <a:pPr marL="342900" indent="-342900">
              <a:defRPr/>
            </a:pP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Inorganic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coatings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(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conversion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layers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,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thermal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spraying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,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enamelling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)</a:t>
            </a:r>
          </a:p>
          <a:p>
            <a:pPr marL="342900" indent="-342900">
              <a:defRPr/>
            </a:pP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Metal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coatings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and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layers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(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thermal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,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immersion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,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spray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,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diffusion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,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phase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transformation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,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chemical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and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electrochemical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,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physical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and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physicochemical</a:t>
            </a:r>
            <a:r>
              <a:rPr lang="cs-CZ" sz="18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)</a:t>
            </a:r>
          </a:p>
          <a:p>
            <a:pPr marL="342900" indent="-342900">
              <a:defRPr/>
            </a:pPr>
            <a:r>
              <a:rPr lang="cs-CZ" sz="1800" b="1" dirty="0" err="1">
                <a:solidFill>
                  <a:schemeClr val="hlink"/>
                </a:solidFill>
                <a:effectLst/>
                <a:latin typeface="Times New Roman" pitchFamily="18" charset="0"/>
              </a:rPr>
              <a:t>Evaluation</a:t>
            </a:r>
            <a:r>
              <a:rPr lang="cs-CZ" sz="1800" b="1" dirty="0">
                <a:solidFill>
                  <a:schemeClr val="hlink"/>
                </a:solidFill>
                <a:effectLst/>
                <a:latin typeface="Times New Roman" pitchFamily="18" charset="0"/>
              </a:rPr>
              <a:t> </a:t>
            </a:r>
            <a:r>
              <a:rPr lang="cs-CZ" sz="1800" b="1" dirty="0" err="1">
                <a:solidFill>
                  <a:schemeClr val="hlink"/>
                </a:solidFill>
                <a:effectLst/>
                <a:latin typeface="Times New Roman" pitchFamily="18" charset="0"/>
              </a:rPr>
              <a:t>of</a:t>
            </a:r>
            <a:r>
              <a:rPr lang="cs-CZ" sz="1800" b="1" dirty="0">
                <a:solidFill>
                  <a:schemeClr val="hlink"/>
                </a:solidFill>
                <a:effectLst/>
                <a:latin typeface="Times New Roman" pitchFamily="18" charset="0"/>
              </a:rPr>
              <a:t> </a:t>
            </a:r>
            <a:r>
              <a:rPr lang="cs-CZ" sz="1800" b="1" dirty="0" err="1">
                <a:solidFill>
                  <a:schemeClr val="hlink"/>
                </a:solidFill>
                <a:effectLst/>
                <a:latin typeface="Times New Roman" pitchFamily="18" charset="0"/>
              </a:rPr>
              <a:t>surface</a:t>
            </a:r>
            <a:r>
              <a:rPr lang="cs-CZ" sz="1800" b="1" dirty="0">
                <a:solidFill>
                  <a:schemeClr val="hlink"/>
                </a:solidFill>
                <a:effectLst/>
                <a:latin typeface="Times New Roman" pitchFamily="18" charset="0"/>
              </a:rPr>
              <a:t> </a:t>
            </a:r>
            <a:r>
              <a:rPr lang="cs-CZ" sz="1800" b="1" dirty="0" err="1">
                <a:solidFill>
                  <a:schemeClr val="hlink"/>
                </a:solidFill>
                <a:effectLst/>
                <a:latin typeface="Times New Roman" pitchFamily="18" charset="0"/>
              </a:rPr>
              <a:t>treatments</a:t>
            </a:r>
            <a:r>
              <a:rPr lang="cs-CZ" sz="1800" b="1" dirty="0">
                <a:solidFill>
                  <a:schemeClr val="hlink"/>
                </a:solidFill>
                <a:effectLst/>
                <a:latin typeface="Times New Roman" pitchFamily="18" charset="0"/>
              </a:rPr>
              <a:t> – </a:t>
            </a:r>
            <a:r>
              <a:rPr lang="cs-CZ" sz="1800" b="1" dirty="0" err="1">
                <a:solidFill>
                  <a:schemeClr val="hlink"/>
                </a:solidFill>
                <a:effectLst/>
                <a:latin typeface="Times New Roman" pitchFamily="18" charset="0"/>
              </a:rPr>
              <a:t>exercises</a:t>
            </a:r>
            <a:r>
              <a:rPr lang="cs-CZ" sz="1800" b="1" dirty="0">
                <a:solidFill>
                  <a:schemeClr val="hlink"/>
                </a:solidFill>
                <a:effectLst/>
                <a:latin typeface="Times New Roman" pitchFamily="18" charset="0"/>
              </a:rPr>
              <a:t> </a:t>
            </a:r>
          </a:p>
          <a:p>
            <a:pPr marL="342900" indent="-342900">
              <a:buFont typeface="Wingdings" pitchFamily="2" charset="2"/>
              <a:buNone/>
              <a:defRPr/>
            </a:pPr>
            <a:endParaRPr lang="cs-CZ" sz="1800" dirty="0">
              <a:solidFill>
                <a:schemeClr val="hlink"/>
              </a:solidFill>
              <a:effectLst/>
              <a:latin typeface="Times New Roman" pitchFamily="18" charset="0"/>
            </a:endParaRPr>
          </a:p>
        </p:txBody>
      </p:sp>
      <p:sp>
        <p:nvSpPr>
          <p:cNvPr id="793605" name="Rectangle 5"/>
          <p:cNvSpPr>
            <a:spLocks noChangeArrowheads="1"/>
          </p:cNvSpPr>
          <p:nvPr/>
        </p:nvSpPr>
        <p:spPr bwMode="auto">
          <a:xfrm>
            <a:off x="0" y="1219200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cs-CZ" sz="1800" b="1" dirty="0">
                <a:effectLst/>
                <a:latin typeface="Arial" charset="0"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+mn-lt"/>
              </a:rPr>
              <a:t>Lectures</a:t>
            </a:r>
            <a:r>
              <a:rPr lang="cs-CZ" sz="1800" b="1" dirty="0">
                <a:solidFill>
                  <a:srgbClr val="000000"/>
                </a:solidFill>
                <a:effectLst/>
                <a:latin typeface="+mn-lt"/>
              </a:rPr>
              <a:t>:	Doc. Ing. Olga Bláhová, Ph.D. </a:t>
            </a:r>
          </a:p>
          <a:p>
            <a:pPr eaLnBrk="0" hangingPunct="0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800" dirty="0">
              <a:solidFill>
                <a:srgbClr val="000000"/>
              </a:solidFill>
              <a:effectLst/>
              <a:latin typeface="+mn-lt"/>
            </a:endParaRPr>
          </a:p>
        </p:txBody>
      </p:sp>
      <p:sp>
        <p:nvSpPr>
          <p:cNvPr id="793606" name="Rectangle 6"/>
          <p:cNvSpPr>
            <a:spLocks noChangeArrowheads="1"/>
          </p:cNvSpPr>
          <p:nvPr/>
        </p:nvSpPr>
        <p:spPr bwMode="auto">
          <a:xfrm>
            <a:off x="0" y="1524000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cs-CZ" sz="1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  <a:latin typeface="+mn-lt"/>
              </a:rPr>
              <a:t>Textbook</a:t>
            </a:r>
            <a:r>
              <a:rPr lang="cs-CZ" sz="1800" b="1" dirty="0">
                <a:solidFill>
                  <a:srgbClr val="000000"/>
                </a:solidFill>
                <a:effectLst/>
                <a:latin typeface="+mn-lt"/>
              </a:rPr>
              <a:t>:	Ing. Václav Kraus, CSc.</a:t>
            </a:r>
          </a:p>
          <a:p>
            <a:pPr eaLnBrk="0" hangingPunct="0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800" dirty="0"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793607" name="Rectangle 7"/>
          <p:cNvSpPr>
            <a:spLocks noChangeArrowheads="1"/>
          </p:cNvSpPr>
          <p:nvPr/>
        </p:nvSpPr>
        <p:spPr bwMode="auto">
          <a:xfrm>
            <a:off x="0" y="4070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C963D3-2C90-42ED-B2E3-C0F89B4455BB}" type="slidenum">
              <a:rPr lang="cs-CZ" smtClean="0"/>
              <a:pPr>
                <a:defRPr/>
              </a:pPr>
              <a:t>2</a:t>
            </a:fld>
            <a:endParaRPr lang="cs-CZ"/>
          </a:p>
        </p:txBody>
      </p:sp>
      <p:pic>
        <p:nvPicPr>
          <p:cNvPr id="11" name="Obrázek 10" descr="https://opvvv.msmt.cz/media/msmt/uploads/OP_VVV/Pravidla_pro_publicitu/logolinky/JVS2_opraveny_aj/logolink_OP_VVV_hor_barva_eng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1748" y="5778744"/>
            <a:ext cx="3968192" cy="8812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76250"/>
            <a:ext cx="9144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>
                <a:solidFill>
                  <a:srgbClr val="FF0000"/>
                </a:solidFill>
              </a:rPr>
              <a:t>Basic </a:t>
            </a:r>
            <a:r>
              <a:rPr lang="cs-CZ" dirty="0" err="1">
                <a:solidFill>
                  <a:srgbClr val="FF0000"/>
                </a:solidFill>
              </a:rPr>
              <a:t>Technological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Areas</a:t>
            </a:r>
            <a:r>
              <a:rPr lang="cs-CZ" dirty="0">
                <a:solidFill>
                  <a:srgbClr val="FF0000"/>
                </a:solidFill>
              </a:rPr>
              <a:t> in </a:t>
            </a:r>
            <a:r>
              <a:rPr lang="cs-CZ" dirty="0" err="1">
                <a:solidFill>
                  <a:srgbClr val="FF0000"/>
                </a:solidFill>
              </a:rPr>
              <a:t>Surface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Treatment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79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68" y="1209675"/>
            <a:ext cx="9972675" cy="54451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 sz="2000" dirty="0" err="1">
                <a:solidFill>
                  <a:srgbClr val="FF0000"/>
                </a:solidFill>
              </a:rPr>
              <a:t>preliminary</a:t>
            </a:r>
            <a:r>
              <a:rPr lang="cs-CZ" sz="2000" dirty="0">
                <a:solidFill>
                  <a:srgbClr val="FF0000"/>
                </a:solidFill>
              </a:rPr>
              <a:t> </a:t>
            </a:r>
            <a:r>
              <a:rPr lang="cs-CZ" sz="2000" dirty="0" err="1">
                <a:solidFill>
                  <a:srgbClr val="FF0000"/>
                </a:solidFill>
              </a:rPr>
              <a:t>surface</a:t>
            </a:r>
            <a:r>
              <a:rPr lang="cs-CZ" sz="2000" dirty="0">
                <a:solidFill>
                  <a:srgbClr val="FF0000"/>
                </a:solidFill>
              </a:rPr>
              <a:t> </a:t>
            </a:r>
            <a:r>
              <a:rPr lang="cs-CZ" sz="2000" dirty="0" err="1">
                <a:solidFill>
                  <a:srgbClr val="FF0000"/>
                </a:solidFill>
              </a:rPr>
              <a:t>preparation</a:t>
            </a:r>
            <a:r>
              <a:rPr lang="cs-CZ" sz="2000" dirty="0"/>
              <a:t> 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- </a:t>
            </a:r>
            <a:r>
              <a:rPr lang="cs-CZ" sz="2000" dirty="0" err="1">
                <a:solidFill>
                  <a:srgbClr val="000000"/>
                </a:solidFill>
              </a:rPr>
              <a:t>mechanical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surface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preparation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- </a:t>
            </a:r>
            <a:r>
              <a:rPr lang="cs-CZ" sz="2000" dirty="0" err="1">
                <a:solidFill>
                  <a:srgbClr val="000000"/>
                </a:solidFill>
              </a:rPr>
              <a:t>chemical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surface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preparation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000" dirty="0" err="1">
                <a:solidFill>
                  <a:srgbClr val="FF0000"/>
                </a:solidFill>
              </a:rPr>
              <a:t>coatings</a:t>
            </a:r>
            <a:r>
              <a:rPr lang="cs-CZ" sz="2000" dirty="0">
                <a:solidFill>
                  <a:srgbClr val="FF0000"/>
                </a:solidFill>
              </a:rPr>
              <a:t> and </a:t>
            </a:r>
            <a:r>
              <a:rPr lang="cs-CZ" sz="2000" dirty="0" err="1">
                <a:solidFill>
                  <a:srgbClr val="FF0000"/>
                </a:solidFill>
              </a:rPr>
              <a:t>coating</a:t>
            </a:r>
            <a:r>
              <a:rPr lang="cs-CZ" sz="2000" dirty="0">
                <a:solidFill>
                  <a:srgbClr val="FF0000"/>
                </a:solidFill>
              </a:rPr>
              <a:t> </a:t>
            </a:r>
            <a:r>
              <a:rPr lang="cs-CZ" sz="2000" dirty="0" err="1">
                <a:solidFill>
                  <a:srgbClr val="FF0000"/>
                </a:solidFill>
              </a:rPr>
              <a:t>systems</a:t>
            </a:r>
            <a:endParaRPr lang="cs-CZ" sz="2000" dirty="0">
              <a:solidFill>
                <a:srgbClr val="FF0000"/>
              </a:solidFill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cs-CZ" sz="2000" dirty="0">
                <a:solidFill>
                  <a:srgbClr val="FF0000"/>
                </a:solidFill>
              </a:rPr>
              <a:t>	- </a:t>
            </a:r>
            <a:r>
              <a:rPr lang="cs-CZ" sz="2000" dirty="0" err="1">
                <a:solidFill>
                  <a:srgbClr val="FF0000"/>
                </a:solidFill>
              </a:rPr>
              <a:t>organic</a:t>
            </a:r>
            <a:r>
              <a:rPr lang="cs-CZ" sz="2000" dirty="0">
                <a:solidFill>
                  <a:srgbClr val="FF0000"/>
                </a:solidFill>
              </a:rPr>
              <a:t> </a:t>
            </a:r>
            <a:r>
              <a:rPr lang="cs-CZ" sz="2000" dirty="0" err="1">
                <a:solidFill>
                  <a:srgbClr val="FF0000"/>
                </a:solidFill>
              </a:rPr>
              <a:t>coatings</a:t>
            </a:r>
            <a:r>
              <a:rPr lang="cs-CZ" sz="2000" dirty="0">
                <a:solidFill>
                  <a:srgbClr val="FF0000"/>
                </a:solidFill>
              </a:rPr>
              <a:t>:</a:t>
            </a:r>
            <a:r>
              <a:rPr lang="cs-CZ" sz="2000" dirty="0"/>
              <a:t> 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	</a:t>
            </a:r>
            <a:r>
              <a:rPr lang="cs-CZ" sz="2000" dirty="0" err="1">
                <a:solidFill>
                  <a:srgbClr val="000000"/>
                </a:solidFill>
              </a:rPr>
              <a:t>alone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	</a:t>
            </a:r>
            <a:r>
              <a:rPr lang="cs-CZ" sz="2000" dirty="0" err="1">
                <a:solidFill>
                  <a:srgbClr val="000000"/>
                </a:solidFill>
              </a:rPr>
              <a:t>combination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with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other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technologies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/>
              <a:t>		</a:t>
            </a:r>
            <a:r>
              <a:rPr lang="cs-CZ" sz="2000" dirty="0">
                <a:solidFill>
                  <a:srgbClr val="FF0000"/>
                </a:solidFill>
              </a:rPr>
              <a:t>- </a:t>
            </a:r>
            <a:r>
              <a:rPr lang="cs-CZ" sz="2000" dirty="0" err="1">
                <a:solidFill>
                  <a:srgbClr val="FF0000"/>
                </a:solidFill>
              </a:rPr>
              <a:t>inorganic</a:t>
            </a:r>
            <a:r>
              <a:rPr lang="cs-CZ" sz="2000" dirty="0">
                <a:solidFill>
                  <a:srgbClr val="FF0000"/>
                </a:solidFill>
              </a:rPr>
              <a:t> </a:t>
            </a:r>
            <a:r>
              <a:rPr lang="cs-CZ" sz="2000" dirty="0" err="1">
                <a:solidFill>
                  <a:srgbClr val="FF0000"/>
                </a:solidFill>
              </a:rPr>
              <a:t>coatings</a:t>
            </a:r>
            <a:r>
              <a:rPr lang="cs-CZ" sz="2000" dirty="0">
                <a:solidFill>
                  <a:srgbClr val="FF0000"/>
                </a:solidFill>
              </a:rPr>
              <a:t>:</a:t>
            </a:r>
            <a:r>
              <a:rPr lang="cs-CZ" sz="2000" dirty="0"/>
              <a:t> 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/>
              <a:t>		</a:t>
            </a:r>
            <a:r>
              <a:rPr lang="cs-CZ" sz="2000" dirty="0">
                <a:solidFill>
                  <a:srgbClr val="000000"/>
                </a:solidFill>
              </a:rPr>
              <a:t>non-</a:t>
            </a:r>
            <a:r>
              <a:rPr lang="cs-CZ" sz="2000" dirty="0" err="1">
                <a:solidFill>
                  <a:srgbClr val="000000"/>
                </a:solidFill>
              </a:rPr>
              <a:t>metallic</a:t>
            </a:r>
            <a:r>
              <a:rPr lang="cs-CZ" sz="2000" dirty="0">
                <a:solidFill>
                  <a:srgbClr val="000000"/>
                </a:solidFill>
              </a:rPr>
              <a:t>: </a:t>
            </a:r>
            <a:r>
              <a:rPr lang="cs-CZ" sz="2000" dirty="0" err="1">
                <a:solidFill>
                  <a:srgbClr val="000000"/>
                </a:solidFill>
              </a:rPr>
              <a:t>enamels</a:t>
            </a:r>
            <a:r>
              <a:rPr lang="cs-CZ" sz="2000" dirty="0">
                <a:solidFill>
                  <a:srgbClr val="000000"/>
                </a:solidFill>
              </a:rPr>
              <a:t>, </a:t>
            </a:r>
            <a:r>
              <a:rPr lang="cs-CZ" sz="2000" dirty="0" err="1">
                <a:solidFill>
                  <a:srgbClr val="000000"/>
                </a:solidFill>
              </a:rPr>
              <a:t>thermal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coatings</a:t>
            </a:r>
            <a:r>
              <a:rPr lang="cs-CZ" sz="2000" dirty="0">
                <a:solidFill>
                  <a:srgbClr val="000000"/>
                </a:solidFill>
              </a:rPr>
              <a:t>, </a:t>
            </a:r>
            <a:r>
              <a:rPr lang="cs-CZ" sz="2000" dirty="0" err="1">
                <a:solidFill>
                  <a:srgbClr val="000000"/>
                </a:solidFill>
              </a:rPr>
              <a:t>etc</a:t>
            </a:r>
            <a:r>
              <a:rPr lang="cs-CZ" sz="2000" dirty="0">
                <a:solidFill>
                  <a:srgbClr val="000000"/>
                </a:solidFill>
              </a:rPr>
              <a:t>.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	metal: </a:t>
            </a:r>
            <a:r>
              <a:rPr lang="cs-CZ" sz="2000" dirty="0" err="1">
                <a:solidFill>
                  <a:srgbClr val="000000"/>
                </a:solidFill>
              </a:rPr>
              <a:t>chemical</a:t>
            </a:r>
            <a:r>
              <a:rPr lang="cs-CZ" sz="2000" dirty="0">
                <a:solidFill>
                  <a:srgbClr val="000000"/>
                </a:solidFill>
              </a:rPr>
              <a:t>, </a:t>
            </a:r>
            <a:r>
              <a:rPr lang="cs-CZ" sz="2000" dirty="0" err="1">
                <a:solidFill>
                  <a:srgbClr val="000000"/>
                </a:solidFill>
              </a:rPr>
              <a:t>electrochemical</a:t>
            </a:r>
            <a:r>
              <a:rPr lang="cs-CZ" sz="2000" dirty="0">
                <a:solidFill>
                  <a:srgbClr val="000000"/>
                </a:solidFill>
              </a:rPr>
              <a:t>, </a:t>
            </a:r>
            <a:r>
              <a:rPr lang="cs-CZ" sz="2000" dirty="0" err="1">
                <a:solidFill>
                  <a:srgbClr val="000000"/>
                </a:solidFill>
              </a:rPr>
              <a:t>thermal</a:t>
            </a:r>
            <a:r>
              <a:rPr lang="cs-CZ" sz="2000" dirty="0">
                <a:solidFill>
                  <a:srgbClr val="000000"/>
                </a:solidFill>
              </a:rPr>
              <a:t>, </a:t>
            </a:r>
            <a:r>
              <a:rPr lang="cs-CZ" sz="2000" dirty="0" err="1">
                <a:solidFill>
                  <a:srgbClr val="000000"/>
                </a:solidFill>
              </a:rPr>
              <a:t>etc</a:t>
            </a:r>
            <a:r>
              <a:rPr lang="cs-CZ" sz="2000" dirty="0">
                <a:solidFill>
                  <a:srgbClr val="000000"/>
                </a:solidFill>
              </a:rPr>
              <a:t>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C963D3-2C90-42ED-B2E3-C0F89B4455BB}" type="slidenum">
              <a:rPr lang="cs-CZ" smtClean="0"/>
              <a:pPr>
                <a:defRPr/>
              </a:pPr>
              <a:t>3</a:t>
            </a:fld>
            <a:endParaRPr lang="cs-CZ" dirty="0"/>
          </a:p>
        </p:txBody>
      </p:sp>
      <p:pic>
        <p:nvPicPr>
          <p:cNvPr id="6" name="Obrázek 5" descr="https://opvvv.msmt.cz/media/msmt/uploads/OP_VVV/Pravidla_pro_publicitu/logolinky/JVS2_opraveny_aj/logolink_OP_VVV_hor_barva_en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1748" y="5778744"/>
            <a:ext cx="3968192" cy="8812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3"/>
          <p:cNvSpPr txBox="1">
            <a:spLocks noChangeArrowheads="1"/>
          </p:cNvSpPr>
          <p:nvPr/>
        </p:nvSpPr>
        <p:spPr bwMode="auto">
          <a:xfrm>
            <a:off x="0" y="2195736"/>
            <a:ext cx="9144000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342900" indent="-342900" eaLnBrk="1" hangingPunct="1">
              <a:spcBef>
                <a:spcPct val="50000"/>
              </a:spcBef>
              <a:buClrTx/>
              <a:buSzTx/>
              <a:defRPr/>
            </a:pPr>
            <a:r>
              <a:rPr lang="cs-CZ" sz="1800" b="1" dirty="0" err="1">
                <a:solidFill>
                  <a:srgbClr val="FF0000"/>
                </a:solidFill>
                <a:latin typeface="Times New Roman" pitchFamily="18" charset="0"/>
              </a:rPr>
              <a:t>Barrier</a:t>
            </a:r>
            <a:r>
              <a:rPr lang="cs-CZ" sz="1800" b="1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cs-CZ" sz="1800" b="1" dirty="0" err="1">
                <a:solidFill>
                  <a:srgbClr val="FF0000"/>
                </a:solidFill>
                <a:latin typeface="Times New Roman" pitchFamily="18" charset="0"/>
              </a:rPr>
              <a:t>effect</a:t>
            </a:r>
            <a:r>
              <a:rPr lang="cs-CZ" sz="1800" b="1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(no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pores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)</a:t>
            </a:r>
          </a:p>
          <a:p>
            <a:pPr marL="342900" indent="-342900" eaLnBrk="1" hangingPunct="1">
              <a:spcBef>
                <a:spcPct val="50000"/>
              </a:spcBef>
              <a:buClrTx/>
              <a:buSzTx/>
              <a:defRPr/>
            </a:pP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80 to 90%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of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all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coatings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  <a:p>
            <a:pPr marL="342900" indent="-342900" eaLnBrk="1" hangingPunct="1">
              <a:spcBef>
                <a:spcPct val="50000"/>
              </a:spcBef>
              <a:buClrTx/>
              <a:buSzTx/>
              <a:defRPr/>
            </a:pP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advantages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: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easy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accessibility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,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application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,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repairability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, use on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objects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of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any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shape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or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size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  <a:p>
            <a:pPr marL="342900" indent="-342900" eaLnBrk="1" hangingPunct="1">
              <a:spcBef>
                <a:spcPct val="50000"/>
              </a:spcBef>
              <a:buClrTx/>
              <a:buSzTx/>
              <a:defRPr/>
            </a:pP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disadvantages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: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flammability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,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carcinogenicity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,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etc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.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1800" b="1" dirty="0">
                <a:solidFill>
                  <a:srgbClr val="FF0000"/>
                </a:solidFill>
                <a:latin typeface="Times New Roman" pitchFamily="18" charset="0"/>
              </a:rPr>
              <a:t>Use: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Char char="•"/>
              <a:defRPr/>
            </a:pP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protective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effect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(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against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weather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,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sea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water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,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oil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,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fire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,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etc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.)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Char char="•"/>
              <a:defRPr/>
            </a:pP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decorative</a:t>
            </a:r>
            <a:endParaRPr lang="cs-CZ" sz="1800" dirty="0">
              <a:solidFill>
                <a:srgbClr val="000000"/>
              </a:solidFill>
              <a:latin typeface="Times New Roman" pitchFamily="18" charset="0"/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Char char="•"/>
              <a:defRPr/>
            </a:pP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signal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,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luminous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,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camouflage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,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dimming</a:t>
            </a:r>
            <a:endParaRPr lang="cs-CZ" sz="1800" dirty="0">
              <a:solidFill>
                <a:srgbClr val="000000"/>
              </a:solidFill>
              <a:latin typeface="Times New Roman" pitchFamily="18" charset="0"/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Char char="•"/>
              <a:defRPr/>
            </a:pP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fungicidal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(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against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moulds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and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fungi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),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bactericidal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,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etc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.</a:t>
            </a:r>
          </a:p>
        </p:txBody>
      </p:sp>
      <p:sp>
        <p:nvSpPr>
          <p:cNvPr id="5123" name="Text Box 4"/>
          <p:cNvSpPr txBox="1">
            <a:spLocks noChangeArrowheads="1"/>
          </p:cNvSpPr>
          <p:nvPr/>
        </p:nvSpPr>
        <p:spPr bwMode="auto">
          <a:xfrm>
            <a:off x="0" y="1052736"/>
            <a:ext cx="9144000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b="1" dirty="0" err="1">
                <a:solidFill>
                  <a:srgbClr val="FF0000"/>
                </a:solidFill>
                <a:latin typeface="Times New Roman" pitchFamily="18" charset="0"/>
              </a:rPr>
              <a:t>Paint-coating</a:t>
            </a:r>
            <a:r>
              <a:rPr lang="cs-CZ" b="1" dirty="0">
                <a:solidFill>
                  <a:srgbClr val="FF0000"/>
                </a:solidFill>
                <a:latin typeface="Times New Roman" pitchFamily="18" charset="0"/>
              </a:rPr>
              <a:t>:</a:t>
            </a:r>
            <a:r>
              <a:rPr lang="cs-CZ" b="1" dirty="0">
                <a:latin typeface="Times New Roman" pitchFamily="18" charset="0"/>
              </a:rPr>
              <a:t> 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b="1" dirty="0">
                <a:solidFill>
                  <a:srgbClr val="000000"/>
                </a:solidFill>
                <a:latin typeface="Times New Roman" pitchFamily="18" charset="0"/>
              </a:rPr>
              <a:t>a </a:t>
            </a:r>
            <a:r>
              <a:rPr lang="cs-CZ" b="1" dirty="0" err="1">
                <a:solidFill>
                  <a:srgbClr val="000000"/>
                </a:solidFill>
                <a:latin typeface="Times New Roman" pitchFamily="18" charset="0"/>
              </a:rPr>
              <a:t>continuous</a:t>
            </a:r>
            <a:r>
              <a:rPr lang="cs-CZ" b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b="1" dirty="0" err="1">
                <a:solidFill>
                  <a:srgbClr val="000000"/>
                </a:solidFill>
                <a:latin typeface="Times New Roman" pitchFamily="18" charset="0"/>
              </a:rPr>
              <a:t>coating</a:t>
            </a:r>
            <a:r>
              <a:rPr lang="cs-CZ" b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b="1" dirty="0" err="1">
                <a:solidFill>
                  <a:srgbClr val="000000"/>
                </a:solidFill>
                <a:latin typeface="Times New Roman" pitchFamily="18" charset="0"/>
              </a:rPr>
              <a:t>of</a:t>
            </a:r>
            <a:r>
              <a:rPr lang="cs-CZ" b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b="1" dirty="0" err="1">
                <a:solidFill>
                  <a:srgbClr val="000000"/>
                </a:solidFill>
                <a:latin typeface="Times New Roman" pitchFamily="18" charset="0"/>
              </a:rPr>
              <a:t>the</a:t>
            </a:r>
            <a:r>
              <a:rPr lang="cs-CZ" b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b="1" dirty="0" err="1">
                <a:solidFill>
                  <a:srgbClr val="000000"/>
                </a:solidFill>
                <a:latin typeface="Times New Roman" pitchFamily="18" charset="0"/>
              </a:rPr>
              <a:t>desired</a:t>
            </a:r>
            <a:r>
              <a:rPr lang="cs-CZ" b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b="1" dirty="0" err="1">
                <a:solidFill>
                  <a:srgbClr val="000000"/>
                </a:solidFill>
                <a:latin typeface="Times New Roman" pitchFamily="18" charset="0"/>
              </a:rPr>
              <a:t>properties</a:t>
            </a:r>
            <a:r>
              <a:rPr lang="cs-CZ" b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b="1" dirty="0" err="1">
                <a:solidFill>
                  <a:srgbClr val="000000"/>
                </a:solidFill>
                <a:latin typeface="Times New Roman" pitchFamily="18" charset="0"/>
              </a:rPr>
              <a:t>formed</a:t>
            </a:r>
            <a:r>
              <a:rPr lang="cs-CZ" b="1" dirty="0">
                <a:solidFill>
                  <a:srgbClr val="000000"/>
                </a:solidFill>
                <a:latin typeface="Times New Roman" pitchFamily="18" charset="0"/>
              </a:rPr>
              <a:t> by </a:t>
            </a:r>
            <a:r>
              <a:rPr lang="cs-CZ" b="1" dirty="0" err="1">
                <a:solidFill>
                  <a:srgbClr val="000000"/>
                </a:solidFill>
                <a:latin typeface="Times New Roman" pitchFamily="18" charset="0"/>
              </a:rPr>
              <a:t>applying</a:t>
            </a:r>
            <a:r>
              <a:rPr lang="cs-CZ" b="1" dirty="0">
                <a:solidFill>
                  <a:srgbClr val="000000"/>
                </a:solidFill>
                <a:latin typeface="Times New Roman" pitchFamily="18" charset="0"/>
              </a:rPr>
              <a:t> and </a:t>
            </a:r>
            <a:r>
              <a:rPr lang="cs-CZ" b="1" dirty="0" err="1">
                <a:solidFill>
                  <a:srgbClr val="000000"/>
                </a:solidFill>
                <a:latin typeface="Times New Roman" pitchFamily="18" charset="0"/>
              </a:rPr>
              <a:t>drying</a:t>
            </a:r>
            <a:r>
              <a:rPr lang="cs-CZ" b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b="1" dirty="0" err="1">
                <a:solidFill>
                  <a:srgbClr val="000000"/>
                </a:solidFill>
                <a:latin typeface="Times New Roman" pitchFamily="18" charset="0"/>
              </a:rPr>
              <a:t>one</a:t>
            </a:r>
            <a:r>
              <a:rPr lang="cs-CZ" b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b="1" dirty="0" err="1">
                <a:solidFill>
                  <a:srgbClr val="000000"/>
                </a:solidFill>
                <a:latin typeface="Times New Roman" pitchFamily="18" charset="0"/>
              </a:rPr>
              <a:t>or</a:t>
            </a:r>
            <a:r>
              <a:rPr lang="cs-CZ" b="1" dirty="0">
                <a:solidFill>
                  <a:srgbClr val="000000"/>
                </a:solidFill>
                <a:latin typeface="Times New Roman" pitchFamily="18" charset="0"/>
              </a:rPr>
              <a:t> more </a:t>
            </a:r>
            <a:r>
              <a:rPr lang="cs-CZ" b="1" dirty="0" err="1">
                <a:solidFill>
                  <a:srgbClr val="000000"/>
                </a:solidFill>
                <a:latin typeface="Times New Roman" pitchFamily="18" charset="0"/>
              </a:rPr>
              <a:t>coats</a:t>
            </a:r>
            <a:r>
              <a:rPr lang="cs-CZ" b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b="1" dirty="0" err="1">
                <a:solidFill>
                  <a:srgbClr val="000000"/>
                </a:solidFill>
                <a:latin typeface="Times New Roman" pitchFamily="18" charset="0"/>
              </a:rPr>
              <a:t>of</a:t>
            </a:r>
            <a:r>
              <a:rPr lang="cs-CZ" b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b="1" dirty="0" err="1">
                <a:solidFill>
                  <a:srgbClr val="000000"/>
                </a:solidFill>
                <a:latin typeface="Times New Roman" pitchFamily="18" charset="0"/>
              </a:rPr>
              <a:t>paint</a:t>
            </a:r>
            <a:r>
              <a:rPr lang="cs-CZ" b="1" dirty="0">
                <a:solidFill>
                  <a:srgbClr val="000000"/>
                </a:solidFill>
                <a:latin typeface="Times New Roman" pitchFamily="18" charset="0"/>
              </a:rPr>
              <a:t> on </a:t>
            </a:r>
            <a:r>
              <a:rPr lang="cs-CZ" b="1" dirty="0" err="1">
                <a:solidFill>
                  <a:srgbClr val="000000"/>
                </a:solidFill>
                <a:latin typeface="Times New Roman" pitchFamily="18" charset="0"/>
              </a:rPr>
              <a:t>the</a:t>
            </a:r>
            <a:r>
              <a:rPr lang="cs-CZ" b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b="1" dirty="0" err="1">
                <a:solidFill>
                  <a:srgbClr val="000000"/>
                </a:solidFill>
                <a:latin typeface="Times New Roman" pitchFamily="18" charset="0"/>
              </a:rPr>
              <a:t>surface</a:t>
            </a:r>
            <a:r>
              <a:rPr lang="cs-CZ" b="1" dirty="0">
                <a:solidFill>
                  <a:srgbClr val="000000"/>
                </a:solidFill>
                <a:latin typeface="Times New Roman" pitchFamily="18" charset="0"/>
              </a:rPr>
              <a:t> to </a:t>
            </a:r>
            <a:r>
              <a:rPr lang="cs-CZ" b="1" dirty="0" err="1">
                <a:solidFill>
                  <a:srgbClr val="000000"/>
                </a:solidFill>
                <a:latin typeface="Times New Roman" pitchFamily="18" charset="0"/>
              </a:rPr>
              <a:t>be</a:t>
            </a:r>
            <a:r>
              <a:rPr lang="cs-CZ" b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b="1" dirty="0" err="1">
                <a:solidFill>
                  <a:srgbClr val="000000"/>
                </a:solidFill>
                <a:latin typeface="Times New Roman" pitchFamily="18" charset="0"/>
              </a:rPr>
              <a:t>treated</a:t>
            </a:r>
            <a:endParaRPr lang="cs-CZ" b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799749" name="Rectangle 5"/>
          <p:cNvSpPr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sz="44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Organic</a:t>
            </a:r>
            <a:r>
              <a:rPr lang="cs-CZ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44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Painting</a:t>
            </a:r>
            <a:r>
              <a:rPr lang="cs-CZ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44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Substances</a:t>
            </a:r>
            <a:r>
              <a:rPr lang="cs-CZ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(NH)</a:t>
            </a:r>
            <a:endParaRPr lang="cs-CZ" sz="440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03C976-76BB-442C-A009-F405B3D56C33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  <p:pic>
        <p:nvPicPr>
          <p:cNvPr id="7" name="Obrázek 6" descr="https://opvvv.msmt.cz/media/msmt/uploads/OP_VVV/Pravidla_pro_publicitu/logolinky/JVS2_opraveny_aj/logolink_OP_VVV_hor_barva_en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1748" y="5778744"/>
            <a:ext cx="3968192" cy="8812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90872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>
                <a:solidFill>
                  <a:srgbClr val="FF0000"/>
                </a:solidFill>
              </a:rPr>
              <a:t>NH </a:t>
            </a:r>
            <a:r>
              <a:rPr lang="cs-CZ" dirty="0" err="1">
                <a:solidFill>
                  <a:srgbClr val="FF0000"/>
                </a:solidFill>
              </a:rPr>
              <a:t>Components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017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732418"/>
            <a:ext cx="9612560" cy="6192688"/>
          </a:xfrm>
        </p:spPr>
        <p:txBody>
          <a:bodyPr/>
          <a:lstStyle/>
          <a:p>
            <a:pPr marL="342900" lvl="1" indent="-342900" eaLnBrk="1" hangingPunct="1">
              <a:lnSpc>
                <a:spcPct val="80000"/>
              </a:lnSpc>
              <a:buClr>
                <a:schemeClr val="hlink"/>
              </a:buClr>
              <a:defRPr/>
            </a:pPr>
            <a:r>
              <a:rPr lang="cs-CZ" sz="1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Binders</a:t>
            </a:r>
            <a:endParaRPr lang="cs-CZ" sz="1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1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film-</a:t>
            </a:r>
            <a:r>
              <a:rPr lang="cs-CZ" sz="1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forming</a:t>
            </a:r>
            <a:r>
              <a:rPr lang="cs-CZ" sz="1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substances</a:t>
            </a:r>
            <a:endParaRPr lang="cs-CZ" sz="1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2" eaLnBrk="1" hangingPunct="1">
              <a:lnSpc>
                <a:spcPct val="80000"/>
              </a:lnSpc>
              <a:defRPr/>
            </a:pP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volatile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organic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compounds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drying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→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continuous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film</a:t>
            </a:r>
          </a:p>
          <a:p>
            <a:pPr lvl="2"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plasticizers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phthalates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adipates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PCBs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polychlorinated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biphenyls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carcinogenic</a:t>
            </a:r>
            <a:r>
              <a:rPr lang="cs-CZ" sz="1800" dirty="0">
                <a:solidFill>
                  <a:srgbClr val="000000"/>
                </a:solidFill>
              </a:rPr>
              <a:t>)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solvents</a:t>
            </a:r>
            <a:r>
              <a:rPr lang="cs-CZ" sz="1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dilutents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):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modify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viscosity</a:t>
            </a:r>
            <a:endParaRPr lang="cs-CZ" sz="18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eaLnBrk="1" hangingPunct="1">
              <a:lnSpc>
                <a:spcPct val="80000"/>
              </a:lnSpc>
              <a:buClr>
                <a:schemeClr val="hlink"/>
              </a:buClr>
              <a:defRPr/>
            </a:pPr>
            <a:r>
              <a:rPr lang="cs-CZ" sz="1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Pigments</a:t>
            </a:r>
            <a:endParaRPr lang="cs-CZ" sz="1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anorganic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elements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metal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oxides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salts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organic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1800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inhibitory 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corrosion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retardation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Pb</a:t>
            </a:r>
            <a:r>
              <a:rPr lang="cs-CZ" sz="1800" baseline="-25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cs-CZ" sz="1800" baseline="-25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Ca</a:t>
            </a:r>
            <a:r>
              <a:rPr lang="cs-CZ" sz="1800" baseline="-25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PbO</a:t>
            </a:r>
            <a:r>
              <a:rPr lang="cs-CZ" sz="1800" baseline="-25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dust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etc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.)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18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neutral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(do not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affect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corrosion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PbCrO</a:t>
            </a:r>
            <a:r>
              <a:rPr lang="cs-CZ" sz="1800" baseline="-25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TiO</a:t>
            </a:r>
            <a:r>
              <a:rPr lang="cs-CZ" sz="1800" baseline="-25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Fe</a:t>
            </a:r>
            <a:r>
              <a:rPr lang="cs-CZ" sz="1800" baseline="-25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cs-CZ" sz="1800" baseline="-25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Al bronze,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mica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etc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.)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18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stimulating</a:t>
            </a:r>
            <a:r>
              <a:rPr lang="cs-CZ" sz="1800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corrosion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support: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graphite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soot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etc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Fillers</a:t>
            </a:r>
            <a:endParaRPr lang="cs-CZ" sz="1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insoluble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binders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modification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technological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properties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mostly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finely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ground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minerals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limestone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barite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talc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etc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Additives</a:t>
            </a:r>
            <a:endParaRPr lang="cs-CZ" sz="1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excipients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modification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technological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properties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e.g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emulsifiers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driers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desiccants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solutions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driers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stabilizers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emollients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...</a:t>
            </a:r>
          </a:p>
          <a:p>
            <a:pPr eaLnBrk="1" hangingPunct="1">
              <a:lnSpc>
                <a:spcPct val="80000"/>
              </a:lnSpc>
              <a:defRPr/>
            </a:pPr>
            <a:endParaRPr lang="cs-CZ" sz="18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F0838-D605-43E2-8C8E-385AA71AA04D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  <p:pic>
        <p:nvPicPr>
          <p:cNvPr id="6" name="Obrázek 5" descr="https://opvvv.msmt.cz/media/msmt/uploads/OP_VVV/Pravidla_pro_publicitu/logolinky/JVS2_opraveny_aj/logolink_OP_VVV_hor_barva_en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1748" y="5778744"/>
            <a:ext cx="3968192" cy="8812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2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031875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>
                <a:solidFill>
                  <a:srgbClr val="FF0000"/>
                </a:solidFill>
              </a:rPr>
              <a:t>NH </a:t>
            </a:r>
            <a:r>
              <a:rPr lang="cs-CZ" dirty="0" err="1">
                <a:solidFill>
                  <a:srgbClr val="FF0000"/>
                </a:solidFill>
              </a:rPr>
              <a:t>Types</a:t>
            </a:r>
            <a:r>
              <a:rPr lang="cs-CZ" dirty="0">
                <a:solidFill>
                  <a:srgbClr val="FF0000"/>
                </a:solidFill>
              </a:rPr>
              <a:t> and </a:t>
            </a:r>
            <a:r>
              <a:rPr lang="cs-CZ" dirty="0" err="1">
                <a:solidFill>
                  <a:srgbClr val="FF0000"/>
                </a:solidFill>
              </a:rPr>
              <a:t>Their</a:t>
            </a:r>
            <a:r>
              <a:rPr lang="cs-CZ" dirty="0">
                <a:solidFill>
                  <a:srgbClr val="FF0000"/>
                </a:solidFill>
              </a:rPr>
              <a:t> Use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1412875"/>
            <a:ext cx="9144000" cy="5083475"/>
          </a:xfrm>
        </p:spPr>
        <p:txBody>
          <a:bodyPr/>
          <a:lstStyle/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Basic type </a:t>
            </a:r>
            <a:r>
              <a:rPr lang="cs-CZ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NH 		      </a:t>
            </a:r>
            <a:r>
              <a:rPr lang="cs-CZ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Content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solvents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Use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Solvent</a:t>
            </a:r>
            <a:r>
              <a:rPr lang="cs-C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cs-CZ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conventional</a:t>
            </a:r>
            <a:r>
              <a:rPr lang="cs-C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	            </a:t>
            </a:r>
            <a:r>
              <a:rPr lang="cs-CZ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approx</a:t>
            </a:r>
            <a:r>
              <a:rPr lang="cs-C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40-60%       </a:t>
            </a:r>
            <a:r>
              <a:rPr lang="cs-CZ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approx</a:t>
            </a:r>
            <a:r>
              <a:rPr lang="cs-C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28%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High</a:t>
            </a:r>
            <a:r>
              <a:rPr lang="cs-C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-dry </a:t>
            </a:r>
            <a:r>
              <a:rPr lang="cs-CZ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matter</a:t>
            </a:r>
            <a:r>
              <a:rPr lang="cs-C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(VSNH) 		</a:t>
            </a:r>
            <a:r>
              <a:rPr lang="cs-CZ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approx</a:t>
            </a:r>
            <a:r>
              <a:rPr lang="cs-C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15-25%       </a:t>
            </a:r>
            <a:r>
              <a:rPr lang="cs-CZ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approx</a:t>
            </a:r>
            <a:r>
              <a:rPr lang="cs-C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12%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Two-component</a:t>
            </a:r>
            <a:r>
              <a:rPr lang="cs-C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 </a:t>
            </a:r>
            <a:r>
              <a:rPr lang="cs-CZ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approx</a:t>
            </a:r>
            <a:r>
              <a:rPr lang="cs-C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30-40%      </a:t>
            </a:r>
            <a:r>
              <a:rPr lang="cs-CZ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approx</a:t>
            </a:r>
            <a:r>
              <a:rPr lang="cs-C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10%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Dilutable</a:t>
            </a:r>
            <a:r>
              <a:rPr lang="cs-C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</a:t>
            </a:r>
            <a:r>
              <a:rPr lang="cs-CZ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water</a:t>
            </a:r>
            <a:r>
              <a:rPr lang="cs-C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(VRNH) 		 </a:t>
            </a:r>
            <a:r>
              <a:rPr lang="cs-CZ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approx</a:t>
            </a:r>
            <a:r>
              <a:rPr lang="cs-C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2-10%        </a:t>
            </a:r>
            <a:r>
              <a:rPr lang="cs-CZ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approx</a:t>
            </a:r>
            <a:r>
              <a:rPr lang="cs-C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40%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Other</a:t>
            </a:r>
            <a:r>
              <a:rPr lang="cs-C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NH and </a:t>
            </a:r>
            <a:r>
              <a:rPr lang="cs-CZ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substances</a:t>
            </a:r>
            <a:r>
              <a:rPr lang="cs-C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 </a:t>
            </a:r>
            <a:r>
              <a:rPr lang="cs-CZ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approx</a:t>
            </a:r>
            <a:r>
              <a:rPr lang="cs-C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20-30% 	</a:t>
            </a:r>
            <a:r>
              <a:rPr lang="cs-CZ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approx</a:t>
            </a:r>
            <a:r>
              <a:rPr lang="cs-C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4%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Powder</a:t>
            </a:r>
            <a:r>
              <a:rPr lang="cs-C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NH (PNH) 			 </a:t>
            </a:r>
            <a:r>
              <a:rPr lang="cs-CZ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without</a:t>
            </a:r>
            <a:r>
              <a:rPr lang="cs-C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solvents</a:t>
            </a:r>
            <a:r>
              <a:rPr lang="cs-C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	</a:t>
            </a:r>
            <a:r>
              <a:rPr lang="cs-CZ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approx</a:t>
            </a:r>
            <a:r>
              <a:rPr lang="cs-C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6%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                                                                                                                     </a:t>
            </a:r>
            <a:endParaRPr lang="cs-CZ" sz="2400" dirty="0">
              <a:solidFill>
                <a:srgbClr val="4E4E5C"/>
              </a:solidFill>
              <a:effectLst/>
              <a:latin typeface="Verdana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F0838-D605-43E2-8C8E-385AA71AA04D}" type="slidenum">
              <a:rPr lang="cs-CZ" smtClean="0"/>
              <a:pPr>
                <a:defRPr/>
              </a:pPr>
              <a:t>6</a:t>
            </a:fld>
            <a:endParaRPr lang="cs-CZ" dirty="0"/>
          </a:p>
        </p:txBody>
      </p:sp>
      <p:pic>
        <p:nvPicPr>
          <p:cNvPr id="6" name="Obrázek 5" descr="https://opvvv.msmt.cz/media/msmt/uploads/OP_VVV/Pravidla_pro_publicitu/logolinky/JVS2_opraveny_aj/logolink_OP_VVV_hor_barva_en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1748" y="5778744"/>
            <a:ext cx="3968192" cy="88127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578822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90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031875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>
                <a:solidFill>
                  <a:srgbClr val="FF0000"/>
                </a:solidFill>
              </a:rPr>
              <a:t>NH </a:t>
            </a:r>
            <a:r>
              <a:rPr lang="cs-CZ" dirty="0" err="1">
                <a:solidFill>
                  <a:srgbClr val="FF0000"/>
                </a:solidFill>
              </a:rPr>
              <a:t>Labelling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6902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900113" y="1412875"/>
            <a:ext cx="7848600" cy="5445125"/>
          </a:xfrm>
        </p:spPr>
        <p:txBody>
          <a:bodyPr/>
          <a:lstStyle/>
          <a:p>
            <a:pPr eaLnBrk="1" hangingPunct="1">
              <a:buNone/>
              <a:defRPr/>
            </a:pPr>
            <a:r>
              <a:rPr lang="cs-CZ" sz="2400" b="1" dirty="0">
                <a:solidFill>
                  <a:srgbClr val="000000"/>
                </a:solidFill>
              </a:rPr>
              <a:t>A - </a:t>
            </a:r>
            <a:r>
              <a:rPr lang="cs-CZ" sz="2400" b="1" dirty="0" err="1">
                <a:solidFill>
                  <a:srgbClr val="000000"/>
                </a:solidFill>
              </a:rPr>
              <a:t>asphalt</a:t>
            </a:r>
            <a:endParaRPr lang="cs-CZ" sz="2400" b="1" dirty="0">
              <a:solidFill>
                <a:srgbClr val="000000"/>
              </a:solidFill>
            </a:endParaRPr>
          </a:p>
          <a:p>
            <a:pPr eaLnBrk="1" hangingPunct="1">
              <a:buNone/>
              <a:defRPr/>
            </a:pPr>
            <a:r>
              <a:rPr lang="cs-CZ" sz="2400" b="1" dirty="0">
                <a:solidFill>
                  <a:srgbClr val="000000"/>
                </a:solidFill>
              </a:rPr>
              <a:t>B - </a:t>
            </a:r>
            <a:r>
              <a:rPr lang="cs-CZ" sz="2400" b="1" dirty="0" err="1">
                <a:solidFill>
                  <a:srgbClr val="000000"/>
                </a:solidFill>
              </a:rPr>
              <a:t>solvent</a:t>
            </a:r>
            <a:r>
              <a:rPr lang="cs-CZ" sz="2400" b="1" dirty="0">
                <a:solidFill>
                  <a:srgbClr val="000000"/>
                </a:solidFill>
              </a:rPr>
              <a:t>-free - polyester</a:t>
            </a:r>
          </a:p>
          <a:p>
            <a:pPr eaLnBrk="1" hangingPunct="1">
              <a:buNone/>
              <a:defRPr/>
            </a:pPr>
            <a:r>
              <a:rPr lang="cs-CZ" sz="2400" b="1" dirty="0">
                <a:solidFill>
                  <a:srgbClr val="000000"/>
                </a:solidFill>
              </a:rPr>
              <a:t>C - </a:t>
            </a:r>
            <a:r>
              <a:rPr lang="cs-CZ" sz="2400" b="1" dirty="0" err="1">
                <a:solidFill>
                  <a:srgbClr val="000000"/>
                </a:solidFill>
              </a:rPr>
              <a:t>nitrocellulose</a:t>
            </a:r>
            <a:endParaRPr lang="cs-CZ" sz="2400" b="1" dirty="0">
              <a:solidFill>
                <a:srgbClr val="000000"/>
              </a:solidFill>
            </a:endParaRPr>
          </a:p>
          <a:p>
            <a:pPr eaLnBrk="1" hangingPunct="1">
              <a:buNone/>
              <a:defRPr/>
            </a:pPr>
            <a:r>
              <a:rPr lang="cs-CZ" sz="2400" b="1" dirty="0">
                <a:solidFill>
                  <a:srgbClr val="000000"/>
                </a:solidFill>
              </a:rPr>
              <a:t>E - </a:t>
            </a:r>
            <a:r>
              <a:rPr lang="cs-CZ" sz="2400" b="1" dirty="0" err="1">
                <a:solidFill>
                  <a:srgbClr val="000000"/>
                </a:solidFill>
              </a:rPr>
              <a:t>powder</a:t>
            </a:r>
            <a:endParaRPr lang="cs-CZ" sz="2400" b="1" dirty="0">
              <a:solidFill>
                <a:srgbClr val="000000"/>
              </a:solidFill>
            </a:endParaRPr>
          </a:p>
          <a:p>
            <a:pPr eaLnBrk="1" hangingPunct="1">
              <a:buNone/>
              <a:defRPr/>
            </a:pPr>
            <a:r>
              <a:rPr lang="cs-CZ" sz="2400" b="1" dirty="0">
                <a:solidFill>
                  <a:srgbClr val="000000"/>
                </a:solidFill>
              </a:rPr>
              <a:t>H - </a:t>
            </a:r>
            <a:r>
              <a:rPr lang="cs-CZ" sz="2400" b="1" dirty="0" err="1">
                <a:solidFill>
                  <a:srgbClr val="000000"/>
                </a:solidFill>
              </a:rPr>
              <a:t>chlorinated</a:t>
            </a:r>
            <a:r>
              <a:rPr lang="cs-CZ" sz="2400" b="1" dirty="0">
                <a:solidFill>
                  <a:srgbClr val="000000"/>
                </a:solidFill>
              </a:rPr>
              <a:t> </a:t>
            </a:r>
            <a:r>
              <a:rPr lang="cs-CZ" sz="2400" b="1" dirty="0" err="1">
                <a:solidFill>
                  <a:srgbClr val="000000"/>
                </a:solidFill>
              </a:rPr>
              <a:t>rubber</a:t>
            </a:r>
            <a:endParaRPr lang="cs-CZ" sz="2400" b="1" dirty="0">
              <a:solidFill>
                <a:srgbClr val="000000"/>
              </a:solidFill>
            </a:endParaRPr>
          </a:p>
          <a:p>
            <a:pPr eaLnBrk="1" hangingPunct="1">
              <a:buNone/>
              <a:defRPr/>
            </a:pPr>
            <a:r>
              <a:rPr lang="cs-CZ" sz="2400" b="1" dirty="0">
                <a:solidFill>
                  <a:srgbClr val="000000"/>
                </a:solidFill>
              </a:rPr>
              <a:t>K - </a:t>
            </a:r>
            <a:r>
              <a:rPr lang="cs-CZ" sz="2400" b="1" dirty="0" err="1">
                <a:solidFill>
                  <a:srgbClr val="000000"/>
                </a:solidFill>
              </a:rPr>
              <a:t>silicone</a:t>
            </a:r>
            <a:endParaRPr lang="cs-CZ" sz="2400" b="1" dirty="0">
              <a:solidFill>
                <a:srgbClr val="000000"/>
              </a:solidFill>
            </a:endParaRPr>
          </a:p>
          <a:p>
            <a:pPr eaLnBrk="1" hangingPunct="1">
              <a:buNone/>
              <a:defRPr/>
            </a:pPr>
            <a:r>
              <a:rPr lang="cs-CZ" sz="2400" b="1" dirty="0">
                <a:solidFill>
                  <a:srgbClr val="000000"/>
                </a:solidFill>
              </a:rPr>
              <a:t>L - </a:t>
            </a:r>
            <a:r>
              <a:rPr lang="cs-CZ" sz="2400" b="1" dirty="0" err="1">
                <a:solidFill>
                  <a:srgbClr val="000000"/>
                </a:solidFill>
              </a:rPr>
              <a:t>alcohol</a:t>
            </a:r>
            <a:endParaRPr lang="cs-CZ" sz="2400" b="1" dirty="0">
              <a:solidFill>
                <a:srgbClr val="000000"/>
              </a:solidFill>
            </a:endParaRPr>
          </a:p>
          <a:p>
            <a:pPr eaLnBrk="1" hangingPunct="1">
              <a:buNone/>
              <a:defRPr/>
            </a:pPr>
            <a:r>
              <a:rPr lang="cs-CZ" sz="2400" b="1" dirty="0">
                <a:solidFill>
                  <a:srgbClr val="000000"/>
                </a:solidFill>
              </a:rPr>
              <a:t>O - </a:t>
            </a:r>
            <a:r>
              <a:rPr lang="cs-CZ" sz="2400" b="1" dirty="0" err="1">
                <a:solidFill>
                  <a:srgbClr val="000000"/>
                </a:solidFill>
              </a:rPr>
              <a:t>oil</a:t>
            </a:r>
            <a:r>
              <a:rPr lang="cs-CZ" sz="2400" b="1" dirty="0">
                <a:solidFill>
                  <a:srgbClr val="000000"/>
                </a:solidFill>
              </a:rPr>
              <a:t>, </a:t>
            </a:r>
            <a:r>
              <a:rPr lang="cs-CZ" sz="2400" b="1" dirty="0" err="1">
                <a:solidFill>
                  <a:srgbClr val="000000"/>
                </a:solidFill>
              </a:rPr>
              <a:t>varnish</a:t>
            </a:r>
            <a:endParaRPr lang="cs-CZ" sz="2400" b="1" dirty="0">
              <a:solidFill>
                <a:srgbClr val="000000"/>
              </a:solidFill>
            </a:endParaRPr>
          </a:p>
          <a:p>
            <a:pPr eaLnBrk="1" hangingPunct="1">
              <a:buNone/>
              <a:defRPr/>
            </a:pPr>
            <a:r>
              <a:rPr lang="cs-CZ" sz="2400" b="1" dirty="0">
                <a:solidFill>
                  <a:srgbClr val="000000"/>
                </a:solidFill>
              </a:rPr>
              <a:t>P - </a:t>
            </a:r>
            <a:r>
              <a:rPr lang="cs-CZ" sz="2400" b="1" dirty="0" err="1">
                <a:solidFill>
                  <a:srgbClr val="000000"/>
                </a:solidFill>
              </a:rPr>
              <a:t>auxiliary</a:t>
            </a:r>
            <a:r>
              <a:rPr lang="cs-CZ" sz="2400" b="1" dirty="0">
                <a:solidFill>
                  <a:srgbClr val="000000"/>
                </a:solidFill>
              </a:rPr>
              <a:t> </a:t>
            </a:r>
            <a:r>
              <a:rPr lang="cs-CZ" sz="2400" b="1" dirty="0" err="1">
                <a:solidFill>
                  <a:srgbClr val="000000"/>
                </a:solidFill>
              </a:rPr>
              <a:t>painting</a:t>
            </a:r>
            <a:r>
              <a:rPr lang="cs-CZ" sz="2400" b="1" dirty="0">
                <a:solidFill>
                  <a:srgbClr val="000000"/>
                </a:solidFill>
              </a:rPr>
              <a:t> </a:t>
            </a:r>
            <a:r>
              <a:rPr lang="cs-CZ" sz="2400" b="1" dirty="0" err="1">
                <a:solidFill>
                  <a:srgbClr val="000000"/>
                </a:solidFill>
              </a:rPr>
              <a:t>substances</a:t>
            </a:r>
            <a:endParaRPr lang="cs-CZ" sz="2400" b="1" dirty="0">
              <a:solidFill>
                <a:srgbClr val="000000"/>
              </a:solidFill>
            </a:endParaRPr>
          </a:p>
          <a:p>
            <a:pPr eaLnBrk="1" hangingPunct="1">
              <a:buNone/>
              <a:defRPr/>
            </a:pPr>
            <a:r>
              <a:rPr lang="cs-CZ" sz="2400" b="1" dirty="0">
                <a:solidFill>
                  <a:srgbClr val="000000"/>
                </a:solidFill>
              </a:rPr>
              <a:t>S - </a:t>
            </a:r>
            <a:r>
              <a:rPr lang="cs-CZ" sz="2400" b="1" dirty="0" err="1">
                <a:solidFill>
                  <a:srgbClr val="000000"/>
                </a:solidFill>
              </a:rPr>
              <a:t>synthetic</a:t>
            </a:r>
            <a:endParaRPr lang="cs-CZ" sz="2400" b="1" dirty="0">
              <a:solidFill>
                <a:srgbClr val="000000"/>
              </a:solidFill>
            </a:endParaRPr>
          </a:p>
          <a:p>
            <a:pPr eaLnBrk="1" hangingPunct="1">
              <a:buNone/>
              <a:defRPr/>
            </a:pPr>
            <a:r>
              <a:rPr lang="cs-CZ" sz="2400" b="1" dirty="0">
                <a:solidFill>
                  <a:srgbClr val="000000"/>
                </a:solidFill>
              </a:rPr>
              <a:t>U - </a:t>
            </a:r>
            <a:r>
              <a:rPr lang="cs-CZ" sz="2400" b="1" dirty="0" err="1">
                <a:solidFill>
                  <a:srgbClr val="000000"/>
                </a:solidFill>
              </a:rPr>
              <a:t>polyurethane</a:t>
            </a:r>
            <a:endParaRPr lang="cs-CZ" sz="2400" b="1" dirty="0">
              <a:solidFill>
                <a:srgbClr val="000000"/>
              </a:solidFill>
            </a:endParaRPr>
          </a:p>
          <a:p>
            <a:pPr eaLnBrk="1" hangingPunct="1">
              <a:buNone/>
              <a:defRPr/>
            </a:pPr>
            <a:r>
              <a:rPr lang="cs-CZ" sz="2400" b="1" dirty="0">
                <a:solidFill>
                  <a:srgbClr val="000000"/>
                </a:solidFill>
              </a:rPr>
              <a:t>V - </a:t>
            </a:r>
            <a:r>
              <a:rPr lang="cs-CZ" sz="2400" b="1" dirty="0" err="1">
                <a:solidFill>
                  <a:srgbClr val="000000"/>
                </a:solidFill>
              </a:rPr>
              <a:t>water</a:t>
            </a:r>
            <a:r>
              <a:rPr lang="cs-CZ" sz="2400" b="1" dirty="0">
                <a:solidFill>
                  <a:srgbClr val="000000"/>
                </a:solidFill>
              </a:rPr>
              <a:t> and </a:t>
            </a:r>
            <a:r>
              <a:rPr lang="cs-CZ" sz="2400" b="1" dirty="0" err="1">
                <a:solidFill>
                  <a:srgbClr val="000000"/>
                </a:solidFill>
              </a:rPr>
              <a:t>emulsion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F0838-D605-43E2-8C8E-385AA71AA04D}" type="slidenum">
              <a:rPr lang="cs-CZ" smtClean="0"/>
              <a:pPr>
                <a:defRPr/>
              </a:pPr>
              <a:t>7</a:t>
            </a:fld>
            <a:endParaRPr lang="cs-CZ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2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031875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>
                <a:solidFill>
                  <a:srgbClr val="FF0000"/>
                </a:solidFill>
              </a:rPr>
              <a:t>NH </a:t>
            </a:r>
            <a:r>
              <a:rPr lang="cs-CZ" dirty="0" err="1">
                <a:solidFill>
                  <a:srgbClr val="FF0000"/>
                </a:solidFill>
              </a:rPr>
              <a:t>Labelling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1229790"/>
            <a:ext cx="8748713" cy="5013325"/>
          </a:xfrm>
        </p:spPr>
        <p:txBody>
          <a:bodyPr/>
          <a:lstStyle/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1. </a:t>
            </a:r>
            <a:r>
              <a:rPr lang="cs-CZ" sz="2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number</a:t>
            </a:r>
            <a:r>
              <a:rPr 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after</a:t>
            </a:r>
            <a:r>
              <a:rPr 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capital</a:t>
            </a:r>
            <a:r>
              <a:rPr 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letter</a:t>
            </a:r>
            <a:r>
              <a:rPr 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1 - </a:t>
            </a:r>
            <a:r>
              <a:rPr lang="cs-CZ" sz="20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varnishes</a:t>
            </a:r>
            <a:r>
              <a:rPr lang="cs-CZ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transparent and </a:t>
            </a:r>
            <a:r>
              <a:rPr lang="cs-CZ" sz="20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colourless</a:t>
            </a:r>
            <a:r>
              <a:rPr lang="cs-CZ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materials</a:t>
            </a:r>
            <a:endParaRPr lang="cs-CZ" sz="20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2 - </a:t>
            </a:r>
            <a:r>
              <a:rPr lang="cs-CZ" sz="20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weakly</a:t>
            </a:r>
            <a:r>
              <a:rPr lang="cs-CZ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medium </a:t>
            </a:r>
            <a:r>
              <a:rPr lang="cs-CZ" sz="20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pigmented</a:t>
            </a:r>
            <a:r>
              <a:rPr lang="cs-CZ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materials</a:t>
            </a:r>
            <a:endParaRPr lang="cs-CZ" sz="20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3 - </a:t>
            </a:r>
            <a:r>
              <a:rPr lang="cs-CZ" sz="20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tinting</a:t>
            </a:r>
            <a:r>
              <a:rPr lang="cs-CZ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pastes</a:t>
            </a:r>
            <a:endParaRPr lang="cs-CZ" sz="20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4 - </a:t>
            </a:r>
            <a:r>
              <a:rPr lang="cs-CZ" sz="20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spray</a:t>
            </a:r>
            <a:r>
              <a:rPr lang="cs-CZ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pastes</a:t>
            </a:r>
            <a:endParaRPr lang="cs-CZ" sz="20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5 - </a:t>
            </a:r>
            <a:r>
              <a:rPr lang="cs-CZ" sz="20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sealants</a:t>
            </a:r>
            <a:endParaRPr lang="cs-CZ" sz="20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6 - </a:t>
            </a:r>
            <a:r>
              <a:rPr lang="cs-CZ" sz="20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thinners</a:t>
            </a:r>
            <a:endParaRPr lang="cs-CZ" sz="20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7 - </a:t>
            </a:r>
            <a:r>
              <a:rPr lang="cs-CZ" sz="20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driers</a:t>
            </a:r>
            <a:r>
              <a:rPr lang="cs-CZ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0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hardeners</a:t>
            </a:r>
            <a:endParaRPr lang="cs-CZ" sz="20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8 - </a:t>
            </a:r>
            <a:r>
              <a:rPr lang="cs-CZ" sz="20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auxiliary</a:t>
            </a:r>
            <a:r>
              <a:rPr lang="cs-CZ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substances</a:t>
            </a:r>
            <a:r>
              <a:rPr lang="cs-CZ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</a:t>
            </a:r>
            <a:r>
              <a:rPr lang="cs-CZ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finishing</a:t>
            </a:r>
            <a:r>
              <a:rPr lang="cs-CZ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look</a:t>
            </a:r>
            <a:r>
              <a:rPr lang="cs-CZ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paint</a:t>
            </a:r>
            <a:r>
              <a:rPr lang="cs-CZ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film</a:t>
            </a:r>
            <a:endParaRPr lang="cs-CZ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endParaRPr lang="cs-CZ" sz="2000" dirty="0">
              <a:solidFill>
                <a:srgbClr val="4E4E5C"/>
              </a:solidFill>
              <a:effectLst/>
              <a:latin typeface="Verdana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F0838-D605-43E2-8C8E-385AA71AA04D}" type="slidenum">
              <a:rPr lang="cs-CZ" smtClean="0"/>
              <a:pPr>
                <a:defRPr/>
              </a:pPr>
              <a:t>8</a:t>
            </a:fld>
            <a:endParaRPr lang="cs-CZ"/>
          </a:p>
        </p:txBody>
      </p:sp>
      <p:pic>
        <p:nvPicPr>
          <p:cNvPr id="6" name="Obrázek 5" descr="https://opvvv.msmt.cz/media/msmt/uploads/OP_VVV/Pravidla_pro_publicitu/logolinky/JVS2_opraveny_aj/logolink_OP_VVV_hor_barva_en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1748" y="5778744"/>
            <a:ext cx="3968192" cy="8812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0" name="Text Box 2"/>
          <p:cNvSpPr txBox="1">
            <a:spLocks noChangeArrowheads="1"/>
          </p:cNvSpPr>
          <p:nvPr/>
        </p:nvSpPr>
        <p:spPr bwMode="auto">
          <a:xfrm>
            <a:off x="457200" y="836613"/>
            <a:ext cx="8686800" cy="4939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Char char="•"/>
              <a:defRPr/>
            </a:pPr>
            <a:r>
              <a:rPr lang="cs-CZ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Basic film-</a:t>
            </a:r>
            <a:r>
              <a:rPr lang="cs-CZ" sz="1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forming</a:t>
            </a:r>
            <a:r>
              <a:rPr lang="cs-CZ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1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substances</a:t>
            </a:r>
            <a:r>
              <a:rPr lang="cs-CZ" sz="18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: 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	natural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asphalts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and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resins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from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the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distillation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of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crude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oil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and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coal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tar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Char char="•"/>
              <a:defRPr/>
            </a:pP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Solubility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in non-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polar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organic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solvents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:</a:t>
            </a:r>
          </a:p>
          <a:p>
            <a:pPr eaLnBrk="1" hangingPunct="1">
              <a:spcBef>
                <a:spcPct val="50000"/>
              </a:spcBef>
              <a:buClrTx/>
              <a:buSzTx/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	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petrol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, toluene, xylene,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turpentine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etc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.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Char char="•"/>
              <a:defRPr/>
            </a:pP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Drying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– in air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	      -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firing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(up to 200</a:t>
            </a:r>
            <a:r>
              <a:rPr lang="cs-CZ" sz="1800" baseline="300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o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C) 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→ solid,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glossy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film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Char char="•"/>
              <a:defRPr/>
            </a:pPr>
            <a:r>
              <a:rPr lang="cs-CZ" sz="18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Properties</a:t>
            </a:r>
            <a:r>
              <a:rPr lang="cs-CZ" sz="18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: 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 - flexibility 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 -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chemical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resistance</a:t>
            </a:r>
            <a:endParaRPr lang="cs-CZ" sz="1800" dirty="0">
              <a:solidFill>
                <a:srgbClr val="0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	-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good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in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acidic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environment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except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concentrated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HNO</a:t>
            </a:r>
            <a:r>
              <a:rPr lang="cs-CZ" sz="1800" baseline="-250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3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and H</a:t>
            </a:r>
            <a:r>
              <a:rPr lang="cs-CZ" sz="1800" baseline="-250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2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SO</a:t>
            </a:r>
            <a:r>
              <a:rPr lang="cs-CZ" sz="1800" baseline="-250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4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1800" baseline="-250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						    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(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oxidizing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effect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)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	-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worse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in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weather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conditions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: O</a:t>
            </a:r>
            <a:r>
              <a:rPr lang="cs-CZ" sz="1800" baseline="-250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2,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, O</a:t>
            </a:r>
            <a:r>
              <a:rPr lang="cs-CZ" sz="1800" baseline="-250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3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emissions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etc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.</a:t>
            </a:r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457200" y="-152400"/>
            <a:ext cx="82296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A - </a:t>
            </a:r>
            <a:r>
              <a:rPr lang="cs-CZ" sz="44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Asphalt</a:t>
            </a:r>
            <a:r>
              <a:rPr lang="cs-CZ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NH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03C976-76BB-442C-A009-F405B3D56C33}" type="slidenum">
              <a:rPr lang="cs-CZ" smtClean="0"/>
              <a:pPr>
                <a:defRPr/>
              </a:pPr>
              <a:t>9</a:t>
            </a:fld>
            <a:endParaRPr lang="cs-CZ"/>
          </a:p>
        </p:txBody>
      </p:sp>
      <p:pic>
        <p:nvPicPr>
          <p:cNvPr id="6" name="Obrázek 5" descr="https://opvvv.msmt.cz/media/msmt/uploads/OP_VVV/Pravidla_pro_publicitu/logolinky/JVS2_opraveny_aj/logolink_OP_VVV_hor_barva_en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1748" y="5778744"/>
            <a:ext cx="3968192" cy="8812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074" name="Rectangle 2"/>
          <p:cNvSpPr>
            <a:spLocks noGrp="1" noChangeArrowheads="1"/>
          </p:cNvSpPr>
          <p:nvPr>
            <p:ph type="title"/>
          </p:nvPr>
        </p:nvSpPr>
        <p:spPr>
          <a:xfrm>
            <a:off x="3059113" y="765175"/>
            <a:ext cx="5868987" cy="13716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>
                <a:solidFill>
                  <a:srgbClr val="FF0000"/>
                </a:solidFill>
              </a:rPr>
              <a:t>C - </a:t>
            </a:r>
            <a:r>
              <a:rPr lang="cs-CZ" dirty="0" err="1">
                <a:solidFill>
                  <a:srgbClr val="FF0000"/>
                </a:solidFill>
              </a:rPr>
              <a:t>Nitrocellulose</a:t>
            </a:r>
            <a:r>
              <a:rPr lang="cs-CZ" dirty="0">
                <a:solidFill>
                  <a:srgbClr val="FF0000"/>
                </a:solidFill>
              </a:rPr>
              <a:t>  NH</a:t>
            </a:r>
          </a:p>
        </p:txBody>
      </p:sp>
      <p:sp>
        <p:nvSpPr>
          <p:cNvPr id="7710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5288" y="1989138"/>
            <a:ext cx="4038600" cy="55165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binders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cellulose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derivatives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pt-BR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HNO</a:t>
            </a:r>
            <a:r>
              <a:rPr lang="pt-BR" sz="1800" baseline="-25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pt-BR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C</a:t>
            </a:r>
            <a:r>
              <a:rPr lang="pt-BR" sz="1800" baseline="-25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r>
              <a:rPr lang="pt-BR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pt-BR" sz="1800" baseline="-25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r>
              <a:rPr lang="pt-BR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pt-BR" sz="1800" baseline="-25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pt-BR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→ C</a:t>
            </a:r>
            <a:r>
              <a:rPr lang="pt-BR" sz="1800" baseline="-25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r>
              <a:rPr lang="pt-BR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pt-BR" sz="1800" baseline="-25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pt-BR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(NO</a:t>
            </a:r>
            <a:r>
              <a:rPr lang="pt-BR" sz="1800" baseline="-25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pt-BR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pt-BR" sz="1800" baseline="-25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pt-BR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pt-BR" sz="1800" baseline="-25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pt-BR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+ 2 H</a:t>
            </a:r>
            <a:r>
              <a:rPr lang="pt-BR" sz="1800" baseline="-25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pt-BR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endParaRPr lang="cs-CZ" sz="18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Low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-dry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matter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content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10-27% -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multi-layer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coatings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needed</a:t>
            </a:r>
            <a:endParaRPr lang="cs-CZ" sz="18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solvents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esters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butyl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acetate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alcohols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ketones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toluene,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etc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emollients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phtalates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phosphates</a:t>
            </a:r>
            <a:endParaRPr lang="cs-CZ" sz="18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7107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105400" y="1989138"/>
            <a:ext cx="4038600" cy="48688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fast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drying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30-60 min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low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yield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properties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good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insulation</a:t>
            </a:r>
            <a:endParaRPr lang="cs-CZ" sz="18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hardness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fragility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low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adhesion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to metals: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need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primary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coating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oil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synthetic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NH,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etc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.)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resistance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good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against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weather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conditions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mineral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oils</a:t>
            </a:r>
            <a:r>
              <a:rPr lang="cs-CZ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chemicals</a:t>
            </a:r>
            <a:endParaRPr lang="cs-CZ" sz="18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45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0238"/>
            <a:ext cx="3714750" cy="3124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Line 6"/>
          <p:cNvSpPr>
            <a:spLocks noChangeShapeType="1"/>
          </p:cNvSpPr>
          <p:nvPr/>
        </p:nvSpPr>
        <p:spPr bwMode="auto">
          <a:xfrm flipV="1">
            <a:off x="2484438" y="1250950"/>
            <a:ext cx="428625" cy="102552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stealth" w="lg" len="lg"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F0838-D605-43E2-8C8E-385AA71AA04D}" type="slidenum">
              <a:rPr lang="cs-CZ" smtClean="0"/>
              <a:pPr>
                <a:defRPr/>
              </a:pPr>
              <a:t>10</a:t>
            </a:fld>
            <a:endParaRPr lang="cs-CZ"/>
          </a:p>
        </p:txBody>
      </p:sp>
      <p:pic>
        <p:nvPicPr>
          <p:cNvPr id="9" name="Obrázek 8" descr="https://opvvv.msmt.cz/media/msmt/uploads/OP_VVV/Pravidla_pro_publicitu/logolinky/JVS2_opraveny_aj/logolink_OP_VVV_hor_barva_eng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1748" y="5778744"/>
            <a:ext cx="3968192" cy="8812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0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>
                <a:solidFill>
                  <a:srgbClr val="FF0000"/>
                </a:solidFill>
              </a:rPr>
              <a:t>O - </a:t>
            </a:r>
            <a:r>
              <a:rPr lang="cs-CZ" dirty="0" err="1">
                <a:solidFill>
                  <a:srgbClr val="FF0000"/>
                </a:solidFill>
              </a:rPr>
              <a:t>Oil</a:t>
            </a:r>
            <a:r>
              <a:rPr lang="cs-CZ" dirty="0">
                <a:solidFill>
                  <a:srgbClr val="FF0000"/>
                </a:solidFill>
              </a:rPr>
              <a:t>  NH</a:t>
            </a:r>
          </a:p>
        </p:txBody>
      </p:sp>
      <p:sp>
        <p:nvSpPr>
          <p:cNvPr id="7700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981200"/>
            <a:ext cx="4619625" cy="4114800"/>
          </a:xfrm>
        </p:spPr>
        <p:txBody>
          <a:bodyPr/>
          <a:lstStyle/>
          <a:p>
            <a:pPr eaLnBrk="1" hangingPunct="1">
              <a:buNone/>
              <a:defRPr/>
            </a:pPr>
            <a:r>
              <a:rPr lang="cs-CZ" dirty="0">
                <a:solidFill>
                  <a:srgbClr val="000000"/>
                </a:solidFill>
              </a:rPr>
              <a:t>Natural and </a:t>
            </a:r>
            <a:r>
              <a:rPr lang="cs-CZ" dirty="0" err="1">
                <a:solidFill>
                  <a:srgbClr val="000000"/>
                </a:solidFill>
              </a:rPr>
              <a:t>artificial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resins</a:t>
            </a:r>
            <a:endParaRPr lang="cs-CZ" dirty="0">
              <a:solidFill>
                <a:srgbClr val="000000"/>
              </a:solidFill>
            </a:endParaRPr>
          </a:p>
          <a:p>
            <a:pPr eaLnBrk="1" hangingPunct="1">
              <a:buNone/>
              <a:defRPr/>
            </a:pPr>
            <a:endParaRPr lang="cs-CZ" dirty="0">
              <a:solidFill>
                <a:srgbClr val="000000"/>
              </a:solidFill>
            </a:endParaRPr>
          </a:p>
          <a:p>
            <a:pPr eaLnBrk="1" hangingPunct="1">
              <a:defRPr/>
            </a:pPr>
            <a:r>
              <a:rPr lang="cs-CZ" dirty="0" err="1">
                <a:solidFill>
                  <a:srgbClr val="000000"/>
                </a:solidFill>
              </a:rPr>
              <a:t>drying</a:t>
            </a:r>
            <a:r>
              <a:rPr lang="cs-CZ" dirty="0">
                <a:solidFill>
                  <a:srgbClr val="000000"/>
                </a:solidFill>
              </a:rPr>
              <a:t> by </a:t>
            </a:r>
            <a:r>
              <a:rPr lang="cs-CZ" dirty="0" err="1">
                <a:solidFill>
                  <a:srgbClr val="000000"/>
                </a:solidFill>
              </a:rPr>
              <a:t>oxipolymerization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method</a:t>
            </a:r>
            <a:r>
              <a:rPr lang="cs-CZ" dirty="0">
                <a:solidFill>
                  <a:srgbClr val="000000"/>
                </a:solidFill>
              </a:rPr>
              <a:t> 8-72 h</a:t>
            </a:r>
          </a:p>
          <a:p>
            <a:pPr eaLnBrk="1" hangingPunct="1">
              <a:defRPr/>
            </a:pPr>
            <a:r>
              <a:rPr lang="cs-CZ" dirty="0" err="1">
                <a:solidFill>
                  <a:srgbClr val="000000"/>
                </a:solidFill>
              </a:rPr>
              <a:t>yield</a:t>
            </a:r>
            <a:r>
              <a:rPr lang="cs-CZ" dirty="0">
                <a:solidFill>
                  <a:srgbClr val="000000"/>
                </a:solidFill>
              </a:rPr>
              <a:t>   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dirty="0">
                <a:solidFill>
                  <a:srgbClr val="000000"/>
                </a:solidFill>
              </a:rPr>
              <a:t>	80-250 g.m</a:t>
            </a:r>
            <a:r>
              <a:rPr lang="cs-CZ" baseline="30000" dirty="0">
                <a:solidFill>
                  <a:srgbClr val="000000"/>
                </a:solidFill>
              </a:rPr>
              <a:t>-2</a:t>
            </a:r>
            <a:endParaRPr lang="cs-CZ" dirty="0">
              <a:solidFill>
                <a:srgbClr val="000000"/>
              </a:solidFill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cs-CZ" dirty="0"/>
          </a:p>
        </p:txBody>
      </p:sp>
      <p:sp>
        <p:nvSpPr>
          <p:cNvPr id="770052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defRPr/>
            </a:pPr>
            <a:endParaRPr lang="cs-CZ" dirty="0"/>
          </a:p>
          <a:p>
            <a:pPr eaLnBrk="1" hangingPunct="1">
              <a:defRPr/>
            </a:pPr>
            <a:r>
              <a:rPr lang="cs-CZ" dirty="0" err="1">
                <a:solidFill>
                  <a:srgbClr val="000000"/>
                </a:solidFill>
              </a:rPr>
              <a:t>properties</a:t>
            </a:r>
            <a:r>
              <a:rPr lang="cs-CZ" dirty="0">
                <a:solidFill>
                  <a:srgbClr val="000000"/>
                </a:solidFill>
              </a:rPr>
              <a:t>:</a:t>
            </a:r>
          </a:p>
          <a:p>
            <a:pPr eaLnBrk="1" hangingPunct="1">
              <a:buNone/>
              <a:defRPr/>
            </a:pPr>
            <a:r>
              <a:rPr lang="cs-CZ" dirty="0">
                <a:solidFill>
                  <a:srgbClr val="000000"/>
                </a:solidFill>
              </a:rPr>
              <a:t>	</a:t>
            </a:r>
            <a:r>
              <a:rPr lang="cs-CZ" dirty="0" err="1">
                <a:solidFill>
                  <a:srgbClr val="000000"/>
                </a:solidFill>
              </a:rPr>
              <a:t>resistance</a:t>
            </a:r>
            <a:endParaRPr lang="cs-CZ" dirty="0">
              <a:solidFill>
                <a:srgbClr val="000000"/>
              </a:solidFill>
            </a:endParaRPr>
          </a:p>
          <a:p>
            <a:pPr eaLnBrk="1" hangingPunct="1">
              <a:buNone/>
              <a:defRPr/>
            </a:pPr>
            <a:r>
              <a:rPr lang="cs-CZ" dirty="0">
                <a:solidFill>
                  <a:srgbClr val="000000"/>
                </a:solidFill>
              </a:rPr>
              <a:t>	- </a:t>
            </a:r>
            <a:r>
              <a:rPr lang="cs-CZ" dirty="0" err="1">
                <a:solidFill>
                  <a:srgbClr val="000000"/>
                </a:solidFill>
              </a:rPr>
              <a:t>good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against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weather</a:t>
            </a:r>
            <a:r>
              <a:rPr lang="cs-CZ" dirty="0">
                <a:solidFill>
                  <a:srgbClr val="000000"/>
                </a:solidFill>
              </a:rPr>
              <a:t> 	</a:t>
            </a:r>
            <a:r>
              <a:rPr lang="cs-CZ" dirty="0" err="1">
                <a:solidFill>
                  <a:srgbClr val="000000"/>
                </a:solidFill>
              </a:rPr>
              <a:t>conditions</a:t>
            </a:r>
            <a:endParaRPr lang="cs-CZ" dirty="0">
              <a:solidFill>
                <a:srgbClr val="000000"/>
              </a:solidFill>
            </a:endParaRPr>
          </a:p>
          <a:p>
            <a:pPr eaLnBrk="1" hangingPunct="1">
              <a:buNone/>
              <a:defRPr/>
            </a:pPr>
            <a:r>
              <a:rPr lang="cs-CZ" dirty="0">
                <a:solidFill>
                  <a:srgbClr val="000000"/>
                </a:solidFill>
              </a:rPr>
              <a:t>     - </a:t>
            </a:r>
            <a:r>
              <a:rPr lang="cs-CZ" dirty="0" err="1">
                <a:solidFill>
                  <a:srgbClr val="000000"/>
                </a:solidFill>
              </a:rPr>
              <a:t>bad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against</a:t>
            </a:r>
            <a:endParaRPr lang="cs-CZ" dirty="0">
              <a:solidFill>
                <a:srgbClr val="000000"/>
              </a:solidFill>
            </a:endParaRPr>
          </a:p>
          <a:p>
            <a:pPr eaLnBrk="1" hangingPunct="1">
              <a:buNone/>
              <a:defRPr/>
            </a:pPr>
            <a:r>
              <a:rPr lang="cs-CZ" dirty="0">
                <a:solidFill>
                  <a:srgbClr val="000000"/>
                </a:solidFill>
              </a:rPr>
              <a:t>       	</a:t>
            </a:r>
            <a:r>
              <a:rPr lang="cs-CZ" dirty="0" err="1">
                <a:solidFill>
                  <a:srgbClr val="000000"/>
                </a:solidFill>
              </a:rPr>
              <a:t>chemical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effects</a:t>
            </a:r>
            <a:endParaRPr lang="cs-CZ" dirty="0">
              <a:solidFill>
                <a:srgbClr val="000000"/>
              </a:solidFill>
            </a:endParaRPr>
          </a:p>
          <a:p>
            <a:pPr eaLnBrk="1" hangingPunct="1">
              <a:buNone/>
              <a:defRPr/>
            </a:pPr>
            <a:r>
              <a:rPr lang="cs-CZ" dirty="0">
                <a:solidFill>
                  <a:srgbClr val="000000"/>
                </a:solidFill>
              </a:rPr>
              <a:t>	</a:t>
            </a:r>
            <a:r>
              <a:rPr lang="cs-CZ" dirty="0" err="1">
                <a:solidFill>
                  <a:srgbClr val="000000"/>
                </a:solidFill>
              </a:rPr>
              <a:t>adhesion</a:t>
            </a:r>
            <a:r>
              <a:rPr lang="cs-CZ" dirty="0">
                <a:solidFill>
                  <a:srgbClr val="000000"/>
                </a:solidFill>
              </a:rPr>
              <a:t> – </a:t>
            </a:r>
            <a:r>
              <a:rPr lang="cs-CZ" dirty="0" err="1">
                <a:solidFill>
                  <a:srgbClr val="000000"/>
                </a:solidFill>
              </a:rPr>
              <a:t>good</a:t>
            </a: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F0838-D605-43E2-8C8E-385AA71AA04D}" type="slidenum">
              <a:rPr lang="cs-CZ" smtClean="0"/>
              <a:pPr>
                <a:defRPr/>
              </a:pPr>
              <a:t>11</a:t>
            </a:fld>
            <a:endParaRPr lang="cs-CZ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2098" name="Rectangle 2"/>
          <p:cNvSpPr>
            <a:spLocks noGrp="1" noChangeArrowheads="1"/>
          </p:cNvSpPr>
          <p:nvPr>
            <p:ph type="title"/>
          </p:nvPr>
        </p:nvSpPr>
        <p:spPr>
          <a:xfrm>
            <a:off x="-1980728" y="-171400"/>
            <a:ext cx="8229600" cy="1065213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>
                <a:solidFill>
                  <a:srgbClr val="FF0000"/>
                </a:solidFill>
              </a:rPr>
              <a:t>S - </a:t>
            </a:r>
            <a:r>
              <a:rPr lang="cs-CZ" dirty="0" err="1">
                <a:solidFill>
                  <a:srgbClr val="FF0000"/>
                </a:solidFill>
              </a:rPr>
              <a:t>Synthetic</a:t>
            </a:r>
            <a:r>
              <a:rPr lang="cs-CZ" dirty="0">
                <a:solidFill>
                  <a:srgbClr val="FF0000"/>
                </a:solidFill>
              </a:rPr>
              <a:t> NH</a:t>
            </a:r>
          </a:p>
        </p:txBody>
      </p:sp>
      <p:sp>
        <p:nvSpPr>
          <p:cNvPr id="77210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1052513"/>
            <a:ext cx="9144000" cy="5805487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 err="1">
                <a:solidFill>
                  <a:srgbClr val="000000"/>
                </a:solidFill>
              </a:rPr>
              <a:t>Different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types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of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synthetic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resins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</a:rPr>
              <a:t>drying</a:t>
            </a:r>
            <a:r>
              <a:rPr lang="cs-CZ" sz="2000" dirty="0">
                <a:solidFill>
                  <a:srgbClr val="000000"/>
                </a:solidFill>
              </a:rPr>
              <a:t>: in air </a:t>
            </a:r>
            <a:r>
              <a:rPr lang="cs-CZ" sz="2000" dirty="0" err="1">
                <a:solidFill>
                  <a:srgbClr val="000000"/>
                </a:solidFill>
              </a:rPr>
              <a:t>or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firing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</a:rPr>
              <a:t>yield</a:t>
            </a:r>
            <a:r>
              <a:rPr lang="cs-CZ" sz="2000" dirty="0">
                <a:solidFill>
                  <a:srgbClr val="000000"/>
                </a:solidFill>
              </a:rPr>
              <a:t>: 80-160 g.m</a:t>
            </a:r>
            <a:r>
              <a:rPr lang="cs-CZ" sz="2000" baseline="30000" dirty="0">
                <a:solidFill>
                  <a:srgbClr val="000000"/>
                </a:solidFill>
              </a:rPr>
              <a:t>-2</a:t>
            </a:r>
          </a:p>
          <a:p>
            <a:pPr eaLnBrk="1" hangingPunct="1">
              <a:lnSpc>
                <a:spcPct val="90000"/>
              </a:lnSpc>
              <a:defRPr/>
            </a:pPr>
            <a:endParaRPr lang="cs-CZ" sz="800" dirty="0"/>
          </a:p>
          <a:p>
            <a:pPr eaLnBrk="1" hangingPunct="1">
              <a:lnSpc>
                <a:spcPct val="90000"/>
              </a:lnSpc>
              <a:defRPr/>
            </a:pPr>
            <a:r>
              <a:rPr lang="cs-CZ" sz="2000" dirty="0" err="1">
                <a:solidFill>
                  <a:srgbClr val="FF0000"/>
                </a:solidFill>
              </a:rPr>
              <a:t>Epoxy</a:t>
            </a:r>
            <a:r>
              <a:rPr lang="cs-CZ" sz="2000" dirty="0">
                <a:solidFill>
                  <a:srgbClr val="FF0000"/>
                </a:solidFill>
              </a:rPr>
              <a:t> 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/>
              <a:t>	</a:t>
            </a:r>
            <a:r>
              <a:rPr lang="cs-CZ" sz="2000" dirty="0">
                <a:solidFill>
                  <a:srgbClr val="000000"/>
                </a:solidFill>
              </a:rPr>
              <a:t>- </a:t>
            </a:r>
            <a:r>
              <a:rPr lang="cs-CZ" sz="2000" dirty="0" err="1">
                <a:solidFill>
                  <a:srgbClr val="000000"/>
                </a:solidFill>
              </a:rPr>
              <a:t>two-component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- </a:t>
            </a:r>
            <a:r>
              <a:rPr lang="cs-CZ" sz="2000" dirty="0" err="1">
                <a:solidFill>
                  <a:srgbClr val="000000"/>
                </a:solidFill>
              </a:rPr>
              <a:t>chemical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curing</a:t>
            </a:r>
            <a:r>
              <a:rPr lang="cs-CZ" sz="2000" dirty="0">
                <a:solidFill>
                  <a:srgbClr val="000000"/>
                </a:solidFill>
              </a:rPr>
              <a:t>: 160-180°C, 10-20 min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- </a:t>
            </a:r>
            <a:r>
              <a:rPr lang="cs-CZ" sz="2000" dirty="0" err="1">
                <a:solidFill>
                  <a:srgbClr val="000000"/>
                </a:solidFill>
              </a:rPr>
              <a:t>drying</a:t>
            </a:r>
            <a:r>
              <a:rPr lang="cs-CZ" sz="2000" dirty="0">
                <a:solidFill>
                  <a:srgbClr val="000000"/>
                </a:solidFill>
              </a:rPr>
              <a:t>: fast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- </a:t>
            </a:r>
            <a:r>
              <a:rPr lang="cs-CZ" sz="2000" dirty="0" err="1">
                <a:solidFill>
                  <a:srgbClr val="000000"/>
                </a:solidFill>
              </a:rPr>
              <a:t>curing</a:t>
            </a:r>
            <a:r>
              <a:rPr lang="cs-CZ" sz="2000" dirty="0">
                <a:solidFill>
                  <a:srgbClr val="000000"/>
                </a:solidFill>
              </a:rPr>
              <a:t>: </a:t>
            </a:r>
            <a:r>
              <a:rPr lang="cs-CZ" sz="2000" dirty="0" err="1">
                <a:solidFill>
                  <a:srgbClr val="000000"/>
                </a:solidFill>
              </a:rPr>
              <a:t>several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days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- </a:t>
            </a:r>
            <a:r>
              <a:rPr lang="cs-CZ" sz="2000" dirty="0" err="1">
                <a:solidFill>
                  <a:srgbClr val="000000"/>
                </a:solidFill>
              </a:rPr>
              <a:t>adhesion</a:t>
            </a:r>
            <a:r>
              <a:rPr lang="cs-CZ" sz="2000" dirty="0">
                <a:solidFill>
                  <a:srgbClr val="000000"/>
                </a:solidFill>
              </a:rPr>
              <a:t>: </a:t>
            </a:r>
            <a:r>
              <a:rPr lang="cs-CZ" sz="2000" dirty="0" err="1">
                <a:solidFill>
                  <a:srgbClr val="000000"/>
                </a:solidFill>
              </a:rPr>
              <a:t>excellent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for</a:t>
            </a:r>
            <a:r>
              <a:rPr lang="cs-CZ" sz="2000" dirty="0">
                <a:solidFill>
                  <a:srgbClr val="000000"/>
                </a:solidFill>
              </a:rPr>
              <a:t> most </a:t>
            </a:r>
            <a:r>
              <a:rPr lang="cs-CZ" sz="2000" dirty="0" err="1">
                <a:solidFill>
                  <a:srgbClr val="000000"/>
                </a:solidFill>
              </a:rPr>
              <a:t>coatings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- </a:t>
            </a:r>
            <a:r>
              <a:rPr lang="cs-CZ" sz="2000" dirty="0" err="1">
                <a:solidFill>
                  <a:srgbClr val="000000"/>
                </a:solidFill>
              </a:rPr>
              <a:t>resistance</a:t>
            </a:r>
            <a:r>
              <a:rPr lang="cs-CZ" sz="2000" dirty="0">
                <a:solidFill>
                  <a:srgbClr val="000000"/>
                </a:solidFill>
              </a:rPr>
              <a:t>: </a:t>
            </a:r>
            <a:r>
              <a:rPr lang="cs-CZ" sz="2000" dirty="0" err="1">
                <a:solidFill>
                  <a:srgbClr val="000000"/>
                </a:solidFill>
              </a:rPr>
              <a:t>good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against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impacts</a:t>
            </a:r>
            <a:r>
              <a:rPr lang="cs-CZ" sz="2000" dirty="0">
                <a:solidFill>
                  <a:srgbClr val="000000"/>
                </a:solidFill>
              </a:rPr>
              <a:t>, </a:t>
            </a:r>
            <a:r>
              <a:rPr lang="cs-CZ" sz="2000" dirty="0" err="1">
                <a:solidFill>
                  <a:srgbClr val="000000"/>
                </a:solidFill>
              </a:rPr>
              <a:t>mechanical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damage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		      </a:t>
            </a:r>
            <a:r>
              <a:rPr lang="cs-CZ" sz="2000" dirty="0" err="1">
                <a:solidFill>
                  <a:srgbClr val="000000"/>
                </a:solidFill>
              </a:rPr>
              <a:t>against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aggressive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environments</a:t>
            </a:r>
            <a:r>
              <a:rPr lang="cs-CZ" sz="2000" dirty="0">
                <a:solidFill>
                  <a:srgbClr val="000000"/>
                </a:solidFill>
              </a:rPr>
              <a:t>: </a:t>
            </a:r>
            <a:r>
              <a:rPr lang="cs-CZ" sz="2000" dirty="0" err="1">
                <a:solidFill>
                  <a:srgbClr val="000000"/>
                </a:solidFill>
              </a:rPr>
              <a:t>hydrocarbons</a:t>
            </a:r>
            <a:r>
              <a:rPr lang="cs-CZ" sz="2000" dirty="0">
                <a:solidFill>
                  <a:srgbClr val="000000"/>
                </a:solidFill>
              </a:rPr>
              <a:t>, </a:t>
            </a:r>
            <a:r>
              <a:rPr lang="cs-CZ" sz="2000" dirty="0" err="1">
                <a:solidFill>
                  <a:srgbClr val="000000"/>
                </a:solidFill>
              </a:rPr>
              <a:t>alkali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solutions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	           </a:t>
            </a:r>
            <a:r>
              <a:rPr lang="cs-CZ" sz="2000" dirty="0" err="1">
                <a:solidFill>
                  <a:srgbClr val="000000"/>
                </a:solidFill>
              </a:rPr>
              <a:t>less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good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against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especially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organic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acids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	           </a:t>
            </a:r>
            <a:r>
              <a:rPr lang="cs-CZ" sz="2000" dirty="0" err="1">
                <a:solidFill>
                  <a:srgbClr val="000000"/>
                </a:solidFill>
              </a:rPr>
              <a:t>bad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against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weather</a:t>
            </a:r>
            <a:r>
              <a:rPr lang="cs-CZ" sz="2000" dirty="0">
                <a:solidFill>
                  <a:srgbClr val="000000"/>
                </a:solidFill>
              </a:rPr>
              <a:t>, </a:t>
            </a:r>
            <a:r>
              <a:rPr lang="cs-CZ" sz="2000" dirty="0" err="1">
                <a:solidFill>
                  <a:srgbClr val="000000"/>
                </a:solidFill>
              </a:rPr>
              <a:t>sunlight</a:t>
            </a:r>
            <a:r>
              <a:rPr lang="cs-CZ" sz="2000" dirty="0">
                <a:solidFill>
                  <a:srgbClr val="000000"/>
                </a:solidFill>
              </a:rPr>
              <a:t> →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		       </a:t>
            </a:r>
            <a:r>
              <a:rPr lang="cs-CZ" sz="2000" dirty="0" err="1">
                <a:solidFill>
                  <a:srgbClr val="000000"/>
                </a:solidFill>
              </a:rPr>
              <a:t>loss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of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gloss</a:t>
            </a:r>
            <a:r>
              <a:rPr lang="cs-CZ" sz="2000" dirty="0">
                <a:solidFill>
                  <a:srgbClr val="000000"/>
                </a:solidFill>
              </a:rPr>
              <a:t>, </a:t>
            </a:r>
            <a:r>
              <a:rPr lang="cs-CZ" sz="2000" dirty="0" err="1">
                <a:solidFill>
                  <a:srgbClr val="000000"/>
                </a:solidFill>
              </a:rPr>
              <a:t>chalking</a:t>
            </a:r>
            <a:r>
              <a:rPr lang="cs-CZ" sz="2000" dirty="0">
                <a:solidFill>
                  <a:srgbClr val="000000"/>
                </a:solidFill>
              </a:rPr>
              <a:t> (</a:t>
            </a:r>
            <a:r>
              <a:rPr lang="cs-CZ" sz="2000" dirty="0" err="1">
                <a:solidFill>
                  <a:srgbClr val="000000"/>
                </a:solidFill>
              </a:rPr>
              <a:t>higher</a:t>
            </a:r>
            <a:r>
              <a:rPr lang="cs-CZ" sz="2000" dirty="0">
                <a:solidFill>
                  <a:srgbClr val="000000"/>
                </a:solidFill>
              </a:rPr>
              <a:t> in a </a:t>
            </a:r>
            <a:r>
              <a:rPr lang="cs-CZ" sz="2000" dirty="0" err="1">
                <a:solidFill>
                  <a:srgbClr val="000000"/>
                </a:solidFill>
              </a:rPr>
              <a:t>clean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atmosphere</a:t>
            </a:r>
            <a:r>
              <a:rPr lang="cs-CZ" sz="2000" dirty="0">
                <a:solidFill>
                  <a:srgbClr val="000000"/>
                </a:solidFill>
              </a:rPr>
              <a:t>)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- </a:t>
            </a:r>
            <a:r>
              <a:rPr lang="cs-CZ" sz="2000" dirty="0" err="1">
                <a:solidFill>
                  <a:srgbClr val="000000"/>
                </a:solidFill>
              </a:rPr>
              <a:t>disadvantage</a:t>
            </a:r>
            <a:r>
              <a:rPr lang="cs-CZ" sz="2000" dirty="0">
                <a:solidFill>
                  <a:srgbClr val="000000"/>
                </a:solidFill>
              </a:rPr>
              <a:t>: </a:t>
            </a:r>
            <a:r>
              <a:rPr lang="cs-CZ" sz="2000" dirty="0" err="1">
                <a:solidFill>
                  <a:srgbClr val="000000"/>
                </a:solidFill>
              </a:rPr>
              <a:t>the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possibility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of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defects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if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the</a:t>
            </a:r>
            <a:r>
              <a:rPr lang="cs-CZ" sz="2000" dirty="0">
                <a:solidFill>
                  <a:srgbClr val="000000"/>
                </a:solidFill>
              </a:rPr>
              <a:t> ratio </a:t>
            </a:r>
            <a:r>
              <a:rPr lang="cs-CZ" sz="2000" dirty="0" err="1">
                <a:solidFill>
                  <a:srgbClr val="000000"/>
                </a:solidFill>
              </a:rPr>
              <a:t>of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both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components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is</a:t>
            </a:r>
            <a:r>
              <a:rPr lang="cs-CZ" sz="2000" dirty="0">
                <a:solidFill>
                  <a:srgbClr val="000000"/>
                </a:solidFill>
              </a:rPr>
              <a:t> not 		  </a:t>
            </a:r>
            <a:r>
              <a:rPr lang="cs-CZ" sz="2000" dirty="0" err="1">
                <a:solidFill>
                  <a:srgbClr val="000000"/>
                </a:solidFill>
              </a:rPr>
              <a:t>observed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		  in </a:t>
            </a:r>
            <a:r>
              <a:rPr lang="cs-CZ" sz="2000" dirty="0" err="1">
                <a:solidFill>
                  <a:srgbClr val="000000"/>
                </a:solidFill>
              </a:rPr>
              <a:t>the</a:t>
            </a:r>
            <a:r>
              <a:rPr lang="cs-CZ" sz="2000" dirty="0">
                <a:solidFill>
                  <a:srgbClr val="000000"/>
                </a:solidFill>
              </a:rPr>
              <a:t> case </a:t>
            </a:r>
            <a:r>
              <a:rPr lang="cs-CZ" sz="2000" dirty="0" err="1">
                <a:solidFill>
                  <a:srgbClr val="000000"/>
                </a:solidFill>
              </a:rPr>
              <a:t>of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insufficient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mixing</a:t>
            </a:r>
            <a:endParaRPr lang="cs-CZ" sz="2000" dirty="0">
              <a:solidFill>
                <a:srgbClr val="00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F0838-D605-43E2-8C8E-385AA71AA04D}" type="slidenum">
              <a:rPr lang="cs-CZ" smtClean="0"/>
              <a:pPr>
                <a:defRPr/>
              </a:pPr>
              <a:t>12</a:t>
            </a:fld>
            <a:endParaRPr lang="cs-CZ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2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-11113"/>
            <a:ext cx="8229600" cy="1371601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>
                <a:solidFill>
                  <a:srgbClr val="FF0000"/>
                </a:solidFill>
              </a:rPr>
              <a:t>S - </a:t>
            </a:r>
            <a:r>
              <a:rPr lang="cs-CZ" dirty="0" err="1">
                <a:solidFill>
                  <a:srgbClr val="FF0000"/>
                </a:solidFill>
              </a:rPr>
              <a:t>Synthetic</a:t>
            </a:r>
            <a:r>
              <a:rPr lang="cs-CZ" dirty="0">
                <a:solidFill>
                  <a:srgbClr val="FF0000"/>
                </a:solidFill>
              </a:rPr>
              <a:t> NH</a:t>
            </a:r>
          </a:p>
        </p:txBody>
      </p:sp>
      <p:sp>
        <p:nvSpPr>
          <p:cNvPr id="772100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9050" y="1052513"/>
            <a:ext cx="9721850" cy="5805487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rgbClr val="FFCC66"/>
              </a:buClr>
              <a:defRPr/>
            </a:pPr>
            <a:r>
              <a:rPr lang="cs-CZ" sz="2000" dirty="0" err="1">
                <a:solidFill>
                  <a:srgbClr val="FF0000"/>
                </a:solidFill>
              </a:rPr>
              <a:t>Epoxymatics</a:t>
            </a:r>
            <a:r>
              <a:rPr lang="cs-CZ" sz="2000" dirty="0">
                <a:solidFill>
                  <a:srgbClr val="FF0000"/>
                </a:solidFill>
              </a:rPr>
              <a:t> </a:t>
            </a:r>
          </a:p>
          <a:p>
            <a:pPr eaLnBrk="1" hangingPunct="1">
              <a:lnSpc>
                <a:spcPct val="90000"/>
              </a:lnSpc>
              <a:buClr>
                <a:srgbClr val="FFCC66"/>
              </a:buClr>
              <a:buFont typeface="Wingdings" pitchFamily="2" charset="2"/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- </a:t>
            </a:r>
            <a:r>
              <a:rPr lang="cs-CZ" sz="2000" dirty="0" err="1">
                <a:solidFill>
                  <a:srgbClr val="000000"/>
                </a:solidFill>
              </a:rPr>
              <a:t>modification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of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epoxy</a:t>
            </a:r>
            <a:r>
              <a:rPr lang="cs-CZ" sz="2000" dirty="0">
                <a:solidFill>
                  <a:srgbClr val="000000"/>
                </a:solidFill>
              </a:rPr>
              <a:t> NH</a:t>
            </a:r>
          </a:p>
          <a:p>
            <a:pPr eaLnBrk="1" hangingPunct="1">
              <a:lnSpc>
                <a:spcPct val="90000"/>
              </a:lnSpc>
              <a:buClr>
                <a:srgbClr val="FFCC66"/>
              </a:buClr>
              <a:buFont typeface="Wingdings" pitchFamily="2" charset="2"/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- </a:t>
            </a:r>
            <a:r>
              <a:rPr lang="cs-CZ" sz="2000" dirty="0" err="1">
                <a:solidFill>
                  <a:srgbClr val="FF0000"/>
                </a:solidFill>
              </a:rPr>
              <a:t>advantages</a:t>
            </a:r>
            <a:r>
              <a:rPr lang="cs-CZ" sz="2000" dirty="0">
                <a:solidFill>
                  <a:srgbClr val="FF0000"/>
                </a:solidFill>
              </a:rPr>
              <a:t>: </a:t>
            </a:r>
            <a:r>
              <a:rPr lang="cs-CZ" sz="2000" dirty="0" err="1">
                <a:solidFill>
                  <a:srgbClr val="000000"/>
                </a:solidFill>
              </a:rPr>
              <a:t>tolerant</a:t>
            </a:r>
            <a:r>
              <a:rPr lang="cs-CZ" sz="2000" dirty="0">
                <a:solidFill>
                  <a:srgbClr val="000000"/>
                </a:solidFill>
              </a:rPr>
              <a:t> to </a:t>
            </a:r>
            <a:r>
              <a:rPr lang="cs-CZ" sz="2000" dirty="0" err="1">
                <a:solidFill>
                  <a:srgbClr val="000000"/>
                </a:solidFill>
              </a:rPr>
              <a:t>surface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pretreatment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buClr>
                <a:srgbClr val="FFCC66"/>
              </a:buClr>
              <a:buFont typeface="Wingdings" pitchFamily="2" charset="2"/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	         </a:t>
            </a:r>
            <a:r>
              <a:rPr lang="cs-CZ" sz="2000" dirty="0" err="1">
                <a:solidFill>
                  <a:srgbClr val="000000"/>
                </a:solidFill>
              </a:rPr>
              <a:t>large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thickness</a:t>
            </a:r>
            <a:r>
              <a:rPr lang="cs-CZ" sz="2000" dirty="0">
                <a:solidFill>
                  <a:srgbClr val="000000"/>
                </a:solidFill>
              </a:rPr>
              <a:t>: </a:t>
            </a:r>
            <a:r>
              <a:rPr lang="cs-CZ" sz="2000" dirty="0">
                <a:solidFill>
                  <a:srgbClr val="FF0000"/>
                </a:solidFill>
              </a:rPr>
              <a:t>up to 400 </a:t>
            </a:r>
            <a:r>
              <a:rPr lang="el-GR" sz="2000" i="1" dirty="0">
                <a:solidFill>
                  <a:srgbClr val="FF0000"/>
                </a:solidFill>
              </a:rPr>
              <a:t>μ</a:t>
            </a:r>
            <a:r>
              <a:rPr lang="cs-CZ" sz="2000" dirty="0">
                <a:solidFill>
                  <a:srgbClr val="FF0000"/>
                </a:solidFill>
              </a:rPr>
              <a:t>m</a:t>
            </a:r>
          </a:p>
          <a:p>
            <a:pPr>
              <a:buClr>
                <a:srgbClr val="FFCC66"/>
              </a:buClr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      - use: on hand-</a:t>
            </a:r>
            <a:r>
              <a:rPr lang="cs-CZ" sz="2000" dirty="0" err="1">
                <a:solidFill>
                  <a:srgbClr val="000000"/>
                </a:solidFill>
              </a:rPr>
              <a:t>cleaned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steel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structures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for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paint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maintenance</a:t>
            </a:r>
            <a:endParaRPr lang="cs-CZ" sz="2000" dirty="0">
              <a:solidFill>
                <a:srgbClr val="000000"/>
              </a:solidFill>
            </a:endParaRPr>
          </a:p>
          <a:p>
            <a:pPr>
              <a:buClr>
                <a:srgbClr val="FFCC66"/>
              </a:buClr>
              <a:buFont typeface="Wingdings" pitchFamily="2" charset="2"/>
              <a:buNone/>
              <a:defRPr/>
            </a:pPr>
            <a:endParaRPr lang="cs-CZ" sz="2000" dirty="0">
              <a:solidFill>
                <a:srgbClr val="FFFFFF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cs-CZ" sz="2000" dirty="0">
                <a:solidFill>
                  <a:srgbClr val="FF0000"/>
                </a:solidFill>
              </a:rPr>
              <a:t>Alkyd 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- </a:t>
            </a:r>
            <a:r>
              <a:rPr lang="cs-CZ" sz="2000" dirty="0" err="1">
                <a:solidFill>
                  <a:srgbClr val="000000"/>
                </a:solidFill>
              </a:rPr>
              <a:t>resistance</a:t>
            </a:r>
            <a:r>
              <a:rPr lang="cs-CZ" sz="2000" dirty="0">
                <a:solidFill>
                  <a:srgbClr val="000000"/>
                </a:solidFill>
              </a:rPr>
              <a:t>: </a:t>
            </a:r>
            <a:r>
              <a:rPr lang="cs-CZ" sz="2000" dirty="0" err="1">
                <a:solidFill>
                  <a:srgbClr val="000000"/>
                </a:solidFill>
              </a:rPr>
              <a:t>good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against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the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atmosphere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- </a:t>
            </a:r>
            <a:r>
              <a:rPr lang="cs-CZ" sz="2000" dirty="0" err="1">
                <a:solidFill>
                  <a:srgbClr val="000000"/>
                </a:solidFill>
              </a:rPr>
              <a:t>multilayer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coatings</a:t>
            </a:r>
            <a:r>
              <a:rPr lang="cs-CZ" sz="2000" dirty="0">
                <a:solidFill>
                  <a:srgbClr val="000000"/>
                </a:solidFill>
              </a:rPr>
              <a:t>: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	</a:t>
            </a:r>
            <a:r>
              <a:rPr lang="cs-CZ" sz="2000" dirty="0" err="1">
                <a:solidFill>
                  <a:srgbClr val="000000"/>
                </a:solidFill>
              </a:rPr>
              <a:t>information</a:t>
            </a:r>
            <a:r>
              <a:rPr lang="cs-CZ" sz="2000" dirty="0">
                <a:solidFill>
                  <a:srgbClr val="000000"/>
                </a:solidFill>
              </a:rPr>
              <a:t> on </a:t>
            </a:r>
            <a:r>
              <a:rPr lang="cs-CZ" sz="2000" dirty="0" err="1">
                <a:solidFill>
                  <a:srgbClr val="000000"/>
                </a:solidFill>
              </a:rPr>
              <a:t>the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applied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thickness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of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wet</a:t>
            </a:r>
            <a:r>
              <a:rPr lang="cs-CZ" sz="2000" dirty="0">
                <a:solidFill>
                  <a:srgbClr val="000000"/>
                </a:solidFill>
              </a:rPr>
              <a:t> and dry </a:t>
            </a:r>
            <a:r>
              <a:rPr lang="cs-CZ" sz="2000" dirty="0" err="1">
                <a:solidFill>
                  <a:srgbClr val="000000"/>
                </a:solidFill>
              </a:rPr>
              <a:t>coatings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	</a:t>
            </a:r>
            <a:r>
              <a:rPr lang="cs-CZ" sz="2000" dirty="0" err="1">
                <a:solidFill>
                  <a:srgbClr val="000000"/>
                </a:solidFill>
              </a:rPr>
              <a:t>need</a:t>
            </a:r>
            <a:r>
              <a:rPr lang="cs-CZ" sz="2000" dirty="0">
                <a:solidFill>
                  <a:srgbClr val="000000"/>
                </a:solidFill>
              </a:rPr>
              <a:t> to </a:t>
            </a:r>
            <a:r>
              <a:rPr lang="cs-CZ" sz="2000" dirty="0" err="1">
                <a:solidFill>
                  <a:srgbClr val="000000"/>
                </a:solidFill>
              </a:rPr>
              <a:t>comply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with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the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drying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time</a:t>
            </a:r>
            <a:r>
              <a:rPr lang="cs-CZ" sz="2000" dirty="0">
                <a:solidFill>
                  <a:srgbClr val="000000"/>
                </a:solidFill>
              </a:rPr>
              <a:t> (</a:t>
            </a:r>
            <a:r>
              <a:rPr lang="cs-CZ" sz="2000" dirty="0" err="1">
                <a:solidFill>
                  <a:srgbClr val="000000"/>
                </a:solidFill>
              </a:rPr>
              <a:t>loss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of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adhesion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of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layers</a:t>
            </a:r>
            <a:r>
              <a:rPr lang="cs-CZ" sz="2000" dirty="0">
                <a:solidFill>
                  <a:srgbClr val="000000"/>
                </a:solidFill>
              </a:rPr>
              <a:t>)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        	long </a:t>
            </a:r>
            <a:r>
              <a:rPr lang="cs-CZ" sz="2000" dirty="0" err="1">
                <a:solidFill>
                  <a:srgbClr val="000000"/>
                </a:solidFill>
              </a:rPr>
              <a:t>intervals</a:t>
            </a:r>
            <a:r>
              <a:rPr lang="cs-CZ" sz="2000" dirty="0">
                <a:solidFill>
                  <a:srgbClr val="000000"/>
                </a:solidFill>
              </a:rPr>
              <a:t> → </a:t>
            </a:r>
            <a:r>
              <a:rPr lang="cs-CZ" sz="2000" dirty="0" err="1">
                <a:solidFill>
                  <a:srgbClr val="000000"/>
                </a:solidFill>
              </a:rPr>
              <a:t>poor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anchoring</a:t>
            </a:r>
            <a:r>
              <a:rPr lang="cs-CZ" sz="2000" dirty="0">
                <a:solidFill>
                  <a:srgbClr val="000000"/>
                </a:solidFill>
              </a:rPr>
              <a:t> (</a:t>
            </a:r>
            <a:r>
              <a:rPr lang="cs-CZ" sz="2000" dirty="0" err="1">
                <a:solidFill>
                  <a:srgbClr val="000000"/>
                </a:solidFill>
              </a:rPr>
              <a:t>regrinding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with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sandpaper</a:t>
            </a:r>
            <a:r>
              <a:rPr lang="cs-CZ" sz="2000" dirty="0">
                <a:solidFill>
                  <a:srgbClr val="000000"/>
                </a:solidFill>
              </a:rPr>
              <a:t>)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03C976-76BB-442C-A009-F405B3D56C33}" type="slidenum">
              <a:rPr lang="cs-CZ" smtClean="0"/>
              <a:pPr>
                <a:defRPr/>
              </a:pPr>
              <a:t>13</a:t>
            </a:fld>
            <a:endParaRPr lang="cs-CZ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2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-11113"/>
            <a:ext cx="8229600" cy="1371601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>
                <a:solidFill>
                  <a:srgbClr val="FF0000"/>
                </a:solidFill>
              </a:rPr>
              <a:t>S - </a:t>
            </a:r>
            <a:r>
              <a:rPr lang="cs-CZ" dirty="0" err="1">
                <a:solidFill>
                  <a:srgbClr val="FF0000"/>
                </a:solidFill>
              </a:rPr>
              <a:t>Synthetic</a:t>
            </a:r>
            <a:r>
              <a:rPr lang="cs-CZ" dirty="0">
                <a:solidFill>
                  <a:srgbClr val="FF0000"/>
                </a:solidFill>
              </a:rPr>
              <a:t> NH</a:t>
            </a:r>
          </a:p>
        </p:txBody>
      </p:sp>
      <p:sp>
        <p:nvSpPr>
          <p:cNvPr id="772100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764704"/>
            <a:ext cx="9721850" cy="5805487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endParaRPr lang="cs-CZ" sz="2000" dirty="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cs-CZ" sz="2000" dirty="0" err="1">
                <a:solidFill>
                  <a:srgbClr val="FF0000"/>
                </a:solidFill>
              </a:rPr>
              <a:t>Acrylic</a:t>
            </a:r>
            <a:r>
              <a:rPr lang="cs-CZ" sz="2000" dirty="0">
                <a:solidFill>
                  <a:srgbClr val="FF0000"/>
                </a:solidFill>
              </a:rPr>
              <a:t> 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/>
              <a:t>	- </a:t>
            </a:r>
            <a:r>
              <a:rPr lang="cs-CZ" sz="2000" dirty="0" err="1"/>
              <a:t>one-component</a:t>
            </a:r>
            <a:r>
              <a:rPr lang="cs-CZ" sz="2000" dirty="0"/>
              <a:t> </a:t>
            </a:r>
            <a:r>
              <a:rPr lang="cs-CZ" sz="2000" dirty="0" err="1"/>
              <a:t>from</a:t>
            </a:r>
            <a:r>
              <a:rPr lang="cs-CZ" sz="2000" dirty="0"/>
              <a:t> </a:t>
            </a:r>
            <a:r>
              <a:rPr lang="cs-CZ" sz="2000" dirty="0" err="1"/>
              <a:t>acrylate</a:t>
            </a:r>
            <a:r>
              <a:rPr lang="cs-CZ" sz="2000" dirty="0"/>
              <a:t> </a:t>
            </a:r>
            <a:r>
              <a:rPr lang="cs-CZ" sz="2000" dirty="0" err="1"/>
              <a:t>resins</a:t>
            </a:r>
            <a:endParaRPr lang="cs-CZ" sz="2000" dirty="0"/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/>
              <a:t>	- </a:t>
            </a:r>
            <a:r>
              <a:rPr lang="cs-CZ" sz="2000" dirty="0" err="1"/>
              <a:t>physical</a:t>
            </a:r>
            <a:r>
              <a:rPr lang="cs-CZ" sz="2000" dirty="0"/>
              <a:t> </a:t>
            </a:r>
            <a:r>
              <a:rPr lang="cs-CZ" sz="2000" dirty="0" err="1"/>
              <a:t>drying</a:t>
            </a:r>
            <a:r>
              <a:rPr lang="cs-CZ" sz="2000" dirty="0"/>
              <a:t> – </a:t>
            </a:r>
            <a:r>
              <a:rPr lang="cs-CZ" sz="2000" dirty="0" err="1"/>
              <a:t>evaporation</a:t>
            </a:r>
            <a:r>
              <a:rPr lang="cs-CZ" sz="2000" dirty="0"/>
              <a:t> </a:t>
            </a:r>
            <a:r>
              <a:rPr lang="cs-CZ" sz="2000" dirty="0" err="1"/>
              <a:t>of</a:t>
            </a:r>
            <a:r>
              <a:rPr lang="cs-CZ" sz="2000" dirty="0"/>
              <a:t>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/>
              <a:t>solvent</a:t>
            </a:r>
            <a:endParaRPr lang="cs-CZ" sz="2000" dirty="0"/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/>
              <a:t>	- </a:t>
            </a:r>
            <a:r>
              <a:rPr lang="cs-CZ" sz="2000" dirty="0" err="1"/>
              <a:t>resistance</a:t>
            </a:r>
            <a:r>
              <a:rPr lang="cs-CZ" sz="2000" dirty="0"/>
              <a:t>: </a:t>
            </a:r>
            <a:r>
              <a:rPr lang="cs-CZ" sz="2000" dirty="0" err="1"/>
              <a:t>weatherproof</a:t>
            </a:r>
            <a:endParaRPr lang="cs-CZ" sz="2000" dirty="0"/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/>
              <a:t>	- </a:t>
            </a:r>
            <a:r>
              <a:rPr lang="cs-CZ" sz="2000" dirty="0" err="1"/>
              <a:t>good</a:t>
            </a:r>
            <a:r>
              <a:rPr lang="cs-CZ" sz="2000" dirty="0"/>
              <a:t> </a:t>
            </a:r>
            <a:r>
              <a:rPr lang="cs-CZ" sz="2000" dirty="0" err="1"/>
              <a:t>adhesion</a:t>
            </a:r>
            <a:r>
              <a:rPr lang="cs-CZ" sz="2000" dirty="0"/>
              <a:t> to </a:t>
            </a:r>
            <a:r>
              <a:rPr lang="cs-CZ" sz="2000" dirty="0" err="1"/>
              <a:t>coatings</a:t>
            </a:r>
            <a:r>
              <a:rPr lang="cs-CZ" sz="2000" dirty="0"/>
              <a:t>: </a:t>
            </a:r>
            <a:r>
              <a:rPr lang="cs-CZ" sz="2000" dirty="0" err="1"/>
              <a:t>combination</a:t>
            </a:r>
            <a:r>
              <a:rPr lang="cs-CZ" sz="2000" dirty="0"/>
              <a:t> </a:t>
            </a:r>
            <a:r>
              <a:rPr lang="cs-CZ" sz="2000" dirty="0" err="1"/>
              <a:t>with</a:t>
            </a:r>
            <a:r>
              <a:rPr lang="cs-CZ" sz="2000" dirty="0"/>
              <a:t> </a:t>
            </a:r>
            <a:r>
              <a:rPr lang="cs-CZ" sz="2000" dirty="0" err="1"/>
              <a:t>polyurethanes</a:t>
            </a:r>
            <a:r>
              <a:rPr lang="cs-CZ" sz="2000" dirty="0"/>
              <a:t>, </a:t>
            </a:r>
            <a:r>
              <a:rPr lang="cs-CZ" sz="2000" dirty="0" err="1"/>
              <a:t>alkyds</a:t>
            </a:r>
            <a:r>
              <a:rPr lang="cs-CZ" sz="2000" dirty="0"/>
              <a:t>, </a:t>
            </a:r>
            <a:r>
              <a:rPr lang="cs-CZ" sz="2000" dirty="0" err="1"/>
              <a:t>etc</a:t>
            </a:r>
            <a:r>
              <a:rPr lang="cs-CZ" sz="2000" dirty="0"/>
              <a:t>.</a:t>
            </a:r>
            <a:endParaRPr lang="cs-CZ" sz="2000" dirty="0">
              <a:solidFill>
                <a:srgbClr val="FFFFFF"/>
              </a:solidFill>
              <a:latin typeface="TimesNewRoman"/>
            </a:endParaRPr>
          </a:p>
          <a:p>
            <a:pPr eaLnBrk="1" hangingPunct="1">
              <a:lnSpc>
                <a:spcPct val="90000"/>
              </a:lnSpc>
              <a:buClr>
                <a:srgbClr val="FFCC66"/>
              </a:buClr>
              <a:defRPr/>
            </a:pPr>
            <a:r>
              <a:rPr lang="cs-CZ" sz="2000" dirty="0">
                <a:solidFill>
                  <a:srgbClr val="FFFFFF"/>
                </a:solidFill>
                <a:latin typeface="TimesNewRoman"/>
              </a:rPr>
              <a:t>  </a:t>
            </a:r>
            <a:r>
              <a:rPr lang="cs-CZ" sz="2000" dirty="0" err="1">
                <a:solidFill>
                  <a:srgbClr val="FF0000"/>
                </a:solidFill>
              </a:rPr>
              <a:t>Acrylic</a:t>
            </a:r>
            <a:r>
              <a:rPr lang="cs-CZ" sz="2000" dirty="0">
                <a:solidFill>
                  <a:srgbClr val="FF0000"/>
                </a:solidFill>
              </a:rPr>
              <a:t> </a:t>
            </a:r>
            <a:r>
              <a:rPr lang="cs-CZ" sz="2000" dirty="0" err="1">
                <a:solidFill>
                  <a:srgbClr val="FF0000"/>
                </a:solidFill>
              </a:rPr>
              <a:t>urethane</a:t>
            </a:r>
            <a:r>
              <a:rPr lang="cs-CZ" sz="2000" dirty="0">
                <a:solidFill>
                  <a:srgbClr val="FF0000"/>
                </a:solidFill>
              </a:rPr>
              <a:t> 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/>
              <a:t>	</a:t>
            </a:r>
            <a:r>
              <a:rPr lang="cs-CZ" sz="2000" dirty="0">
                <a:solidFill>
                  <a:srgbClr val="000000"/>
                </a:solidFill>
              </a:rPr>
              <a:t>- </a:t>
            </a:r>
            <a:r>
              <a:rPr lang="cs-CZ" sz="2000" dirty="0" err="1">
                <a:solidFill>
                  <a:srgbClr val="000000"/>
                </a:solidFill>
              </a:rPr>
              <a:t>similar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properties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- </a:t>
            </a:r>
            <a:r>
              <a:rPr lang="cs-CZ" sz="2000" dirty="0" err="1">
                <a:solidFill>
                  <a:srgbClr val="000000"/>
                </a:solidFill>
              </a:rPr>
              <a:t>lower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dosage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of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isocyanate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component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	- </a:t>
            </a:r>
            <a:r>
              <a:rPr lang="cs-CZ" sz="2000" dirty="0" err="1">
                <a:solidFill>
                  <a:srgbClr val="000000"/>
                </a:solidFill>
              </a:rPr>
              <a:t>lower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price</a:t>
            </a:r>
            <a:endParaRPr lang="cs-CZ" sz="2000" dirty="0">
              <a:solidFill>
                <a:srgbClr val="000000"/>
              </a:solidFill>
            </a:endParaRPr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cs-CZ" sz="2000" dirty="0"/>
          </a:p>
          <a:p>
            <a:pPr eaLnBrk="1" hangingPunct="1">
              <a:defRPr/>
            </a:pPr>
            <a:r>
              <a:rPr lang="cs-CZ" sz="2000" dirty="0">
                <a:solidFill>
                  <a:srgbClr val="FF0000"/>
                </a:solidFill>
              </a:rPr>
              <a:t>Resole</a:t>
            </a:r>
          </a:p>
          <a:p>
            <a:pPr eaLnBrk="1" hangingPunct="1">
              <a:buNone/>
              <a:defRPr/>
            </a:pPr>
            <a:r>
              <a:rPr lang="cs-CZ" sz="2000" dirty="0"/>
              <a:t>	</a:t>
            </a:r>
            <a:r>
              <a:rPr lang="cs-CZ" sz="2000" dirty="0">
                <a:solidFill>
                  <a:srgbClr val="000000"/>
                </a:solidFill>
              </a:rPr>
              <a:t>- resole: </a:t>
            </a:r>
            <a:r>
              <a:rPr lang="cs-CZ" sz="2000" dirty="0" err="1">
                <a:solidFill>
                  <a:srgbClr val="000000"/>
                </a:solidFill>
              </a:rPr>
              <a:t>thermosetting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plastic</a:t>
            </a:r>
            <a:r>
              <a:rPr lang="cs-CZ" sz="2000" dirty="0">
                <a:solidFill>
                  <a:srgbClr val="000000"/>
                </a:solidFill>
              </a:rPr>
              <a:t> – </a:t>
            </a:r>
            <a:r>
              <a:rPr lang="cs-CZ" sz="2000" dirty="0" err="1">
                <a:solidFill>
                  <a:srgbClr val="000000"/>
                </a:solidFill>
              </a:rPr>
              <a:t>irreversibly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hardening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	</a:t>
            </a:r>
            <a:r>
              <a:rPr lang="cs-CZ" sz="2000" dirty="0" err="1">
                <a:solidFill>
                  <a:srgbClr val="000000"/>
                </a:solidFill>
              </a:rPr>
              <a:t>formation</a:t>
            </a:r>
            <a:r>
              <a:rPr lang="cs-CZ" sz="2000" dirty="0">
                <a:solidFill>
                  <a:srgbClr val="000000"/>
                </a:solidFill>
              </a:rPr>
              <a:t>: by </a:t>
            </a:r>
            <a:r>
              <a:rPr lang="cs-CZ" sz="2000" dirty="0" err="1">
                <a:solidFill>
                  <a:srgbClr val="000000"/>
                </a:solidFill>
              </a:rPr>
              <a:t>polycondensation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of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phenol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with</a:t>
            </a:r>
            <a:r>
              <a:rPr lang="cs-CZ" sz="2000" dirty="0">
                <a:solidFill>
                  <a:srgbClr val="000000"/>
                </a:solidFill>
              </a:rPr>
              <a:t> formaldehyde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03C976-76BB-442C-A009-F405B3D56C33}" type="slidenum">
              <a:rPr lang="cs-CZ" smtClean="0"/>
              <a:pPr>
                <a:defRPr/>
              </a:pPr>
              <a:t>14</a:t>
            </a:fld>
            <a:endParaRPr lang="cs-CZ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2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7544" y="-315416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>
                <a:solidFill>
                  <a:srgbClr val="FF0000"/>
                </a:solidFill>
              </a:rPr>
              <a:t>P - </a:t>
            </a:r>
            <a:r>
              <a:rPr lang="cs-CZ" dirty="0" err="1">
                <a:solidFill>
                  <a:srgbClr val="FF0000"/>
                </a:solidFill>
              </a:rPr>
              <a:t>Polyurethane</a:t>
            </a:r>
            <a:r>
              <a:rPr lang="cs-CZ" dirty="0">
                <a:solidFill>
                  <a:srgbClr val="FF0000"/>
                </a:solidFill>
              </a:rPr>
              <a:t> NH</a:t>
            </a:r>
          </a:p>
        </p:txBody>
      </p:sp>
      <p:sp>
        <p:nvSpPr>
          <p:cNvPr id="772100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95288" y="764704"/>
            <a:ext cx="8748712" cy="6264696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cs-CZ" sz="1800" dirty="0">
                <a:solidFill>
                  <a:srgbClr val="000000"/>
                </a:solidFill>
                <a:effectLst/>
              </a:rPr>
              <a:t>-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one-component</a:t>
            </a:r>
            <a:r>
              <a:rPr lang="cs-CZ" sz="1800" dirty="0">
                <a:solidFill>
                  <a:srgbClr val="000000"/>
                </a:solidFill>
                <a:effectLst/>
              </a:rPr>
              <a:t> -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curing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with</a:t>
            </a:r>
            <a:r>
              <a:rPr lang="cs-CZ" sz="1800" dirty="0">
                <a:solidFill>
                  <a:srgbClr val="000000"/>
                </a:solidFill>
                <a:effectLst/>
              </a:rPr>
              <a:t> air humidity</a:t>
            </a: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/>
              </a:rPr>
              <a:t>     -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two-component</a:t>
            </a:r>
            <a:r>
              <a:rPr lang="cs-CZ" sz="1800" dirty="0">
                <a:solidFill>
                  <a:srgbClr val="000000"/>
                </a:solidFill>
                <a:effectLst/>
              </a:rPr>
              <a:t> -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chemical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curing</a:t>
            </a:r>
            <a:endParaRPr lang="cs-CZ" sz="1800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FF0000"/>
                </a:solidFill>
                <a:effectLst/>
              </a:rPr>
              <a:t>advantages</a:t>
            </a:r>
            <a:r>
              <a:rPr lang="cs-CZ" sz="1800" dirty="0">
                <a:solidFill>
                  <a:srgbClr val="FF0000"/>
                </a:solidFill>
                <a:effectLst/>
              </a:rPr>
              <a:t>: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high</a:t>
            </a:r>
            <a:r>
              <a:rPr lang="cs-CZ" sz="1800" dirty="0">
                <a:solidFill>
                  <a:srgbClr val="000000"/>
                </a:solidFill>
                <a:effectLst/>
              </a:rPr>
              <a:t> resistence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against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weather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conditions</a:t>
            </a:r>
            <a:r>
              <a:rPr lang="cs-CZ" sz="1800" dirty="0">
                <a:solidFill>
                  <a:srgbClr val="000000"/>
                </a:solidFill>
                <a:effectLst/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sunlight</a:t>
            </a:r>
            <a:endParaRPr lang="cs-CZ" sz="1800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>
                <a:solidFill>
                  <a:srgbClr val="000000"/>
                </a:solidFill>
                <a:effectLst/>
              </a:rPr>
              <a:t>use: top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layer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for</a:t>
            </a:r>
            <a:r>
              <a:rPr lang="cs-CZ" sz="1800" dirty="0">
                <a:solidFill>
                  <a:srgbClr val="000000"/>
                </a:solidFill>
                <a:effectLst/>
              </a:rPr>
              <a:t> NH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epoxy</a:t>
            </a:r>
            <a:r>
              <a:rPr lang="cs-CZ" sz="1800" dirty="0">
                <a:solidFill>
                  <a:srgbClr val="000000"/>
                </a:solidFill>
                <a:effectLst/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acrylic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urethane</a:t>
            </a:r>
            <a:r>
              <a:rPr lang="cs-CZ" sz="1800" dirty="0">
                <a:solidFill>
                  <a:srgbClr val="000000"/>
                </a:solidFill>
                <a:effectLst/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etc</a:t>
            </a:r>
            <a:r>
              <a:rPr lang="cs-CZ" sz="1800" dirty="0">
                <a:solidFill>
                  <a:srgbClr val="000000"/>
                </a:solidFill>
                <a:effectLst/>
              </a:rPr>
              <a:t>.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1800" dirty="0"/>
          </a:p>
          <a:p>
            <a:pPr algn="ctr" eaLnBrk="1" hangingPunct="1">
              <a:lnSpc>
                <a:spcPct val="80000"/>
              </a:lnSpc>
              <a:buNone/>
              <a:defRPr/>
            </a:pPr>
            <a:r>
              <a:rPr lang="cs-CZ" sz="1800" dirty="0">
                <a:solidFill>
                  <a:srgbClr val="FF0000"/>
                </a:solidFill>
              </a:rPr>
              <a:t>V - </a:t>
            </a:r>
            <a:r>
              <a:rPr lang="cs-CZ" sz="1800" dirty="0" err="1">
                <a:solidFill>
                  <a:srgbClr val="FF0000"/>
                </a:solidFill>
              </a:rPr>
              <a:t>Water</a:t>
            </a:r>
            <a:r>
              <a:rPr lang="cs-CZ" sz="1800" dirty="0">
                <a:solidFill>
                  <a:srgbClr val="FF0000"/>
                </a:solidFill>
              </a:rPr>
              <a:t> and </a:t>
            </a:r>
            <a:r>
              <a:rPr lang="cs-CZ" sz="1800" dirty="0" err="1">
                <a:solidFill>
                  <a:srgbClr val="FF0000"/>
                </a:solidFill>
              </a:rPr>
              <a:t>Emulsion</a:t>
            </a:r>
            <a:r>
              <a:rPr lang="cs-CZ" sz="1800" dirty="0">
                <a:solidFill>
                  <a:srgbClr val="FF0000"/>
                </a:solidFill>
              </a:rPr>
              <a:t> NH</a:t>
            </a:r>
            <a:endParaRPr lang="cs-CZ" sz="1800" dirty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FF0000"/>
                </a:solidFill>
                <a:effectLst/>
              </a:rPr>
              <a:t>water-soluble</a:t>
            </a:r>
            <a:r>
              <a:rPr lang="cs-CZ" sz="1800" dirty="0">
                <a:solidFill>
                  <a:srgbClr val="FF0000"/>
                </a:solidFill>
                <a:effectLst/>
              </a:rPr>
              <a:t>: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acrylate</a:t>
            </a:r>
            <a:r>
              <a:rPr lang="cs-CZ" sz="1800" dirty="0">
                <a:solidFill>
                  <a:srgbClr val="000000"/>
                </a:solidFill>
                <a:effectLst/>
              </a:rPr>
              <a:t>, alkyd,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epoxy</a:t>
            </a:r>
            <a:r>
              <a:rPr lang="cs-CZ" sz="1800" dirty="0">
                <a:solidFill>
                  <a:srgbClr val="000000"/>
                </a:solidFill>
                <a:effectLst/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polyurethane</a:t>
            </a:r>
            <a:r>
              <a:rPr lang="cs-CZ" sz="1800" dirty="0">
                <a:solidFill>
                  <a:srgbClr val="000000"/>
                </a:solidFill>
                <a:effectLst/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etc</a:t>
            </a:r>
            <a:r>
              <a:rPr lang="cs-CZ" sz="1800" dirty="0">
                <a:solidFill>
                  <a:srgbClr val="000000"/>
                </a:solidFill>
                <a:effectLst/>
              </a:rPr>
              <a:t>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/>
              </a:rPr>
              <a:t>binders</a:t>
            </a:r>
            <a:r>
              <a:rPr lang="cs-CZ" sz="1800" dirty="0">
                <a:solidFill>
                  <a:srgbClr val="000000"/>
                </a:solidFill>
                <a:effectLst/>
              </a:rPr>
              <a:t> - </a:t>
            </a:r>
            <a:r>
              <a:rPr lang="cs-CZ" sz="1800" dirty="0" err="1">
                <a:solidFill>
                  <a:srgbClr val="FF0000"/>
                </a:solidFill>
                <a:effectLst/>
              </a:rPr>
              <a:t>dispersions</a:t>
            </a:r>
            <a:r>
              <a:rPr lang="cs-CZ" sz="1800" dirty="0">
                <a:solidFill>
                  <a:srgbClr val="000000"/>
                </a:solidFill>
                <a:effectLst/>
              </a:rPr>
              <a:t> (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mixture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of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substances</a:t>
            </a:r>
            <a:r>
              <a:rPr lang="cs-CZ" sz="1800" dirty="0">
                <a:solidFill>
                  <a:srgbClr val="000000"/>
                </a:solidFill>
                <a:effectLst/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one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of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which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is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finely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dispersed</a:t>
            </a:r>
            <a:r>
              <a:rPr lang="cs-CZ" sz="1800" dirty="0">
                <a:solidFill>
                  <a:srgbClr val="000000"/>
                </a:solidFill>
                <a:effectLst/>
              </a:rPr>
              <a:t> in 		          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other</a:t>
            </a:r>
            <a:r>
              <a:rPr lang="cs-CZ" sz="1800" dirty="0">
                <a:solidFill>
                  <a:srgbClr val="000000"/>
                </a:solidFill>
                <a:effectLst/>
              </a:rPr>
              <a:t>)     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/>
              </a:rPr>
              <a:t>                  - </a:t>
            </a:r>
            <a:r>
              <a:rPr lang="cs-CZ" sz="1800" dirty="0" err="1">
                <a:solidFill>
                  <a:srgbClr val="FF0000"/>
                </a:solidFill>
                <a:effectLst/>
              </a:rPr>
              <a:t>emulsions</a:t>
            </a:r>
            <a:r>
              <a:rPr lang="cs-CZ" sz="1800" dirty="0">
                <a:solidFill>
                  <a:srgbClr val="000000"/>
                </a:solidFill>
                <a:effectLst/>
              </a:rPr>
              <a:t> (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heterogeneous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mixture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of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two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liquids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that</a:t>
            </a:r>
            <a:r>
              <a:rPr lang="cs-CZ" sz="1800" dirty="0">
                <a:solidFill>
                  <a:srgbClr val="000000"/>
                </a:solidFill>
                <a:effectLst/>
              </a:rPr>
              <a:t> do not mix 			         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spontaneously</a:t>
            </a:r>
            <a:r>
              <a:rPr lang="cs-CZ" sz="1800" dirty="0">
                <a:solidFill>
                  <a:srgbClr val="000000"/>
                </a:solidFill>
                <a:effectLst/>
              </a:rPr>
              <a:t>) 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/>
              </a:rPr>
              <a:t>		   -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or</a:t>
            </a:r>
            <a:r>
              <a:rPr lang="cs-CZ" sz="1800" dirty="0">
                <a:solidFill>
                  <a:srgbClr val="000000"/>
                </a:solidFill>
                <a:effectLst/>
              </a:rPr>
              <a:t> a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combination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thereof</a:t>
            </a:r>
            <a:endParaRPr lang="cs-CZ" sz="1800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/>
              </a:rPr>
              <a:t>properties</a:t>
            </a:r>
            <a:r>
              <a:rPr lang="cs-CZ" sz="1800" dirty="0">
                <a:solidFill>
                  <a:srgbClr val="000000"/>
                </a:solidFill>
                <a:effectLst/>
              </a:rPr>
              <a:t>: flexibility,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suppleness</a:t>
            </a:r>
            <a:r>
              <a:rPr lang="cs-CZ" sz="1800" dirty="0">
                <a:solidFill>
                  <a:srgbClr val="000000"/>
                </a:solidFill>
                <a:effectLst/>
              </a:rPr>
              <a:t>, balance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internal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stresses</a:t>
            </a:r>
            <a:endParaRPr lang="cs-CZ" sz="1800" dirty="0">
              <a:solidFill>
                <a:srgbClr val="000000"/>
              </a:solidFill>
              <a:effectLst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/>
              </a:rPr>
              <a:t>	        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resistance</a:t>
            </a:r>
            <a:r>
              <a:rPr lang="cs-CZ" sz="1800" dirty="0">
                <a:solidFill>
                  <a:srgbClr val="000000"/>
                </a:solidFill>
                <a:effectLst/>
              </a:rPr>
              <a:t> -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against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shocks</a:t>
            </a:r>
            <a:r>
              <a:rPr lang="cs-CZ" sz="1800" dirty="0">
                <a:solidFill>
                  <a:srgbClr val="000000"/>
                </a:solidFill>
                <a:effectLst/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vibrations</a:t>
            </a:r>
            <a:endParaRPr lang="cs-CZ" sz="1800" dirty="0">
              <a:solidFill>
                <a:srgbClr val="000000"/>
              </a:solidFill>
              <a:effectLst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/>
              </a:rPr>
              <a:t>		           -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against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atmosphere</a:t>
            </a:r>
            <a:r>
              <a:rPr lang="cs-CZ" sz="1800" dirty="0">
                <a:solidFill>
                  <a:srgbClr val="000000"/>
                </a:solidFill>
                <a:effectLst/>
              </a:rPr>
              <a:t> (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sufficient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thickness</a:t>
            </a:r>
            <a:r>
              <a:rPr lang="cs-CZ" sz="1800" dirty="0">
                <a:solidFill>
                  <a:srgbClr val="000000"/>
                </a:solidFill>
                <a:effectLst/>
              </a:rPr>
              <a:t>, no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pores</a:t>
            </a:r>
            <a:r>
              <a:rPr lang="cs-CZ" sz="1800" dirty="0">
                <a:solidFill>
                  <a:srgbClr val="000000"/>
                </a:solidFill>
                <a:effectLst/>
              </a:rPr>
              <a:t>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/>
              </a:rPr>
              <a:t>disadvantages</a:t>
            </a:r>
            <a:r>
              <a:rPr lang="cs-CZ" sz="1800" dirty="0">
                <a:solidFill>
                  <a:srgbClr val="000000"/>
                </a:solidFill>
                <a:effectLst/>
              </a:rPr>
              <a:t>: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need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for</a:t>
            </a:r>
            <a:r>
              <a:rPr lang="cs-CZ" sz="1800" dirty="0">
                <a:solidFill>
                  <a:srgbClr val="000000"/>
                </a:solidFill>
                <a:effectLst/>
              </a:rPr>
              <a:t> a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perfectly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clean</a:t>
            </a:r>
            <a:r>
              <a:rPr lang="cs-CZ" sz="1800" dirty="0">
                <a:solidFill>
                  <a:srgbClr val="000000"/>
                </a:solidFill>
                <a:effectLst/>
              </a:rPr>
              <a:t> metal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surface</a:t>
            </a:r>
            <a:endParaRPr lang="cs-CZ" sz="1800" dirty="0">
              <a:solidFill>
                <a:srgbClr val="000000"/>
              </a:solidFill>
              <a:effectLst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/>
              </a:rPr>
              <a:t>		-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higher</a:t>
            </a:r>
            <a:r>
              <a:rPr lang="cs-CZ" sz="1800" dirty="0">
                <a:solidFill>
                  <a:srgbClr val="000000"/>
                </a:solidFill>
                <a:effectLst/>
              </a:rPr>
              <a:t> NH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consumption</a:t>
            </a:r>
            <a:endParaRPr lang="cs-CZ" sz="1800" dirty="0">
              <a:solidFill>
                <a:srgbClr val="000000"/>
              </a:solidFill>
              <a:effectLst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/>
              </a:rPr>
              <a:t>		-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longer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drying</a:t>
            </a:r>
            <a:endParaRPr lang="cs-CZ" sz="18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03C976-76BB-442C-A009-F405B3D56C33}" type="slidenum">
              <a:rPr lang="cs-CZ" smtClean="0"/>
              <a:pPr>
                <a:defRPr/>
              </a:pPr>
              <a:t>15</a:t>
            </a:fld>
            <a:endParaRPr lang="cs-CZ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3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07504" y="44624"/>
            <a:ext cx="7772400" cy="2665413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cs-CZ" sz="3200" dirty="0">
                <a:solidFill>
                  <a:srgbClr val="FF0000"/>
                </a:solidFill>
              </a:rPr>
              <a:t>H - </a:t>
            </a:r>
            <a:r>
              <a:rPr lang="cs-CZ" sz="3200" dirty="0" err="1">
                <a:solidFill>
                  <a:srgbClr val="FF0000"/>
                </a:solidFill>
              </a:rPr>
              <a:t>Chlorinated</a:t>
            </a:r>
            <a:r>
              <a:rPr lang="cs-CZ" sz="3200" dirty="0">
                <a:solidFill>
                  <a:srgbClr val="FF0000"/>
                </a:solidFill>
              </a:rPr>
              <a:t> </a:t>
            </a:r>
            <a:r>
              <a:rPr lang="cs-CZ" sz="3200" dirty="0" err="1">
                <a:solidFill>
                  <a:srgbClr val="FF0000"/>
                </a:solidFill>
              </a:rPr>
              <a:t>Rubber</a:t>
            </a:r>
            <a:r>
              <a:rPr lang="cs-CZ" sz="3200" dirty="0">
                <a:solidFill>
                  <a:srgbClr val="FF0000"/>
                </a:solidFill>
              </a:rPr>
              <a:t> NH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800" b="1" dirty="0">
                <a:solidFill>
                  <a:srgbClr val="000000"/>
                </a:solidFill>
                <a:effectLst/>
              </a:rPr>
              <a:t>	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000" b="1" dirty="0" err="1">
                <a:solidFill>
                  <a:srgbClr val="000000"/>
                </a:solidFill>
                <a:effectLst/>
              </a:rPr>
              <a:t>properties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: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b="1" dirty="0" err="1">
                <a:solidFill>
                  <a:srgbClr val="000000"/>
                </a:solidFill>
                <a:effectLst/>
              </a:rPr>
              <a:t>resistance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2000" b="1" dirty="0">
                <a:solidFill>
                  <a:srgbClr val="000000"/>
                </a:solidFill>
                <a:effectLst/>
              </a:rPr>
              <a:t>	-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low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against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weather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conditions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and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organic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substances</a:t>
            </a:r>
            <a:endParaRPr lang="cs-CZ" sz="2000" b="1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2000" b="1" dirty="0">
                <a:solidFill>
                  <a:srgbClr val="000000"/>
                </a:solidFill>
                <a:effectLst/>
              </a:rPr>
              <a:t>	-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excellent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against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chemicals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,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mineral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oils</a:t>
            </a:r>
            <a:endParaRPr lang="cs-CZ" sz="2000" b="1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b="1" dirty="0">
                <a:solidFill>
                  <a:srgbClr val="000000"/>
                </a:solidFill>
                <a:effectLst/>
              </a:rPr>
              <a:t>flexibility –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high</a:t>
            </a:r>
            <a:endParaRPr lang="cs-CZ" sz="2000" b="1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dirty="0"/>
              <a:t>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1800" dirty="0"/>
          </a:p>
        </p:txBody>
      </p:sp>
      <p:sp>
        <p:nvSpPr>
          <p:cNvPr id="77312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107504" y="2330053"/>
            <a:ext cx="9726612" cy="3456384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 sz="3200" dirty="0">
                <a:solidFill>
                  <a:srgbClr val="FF0000"/>
                </a:solidFill>
              </a:rPr>
              <a:t>L - </a:t>
            </a:r>
            <a:r>
              <a:rPr lang="cs-CZ" sz="3200" dirty="0" err="1">
                <a:solidFill>
                  <a:srgbClr val="FF0000"/>
                </a:solidFill>
              </a:rPr>
              <a:t>Alcohol</a:t>
            </a:r>
            <a:r>
              <a:rPr lang="cs-CZ" sz="3200" dirty="0">
                <a:solidFill>
                  <a:srgbClr val="FF0000"/>
                </a:solidFill>
              </a:rPr>
              <a:t> NH</a:t>
            </a:r>
            <a:endParaRPr lang="cs-CZ" sz="3200" dirty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2000" dirty="0"/>
              <a:t>	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2000" b="1" dirty="0" err="1">
                <a:solidFill>
                  <a:srgbClr val="000000"/>
                </a:solidFill>
                <a:effectLst/>
              </a:rPr>
              <a:t>properties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000" b="1" dirty="0" err="1">
                <a:solidFill>
                  <a:srgbClr val="000000"/>
                </a:solidFill>
                <a:effectLst/>
              </a:rPr>
              <a:t>gloss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–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high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000" b="1" dirty="0" err="1">
                <a:solidFill>
                  <a:srgbClr val="000000"/>
                </a:solidFill>
                <a:effectLst/>
              </a:rPr>
              <a:t>resistance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b="1" dirty="0">
                <a:solidFill>
                  <a:srgbClr val="000000"/>
                </a:solidFill>
                <a:effectLst/>
              </a:rPr>
              <a:t>	-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good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against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oils</a:t>
            </a:r>
            <a:endParaRPr lang="cs-CZ" sz="2000" b="1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000" b="1" dirty="0">
                <a:solidFill>
                  <a:srgbClr val="000000"/>
                </a:solidFill>
                <a:effectLst/>
              </a:rPr>
              <a:t>	-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bad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against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weather</a:t>
            </a:r>
            <a:endParaRPr lang="cs-CZ" sz="2000" b="1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cs-CZ" sz="2000" b="1" dirty="0" err="1">
                <a:solidFill>
                  <a:srgbClr val="000000"/>
                </a:solidFill>
                <a:effectLst/>
              </a:rPr>
              <a:t>abrasion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resistance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–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good</a:t>
            </a:r>
            <a:endParaRPr lang="cs-CZ" sz="2000" b="1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cs-CZ" sz="2000" b="1" dirty="0">
                <a:solidFill>
                  <a:srgbClr val="000000"/>
                </a:solidFill>
                <a:effectLst/>
              </a:rPr>
              <a:t>non-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conductive</a:t>
            </a:r>
            <a:r>
              <a:rPr lang="cs-CZ" sz="2000" dirty="0"/>
              <a:t>	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F0838-D605-43E2-8C8E-385AA71AA04D}" type="slidenum">
              <a:rPr lang="cs-CZ" smtClean="0"/>
              <a:pPr>
                <a:defRPr/>
              </a:pPr>
              <a:t>16</a:t>
            </a:fld>
            <a:endParaRPr lang="cs-CZ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764704"/>
            <a:ext cx="2630129" cy="3505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 type="none" w="lg" len="lg"/>
              </a14:hiddenLine>
            </a:ext>
          </a:extLst>
        </p:spPr>
      </p:pic>
      <p:sp>
        <p:nvSpPr>
          <p:cNvPr id="772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-108520" y="-11113"/>
            <a:ext cx="9252520" cy="919833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>
                <a:solidFill>
                  <a:srgbClr val="FF0000"/>
                </a:solidFill>
              </a:rPr>
              <a:t>K - </a:t>
            </a:r>
            <a:r>
              <a:rPr lang="cs-CZ" dirty="0" err="1">
                <a:solidFill>
                  <a:srgbClr val="FF0000"/>
                </a:solidFill>
              </a:rPr>
              <a:t>Silicone</a:t>
            </a:r>
            <a:r>
              <a:rPr lang="cs-CZ" dirty="0">
                <a:solidFill>
                  <a:srgbClr val="FF0000"/>
                </a:solidFill>
              </a:rPr>
              <a:t> (</a:t>
            </a:r>
            <a:r>
              <a:rPr lang="cs-CZ" dirty="0" err="1">
                <a:solidFill>
                  <a:srgbClr val="FF0000"/>
                </a:solidFill>
              </a:rPr>
              <a:t>Polysiloxane</a:t>
            </a:r>
            <a:r>
              <a:rPr lang="cs-CZ" dirty="0">
                <a:solidFill>
                  <a:srgbClr val="FF0000"/>
                </a:solidFill>
              </a:rPr>
              <a:t>) NH</a:t>
            </a:r>
            <a:r>
              <a:rPr lang="cs-CZ" sz="3200" dirty="0"/>
              <a:t> 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72100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915988"/>
            <a:ext cx="9036496" cy="5805487"/>
          </a:xfrm>
        </p:spPr>
        <p:txBody>
          <a:bodyPr/>
          <a:lstStyle/>
          <a:p>
            <a:pPr eaLnBrk="1" hangingPunct="1">
              <a:buNone/>
              <a:defRPr/>
            </a:pPr>
            <a:r>
              <a:rPr lang="cs-CZ" sz="1800" dirty="0" err="1">
                <a:solidFill>
                  <a:srgbClr val="000000"/>
                </a:solidFill>
                <a:effectLst/>
              </a:rPr>
              <a:t>Two-component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paint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coatings</a:t>
            </a:r>
            <a:endParaRPr lang="cs-CZ" sz="1800" dirty="0">
              <a:solidFill>
                <a:srgbClr val="000000"/>
              </a:solidFill>
              <a:effectLst/>
            </a:endParaRPr>
          </a:p>
          <a:p>
            <a:pPr eaLnBrk="1" hangingPunct="1"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/>
              </a:rPr>
              <a:t>-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high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resistance</a:t>
            </a:r>
            <a:r>
              <a:rPr lang="cs-CZ" sz="1800" dirty="0">
                <a:solidFill>
                  <a:srgbClr val="000000"/>
                </a:solidFill>
                <a:effectLst/>
              </a:rPr>
              <a:t> to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weathering</a:t>
            </a:r>
            <a:r>
              <a:rPr lang="cs-CZ" sz="1800" dirty="0">
                <a:solidFill>
                  <a:srgbClr val="000000"/>
                </a:solidFill>
                <a:effectLst/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sunlight</a:t>
            </a:r>
            <a:endParaRPr lang="cs-CZ" sz="1800" dirty="0">
              <a:solidFill>
                <a:srgbClr val="000000"/>
              </a:solidFill>
              <a:effectLst/>
            </a:endParaRPr>
          </a:p>
          <a:p>
            <a:pPr eaLnBrk="1" hangingPunct="1"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/>
              </a:rPr>
              <a:t>-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need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for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good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pre-treatment</a:t>
            </a:r>
            <a:endParaRPr lang="cs-CZ" sz="1800" dirty="0">
              <a:solidFill>
                <a:srgbClr val="000000"/>
              </a:solidFill>
              <a:effectLst/>
            </a:endParaRPr>
          </a:p>
          <a:p>
            <a:pPr eaLnBrk="1" hangingPunct="1">
              <a:buFontTx/>
              <a:buChar char="-"/>
              <a:defRPr/>
            </a:pPr>
            <a:r>
              <a:rPr lang="cs-CZ" sz="1800" dirty="0">
                <a:solidFill>
                  <a:srgbClr val="000000"/>
                </a:solidFill>
                <a:effectLst/>
              </a:rPr>
              <a:t>use: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for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zinc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ethyl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silicate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primers</a:t>
            </a:r>
            <a:r>
              <a:rPr lang="cs-CZ" sz="1800" dirty="0">
                <a:solidFill>
                  <a:srgbClr val="000000"/>
                </a:solidFill>
                <a:effectLst/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etc</a:t>
            </a:r>
            <a:r>
              <a:rPr lang="cs-CZ" sz="1800" dirty="0">
                <a:solidFill>
                  <a:srgbClr val="000000"/>
                </a:solidFill>
                <a:effectLst/>
              </a:rPr>
              <a:t>.</a:t>
            </a:r>
          </a:p>
          <a:p>
            <a:pPr eaLnBrk="1" hangingPunct="1">
              <a:buFontTx/>
              <a:buChar char="-"/>
              <a:defRPr/>
            </a:pPr>
            <a:endParaRPr lang="cs-CZ" sz="800" dirty="0">
              <a:solidFill>
                <a:srgbClr val="000000"/>
              </a:solidFill>
              <a:effectLst/>
            </a:endParaRPr>
          </a:p>
          <a:p>
            <a:pPr eaLnBrk="1" hangingPunct="1">
              <a:buNone/>
              <a:defRPr/>
            </a:pPr>
            <a:r>
              <a:rPr lang="cs-CZ" sz="1400" b="1" dirty="0" err="1">
                <a:solidFill>
                  <a:srgbClr val="0070C0"/>
                </a:solidFill>
                <a:effectLst/>
              </a:rPr>
              <a:t>Silicones</a:t>
            </a:r>
            <a:r>
              <a:rPr lang="cs-CZ" sz="1400" b="1" dirty="0">
                <a:solidFill>
                  <a:srgbClr val="0070C0"/>
                </a:solidFill>
                <a:effectLst/>
              </a:rPr>
              <a:t>: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inorganic-organic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polymers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of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general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formula</a:t>
            </a:r>
            <a:r>
              <a:rPr lang="cs-CZ" sz="1400" dirty="0">
                <a:solidFill>
                  <a:srgbClr val="000000"/>
                </a:solidFill>
                <a:effectLst/>
              </a:rPr>
              <a:t> [R2SiO] n,</a:t>
            </a:r>
          </a:p>
          <a:p>
            <a:pPr eaLnBrk="1" hangingPunct="1">
              <a:buNone/>
              <a:defRPr/>
            </a:pPr>
            <a:r>
              <a:rPr lang="cs-CZ" sz="1400" dirty="0">
                <a:solidFill>
                  <a:srgbClr val="000000"/>
                </a:solidFill>
                <a:effectLst/>
              </a:rPr>
              <a:t>                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wherein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R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is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an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organic</a:t>
            </a:r>
            <a:r>
              <a:rPr lang="cs-CZ" sz="1400" dirty="0">
                <a:solidFill>
                  <a:srgbClr val="000000"/>
                </a:solidFill>
                <a:effectLst/>
              </a:rPr>
              <a:t> substituent</a:t>
            </a:r>
          </a:p>
          <a:p>
            <a:pPr eaLnBrk="1" hangingPunct="1">
              <a:buNone/>
              <a:defRPr/>
            </a:pPr>
            <a:r>
              <a:rPr lang="cs-CZ" sz="1400" dirty="0">
                <a:solidFill>
                  <a:srgbClr val="000000"/>
                </a:solidFill>
                <a:effectLst/>
              </a:rPr>
              <a:t>-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chemically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stable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chain</a:t>
            </a:r>
            <a:r>
              <a:rPr lang="cs-CZ" sz="1400" dirty="0">
                <a:solidFill>
                  <a:srgbClr val="000000"/>
                </a:solidFill>
                <a:effectLst/>
              </a:rPr>
              <a:t> -Si-O-Si-O-Si,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etc</a:t>
            </a:r>
            <a:r>
              <a:rPr lang="cs-CZ" sz="1400" dirty="0">
                <a:solidFill>
                  <a:srgbClr val="000000"/>
                </a:solidFill>
                <a:effectLst/>
              </a:rPr>
              <a:t>.</a:t>
            </a:r>
          </a:p>
          <a:p>
            <a:pPr eaLnBrk="1" hangingPunct="1">
              <a:buNone/>
              <a:defRPr/>
            </a:pPr>
            <a:r>
              <a:rPr lang="cs-CZ" sz="1400" dirty="0">
                <a:solidFill>
                  <a:srgbClr val="000000"/>
                </a:solidFill>
                <a:effectLst/>
              </a:rPr>
              <a:t>  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organic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groups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chemically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bonded</a:t>
            </a:r>
            <a:r>
              <a:rPr lang="cs-CZ" sz="1400" dirty="0">
                <a:solidFill>
                  <a:srgbClr val="000000"/>
                </a:solidFill>
                <a:effectLst/>
              </a:rPr>
              <a:t> to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1400" dirty="0">
                <a:solidFill>
                  <a:srgbClr val="000000"/>
                </a:solidFill>
                <a:effectLst/>
              </a:rPr>
              <a:t> free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bonds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of</a:t>
            </a:r>
            <a:r>
              <a:rPr lang="cs-CZ" sz="1400" dirty="0">
                <a:solidFill>
                  <a:srgbClr val="000000"/>
                </a:solidFill>
                <a:effectLst/>
              </a:rPr>
              <a:t> Si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atoms</a:t>
            </a:r>
            <a:endParaRPr lang="cs-CZ" sz="1400" dirty="0">
              <a:solidFill>
                <a:srgbClr val="000000"/>
              </a:solidFill>
              <a:effectLst/>
            </a:endParaRPr>
          </a:p>
          <a:p>
            <a:pPr eaLnBrk="1" hangingPunct="1">
              <a:buNone/>
              <a:defRPr/>
            </a:pPr>
            <a:r>
              <a:rPr lang="cs-CZ" sz="1400" dirty="0">
                <a:solidFill>
                  <a:srgbClr val="000000"/>
                </a:solidFill>
                <a:effectLst/>
              </a:rPr>
              <a:t>-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stable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properties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over</a:t>
            </a:r>
            <a:r>
              <a:rPr lang="cs-CZ" sz="1400" dirty="0">
                <a:solidFill>
                  <a:srgbClr val="000000"/>
                </a:solidFill>
                <a:effectLst/>
              </a:rPr>
              <a:t> a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wide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temperature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range</a:t>
            </a:r>
            <a:r>
              <a:rPr lang="cs-CZ" sz="1400" dirty="0">
                <a:solidFill>
                  <a:srgbClr val="000000"/>
                </a:solidFill>
                <a:effectLst/>
              </a:rPr>
              <a:t>: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heat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resistance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of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silicone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rubbers</a:t>
            </a:r>
            <a:r>
              <a:rPr lang="cs-CZ" sz="1400" dirty="0">
                <a:solidFill>
                  <a:srgbClr val="000000"/>
                </a:solidFill>
                <a:effectLst/>
              </a:rPr>
              <a:t>:</a:t>
            </a:r>
          </a:p>
          <a:p>
            <a:pPr eaLnBrk="1" hangingPunct="1">
              <a:buNone/>
              <a:defRPr/>
            </a:pPr>
            <a:r>
              <a:rPr lang="cs-CZ" sz="1400" dirty="0">
                <a:solidFill>
                  <a:srgbClr val="000000"/>
                </a:solidFill>
                <a:effectLst/>
              </a:rPr>
              <a:t>   −60 to +180°C (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especially</a:t>
            </a:r>
            <a:r>
              <a:rPr lang="cs-CZ" sz="1400" dirty="0">
                <a:solidFill>
                  <a:srgbClr val="000000"/>
                </a:solidFill>
                <a:effectLst/>
              </a:rPr>
              <a:t> −100 to +260°C,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over</a:t>
            </a:r>
            <a:r>
              <a:rPr lang="cs-CZ" sz="1400" dirty="0">
                <a:solidFill>
                  <a:srgbClr val="000000"/>
                </a:solidFill>
                <a:effectLst/>
              </a:rPr>
              <a:t> a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short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time</a:t>
            </a:r>
            <a:r>
              <a:rPr lang="cs-CZ" sz="1400" dirty="0">
                <a:solidFill>
                  <a:srgbClr val="000000"/>
                </a:solidFill>
                <a:effectLst/>
              </a:rPr>
              <a:t> up to +320°C)</a:t>
            </a:r>
          </a:p>
          <a:p>
            <a:pPr eaLnBrk="1" hangingPunct="1">
              <a:buNone/>
              <a:defRPr/>
            </a:pPr>
            <a:r>
              <a:rPr lang="cs-CZ" sz="1400" dirty="0">
                <a:solidFill>
                  <a:srgbClr val="000000"/>
                </a:solidFill>
                <a:effectLst/>
              </a:rPr>
              <a:t>-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relatively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inert</a:t>
            </a:r>
            <a:r>
              <a:rPr lang="cs-CZ" sz="1400" dirty="0">
                <a:solidFill>
                  <a:srgbClr val="000000"/>
                </a:solidFill>
                <a:effectLst/>
              </a:rPr>
              <a:t> to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living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organisms</a:t>
            </a:r>
            <a:endParaRPr lang="cs-CZ" sz="1400" dirty="0">
              <a:solidFill>
                <a:srgbClr val="000000"/>
              </a:solidFill>
              <a:effectLst/>
            </a:endParaRPr>
          </a:p>
          <a:p>
            <a:pPr eaLnBrk="1" hangingPunct="1">
              <a:buNone/>
              <a:defRPr/>
            </a:pPr>
            <a:r>
              <a:rPr lang="cs-CZ" sz="1400" dirty="0">
                <a:solidFill>
                  <a:srgbClr val="000000"/>
                </a:solidFill>
                <a:effectLst/>
              </a:rPr>
              <a:t>-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relative</a:t>
            </a:r>
            <a:r>
              <a:rPr lang="cs-CZ" sz="1400" dirty="0">
                <a:solidFill>
                  <a:srgbClr val="000000"/>
                </a:solidFill>
                <a:effectLst/>
              </a:rPr>
              <a:t> non-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flammability</a:t>
            </a:r>
            <a:r>
              <a:rPr lang="cs-CZ" sz="1400" dirty="0">
                <a:solidFill>
                  <a:srgbClr val="000000"/>
                </a:solidFill>
                <a:effectLst/>
              </a:rPr>
              <a:t>,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good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electrical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insulating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properties</a:t>
            </a:r>
            <a:r>
              <a:rPr lang="cs-CZ" sz="1400" dirty="0">
                <a:solidFill>
                  <a:srgbClr val="000000"/>
                </a:solidFill>
                <a:effectLst/>
              </a:rPr>
              <a:t>, long-term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resistance</a:t>
            </a:r>
            <a:r>
              <a:rPr lang="cs-CZ" sz="1400" dirty="0">
                <a:solidFill>
                  <a:srgbClr val="000000"/>
                </a:solidFill>
                <a:effectLst/>
              </a:rPr>
              <a:t> to UV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radiation</a:t>
            </a:r>
            <a:r>
              <a:rPr lang="cs-CZ" sz="1400" dirty="0">
                <a:solidFill>
                  <a:srgbClr val="000000"/>
                </a:solidFill>
                <a:effectLst/>
              </a:rPr>
              <a:t> and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weather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conditions</a:t>
            </a:r>
            <a:r>
              <a:rPr lang="cs-CZ" sz="1400" dirty="0">
                <a:solidFill>
                  <a:srgbClr val="000000"/>
                </a:solidFill>
                <a:effectLst/>
              </a:rPr>
              <a:t>,</a:t>
            </a:r>
          </a:p>
          <a:p>
            <a:pPr eaLnBrk="1" hangingPunct="1">
              <a:buNone/>
              <a:defRPr/>
            </a:pPr>
            <a:r>
              <a:rPr lang="cs-CZ" sz="1400" dirty="0">
                <a:solidFill>
                  <a:srgbClr val="000000"/>
                </a:solidFill>
                <a:effectLst/>
              </a:rPr>
              <a:t>   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water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repellency</a:t>
            </a:r>
            <a:r>
              <a:rPr lang="cs-CZ" sz="1400" dirty="0">
                <a:solidFill>
                  <a:srgbClr val="000000"/>
                </a:solidFill>
                <a:effectLst/>
              </a:rPr>
              <a:t> (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hydrophobicity</a:t>
            </a:r>
            <a:r>
              <a:rPr lang="cs-CZ" sz="1400" dirty="0">
                <a:solidFill>
                  <a:srgbClr val="000000"/>
                </a:solidFill>
                <a:effectLst/>
              </a:rPr>
              <a:t>) and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vapour</a:t>
            </a:r>
            <a:r>
              <a:rPr lang="cs-CZ" sz="1400" dirty="0">
                <a:solidFill>
                  <a:srgbClr val="000000"/>
                </a:solidFill>
                <a:effectLst/>
              </a:rPr>
              <a:t> permeability,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good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adhesion</a:t>
            </a:r>
            <a:endParaRPr lang="cs-CZ" sz="1400" dirty="0">
              <a:solidFill>
                <a:srgbClr val="000000"/>
              </a:solidFill>
              <a:effectLst/>
            </a:endParaRPr>
          </a:p>
          <a:p>
            <a:pPr eaLnBrk="1" hangingPunct="1">
              <a:buNone/>
              <a:defRPr/>
            </a:pPr>
            <a:r>
              <a:rPr lang="cs-CZ" sz="1400" dirty="0" err="1">
                <a:solidFill>
                  <a:srgbClr val="000000"/>
                </a:solidFill>
                <a:effectLst/>
              </a:rPr>
              <a:t>Fluorinated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silicones</a:t>
            </a:r>
            <a:r>
              <a:rPr lang="cs-CZ" sz="1400" dirty="0">
                <a:solidFill>
                  <a:srgbClr val="000000"/>
                </a:solidFill>
                <a:effectLst/>
              </a:rPr>
              <a:t>: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oil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resistant</a:t>
            </a:r>
            <a:r>
              <a:rPr lang="cs-CZ" sz="1400" dirty="0">
                <a:solidFill>
                  <a:srgbClr val="000000"/>
                </a:solidFill>
                <a:effectLst/>
              </a:rPr>
              <a:t> (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automotive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industry</a:t>
            </a:r>
            <a:r>
              <a:rPr lang="cs-CZ" sz="1400" dirty="0">
                <a:solidFill>
                  <a:srgbClr val="000000"/>
                </a:solidFill>
                <a:effectLst/>
              </a:rPr>
              <a:t>)</a:t>
            </a:r>
          </a:p>
          <a:p>
            <a:pPr eaLnBrk="1" hangingPunct="1">
              <a:buNone/>
              <a:defRPr/>
            </a:pPr>
            <a:r>
              <a:rPr lang="cs-CZ" sz="1400" dirty="0">
                <a:solidFill>
                  <a:srgbClr val="0070C0"/>
                </a:solidFill>
                <a:effectLst/>
              </a:rPr>
              <a:t>Use:</a:t>
            </a:r>
          </a:p>
          <a:p>
            <a:pPr eaLnBrk="1" hangingPunct="1">
              <a:buNone/>
              <a:defRPr/>
            </a:pPr>
            <a:r>
              <a:rPr lang="cs-CZ" sz="1400" dirty="0">
                <a:solidFill>
                  <a:srgbClr val="000000"/>
                </a:solidFill>
                <a:effectLst/>
              </a:rPr>
              <a:t> 	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oils</a:t>
            </a:r>
            <a:r>
              <a:rPr lang="cs-CZ" sz="1400" dirty="0">
                <a:solidFill>
                  <a:srgbClr val="000000"/>
                </a:solidFill>
                <a:effectLst/>
              </a:rPr>
              <a:t> and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pastes</a:t>
            </a:r>
            <a:r>
              <a:rPr lang="cs-CZ" sz="1400" dirty="0">
                <a:solidFill>
                  <a:srgbClr val="000000"/>
                </a:solidFill>
                <a:effectLst/>
              </a:rPr>
              <a:t> (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harmless</a:t>
            </a:r>
            <a:r>
              <a:rPr lang="cs-CZ" sz="1400" dirty="0">
                <a:solidFill>
                  <a:srgbClr val="000000"/>
                </a:solidFill>
                <a:effectLst/>
              </a:rPr>
              <a:t>,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thermally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conductive</a:t>
            </a:r>
            <a:r>
              <a:rPr lang="cs-CZ" sz="1400" dirty="0">
                <a:solidFill>
                  <a:srgbClr val="000000"/>
                </a:solidFill>
                <a:effectLst/>
              </a:rPr>
              <a:t> and,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at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same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time</a:t>
            </a:r>
            <a:r>
              <a:rPr lang="cs-CZ" sz="1400" dirty="0">
                <a:solidFill>
                  <a:srgbClr val="000000"/>
                </a:solidFill>
                <a:effectLst/>
              </a:rPr>
              <a:t>,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electro-insulating</a:t>
            </a:r>
            <a:r>
              <a:rPr lang="cs-CZ" sz="1400" dirty="0">
                <a:solidFill>
                  <a:srgbClr val="000000"/>
                </a:solidFill>
                <a:effectLst/>
              </a:rPr>
              <a:t>),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emulsions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of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silicone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oils</a:t>
            </a:r>
            <a:r>
              <a:rPr lang="cs-CZ" sz="1400" dirty="0">
                <a:solidFill>
                  <a:srgbClr val="000000"/>
                </a:solidFill>
                <a:effectLst/>
              </a:rPr>
              <a:t>,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impregnation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for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tents</a:t>
            </a:r>
            <a:r>
              <a:rPr lang="cs-CZ" sz="1400" dirty="0">
                <a:solidFill>
                  <a:srgbClr val="000000"/>
                </a:solidFill>
                <a:effectLst/>
              </a:rPr>
              <a:t>,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jackets</a:t>
            </a:r>
            <a:r>
              <a:rPr lang="cs-CZ" sz="1400" dirty="0">
                <a:solidFill>
                  <a:srgbClr val="000000"/>
                </a:solidFill>
                <a:effectLst/>
              </a:rPr>
              <a:t>,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one-component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sealants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vulcanizing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with</a:t>
            </a:r>
            <a:r>
              <a:rPr lang="cs-CZ" sz="1400" dirty="0">
                <a:solidFill>
                  <a:srgbClr val="000000"/>
                </a:solidFill>
                <a:effectLst/>
              </a:rPr>
              <a:t> air humidity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at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normal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temperatures</a:t>
            </a:r>
            <a:r>
              <a:rPr lang="cs-CZ" sz="1400" dirty="0">
                <a:solidFill>
                  <a:srgbClr val="000000"/>
                </a:solidFill>
                <a:effectLst/>
              </a:rPr>
              <a:t>,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two-component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rubbers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vulcanizing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after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catalyst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addition</a:t>
            </a:r>
            <a:r>
              <a:rPr lang="cs-CZ" sz="1400" dirty="0">
                <a:solidFill>
                  <a:srgbClr val="000000"/>
                </a:solidFill>
                <a:effectLst/>
              </a:rPr>
              <a:t>;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for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production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of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flexible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molds</a:t>
            </a:r>
            <a:r>
              <a:rPr lang="cs-CZ" sz="1400" dirty="0">
                <a:solidFill>
                  <a:srgbClr val="000000"/>
                </a:solidFill>
                <a:effectLst/>
              </a:rPr>
              <a:t> and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potting</a:t>
            </a:r>
            <a:r>
              <a:rPr lang="cs-CZ" sz="1400" dirty="0">
                <a:solidFill>
                  <a:srgbClr val="000000"/>
                </a:solidFill>
                <a:effectLst/>
              </a:rPr>
              <a:t> (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water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repellent</a:t>
            </a:r>
            <a:r>
              <a:rPr lang="cs-CZ" sz="1400" dirty="0">
                <a:solidFill>
                  <a:srgbClr val="000000"/>
                </a:solidFill>
                <a:effectLst/>
              </a:rPr>
              <a:t>),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varnishes</a:t>
            </a:r>
            <a:r>
              <a:rPr lang="cs-CZ" sz="1400" dirty="0">
                <a:solidFill>
                  <a:srgbClr val="000000"/>
                </a:solidFill>
                <a:effectLst/>
              </a:rPr>
              <a:t> (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highly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heat-resistant</a:t>
            </a:r>
            <a:r>
              <a:rPr lang="cs-CZ" sz="1400" dirty="0">
                <a:solidFill>
                  <a:srgbClr val="000000"/>
                </a:solidFill>
                <a:effectLst/>
              </a:rPr>
              <a:t>),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sealants</a:t>
            </a:r>
            <a:r>
              <a:rPr lang="cs-CZ" sz="1400" dirty="0">
                <a:solidFill>
                  <a:srgbClr val="000000"/>
                </a:solidFill>
                <a:effectLst/>
              </a:rPr>
              <a:t> (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protection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of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printed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circuit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boards</a:t>
            </a:r>
            <a:r>
              <a:rPr lang="cs-CZ" sz="1400" dirty="0">
                <a:solidFill>
                  <a:srgbClr val="000000"/>
                </a:solidFill>
                <a:effectLst/>
              </a:rPr>
              <a:t>,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sanitary</a:t>
            </a:r>
            <a:r>
              <a:rPr lang="cs-CZ" sz="1400" dirty="0">
                <a:solidFill>
                  <a:srgbClr val="000000"/>
                </a:solidFill>
                <a:effectLst/>
              </a:rPr>
              <a:t> and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construction</a:t>
            </a:r>
            <a:r>
              <a:rPr lang="cs-CZ" sz="1400" dirty="0">
                <a:solidFill>
                  <a:srgbClr val="000000"/>
                </a:solidFill>
                <a:effectLst/>
              </a:rPr>
              <a:t> use),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defoamers</a:t>
            </a:r>
            <a:r>
              <a:rPr lang="cs-CZ" sz="1400" dirty="0">
                <a:solidFill>
                  <a:srgbClr val="000000"/>
                </a:solidFill>
                <a:effectLst/>
              </a:rPr>
              <a:t>,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cosmetics</a:t>
            </a:r>
            <a:r>
              <a:rPr lang="cs-CZ" sz="1400" dirty="0">
                <a:solidFill>
                  <a:srgbClr val="000000"/>
                </a:solidFill>
                <a:effectLst/>
              </a:rPr>
              <a:t> (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soaps</a:t>
            </a:r>
            <a:r>
              <a:rPr lang="cs-CZ" sz="1400" dirty="0">
                <a:solidFill>
                  <a:srgbClr val="000000"/>
                </a:solidFill>
                <a:effectLst/>
              </a:rPr>
              <a:t>,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shower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gels</a:t>
            </a:r>
            <a:r>
              <a:rPr lang="cs-CZ" sz="1400" dirty="0">
                <a:solidFill>
                  <a:srgbClr val="000000"/>
                </a:solidFill>
                <a:effectLst/>
              </a:rPr>
              <a:t>,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shampoos</a:t>
            </a:r>
            <a:r>
              <a:rPr lang="cs-CZ" sz="1400" dirty="0">
                <a:solidFill>
                  <a:srgbClr val="000000"/>
                </a:solidFill>
                <a:effectLst/>
              </a:rPr>
              <a:t>,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shaving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foams</a:t>
            </a:r>
            <a:r>
              <a:rPr lang="cs-CZ" sz="1400" dirty="0">
                <a:solidFill>
                  <a:srgbClr val="000000"/>
                </a:solidFill>
                <a:effectLst/>
              </a:rPr>
              <a:t>),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fins</a:t>
            </a:r>
            <a:r>
              <a:rPr lang="cs-CZ" sz="1400" dirty="0">
                <a:solidFill>
                  <a:srgbClr val="000000"/>
                </a:solidFill>
                <a:effectLst/>
              </a:rPr>
              <a:t>,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bathing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caps</a:t>
            </a:r>
            <a:r>
              <a:rPr lang="cs-CZ" sz="1400" dirty="0">
                <a:solidFill>
                  <a:srgbClr val="000000"/>
                </a:solidFill>
                <a:effectLst/>
              </a:rPr>
              <a:t>,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breast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implants</a:t>
            </a:r>
            <a:r>
              <a:rPr lang="cs-CZ" sz="1400" dirty="0">
                <a:solidFill>
                  <a:srgbClr val="000000"/>
                </a:solidFill>
                <a:effectLst/>
              </a:rPr>
              <a:t> ,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silicone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bracelets</a:t>
            </a:r>
            <a:r>
              <a:rPr lang="cs-CZ" sz="1400" dirty="0">
                <a:solidFill>
                  <a:srgbClr val="000000"/>
                </a:solidFill>
                <a:effectLst/>
              </a:rPr>
              <a:t>,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foams</a:t>
            </a:r>
            <a:r>
              <a:rPr lang="cs-CZ" sz="1400" dirty="0">
                <a:solidFill>
                  <a:srgbClr val="000000"/>
                </a:solidFill>
                <a:effectLst/>
              </a:rPr>
              <a:t> (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sealing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of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e.g</a:t>
            </a:r>
            <a:r>
              <a:rPr lang="cs-CZ" sz="1400" dirty="0">
                <a:solidFill>
                  <a:srgbClr val="000000"/>
                </a:solidFill>
                <a:effectLst/>
              </a:rPr>
              <a:t>.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cable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passages</a:t>
            </a:r>
            <a:r>
              <a:rPr lang="cs-CZ" sz="1400" dirty="0">
                <a:solidFill>
                  <a:srgbClr val="000000"/>
                </a:solidFill>
                <a:effectLst/>
              </a:rPr>
              <a:t>),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kitchen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utensils</a:t>
            </a:r>
            <a:r>
              <a:rPr lang="cs-CZ" sz="1400" dirty="0">
                <a:solidFill>
                  <a:srgbClr val="000000"/>
                </a:solidFill>
                <a:effectLst/>
              </a:rPr>
              <a:t> (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baking</a:t>
            </a:r>
            <a:r>
              <a:rPr lang="cs-CZ" sz="1400" dirty="0">
                <a:solidFill>
                  <a:srgbClr val="000000"/>
                </a:solidFill>
                <a:effectLst/>
              </a:rPr>
              <a:t>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tins</a:t>
            </a:r>
            <a:r>
              <a:rPr lang="cs-CZ" sz="1400" dirty="0">
                <a:solidFill>
                  <a:srgbClr val="000000"/>
                </a:solidFill>
                <a:effectLst/>
              </a:rPr>
              <a:t>,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rolls</a:t>
            </a:r>
            <a:r>
              <a:rPr lang="cs-CZ" sz="1400" dirty="0">
                <a:solidFill>
                  <a:srgbClr val="000000"/>
                </a:solidFill>
                <a:effectLst/>
              </a:rPr>
              <a:t>, </a:t>
            </a:r>
            <a:r>
              <a:rPr lang="cs-CZ" sz="1400" dirty="0" err="1">
                <a:solidFill>
                  <a:srgbClr val="000000"/>
                </a:solidFill>
                <a:effectLst/>
              </a:rPr>
              <a:t>etc</a:t>
            </a:r>
            <a:r>
              <a:rPr lang="cs-CZ" sz="1400" dirty="0">
                <a:solidFill>
                  <a:srgbClr val="000000"/>
                </a:solidFill>
                <a:effectLst/>
              </a:rPr>
              <a:t>.)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sz="2400" dirty="0">
              <a:solidFill>
                <a:srgbClr val="FFFFFF"/>
              </a:solidFill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cs-CZ" sz="2400" dirty="0">
              <a:solidFill>
                <a:srgbClr val="FFFFFF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 flipV="1">
            <a:off x="6553200" y="6721474"/>
            <a:ext cx="2133600" cy="45719"/>
          </a:xfrm>
        </p:spPr>
        <p:txBody>
          <a:bodyPr/>
          <a:lstStyle/>
          <a:p>
            <a:pPr>
              <a:defRPr/>
            </a:pPr>
            <a:fld id="{2903C976-76BB-442C-A009-F405B3D56C33}" type="slidenum">
              <a:rPr lang="cs-CZ" smtClean="0"/>
              <a:pPr>
                <a:defRPr/>
              </a:pPr>
              <a:t>17</a:t>
            </a:fld>
            <a:endParaRPr lang="cs-CZ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-283" y="-81636"/>
            <a:ext cx="2900760" cy="13716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 dirty="0" err="1">
                <a:solidFill>
                  <a:srgbClr val="FF0000"/>
                </a:solidFill>
              </a:rPr>
              <a:t>Zinc</a:t>
            </a:r>
            <a:r>
              <a:rPr lang="cs-CZ" dirty="0">
                <a:solidFill>
                  <a:srgbClr val="FF0000"/>
                </a:solidFill>
              </a:rPr>
              <a:t> NH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325" y="1341438"/>
            <a:ext cx="9083675" cy="5373687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lnSpc>
                <a:spcPct val="80000"/>
              </a:lnSpc>
              <a:buNone/>
              <a:defRPr/>
            </a:pPr>
            <a:r>
              <a:rPr lang="cs-CZ" sz="2000" b="1" dirty="0" err="1">
                <a:solidFill>
                  <a:srgbClr val="FF0000"/>
                </a:solidFill>
                <a:effectLst/>
              </a:rPr>
              <a:t>Zinc-rich</a:t>
            </a:r>
            <a:r>
              <a:rPr lang="cs-CZ" sz="2000" b="1" dirty="0">
                <a:solidFill>
                  <a:srgbClr val="FF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FF0000"/>
                </a:solidFill>
                <a:effectLst/>
              </a:rPr>
              <a:t>paints</a:t>
            </a:r>
            <a:r>
              <a:rPr lang="cs-CZ" sz="2000" b="1" dirty="0">
                <a:solidFill>
                  <a:srgbClr val="FF0000"/>
                </a:solidFill>
                <a:effectLst/>
              </a:rPr>
              <a:t> 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–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paint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coatings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with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high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zinc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content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-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cold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galvanizing</a:t>
            </a:r>
            <a:endParaRPr lang="cs-CZ" sz="2000" b="1" dirty="0">
              <a:solidFill>
                <a:srgbClr val="000000"/>
              </a:solidFill>
              <a:effectLst/>
            </a:endParaRPr>
          </a:p>
          <a:p>
            <a:pPr>
              <a:lnSpc>
                <a:spcPct val="80000"/>
              </a:lnSpc>
              <a:defRPr/>
            </a:pPr>
            <a:r>
              <a:rPr lang="cs-CZ" sz="2000" b="1" dirty="0">
                <a:solidFill>
                  <a:srgbClr val="000000"/>
                </a:solidFill>
                <a:effectLst/>
              </a:rPr>
              <a:t>Binder: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organic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,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inorganic</a:t>
            </a:r>
            <a:endParaRPr lang="cs-CZ" sz="2000" b="1" dirty="0">
              <a:solidFill>
                <a:srgbClr val="000000"/>
              </a:solidFill>
              <a:effectLst/>
            </a:endParaRPr>
          </a:p>
          <a:p>
            <a:pPr>
              <a:lnSpc>
                <a:spcPct val="80000"/>
              </a:lnSpc>
              <a:defRPr/>
            </a:pPr>
            <a:r>
              <a:rPr lang="cs-CZ" sz="2000" b="1" dirty="0" err="1">
                <a:solidFill>
                  <a:srgbClr val="000000"/>
                </a:solidFill>
                <a:effectLst/>
              </a:rPr>
              <a:t>One-component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,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two-component</a:t>
            </a:r>
            <a:endParaRPr lang="cs-CZ" sz="2000" b="1" dirty="0">
              <a:solidFill>
                <a:srgbClr val="000000"/>
              </a:solidFill>
              <a:effectLst/>
            </a:endParaRPr>
          </a:p>
          <a:p>
            <a:pPr>
              <a:lnSpc>
                <a:spcPct val="80000"/>
              </a:lnSpc>
              <a:defRPr/>
            </a:pPr>
            <a:r>
              <a:rPr lang="cs-CZ" sz="2000" b="1" dirty="0">
                <a:solidFill>
                  <a:srgbClr val="000000"/>
                </a:solidFill>
                <a:effectLst/>
              </a:rPr>
              <a:t>Pigment: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Zn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dust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→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paint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coating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: </a:t>
            </a:r>
            <a:r>
              <a:rPr lang="cs-CZ" sz="2000" b="1" dirty="0">
                <a:solidFill>
                  <a:srgbClr val="FF0000"/>
                </a:solidFill>
                <a:effectLst/>
              </a:rPr>
              <a:t>up to 96</a:t>
            </a:r>
            <a:r>
              <a:rPr lang="cs-CZ" sz="2000" b="1" dirty="0">
                <a:solidFill>
                  <a:srgbClr val="FF0000"/>
                </a:solidFill>
                <a:effectLst/>
                <a:cs typeface="Arial" pitchFamily="34" charset="0"/>
              </a:rPr>
              <a:t>% </a:t>
            </a:r>
            <a:r>
              <a:rPr lang="cs-CZ" sz="2000" b="1" dirty="0" err="1">
                <a:solidFill>
                  <a:srgbClr val="FF0000"/>
                </a:solidFill>
                <a:effectLst/>
                <a:cs typeface="Arial" pitchFamily="34" charset="0"/>
              </a:rPr>
              <a:t>of</a:t>
            </a:r>
            <a:r>
              <a:rPr lang="cs-CZ" sz="2000" b="1" dirty="0">
                <a:solidFill>
                  <a:srgbClr val="FF0000"/>
                </a:solidFill>
                <a:effectLst/>
                <a:cs typeface="Arial" pitchFamily="34" charset="0"/>
              </a:rPr>
              <a:t> </a:t>
            </a:r>
            <a:r>
              <a:rPr lang="cs-CZ" sz="2000" b="1" dirty="0" err="1">
                <a:solidFill>
                  <a:srgbClr val="FF0000"/>
                </a:solidFill>
                <a:effectLst/>
              </a:rPr>
              <a:t>zinc</a:t>
            </a:r>
            <a:endParaRPr lang="cs-CZ" sz="2000" b="1" dirty="0">
              <a:solidFill>
                <a:srgbClr val="FF0000"/>
              </a:solidFill>
              <a:effectLst/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cs-CZ" sz="2000" b="1" dirty="0" err="1">
                <a:solidFill>
                  <a:srgbClr val="FF0000"/>
                </a:solidFill>
                <a:effectLst/>
              </a:rPr>
              <a:t>Zinc</a:t>
            </a:r>
            <a:r>
              <a:rPr lang="cs-CZ" sz="2000" b="1" dirty="0">
                <a:solidFill>
                  <a:srgbClr val="FF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FF0000"/>
                </a:solidFill>
                <a:effectLst/>
              </a:rPr>
              <a:t>ethyl</a:t>
            </a:r>
            <a:r>
              <a:rPr lang="cs-CZ" sz="2000" b="1" dirty="0">
                <a:solidFill>
                  <a:srgbClr val="FF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FF0000"/>
                </a:solidFill>
                <a:effectLst/>
              </a:rPr>
              <a:t>silicate</a:t>
            </a:r>
            <a:r>
              <a:rPr lang="cs-CZ" sz="2000" b="1" dirty="0">
                <a:solidFill>
                  <a:srgbClr val="FF0000"/>
                </a:solidFill>
                <a:effectLst/>
              </a:rPr>
              <a:t> NH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cs-CZ" sz="2000" b="1" dirty="0">
                <a:solidFill>
                  <a:srgbClr val="000000"/>
                </a:solidFill>
                <a:effectLst/>
              </a:rPr>
              <a:t>	-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solvents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: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organic</a:t>
            </a:r>
            <a:endParaRPr lang="cs-CZ" sz="2000" b="1" dirty="0">
              <a:solidFill>
                <a:srgbClr val="000000"/>
              </a:solidFill>
              <a:effectLst/>
            </a:endParaRPr>
          </a:p>
          <a:p>
            <a:pPr>
              <a:lnSpc>
                <a:spcPct val="80000"/>
              </a:lnSpc>
              <a:buNone/>
              <a:defRPr/>
            </a:pPr>
            <a:r>
              <a:rPr lang="cs-CZ" sz="2000" b="1" dirty="0">
                <a:solidFill>
                  <a:srgbClr val="000000"/>
                </a:solidFill>
                <a:effectLst/>
              </a:rPr>
              <a:t>	-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curing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: humidity 50-80% (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lower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→ soft,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wiping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off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)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cs-CZ" sz="2000" b="1" dirty="0">
                <a:solidFill>
                  <a:srgbClr val="000000"/>
                </a:solidFill>
                <a:effectLst/>
              </a:rPr>
              <a:t>		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acceleration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: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water-spray</a:t>
            </a:r>
            <a:endParaRPr lang="cs-CZ" sz="2000" b="1" dirty="0">
              <a:solidFill>
                <a:srgbClr val="000000"/>
              </a:solidFill>
              <a:effectLst/>
            </a:endParaRPr>
          </a:p>
          <a:p>
            <a:pPr>
              <a:lnSpc>
                <a:spcPct val="80000"/>
              </a:lnSpc>
              <a:buNone/>
              <a:defRPr/>
            </a:pPr>
            <a:r>
              <a:rPr lang="cs-CZ" sz="2000" b="1" dirty="0">
                <a:solidFill>
                  <a:srgbClr val="000000"/>
                </a:solidFill>
                <a:effectLst/>
              </a:rPr>
              <a:t>        	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degree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of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curing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: 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cs-CZ" sz="2000" b="1" dirty="0">
                <a:solidFill>
                  <a:srgbClr val="000000"/>
                </a:solidFill>
                <a:effectLst/>
              </a:rPr>
              <a:t>           MEK test: a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piece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of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coarse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cotton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fabric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saturated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with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methyl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ethyl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	ketone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is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pressed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with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thumb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to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paint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and 50 double 50-mm-long 	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strokes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are made;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result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is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evaluated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according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to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scale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given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in 	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regulation</a:t>
            </a:r>
            <a:endParaRPr lang="cs-CZ" sz="2000" b="1" dirty="0">
              <a:solidFill>
                <a:srgbClr val="000000"/>
              </a:solidFill>
              <a:effectLst/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cs-CZ" sz="2000" b="1" dirty="0" err="1">
                <a:solidFill>
                  <a:srgbClr val="FF0000"/>
                </a:solidFill>
                <a:effectLst/>
              </a:rPr>
              <a:t>Zinc</a:t>
            </a:r>
            <a:r>
              <a:rPr lang="cs-CZ" sz="2000" b="1" dirty="0">
                <a:solidFill>
                  <a:srgbClr val="FF0000"/>
                </a:solidFill>
                <a:effectLst/>
              </a:rPr>
              <a:t> NH </a:t>
            </a:r>
            <a:r>
              <a:rPr lang="cs-CZ" sz="2000" b="1" dirty="0" err="1">
                <a:solidFill>
                  <a:srgbClr val="FF0000"/>
                </a:solidFill>
                <a:effectLst/>
              </a:rPr>
              <a:t>based</a:t>
            </a:r>
            <a:r>
              <a:rPr lang="cs-CZ" sz="2000" b="1" dirty="0">
                <a:solidFill>
                  <a:srgbClr val="FF0000"/>
                </a:solidFill>
                <a:effectLst/>
              </a:rPr>
              <a:t> on </a:t>
            </a:r>
            <a:r>
              <a:rPr lang="cs-CZ" sz="2000" b="1" dirty="0" err="1">
                <a:solidFill>
                  <a:srgbClr val="FF0000"/>
                </a:solidFill>
                <a:effectLst/>
              </a:rPr>
              <a:t>water</a:t>
            </a:r>
            <a:r>
              <a:rPr lang="cs-CZ" sz="2000" b="1" dirty="0">
                <a:solidFill>
                  <a:srgbClr val="FF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FF0000"/>
                </a:solidFill>
                <a:effectLst/>
              </a:rPr>
              <a:t>glass</a:t>
            </a:r>
            <a:r>
              <a:rPr lang="cs-CZ" sz="2000" b="1" dirty="0">
                <a:solidFill>
                  <a:srgbClr val="FF0000"/>
                </a:solidFill>
                <a:effectLst/>
              </a:rPr>
              <a:t> 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(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aqueous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Na</a:t>
            </a:r>
            <a:r>
              <a:rPr lang="cs-CZ" sz="2000" b="1" baseline="-25000" dirty="0">
                <a:solidFill>
                  <a:srgbClr val="000000"/>
                </a:solidFill>
                <a:effectLst/>
              </a:rPr>
              <a:t>2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SiO</a:t>
            </a:r>
            <a:r>
              <a:rPr lang="cs-CZ" sz="2000" b="1" baseline="-25000" dirty="0">
                <a:solidFill>
                  <a:srgbClr val="000000"/>
                </a:solidFill>
                <a:effectLst/>
              </a:rPr>
              <a:t>3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solution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) –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solvent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: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water</a:t>
            </a:r>
            <a:endParaRPr lang="cs-CZ" sz="2000" b="1" dirty="0">
              <a:solidFill>
                <a:srgbClr val="000000"/>
              </a:solidFill>
              <a:effectLst/>
            </a:endParaRPr>
          </a:p>
          <a:p>
            <a:pPr>
              <a:lnSpc>
                <a:spcPct val="80000"/>
              </a:lnSpc>
              <a:defRPr/>
            </a:pPr>
            <a:r>
              <a:rPr lang="cs-CZ" sz="2000" b="1" dirty="0" err="1">
                <a:solidFill>
                  <a:srgbClr val="000000"/>
                </a:solidFill>
                <a:effectLst/>
              </a:rPr>
              <a:t>Pretreatment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: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blasting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,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R</a:t>
            </a:r>
            <a:r>
              <a:rPr lang="cs-CZ" sz="2000" b="1" baseline="-25000" dirty="0" err="1">
                <a:solidFill>
                  <a:srgbClr val="000000"/>
                </a:solidFill>
                <a:effectLst/>
              </a:rPr>
              <a:t>a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= 25-60 </a:t>
            </a:r>
            <a:r>
              <a:rPr lang="el-GR" sz="2000" b="1" i="1" dirty="0">
                <a:solidFill>
                  <a:srgbClr val="000000"/>
                </a:solidFill>
                <a:effectLst/>
              </a:rPr>
              <a:t>μ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m</a:t>
            </a:r>
          </a:p>
          <a:p>
            <a:pPr>
              <a:lnSpc>
                <a:spcPct val="80000"/>
              </a:lnSpc>
              <a:defRPr/>
            </a:pPr>
            <a:r>
              <a:rPr lang="cs-CZ" sz="2000" b="1" dirty="0" err="1">
                <a:solidFill>
                  <a:srgbClr val="000000"/>
                </a:solidFill>
                <a:effectLst/>
              </a:rPr>
              <a:t>Thickness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: 75-200 </a:t>
            </a:r>
            <a:r>
              <a:rPr lang="el-GR" sz="2000" b="1" i="1" dirty="0">
                <a:solidFill>
                  <a:srgbClr val="000000"/>
                </a:solidFill>
                <a:effectLst/>
              </a:rPr>
              <a:t>μ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m,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higher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→ cracking, peeling</a:t>
            </a:r>
          </a:p>
          <a:p>
            <a:pPr>
              <a:lnSpc>
                <a:spcPct val="80000"/>
              </a:lnSpc>
              <a:defRPr/>
            </a:pPr>
            <a:r>
              <a:rPr lang="cs-CZ" sz="2000" b="1" dirty="0">
                <a:solidFill>
                  <a:srgbClr val="000000"/>
                </a:solidFill>
                <a:effectLst/>
              </a:rPr>
              <a:t>Porosity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after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application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→ top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coat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:</a:t>
            </a: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cs-CZ" sz="2000" b="1" dirty="0">
                <a:solidFill>
                  <a:srgbClr val="000000"/>
                </a:solidFill>
                <a:effectLst/>
              </a:rPr>
              <a:t>	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quickly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applied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: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blisters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,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foaming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- in a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few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months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-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depending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on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w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	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eather</a:t>
            </a:r>
            <a:r>
              <a:rPr lang="cs-CZ" sz="20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b="1" dirty="0" err="1">
                <a:solidFill>
                  <a:srgbClr val="000000"/>
                </a:solidFill>
                <a:effectLst/>
              </a:rPr>
              <a:t>conditions</a:t>
            </a:r>
            <a:endParaRPr lang="cs-CZ" sz="2000" b="1" dirty="0">
              <a:solidFill>
                <a:srgbClr val="000000"/>
              </a:solidFill>
              <a:effectLst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675755"/>
            <a:ext cx="2195264" cy="45719"/>
          </a:xfrm>
        </p:spPr>
        <p:txBody>
          <a:bodyPr/>
          <a:lstStyle/>
          <a:p>
            <a:pPr>
              <a:defRPr/>
            </a:pPr>
            <a:fld id="{6AC963D3-2C90-42ED-B2E3-C0F89B4455BB}" type="slidenum">
              <a:rPr lang="cs-CZ" smtClean="0"/>
              <a:pPr>
                <a:defRPr/>
              </a:pPr>
              <a:t>18</a:t>
            </a:fld>
            <a:endParaRPr lang="cs-CZ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4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>
                <a:solidFill>
                  <a:srgbClr val="FF0000"/>
                </a:solidFill>
              </a:rPr>
              <a:t>NH </a:t>
            </a:r>
            <a:r>
              <a:rPr lang="cs-CZ" dirty="0" err="1">
                <a:solidFill>
                  <a:srgbClr val="FF0000"/>
                </a:solidFill>
              </a:rPr>
              <a:t>Application</a:t>
            </a:r>
            <a:r>
              <a:rPr lang="cs-CZ" dirty="0">
                <a:solidFill>
                  <a:srgbClr val="FF0000"/>
                </a:solidFill>
              </a:rPr>
              <a:t> Technology</a:t>
            </a:r>
          </a:p>
        </p:txBody>
      </p:sp>
      <p:sp>
        <p:nvSpPr>
          <p:cNvPr id="774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412875"/>
            <a:ext cx="45466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2000" dirty="0" err="1">
                <a:solidFill>
                  <a:srgbClr val="000000"/>
                </a:solidFill>
              </a:rPr>
              <a:t>Aspects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</a:rPr>
              <a:t>object</a:t>
            </a:r>
            <a:r>
              <a:rPr lang="cs-CZ" sz="2000" dirty="0">
                <a:solidFill>
                  <a:srgbClr val="000000"/>
                </a:solidFill>
              </a:rPr>
              <a:t> (</a:t>
            </a:r>
            <a:r>
              <a:rPr lang="cs-CZ" sz="2000" dirty="0" err="1">
                <a:solidFill>
                  <a:srgbClr val="000000"/>
                </a:solidFill>
              </a:rPr>
              <a:t>size</a:t>
            </a:r>
            <a:r>
              <a:rPr lang="cs-CZ" sz="2000" dirty="0">
                <a:solidFill>
                  <a:srgbClr val="000000"/>
                </a:solidFill>
              </a:rPr>
              <a:t>, </a:t>
            </a:r>
            <a:r>
              <a:rPr lang="cs-CZ" sz="2000" dirty="0" err="1">
                <a:solidFill>
                  <a:srgbClr val="000000"/>
                </a:solidFill>
              </a:rPr>
              <a:t>shape</a:t>
            </a:r>
            <a:r>
              <a:rPr lang="cs-CZ" sz="2000" dirty="0">
                <a:solidFill>
                  <a:srgbClr val="000000"/>
                </a:solidFill>
              </a:rPr>
              <a:t>, </a:t>
            </a:r>
            <a:r>
              <a:rPr lang="cs-CZ" sz="2000" dirty="0" err="1">
                <a:solidFill>
                  <a:srgbClr val="000000"/>
                </a:solidFill>
              </a:rPr>
              <a:t>quantity</a:t>
            </a:r>
            <a:r>
              <a:rPr lang="cs-CZ" sz="2000" dirty="0">
                <a:solidFill>
                  <a:srgbClr val="000000"/>
                </a:solidFill>
              </a:rPr>
              <a:t>, </a:t>
            </a:r>
            <a:r>
              <a:rPr lang="cs-CZ" sz="2000" dirty="0" err="1">
                <a:solidFill>
                  <a:srgbClr val="000000"/>
                </a:solidFill>
              </a:rPr>
              <a:t>etc</a:t>
            </a:r>
            <a:r>
              <a:rPr lang="cs-CZ" sz="2000" dirty="0">
                <a:solidFill>
                  <a:srgbClr val="000000"/>
                </a:solidFill>
              </a:rPr>
              <a:t>.)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</a:rPr>
              <a:t>required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coating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properties</a:t>
            </a:r>
            <a:r>
              <a:rPr lang="cs-CZ" sz="2000" dirty="0">
                <a:solidFill>
                  <a:srgbClr val="000000"/>
                </a:solidFill>
              </a:rPr>
              <a:t> (</a:t>
            </a:r>
            <a:r>
              <a:rPr lang="cs-CZ" sz="2000" dirty="0" err="1">
                <a:solidFill>
                  <a:srgbClr val="000000"/>
                </a:solidFill>
              </a:rPr>
              <a:t>appearance</a:t>
            </a:r>
            <a:r>
              <a:rPr lang="cs-CZ" sz="2000" dirty="0">
                <a:solidFill>
                  <a:srgbClr val="000000"/>
                </a:solidFill>
              </a:rPr>
              <a:t>, </a:t>
            </a:r>
            <a:r>
              <a:rPr lang="cs-CZ" sz="2000" dirty="0" err="1">
                <a:solidFill>
                  <a:srgbClr val="000000"/>
                </a:solidFill>
              </a:rPr>
              <a:t>thickness</a:t>
            </a:r>
            <a:r>
              <a:rPr lang="cs-CZ" sz="2000" dirty="0">
                <a:solidFill>
                  <a:srgbClr val="000000"/>
                </a:solidFill>
              </a:rPr>
              <a:t>, stress, </a:t>
            </a:r>
            <a:r>
              <a:rPr lang="cs-CZ" sz="2000" dirty="0" err="1">
                <a:solidFill>
                  <a:srgbClr val="000000"/>
                </a:solidFill>
              </a:rPr>
              <a:t>etc</a:t>
            </a:r>
            <a:r>
              <a:rPr lang="cs-CZ" sz="2000" dirty="0">
                <a:solidFill>
                  <a:srgbClr val="000000"/>
                </a:solidFill>
              </a:rPr>
              <a:t>.)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</a:rPr>
              <a:t>surface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quality</a:t>
            </a:r>
            <a:r>
              <a:rPr lang="cs-CZ" sz="2000" dirty="0">
                <a:solidFill>
                  <a:srgbClr val="000000"/>
                </a:solidFill>
              </a:rPr>
              <a:t> (porosity, </a:t>
            </a:r>
            <a:r>
              <a:rPr lang="cs-CZ" sz="2000" dirty="0" err="1">
                <a:solidFill>
                  <a:srgbClr val="000000"/>
                </a:solidFill>
              </a:rPr>
              <a:t>degree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of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purity</a:t>
            </a:r>
            <a:r>
              <a:rPr lang="cs-CZ" sz="2000" dirty="0">
                <a:solidFill>
                  <a:srgbClr val="000000"/>
                </a:solidFill>
              </a:rPr>
              <a:t> - </a:t>
            </a:r>
            <a:r>
              <a:rPr lang="cs-CZ" sz="2000" dirty="0" err="1">
                <a:solidFill>
                  <a:srgbClr val="000000"/>
                </a:solidFill>
              </a:rPr>
              <a:t>pre-treatment</a:t>
            </a:r>
            <a:r>
              <a:rPr lang="cs-CZ" sz="2000" dirty="0">
                <a:solidFill>
                  <a:srgbClr val="000000"/>
                </a:solidFill>
              </a:rPr>
              <a:t>, </a:t>
            </a:r>
            <a:r>
              <a:rPr lang="cs-CZ" sz="2000" dirty="0" err="1">
                <a:solidFill>
                  <a:srgbClr val="000000"/>
                </a:solidFill>
              </a:rPr>
              <a:t>etc</a:t>
            </a:r>
            <a:r>
              <a:rPr lang="cs-CZ" sz="2000" dirty="0">
                <a:solidFill>
                  <a:srgbClr val="000000"/>
                </a:solidFill>
              </a:rPr>
              <a:t>.)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000" dirty="0">
                <a:solidFill>
                  <a:srgbClr val="000000"/>
                </a:solidFill>
              </a:rPr>
              <a:t>NH </a:t>
            </a:r>
            <a:r>
              <a:rPr lang="cs-CZ" sz="2000" dirty="0" err="1">
                <a:solidFill>
                  <a:srgbClr val="000000"/>
                </a:solidFill>
              </a:rPr>
              <a:t>properties</a:t>
            </a:r>
            <a:r>
              <a:rPr lang="cs-CZ" sz="2000" dirty="0">
                <a:solidFill>
                  <a:srgbClr val="000000"/>
                </a:solidFill>
              </a:rPr>
              <a:t> (</a:t>
            </a:r>
            <a:r>
              <a:rPr lang="cs-CZ" sz="2000" dirty="0" err="1">
                <a:solidFill>
                  <a:srgbClr val="000000"/>
                </a:solidFill>
              </a:rPr>
              <a:t>drying</a:t>
            </a:r>
            <a:r>
              <a:rPr lang="cs-CZ" sz="2000" dirty="0">
                <a:solidFill>
                  <a:srgbClr val="000000"/>
                </a:solidFill>
              </a:rPr>
              <a:t> speed, </a:t>
            </a:r>
            <a:r>
              <a:rPr lang="cs-CZ" sz="2000" dirty="0" err="1">
                <a:solidFill>
                  <a:srgbClr val="000000"/>
                </a:solidFill>
              </a:rPr>
              <a:t>castability</a:t>
            </a:r>
            <a:r>
              <a:rPr lang="cs-CZ" sz="2000" dirty="0">
                <a:solidFill>
                  <a:srgbClr val="000000"/>
                </a:solidFill>
              </a:rPr>
              <a:t>, </a:t>
            </a:r>
            <a:r>
              <a:rPr lang="cs-CZ" sz="2000" dirty="0" err="1">
                <a:solidFill>
                  <a:srgbClr val="000000"/>
                </a:solidFill>
              </a:rPr>
              <a:t>conductivity</a:t>
            </a:r>
            <a:r>
              <a:rPr lang="cs-CZ" sz="2000" dirty="0">
                <a:solidFill>
                  <a:srgbClr val="000000"/>
                </a:solidFill>
              </a:rPr>
              <a:t>, </a:t>
            </a:r>
            <a:r>
              <a:rPr lang="cs-CZ" sz="2000" dirty="0" err="1">
                <a:solidFill>
                  <a:srgbClr val="000000"/>
                </a:solidFill>
              </a:rPr>
              <a:t>etc</a:t>
            </a:r>
            <a:r>
              <a:rPr lang="cs-CZ" sz="2000" dirty="0">
                <a:solidFill>
                  <a:srgbClr val="000000"/>
                </a:solidFill>
              </a:rPr>
              <a:t>.)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</a:rPr>
              <a:t>economy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(</a:t>
            </a:r>
            <a:r>
              <a:rPr lang="cs-CZ" sz="2000" dirty="0" err="1">
                <a:solidFill>
                  <a:srgbClr val="000000"/>
                </a:solidFill>
              </a:rPr>
              <a:t>material</a:t>
            </a:r>
            <a:r>
              <a:rPr lang="cs-CZ" sz="2000" dirty="0">
                <a:solidFill>
                  <a:srgbClr val="000000"/>
                </a:solidFill>
              </a:rPr>
              <a:t>, </a:t>
            </a:r>
            <a:r>
              <a:rPr lang="cs-CZ" sz="2000" dirty="0" err="1">
                <a:solidFill>
                  <a:srgbClr val="000000"/>
                </a:solidFill>
              </a:rPr>
              <a:t>labour</a:t>
            </a:r>
            <a:r>
              <a:rPr lang="cs-CZ" sz="2000" dirty="0">
                <a:solidFill>
                  <a:srgbClr val="000000"/>
                </a:solidFill>
              </a:rPr>
              <a:t>-intensity, </a:t>
            </a:r>
            <a:r>
              <a:rPr lang="cs-CZ" sz="2000" dirty="0" err="1">
                <a:solidFill>
                  <a:srgbClr val="000000"/>
                </a:solidFill>
              </a:rPr>
              <a:t>etc</a:t>
            </a:r>
            <a:r>
              <a:rPr lang="cs-CZ" sz="2000" dirty="0">
                <a:solidFill>
                  <a:srgbClr val="000000"/>
                </a:solidFill>
              </a:rPr>
              <a:t>.)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</a:rPr>
              <a:t>ecology</a:t>
            </a:r>
            <a:endParaRPr lang="cs-CZ" sz="2000" dirty="0">
              <a:solidFill>
                <a:srgbClr val="000000"/>
              </a:solidFill>
            </a:endParaRPr>
          </a:p>
        </p:txBody>
      </p:sp>
      <p:sp>
        <p:nvSpPr>
          <p:cNvPr id="77414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859338" y="1196975"/>
            <a:ext cx="4284662" cy="597693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0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000" dirty="0" err="1">
                <a:solidFill>
                  <a:srgbClr val="000000"/>
                </a:solidFill>
              </a:rPr>
              <a:t>Surface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preparation</a:t>
            </a:r>
            <a:r>
              <a:rPr lang="cs-CZ" sz="2000" dirty="0">
                <a:solidFill>
                  <a:srgbClr val="000000"/>
                </a:solidFill>
              </a:rPr>
              <a:t>, </a:t>
            </a:r>
            <a:r>
              <a:rPr lang="cs-CZ" sz="2000" dirty="0" err="1">
                <a:solidFill>
                  <a:srgbClr val="000000"/>
                </a:solidFill>
              </a:rPr>
              <a:t>e.g</a:t>
            </a:r>
            <a:r>
              <a:rPr lang="cs-CZ" sz="2000" dirty="0">
                <a:solidFill>
                  <a:srgbClr val="000000"/>
                </a:solidFill>
              </a:rPr>
              <a:t>.: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</a:rPr>
              <a:t>perfect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removal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of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old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paint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</a:rPr>
              <a:t>removal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of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corrosion</a:t>
            </a:r>
            <a:r>
              <a:rPr lang="cs-CZ" sz="2000" dirty="0">
                <a:solidFill>
                  <a:srgbClr val="000000"/>
                </a:solidFill>
              </a:rPr>
              <a:t>, </a:t>
            </a:r>
            <a:r>
              <a:rPr lang="cs-CZ" sz="2000" dirty="0" err="1">
                <a:solidFill>
                  <a:srgbClr val="000000"/>
                </a:solidFill>
              </a:rPr>
              <a:t>dirt</a:t>
            </a:r>
            <a:r>
              <a:rPr lang="cs-CZ" sz="2000" dirty="0">
                <a:solidFill>
                  <a:srgbClr val="000000"/>
                </a:solidFill>
              </a:rPr>
              <a:t>, </a:t>
            </a:r>
            <a:r>
              <a:rPr lang="cs-CZ" sz="2000" dirty="0" err="1">
                <a:solidFill>
                  <a:srgbClr val="000000"/>
                </a:solidFill>
              </a:rPr>
              <a:t>grease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</a:rPr>
              <a:t>possibly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the</a:t>
            </a:r>
            <a:r>
              <a:rPr lang="cs-CZ" sz="2000" dirty="0">
                <a:solidFill>
                  <a:srgbClr val="000000"/>
                </a:solidFill>
              </a:rPr>
              <a:t> use </a:t>
            </a:r>
            <a:r>
              <a:rPr lang="cs-CZ" sz="2000" dirty="0" err="1">
                <a:solidFill>
                  <a:srgbClr val="000000"/>
                </a:solidFill>
              </a:rPr>
              <a:t>of</a:t>
            </a:r>
            <a:r>
              <a:rPr lang="cs-CZ" sz="2000" dirty="0">
                <a:solidFill>
                  <a:srgbClr val="000000"/>
                </a:solidFill>
              </a:rPr>
              <a:t> a </a:t>
            </a:r>
            <a:r>
              <a:rPr lang="cs-CZ" sz="2000" dirty="0" err="1">
                <a:solidFill>
                  <a:srgbClr val="000000"/>
                </a:solidFill>
              </a:rPr>
              <a:t>chemical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bath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</a:rPr>
              <a:t>rinsing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</a:rPr>
              <a:t>drying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out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</a:rPr>
              <a:t>sandblasting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or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blasting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</a:rPr>
              <a:t>blowing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away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dirt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residues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</a:rPr>
              <a:t>phosphating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</a:rPr>
              <a:t>chromating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</a:rPr>
              <a:t>anodizing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000" dirty="0" err="1">
                <a:solidFill>
                  <a:srgbClr val="000000"/>
                </a:solidFill>
              </a:rPr>
              <a:t>Affecting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</a:rPr>
              <a:t>anchorage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</a:rPr>
              <a:t>drying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</a:rPr>
              <a:t>undercorrosion</a:t>
            </a:r>
            <a:endParaRPr lang="cs-CZ" sz="2000" dirty="0">
              <a:solidFill>
                <a:srgbClr val="00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F0838-D605-43E2-8C8E-385AA71AA04D}" type="slidenum">
              <a:rPr lang="cs-CZ" smtClean="0"/>
              <a:pPr>
                <a:defRPr/>
              </a:pPr>
              <a:t>19</a:t>
            </a:fld>
            <a:endParaRPr lang="cs-CZ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5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46088" y="116632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err="1">
                <a:solidFill>
                  <a:srgbClr val="FF0000"/>
                </a:solidFill>
              </a:rPr>
              <a:t>Liquid</a:t>
            </a:r>
            <a:r>
              <a:rPr lang="cs-CZ" dirty="0">
                <a:solidFill>
                  <a:srgbClr val="FF0000"/>
                </a:solidFill>
              </a:rPr>
              <a:t> NH </a:t>
            </a:r>
            <a:r>
              <a:rPr lang="cs-CZ" dirty="0" err="1">
                <a:solidFill>
                  <a:srgbClr val="FF0000"/>
                </a:solidFill>
              </a:rPr>
              <a:t>Application</a:t>
            </a:r>
            <a:r>
              <a:rPr lang="cs-CZ" dirty="0">
                <a:solidFill>
                  <a:srgbClr val="FF0000"/>
                </a:solidFill>
              </a:rPr>
              <a:t> Technology</a:t>
            </a:r>
          </a:p>
        </p:txBody>
      </p:sp>
      <p:sp>
        <p:nvSpPr>
          <p:cNvPr id="775171" name="Rectangle 3"/>
          <p:cNvSpPr>
            <a:spLocks noChangeArrowheads="1"/>
          </p:cNvSpPr>
          <p:nvPr/>
        </p:nvSpPr>
        <p:spPr bwMode="auto">
          <a:xfrm>
            <a:off x="0" y="1341438"/>
            <a:ext cx="914400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  <a:buNone/>
              <a:defRPr/>
            </a:pP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Spaces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:</a:t>
            </a:r>
          </a:p>
          <a:p>
            <a:pPr marL="342900" indent="-342900" eaLnBrk="0" hangingPunct="0">
              <a:defRPr/>
            </a:pP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space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for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pretreatment</a:t>
            </a:r>
            <a:endParaRPr lang="cs-CZ" dirty="0">
              <a:solidFill>
                <a:srgbClr val="000000"/>
              </a:solidFill>
              <a:latin typeface="Times New Roman" pitchFamily="18" charset="0"/>
            </a:endParaRPr>
          </a:p>
          <a:p>
            <a:pPr marL="342900" indent="-342900" eaLnBrk="0" hangingPunct="0">
              <a:defRPr/>
            </a:pP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space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for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 NH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application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 -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one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or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several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technological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operations</a:t>
            </a:r>
            <a:endParaRPr lang="cs-CZ" dirty="0">
              <a:solidFill>
                <a:srgbClr val="000000"/>
              </a:solidFill>
              <a:latin typeface="Times New Roman" pitchFamily="18" charset="0"/>
            </a:endParaRPr>
          </a:p>
          <a:p>
            <a:pPr marL="342900" indent="-342900" eaLnBrk="0" hangingPunct="0">
              <a:defRPr/>
            </a:pP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space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for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coating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leakage</a:t>
            </a:r>
            <a:endParaRPr lang="cs-CZ" dirty="0">
              <a:solidFill>
                <a:srgbClr val="000000"/>
              </a:solidFill>
              <a:latin typeface="Times New Roman" pitchFamily="18" charset="0"/>
            </a:endParaRPr>
          </a:p>
          <a:p>
            <a:pPr marL="342900" indent="-342900" eaLnBrk="0" hangingPunct="0">
              <a:defRPr/>
            </a:pP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space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for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drying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or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firing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the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coating</a:t>
            </a:r>
            <a:endParaRPr lang="cs-CZ" dirty="0">
              <a:solidFill>
                <a:srgbClr val="000000"/>
              </a:solidFill>
              <a:latin typeface="Times New Roman" pitchFamily="18" charset="0"/>
            </a:endParaRPr>
          </a:p>
          <a:p>
            <a:pPr marL="342900" indent="-342900" eaLnBrk="0" hangingPunct="0">
              <a:buFont typeface="Wingdings" pitchFamily="2" charset="2"/>
              <a:buNone/>
              <a:defRPr/>
            </a:pP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	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drying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at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 20</a:t>
            </a:r>
            <a:r>
              <a:rPr lang="cs-CZ" baseline="30000" dirty="0">
                <a:solidFill>
                  <a:srgbClr val="000000"/>
                </a:solidFill>
                <a:latin typeface="Times New Roman" pitchFamily="18" charset="0"/>
              </a:rPr>
              <a:t>o 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C: 0.5 to 24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hours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or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 more </a:t>
            </a:r>
          </a:p>
          <a:p>
            <a:pPr marL="342900" indent="-342900" eaLnBrk="0" hangingPunct="0">
              <a:buFont typeface="Wingdings" pitchFamily="2" charset="2"/>
              <a:buNone/>
              <a:defRPr/>
            </a:pP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	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dryers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: 60-180</a:t>
            </a:r>
            <a:r>
              <a:rPr lang="cs-CZ" baseline="30000" dirty="0">
                <a:solidFill>
                  <a:srgbClr val="000000"/>
                </a:solidFill>
                <a:latin typeface="Times New Roman" pitchFamily="18" charset="0"/>
              </a:rPr>
              <a:t>o 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C</a:t>
            </a:r>
          </a:p>
          <a:p>
            <a:pPr marL="342900" indent="-342900" eaLnBrk="0" hangingPunct="0">
              <a:defRPr/>
            </a:pP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space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for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product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cooling</a:t>
            </a:r>
            <a:endParaRPr lang="cs-CZ" dirty="0">
              <a:solidFill>
                <a:srgbClr val="000000"/>
              </a:solidFill>
              <a:latin typeface="Times New Roman" pitchFamily="18" charset="0"/>
            </a:endParaRPr>
          </a:p>
          <a:p>
            <a:pPr eaLnBrk="0" hangingPunct="0">
              <a:buNone/>
              <a:defRPr/>
            </a:pP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Ecology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:</a:t>
            </a:r>
          </a:p>
          <a:p>
            <a:pPr marL="457200" indent="-457200" eaLnBrk="0" hangingPunct="0">
              <a:defRPr/>
            </a:pP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air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extraction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,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wastewater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treatment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 (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spraying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,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</a:rPr>
              <a:t>etc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</a:rPr>
              <a:t>.)</a:t>
            </a:r>
          </a:p>
          <a:p>
            <a:pPr marL="342900" indent="-342900">
              <a:lnSpc>
                <a:spcPct val="90000"/>
              </a:lnSpc>
              <a:buFont typeface="Wingdings" pitchFamily="2" charset="2"/>
              <a:buNone/>
              <a:defRPr/>
            </a:pPr>
            <a:endParaRPr lang="cs-CZ" dirty="0">
              <a:latin typeface="Times New Roman" pitchFamily="18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F0838-D605-43E2-8C8E-385AA71AA04D}" type="slidenum">
              <a:rPr lang="cs-CZ" smtClean="0"/>
              <a:pPr>
                <a:defRPr/>
              </a:pPr>
              <a:t>20</a:t>
            </a:fld>
            <a:endParaRPr lang="cs-CZ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517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err="1">
                <a:solidFill>
                  <a:srgbClr val="FF0000"/>
                </a:solidFill>
              </a:rPr>
              <a:t>Liquid</a:t>
            </a:r>
            <a:r>
              <a:rPr lang="cs-CZ" dirty="0">
                <a:solidFill>
                  <a:srgbClr val="FF0000"/>
                </a:solidFill>
              </a:rPr>
              <a:t> NH </a:t>
            </a:r>
            <a:r>
              <a:rPr lang="cs-CZ" dirty="0" err="1">
                <a:solidFill>
                  <a:srgbClr val="FF0000"/>
                </a:solidFill>
              </a:rPr>
              <a:t>Application</a:t>
            </a:r>
            <a:r>
              <a:rPr lang="cs-CZ" dirty="0">
                <a:solidFill>
                  <a:srgbClr val="FF0000"/>
                </a:solidFill>
              </a:rPr>
              <a:t> Technology</a:t>
            </a:r>
          </a:p>
        </p:txBody>
      </p:sp>
      <p:sp>
        <p:nvSpPr>
          <p:cNvPr id="77517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84213" y="1484313"/>
            <a:ext cx="9956800" cy="4876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cs-CZ" sz="2400" dirty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400" dirty="0" err="1">
                <a:solidFill>
                  <a:srgbClr val="000000"/>
                </a:solidFill>
              </a:rPr>
              <a:t>Methods</a:t>
            </a:r>
            <a:r>
              <a:rPr lang="cs-CZ" sz="2400" dirty="0">
                <a:solidFill>
                  <a:srgbClr val="000000"/>
                </a:solidFill>
              </a:rPr>
              <a:t>:</a:t>
            </a:r>
          </a:p>
          <a:p>
            <a:pPr eaLnBrk="1" hangingPunct="1">
              <a:defRPr/>
            </a:pPr>
            <a:r>
              <a:rPr lang="cs-CZ" sz="2400" dirty="0" err="1">
                <a:solidFill>
                  <a:srgbClr val="000000"/>
                </a:solidFill>
              </a:rPr>
              <a:t>Manual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application</a:t>
            </a:r>
            <a:endParaRPr lang="cs-CZ" sz="2400" dirty="0">
              <a:solidFill>
                <a:srgbClr val="000000"/>
              </a:solidFill>
            </a:endParaRPr>
          </a:p>
          <a:p>
            <a:pPr eaLnBrk="1" hangingPunct="1">
              <a:defRPr/>
            </a:pPr>
            <a:r>
              <a:rPr lang="cs-CZ" sz="2400" dirty="0" err="1">
                <a:solidFill>
                  <a:srgbClr val="000000"/>
                </a:solidFill>
              </a:rPr>
              <a:t>Pneumatic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spraying</a:t>
            </a:r>
            <a:endParaRPr lang="cs-CZ" sz="2400" dirty="0">
              <a:solidFill>
                <a:srgbClr val="000000"/>
              </a:solidFill>
            </a:endParaRPr>
          </a:p>
          <a:p>
            <a:pPr eaLnBrk="1" hangingPunct="1">
              <a:defRPr/>
            </a:pPr>
            <a:r>
              <a:rPr lang="cs-CZ" sz="2400" dirty="0" err="1">
                <a:solidFill>
                  <a:srgbClr val="000000"/>
                </a:solidFill>
              </a:rPr>
              <a:t>High-pressure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spraying</a:t>
            </a:r>
            <a:endParaRPr lang="cs-CZ" sz="2400" dirty="0">
              <a:solidFill>
                <a:srgbClr val="000000"/>
              </a:solidFill>
            </a:endParaRPr>
          </a:p>
          <a:p>
            <a:pPr eaLnBrk="1" hangingPunct="1">
              <a:defRPr/>
            </a:pPr>
            <a:r>
              <a:rPr lang="cs-CZ" sz="2400" dirty="0" err="1">
                <a:solidFill>
                  <a:srgbClr val="000000"/>
                </a:solidFill>
              </a:rPr>
              <a:t>Spraying</a:t>
            </a:r>
            <a:r>
              <a:rPr lang="cs-CZ" sz="2400" dirty="0">
                <a:solidFill>
                  <a:srgbClr val="000000"/>
                </a:solidFill>
              </a:rPr>
              <a:t> in a </a:t>
            </a:r>
            <a:r>
              <a:rPr lang="cs-CZ" sz="2400" dirty="0" err="1">
                <a:solidFill>
                  <a:srgbClr val="000000"/>
                </a:solidFill>
              </a:rPr>
              <a:t>heated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state</a:t>
            </a:r>
            <a:endParaRPr lang="cs-CZ" sz="2400" dirty="0">
              <a:solidFill>
                <a:srgbClr val="000000"/>
              </a:solidFill>
            </a:endParaRPr>
          </a:p>
          <a:p>
            <a:pPr eaLnBrk="1" hangingPunct="1">
              <a:defRPr/>
            </a:pPr>
            <a:r>
              <a:rPr lang="cs-CZ" sz="2400" dirty="0" err="1">
                <a:solidFill>
                  <a:srgbClr val="000000"/>
                </a:solidFill>
              </a:rPr>
              <a:t>Electrostatic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spraying</a:t>
            </a:r>
            <a:endParaRPr lang="cs-CZ" sz="2400" dirty="0">
              <a:solidFill>
                <a:srgbClr val="000000"/>
              </a:solidFill>
            </a:endParaRPr>
          </a:p>
          <a:p>
            <a:pPr eaLnBrk="1" hangingPunct="1">
              <a:defRPr/>
            </a:pPr>
            <a:r>
              <a:rPr lang="cs-CZ" sz="2400" dirty="0" err="1">
                <a:solidFill>
                  <a:srgbClr val="000000"/>
                </a:solidFill>
              </a:rPr>
              <a:t>Dipping</a:t>
            </a:r>
            <a:endParaRPr lang="cs-CZ" sz="2400" dirty="0">
              <a:solidFill>
                <a:srgbClr val="000000"/>
              </a:solidFill>
            </a:endParaRPr>
          </a:p>
          <a:p>
            <a:pPr eaLnBrk="1" hangingPunct="1">
              <a:defRPr/>
            </a:pPr>
            <a:r>
              <a:rPr lang="cs-CZ" sz="2400" dirty="0" err="1">
                <a:solidFill>
                  <a:srgbClr val="000000"/>
                </a:solidFill>
              </a:rPr>
              <a:t>Rolling</a:t>
            </a:r>
            <a:endParaRPr lang="cs-CZ" sz="2400" dirty="0">
              <a:solidFill>
                <a:srgbClr val="000000"/>
              </a:solidFill>
            </a:endParaRPr>
          </a:p>
          <a:p>
            <a:pPr eaLnBrk="1" hangingPunct="1">
              <a:defRPr/>
            </a:pPr>
            <a:r>
              <a:rPr lang="cs-CZ" sz="2400" dirty="0" err="1">
                <a:solidFill>
                  <a:srgbClr val="000000"/>
                </a:solidFill>
              </a:rPr>
              <a:t>Electrochemical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application</a:t>
            </a:r>
            <a:endParaRPr lang="cs-CZ" sz="2400" dirty="0">
              <a:solidFill>
                <a:srgbClr val="000000"/>
              </a:solidFill>
            </a:endParaRPr>
          </a:p>
          <a:p>
            <a:pPr eaLnBrk="1" hangingPunct="1">
              <a:defRPr/>
            </a:pPr>
            <a:r>
              <a:rPr lang="cs-CZ" sz="2400" dirty="0" err="1">
                <a:solidFill>
                  <a:srgbClr val="000000"/>
                </a:solidFill>
              </a:rPr>
              <a:t>Chemical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application</a:t>
            </a:r>
            <a:endParaRPr lang="cs-CZ" sz="2400" dirty="0">
              <a:solidFill>
                <a:srgbClr val="00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03C976-76BB-442C-A009-F405B3D56C33}" type="slidenum">
              <a:rPr lang="cs-CZ" smtClean="0"/>
              <a:pPr>
                <a:defRPr/>
              </a:pPr>
              <a:t>21</a:t>
            </a:fld>
            <a:endParaRPr lang="cs-CZ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6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err="1">
                <a:solidFill>
                  <a:srgbClr val="FF0000"/>
                </a:solidFill>
              </a:rPr>
              <a:t>Application</a:t>
            </a:r>
            <a:r>
              <a:rPr lang="cs-CZ" dirty="0">
                <a:solidFill>
                  <a:srgbClr val="FF0000"/>
                </a:solidFill>
              </a:rPr>
              <a:t> Technology</a:t>
            </a:r>
          </a:p>
        </p:txBody>
      </p:sp>
      <p:sp>
        <p:nvSpPr>
          <p:cNvPr id="7761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5288" y="1484313"/>
            <a:ext cx="4038600" cy="11525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2400" dirty="0" err="1">
                <a:solidFill>
                  <a:srgbClr val="000000"/>
                </a:solidFill>
              </a:rPr>
              <a:t>Manual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dirty="0">
                <a:solidFill>
                  <a:srgbClr val="000000"/>
                </a:solidFill>
              </a:rPr>
              <a:t>performance   10-15 m</a:t>
            </a:r>
            <a:r>
              <a:rPr lang="cs-CZ" sz="2400" baseline="30000" dirty="0">
                <a:solidFill>
                  <a:srgbClr val="000000"/>
                </a:solidFill>
              </a:rPr>
              <a:t>2</a:t>
            </a:r>
            <a:r>
              <a:rPr lang="cs-CZ" sz="2400" dirty="0">
                <a:solidFill>
                  <a:srgbClr val="000000"/>
                </a:solidFill>
              </a:rPr>
              <a:t>.h</a:t>
            </a:r>
            <a:r>
              <a:rPr lang="cs-CZ" sz="2400" baseline="30000" dirty="0">
                <a:solidFill>
                  <a:srgbClr val="000000"/>
                </a:solidFill>
              </a:rPr>
              <a:t>-1</a:t>
            </a:r>
            <a:endParaRPr lang="cs-CZ" sz="2400" dirty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2400" dirty="0">
              <a:solidFill>
                <a:srgbClr val="000000"/>
              </a:solidFill>
            </a:endParaRPr>
          </a:p>
        </p:txBody>
      </p:sp>
      <p:sp>
        <p:nvSpPr>
          <p:cNvPr id="77619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572000" y="1557338"/>
            <a:ext cx="4038600" cy="10795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2400" dirty="0" err="1">
                <a:solidFill>
                  <a:srgbClr val="000000"/>
                </a:solidFill>
              </a:rPr>
              <a:t>Pneumatic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spraying</a:t>
            </a:r>
            <a:endParaRPr lang="cs-CZ" sz="2400" dirty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dirty="0">
                <a:solidFill>
                  <a:srgbClr val="000000"/>
                </a:solidFill>
              </a:rPr>
              <a:t>performance   40-200 m</a:t>
            </a:r>
            <a:r>
              <a:rPr lang="cs-CZ" sz="2400" baseline="30000" dirty="0">
                <a:solidFill>
                  <a:srgbClr val="000000"/>
                </a:solidFill>
              </a:rPr>
              <a:t>2</a:t>
            </a:r>
            <a:r>
              <a:rPr lang="cs-CZ" sz="2400" dirty="0">
                <a:solidFill>
                  <a:srgbClr val="000000"/>
                </a:solidFill>
              </a:rPr>
              <a:t>.h</a:t>
            </a:r>
            <a:r>
              <a:rPr lang="cs-CZ" sz="2400" baseline="30000" dirty="0">
                <a:solidFill>
                  <a:srgbClr val="000000"/>
                </a:solidFill>
              </a:rPr>
              <a:t>-1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2000" baseline="30000" dirty="0"/>
              <a:t>	</a:t>
            </a:r>
          </a:p>
        </p:txBody>
      </p:sp>
      <p:pic>
        <p:nvPicPr>
          <p:cNvPr id="22533" name="Picture 6" descr="MCj0290467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581525"/>
            <a:ext cx="1724025" cy="174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7" descr="MCIN00251_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420938"/>
            <a:ext cx="1497012" cy="182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8" descr="stříkací pisto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2781300"/>
            <a:ext cx="2664197" cy="301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9" descr="stříkací pistol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0441" y="2781300"/>
            <a:ext cx="2725558" cy="300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F0838-D605-43E2-8C8E-385AA71AA04D}" type="slidenum">
              <a:rPr lang="cs-CZ" smtClean="0"/>
              <a:pPr>
                <a:defRPr/>
              </a:pPr>
              <a:t>22</a:t>
            </a:fld>
            <a:endParaRPr lang="cs-CZ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err="1">
                <a:solidFill>
                  <a:srgbClr val="FF0000"/>
                </a:solidFill>
              </a:rPr>
              <a:t>Spraying</a:t>
            </a:r>
            <a:r>
              <a:rPr lang="cs-CZ" dirty="0">
                <a:solidFill>
                  <a:srgbClr val="FF0000"/>
                </a:solidFill>
              </a:rPr>
              <a:t> Technology</a:t>
            </a:r>
          </a:p>
        </p:txBody>
      </p:sp>
      <p:sp>
        <p:nvSpPr>
          <p:cNvPr id="777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7544" y="1700808"/>
            <a:ext cx="7848872" cy="4114800"/>
          </a:xfrm>
        </p:spPr>
        <p:txBody>
          <a:bodyPr/>
          <a:lstStyle/>
          <a:p>
            <a:pPr eaLnBrk="1" hangingPunct="1">
              <a:buNone/>
              <a:defRPr/>
            </a:pPr>
            <a:r>
              <a:rPr lang="cs-CZ" dirty="0" err="1">
                <a:solidFill>
                  <a:srgbClr val="000000"/>
                </a:solidFill>
              </a:rPr>
              <a:t>High-pressure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spraying</a:t>
            </a:r>
            <a:r>
              <a:rPr lang="cs-CZ" dirty="0">
                <a:solidFill>
                  <a:srgbClr val="000000"/>
                </a:solidFill>
              </a:rPr>
              <a:t> – </a:t>
            </a:r>
            <a:r>
              <a:rPr lang="cs-CZ" dirty="0" err="1">
                <a:solidFill>
                  <a:srgbClr val="000000"/>
                </a:solidFill>
              </a:rPr>
              <a:t>for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high</a:t>
            </a:r>
            <a:r>
              <a:rPr lang="cs-CZ" dirty="0">
                <a:solidFill>
                  <a:srgbClr val="000000"/>
                </a:solidFill>
              </a:rPr>
              <a:t>-dry NH</a:t>
            </a:r>
          </a:p>
          <a:p>
            <a:pPr eaLnBrk="1" hangingPunct="1">
              <a:buNone/>
              <a:defRPr/>
            </a:pPr>
            <a:r>
              <a:rPr lang="cs-CZ" dirty="0" err="1">
                <a:solidFill>
                  <a:srgbClr val="000000"/>
                </a:solidFill>
              </a:rPr>
              <a:t>Spraying</a:t>
            </a:r>
            <a:r>
              <a:rPr lang="cs-CZ" dirty="0">
                <a:solidFill>
                  <a:srgbClr val="000000"/>
                </a:solidFill>
              </a:rPr>
              <a:t> in a </a:t>
            </a:r>
            <a:r>
              <a:rPr lang="cs-CZ" dirty="0" err="1">
                <a:solidFill>
                  <a:srgbClr val="000000"/>
                </a:solidFill>
              </a:rPr>
              <a:t>heated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state</a:t>
            </a:r>
            <a:r>
              <a:rPr lang="cs-CZ" dirty="0">
                <a:solidFill>
                  <a:srgbClr val="000000"/>
                </a:solidFill>
              </a:rPr>
              <a:t> – </a:t>
            </a:r>
            <a:r>
              <a:rPr lang="cs-CZ" dirty="0" err="1">
                <a:solidFill>
                  <a:srgbClr val="000000"/>
                </a:solidFill>
              </a:rPr>
              <a:t>accelerated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drying</a:t>
            </a:r>
            <a:endParaRPr lang="cs-CZ" dirty="0">
              <a:solidFill>
                <a:srgbClr val="000000"/>
              </a:solidFill>
            </a:endParaRPr>
          </a:p>
          <a:p>
            <a:pPr eaLnBrk="1" hangingPunct="1">
              <a:buNone/>
              <a:defRPr/>
            </a:pPr>
            <a:r>
              <a:rPr lang="cs-CZ" dirty="0" err="1">
                <a:solidFill>
                  <a:srgbClr val="000000"/>
                </a:solidFill>
              </a:rPr>
              <a:t>Electrostatic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spraying</a:t>
            </a:r>
            <a:r>
              <a:rPr lang="cs-CZ" dirty="0">
                <a:solidFill>
                  <a:srgbClr val="000000"/>
                </a:solidFill>
              </a:rPr>
              <a:t> :</a:t>
            </a:r>
          </a:p>
        </p:txBody>
      </p:sp>
      <p:sp>
        <p:nvSpPr>
          <p:cNvPr id="77722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391025" y="2780927"/>
            <a:ext cx="4752975" cy="324998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cs-CZ" dirty="0"/>
          </a:p>
          <a:p>
            <a:pPr eaLnBrk="1" hangingPunct="1">
              <a:buFont typeface="Wingdings" pitchFamily="2" charset="2"/>
              <a:buNone/>
              <a:defRPr/>
            </a:pPr>
            <a:endParaRPr lang="cs-CZ" dirty="0"/>
          </a:p>
          <a:p>
            <a:pPr eaLnBrk="1" hangingPunct="1">
              <a:buFont typeface="Wingdings" pitchFamily="2" charset="2"/>
              <a:buNone/>
              <a:defRPr/>
            </a:pPr>
            <a:endParaRPr lang="cs-CZ" baseline="30000" dirty="0"/>
          </a:p>
        </p:txBody>
      </p:sp>
      <p:pic>
        <p:nvPicPr>
          <p:cNvPr id="23557" name="Picture 5" descr="8,1stří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15"/>
          <a:stretch>
            <a:fillRect/>
          </a:stretch>
        </p:blipFill>
        <p:spPr bwMode="auto">
          <a:xfrm>
            <a:off x="2411413" y="3429000"/>
            <a:ext cx="4824883" cy="2134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8" name="Rectangle 7"/>
          <p:cNvSpPr>
            <a:spLocks noChangeArrowheads="1"/>
          </p:cNvSpPr>
          <p:nvPr/>
        </p:nvSpPr>
        <p:spPr bwMode="auto">
          <a:xfrm>
            <a:off x="672319" y="5271180"/>
            <a:ext cx="5462588" cy="800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buClr>
                <a:schemeClr val="folHlink"/>
              </a:buClr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buClr>
                <a:schemeClr val="folHlink"/>
              </a:buClr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buNone/>
            </a:pPr>
            <a:r>
              <a:rPr lang="cs-CZ" altLang="cs-CZ" sz="2300" dirty="0" err="1">
                <a:solidFill>
                  <a:srgbClr val="000000"/>
                </a:solidFill>
                <a:effectLst/>
                <a:cs typeface="Times New Roman" pitchFamily="18" charset="0"/>
              </a:rPr>
              <a:t>Conventional</a:t>
            </a:r>
            <a:r>
              <a:rPr lang="cs-CZ" altLang="cs-CZ" sz="2300" dirty="0">
                <a:solidFill>
                  <a:srgbClr val="000000"/>
                </a:solidFill>
                <a:effectLst/>
                <a:cs typeface="Times New Roman" pitchFamily="18" charset="0"/>
              </a:rPr>
              <a:t> and </a:t>
            </a:r>
            <a:r>
              <a:rPr lang="cs-CZ" altLang="cs-CZ" sz="2300" dirty="0" err="1">
                <a:solidFill>
                  <a:srgbClr val="000000"/>
                </a:solidFill>
                <a:effectLst/>
                <a:cs typeface="Times New Roman" pitchFamily="18" charset="0"/>
              </a:rPr>
              <a:t>electrostatic</a:t>
            </a:r>
            <a:r>
              <a:rPr lang="cs-CZ" altLang="cs-CZ" sz="2300" dirty="0"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lang="cs-CZ" altLang="cs-CZ" sz="2300" dirty="0" err="1">
                <a:solidFill>
                  <a:srgbClr val="000000"/>
                </a:solidFill>
                <a:effectLst/>
                <a:cs typeface="Times New Roman" pitchFamily="18" charset="0"/>
              </a:rPr>
              <a:t>application</a:t>
            </a:r>
            <a:r>
              <a:rPr lang="cs-CZ" altLang="cs-CZ" sz="2300" dirty="0"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lang="cs-CZ" altLang="cs-CZ" sz="2300" dirty="0" err="1">
                <a:solidFill>
                  <a:srgbClr val="000000"/>
                </a:solidFill>
                <a:effectLst/>
                <a:cs typeface="Times New Roman" pitchFamily="18" charset="0"/>
              </a:rPr>
              <a:t>method</a:t>
            </a:r>
            <a:endParaRPr lang="cs-CZ" altLang="cs-CZ" sz="2300" dirty="0">
              <a:solidFill>
                <a:srgbClr val="000000"/>
              </a:solidFill>
              <a:effectLst/>
              <a:cs typeface="Times New Roman" pitchFamily="18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F0838-D605-43E2-8C8E-385AA71AA04D}" type="slidenum">
              <a:rPr lang="cs-CZ" smtClean="0"/>
              <a:pPr>
                <a:defRPr/>
              </a:pPr>
              <a:t>23</a:t>
            </a:fld>
            <a:endParaRPr lang="cs-CZ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err="1">
                <a:solidFill>
                  <a:srgbClr val="FF0000"/>
                </a:solidFill>
              </a:rPr>
              <a:t>Electrostatic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Spraying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78244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cs-CZ"/>
          </a:p>
          <a:p>
            <a:pPr eaLnBrk="1" hangingPunct="1">
              <a:buFont typeface="Wingdings" pitchFamily="2" charset="2"/>
              <a:buNone/>
              <a:defRPr/>
            </a:pPr>
            <a:endParaRPr lang="cs-CZ"/>
          </a:p>
          <a:p>
            <a:pPr eaLnBrk="1" hangingPunct="1">
              <a:buFont typeface="Wingdings" pitchFamily="2" charset="2"/>
              <a:buNone/>
              <a:defRPr/>
            </a:pPr>
            <a:endParaRPr lang="cs-CZ" baseline="30000"/>
          </a:p>
        </p:txBody>
      </p:sp>
      <p:pic>
        <p:nvPicPr>
          <p:cNvPr id="24580" name="Picture 5" descr="8,2náboj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9" t="5537" r="1949" b="2769"/>
          <a:stretch>
            <a:fillRect/>
          </a:stretch>
        </p:blipFill>
        <p:spPr bwMode="auto">
          <a:xfrm>
            <a:off x="404923" y="1481435"/>
            <a:ext cx="7744543" cy="3895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F0838-D605-43E2-8C8E-385AA71AA04D}" type="slidenum">
              <a:rPr lang="cs-CZ" smtClean="0"/>
              <a:pPr>
                <a:defRPr/>
              </a:pPr>
              <a:t>24</a:t>
            </a:fld>
            <a:endParaRPr lang="cs-CZ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6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err="1">
                <a:solidFill>
                  <a:srgbClr val="FF0000"/>
                </a:solidFill>
              </a:rPr>
              <a:t>Spraying</a:t>
            </a:r>
            <a:r>
              <a:rPr lang="cs-CZ" dirty="0">
                <a:solidFill>
                  <a:srgbClr val="FF0000"/>
                </a:solidFill>
              </a:rPr>
              <a:t> on </a:t>
            </a:r>
            <a:r>
              <a:rPr lang="cs-CZ" dirty="0" err="1">
                <a:solidFill>
                  <a:srgbClr val="FF0000"/>
                </a:solidFill>
              </a:rPr>
              <a:t>Continuous</a:t>
            </a:r>
            <a:r>
              <a:rPr lang="cs-CZ" dirty="0">
                <a:solidFill>
                  <a:srgbClr val="FF0000"/>
                </a:solidFill>
              </a:rPr>
              <a:t> Lines</a:t>
            </a:r>
          </a:p>
        </p:txBody>
      </p:sp>
      <p:sp>
        <p:nvSpPr>
          <p:cNvPr id="8069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11188" y="1628775"/>
            <a:ext cx="4038600" cy="1296169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err="1">
                <a:solidFill>
                  <a:srgbClr val="000000"/>
                </a:solidFill>
              </a:rPr>
              <a:t>with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rotating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disc</a:t>
            </a:r>
            <a:endParaRPr lang="cs-CZ" dirty="0">
              <a:solidFill>
                <a:srgbClr val="000000"/>
              </a:solidFill>
            </a:endParaRPr>
          </a:p>
          <a:p>
            <a:pPr eaLnBrk="1" hangingPunct="1">
              <a:defRPr/>
            </a:pPr>
            <a:r>
              <a:rPr lang="cs-CZ" dirty="0" err="1">
                <a:solidFill>
                  <a:srgbClr val="000000"/>
                </a:solidFill>
              </a:rPr>
              <a:t>with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rotating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nozzle</a:t>
            </a:r>
            <a:endParaRPr lang="cs-CZ" dirty="0">
              <a:solidFill>
                <a:srgbClr val="000000"/>
              </a:solidFill>
            </a:endParaRPr>
          </a:p>
        </p:txBody>
      </p:sp>
      <p:pic>
        <p:nvPicPr>
          <p:cNvPr id="25604" name="Picture 4" descr="msoC54D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90" t="49783" r="43141" b="28264"/>
          <a:stretch>
            <a:fillRect/>
          </a:stretch>
        </p:blipFill>
        <p:spPr>
          <a:xfrm>
            <a:off x="789892" y="2811478"/>
            <a:ext cx="4896544" cy="308499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45BF48-563F-4636-BF9B-4E2C889ABB72}" type="slidenum">
              <a:rPr lang="cs-CZ" smtClean="0"/>
              <a:pPr>
                <a:defRPr/>
              </a:pPr>
              <a:t>25</a:t>
            </a:fld>
            <a:endParaRPr lang="cs-CZ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62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err="1">
                <a:solidFill>
                  <a:srgbClr val="FF0000"/>
                </a:solidFill>
              </a:rPr>
              <a:t>Work</a:t>
            </a:r>
            <a:r>
              <a:rPr lang="cs-CZ" dirty="0">
                <a:solidFill>
                  <a:srgbClr val="FF0000"/>
                </a:solidFill>
              </a:rPr>
              <a:t> Line</a:t>
            </a:r>
          </a:p>
        </p:txBody>
      </p:sp>
      <p:sp>
        <p:nvSpPr>
          <p:cNvPr id="8089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908050"/>
            <a:ext cx="4787900" cy="316865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cs-CZ" sz="2800" dirty="0">
                <a:solidFill>
                  <a:srgbClr val="000000"/>
                </a:solidFill>
              </a:rPr>
              <a:t>Line </a:t>
            </a:r>
            <a:r>
              <a:rPr lang="cs-CZ" sz="2800" dirty="0" err="1">
                <a:solidFill>
                  <a:srgbClr val="000000"/>
                </a:solidFill>
              </a:rPr>
              <a:t>parameters</a:t>
            </a:r>
            <a:r>
              <a:rPr lang="cs-CZ" sz="2800" dirty="0">
                <a:solidFill>
                  <a:srgbClr val="000000"/>
                </a:solidFill>
              </a:rPr>
              <a:t>:</a:t>
            </a:r>
          </a:p>
          <a:p>
            <a:pPr eaLnBrk="1" hangingPunct="1">
              <a:defRPr/>
            </a:pPr>
            <a:r>
              <a:rPr lang="cs-CZ" sz="2400" dirty="0" err="1">
                <a:solidFill>
                  <a:srgbClr val="000000"/>
                </a:solidFill>
              </a:rPr>
              <a:t>Length</a:t>
            </a:r>
            <a:r>
              <a:rPr lang="cs-CZ" sz="2400" dirty="0">
                <a:solidFill>
                  <a:srgbClr val="000000"/>
                </a:solidFill>
              </a:rPr>
              <a:t> up to 320 m</a:t>
            </a:r>
          </a:p>
          <a:p>
            <a:pPr eaLnBrk="1" hangingPunct="1">
              <a:defRPr/>
            </a:pPr>
            <a:r>
              <a:rPr lang="cs-CZ" sz="2400" dirty="0">
                <a:solidFill>
                  <a:srgbClr val="000000"/>
                </a:solidFill>
              </a:rPr>
              <a:t>Max. </a:t>
            </a:r>
            <a:r>
              <a:rPr lang="cs-CZ" sz="2400" dirty="0" err="1">
                <a:solidFill>
                  <a:srgbClr val="000000"/>
                </a:solidFill>
              </a:rPr>
              <a:t>load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capacity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of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one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field</a:t>
            </a:r>
            <a:r>
              <a:rPr lang="cs-CZ" sz="2400" dirty="0">
                <a:solidFill>
                  <a:srgbClr val="000000"/>
                </a:solidFill>
              </a:rPr>
              <a:t> 100 kg</a:t>
            </a:r>
          </a:p>
          <a:p>
            <a:pPr eaLnBrk="1" hangingPunct="1">
              <a:defRPr/>
            </a:pPr>
            <a:r>
              <a:rPr lang="cs-CZ" sz="2400" dirty="0" err="1">
                <a:solidFill>
                  <a:srgbClr val="000000"/>
                </a:solidFill>
              </a:rPr>
              <a:t>Possibility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of</a:t>
            </a:r>
            <a:r>
              <a:rPr lang="cs-CZ" sz="2400" dirty="0">
                <a:solidFill>
                  <a:srgbClr val="000000"/>
                </a:solidFill>
              </a:rPr>
              <a:t> double-</a:t>
            </a:r>
            <a:r>
              <a:rPr lang="cs-CZ" sz="2400" dirty="0" err="1">
                <a:solidFill>
                  <a:srgbClr val="000000"/>
                </a:solidFill>
              </a:rPr>
              <a:t>sided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application</a:t>
            </a:r>
            <a:endParaRPr lang="cs-CZ" sz="2400" dirty="0">
              <a:solidFill>
                <a:srgbClr val="000000"/>
              </a:solidFill>
            </a:endParaRPr>
          </a:p>
          <a:p>
            <a:pPr eaLnBrk="1" hangingPunct="1">
              <a:defRPr/>
            </a:pPr>
            <a:r>
              <a:rPr lang="cs-CZ" sz="2400" dirty="0" err="1">
                <a:solidFill>
                  <a:srgbClr val="000000"/>
                </a:solidFill>
              </a:rPr>
              <a:t>Curing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temperature</a:t>
            </a:r>
            <a:r>
              <a:rPr lang="cs-CZ" sz="2400" dirty="0">
                <a:solidFill>
                  <a:srgbClr val="000000"/>
                </a:solidFill>
              </a:rPr>
              <a:t> 100-250° C</a:t>
            </a:r>
          </a:p>
          <a:p>
            <a:pPr eaLnBrk="1" hangingPunct="1">
              <a:defRPr/>
            </a:pPr>
            <a:r>
              <a:rPr lang="cs-CZ" sz="2400" dirty="0">
                <a:solidFill>
                  <a:srgbClr val="000000"/>
                </a:solidFill>
              </a:rPr>
              <a:t>Speed </a:t>
            </a:r>
            <a:r>
              <a:rPr lang="cs-CZ" sz="2400" dirty="0" err="1">
                <a:solidFill>
                  <a:srgbClr val="000000"/>
                </a:solidFill>
              </a:rPr>
              <a:t>according</a:t>
            </a:r>
            <a:r>
              <a:rPr lang="cs-CZ" sz="2400" dirty="0">
                <a:solidFill>
                  <a:srgbClr val="000000"/>
                </a:solidFill>
              </a:rPr>
              <a:t> to </a:t>
            </a:r>
            <a:r>
              <a:rPr lang="cs-CZ" sz="2400" dirty="0" err="1">
                <a:solidFill>
                  <a:srgbClr val="000000"/>
                </a:solidFill>
              </a:rPr>
              <a:t>the</a:t>
            </a:r>
            <a:r>
              <a:rPr lang="cs-CZ" sz="2400" dirty="0">
                <a:solidFill>
                  <a:srgbClr val="000000"/>
                </a:solidFill>
              </a:rPr>
              <a:t> type and </a:t>
            </a:r>
            <a:r>
              <a:rPr lang="cs-CZ" sz="2400" dirty="0" err="1">
                <a:solidFill>
                  <a:srgbClr val="000000"/>
                </a:solidFill>
              </a:rPr>
              <a:t>thickness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of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the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material</a:t>
            </a:r>
            <a:endParaRPr lang="cs-CZ" sz="2400" dirty="0"/>
          </a:p>
        </p:txBody>
      </p:sp>
      <p:pic>
        <p:nvPicPr>
          <p:cNvPr id="26628" name="Picture 4" descr="Nanášecí box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89488" y="1052514"/>
            <a:ext cx="3310904" cy="441413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9" name="Picture 6" descr="Hotové produkty FHB 300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8777" y="4746699"/>
            <a:ext cx="1559897" cy="207947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4E9FA8-FC1E-4144-B0CC-E4E52DDFECBB}" type="slidenum">
              <a:rPr lang="cs-CZ" smtClean="0"/>
              <a:pPr>
                <a:defRPr/>
              </a:pPr>
              <a:t>26</a:t>
            </a:fld>
            <a:endParaRPr lang="cs-CZ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2037" name="Rectangle 5"/>
          <p:cNvSpPr>
            <a:spLocks noGrp="1" noChangeArrowheads="1"/>
          </p:cNvSpPr>
          <p:nvPr>
            <p:ph type="title"/>
          </p:nvPr>
        </p:nvSpPr>
        <p:spPr>
          <a:xfrm>
            <a:off x="0" y="381000"/>
            <a:ext cx="9144000" cy="2616200"/>
          </a:xfrm>
        </p:spPr>
        <p:txBody>
          <a:bodyPr/>
          <a:lstStyle/>
          <a:p>
            <a:pPr algn="l" eaLnBrk="1" hangingPunct="1">
              <a:defRPr/>
            </a:pPr>
            <a:r>
              <a:rPr lang="cs-CZ" sz="4000" dirty="0"/>
              <a:t>  </a:t>
            </a:r>
            <a:r>
              <a:rPr lang="cs-CZ" sz="4000" dirty="0" err="1">
                <a:solidFill>
                  <a:srgbClr val="FF0000"/>
                </a:solidFill>
              </a:rPr>
              <a:t>Product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Suspension</a:t>
            </a:r>
            <a:r>
              <a:rPr lang="cs-CZ" sz="4000" dirty="0"/>
              <a:t> </a:t>
            </a:r>
            <a:br>
              <a:rPr lang="cs-CZ" sz="4000" dirty="0"/>
            </a:b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/>
              <a:t>					  </a:t>
            </a:r>
            <a:br>
              <a:rPr lang="cs-CZ" sz="4000" dirty="0"/>
            </a:br>
            <a:r>
              <a:rPr lang="cs-CZ" sz="4000" dirty="0"/>
              <a:t>					    </a:t>
            </a:r>
            <a:r>
              <a:rPr lang="cs-CZ" sz="4000" dirty="0" err="1">
                <a:solidFill>
                  <a:srgbClr val="FF0000"/>
                </a:solidFill>
              </a:rPr>
              <a:t>Drying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Chamber</a:t>
            </a:r>
            <a:endParaRPr lang="cs-CZ" sz="4000" dirty="0">
              <a:solidFill>
                <a:srgbClr val="FF0000"/>
              </a:solidFill>
            </a:endParaRPr>
          </a:p>
        </p:txBody>
      </p:sp>
      <p:pic>
        <p:nvPicPr>
          <p:cNvPr id="27651" name="Picture 4" descr="Hotový kus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lum bright="2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1056" y="2276873"/>
            <a:ext cx="4320944" cy="324036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2" name="Picture 7" descr="Sušící komora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37038" y="3178175"/>
            <a:ext cx="4906962" cy="36798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F0838-D605-43E2-8C8E-385AA71AA04D}" type="slidenum">
              <a:rPr lang="cs-CZ" smtClean="0"/>
              <a:pPr>
                <a:defRPr/>
              </a:pPr>
              <a:t>27</a:t>
            </a:fld>
            <a:endParaRPr lang="cs-CZ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9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err="1">
                <a:solidFill>
                  <a:srgbClr val="FF0000"/>
                </a:solidFill>
              </a:rPr>
              <a:t>Dipping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Application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28675" name="Picture 5" descr="8,4pon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060575"/>
            <a:ext cx="91440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22225" y="1773238"/>
            <a:ext cx="4787900" cy="508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1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1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1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1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1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1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eaLnBrk="1" hangingPunct="1">
              <a:buFont typeface="Wingdings" pitchFamily="2" charset="2"/>
              <a:buNone/>
              <a:defRPr/>
            </a:pPr>
            <a:r>
              <a:rPr lang="cs-CZ" kern="0" dirty="0" err="1">
                <a:solidFill>
                  <a:srgbClr val="000000"/>
                </a:solidFill>
              </a:rPr>
              <a:t>Economical</a:t>
            </a:r>
            <a:r>
              <a:rPr lang="cs-CZ" kern="0" dirty="0">
                <a:solidFill>
                  <a:srgbClr val="000000"/>
                </a:solidFill>
              </a:rPr>
              <a:t> </a:t>
            </a:r>
            <a:r>
              <a:rPr lang="cs-CZ" kern="0" dirty="0" err="1">
                <a:solidFill>
                  <a:srgbClr val="000000"/>
                </a:solidFill>
              </a:rPr>
              <a:t>process</a:t>
            </a:r>
            <a:r>
              <a:rPr lang="cs-CZ" kern="0" dirty="0">
                <a:solidFill>
                  <a:srgbClr val="000000"/>
                </a:solidFill>
              </a:rPr>
              <a:t>:</a:t>
            </a:r>
          </a:p>
          <a:p>
            <a:pPr eaLnBrk="1" hangingPunct="1">
              <a:defRPr/>
            </a:pPr>
            <a:r>
              <a:rPr lang="cs-CZ" sz="2400" kern="0" dirty="0" err="1">
                <a:solidFill>
                  <a:srgbClr val="000000"/>
                </a:solidFill>
              </a:rPr>
              <a:t>Losses</a:t>
            </a:r>
            <a:r>
              <a:rPr lang="cs-CZ" sz="2400" kern="0" dirty="0">
                <a:solidFill>
                  <a:srgbClr val="000000"/>
                </a:solidFill>
              </a:rPr>
              <a:t>:</a:t>
            </a:r>
          </a:p>
          <a:p>
            <a:pPr lvl="1" eaLnBrk="1" hangingPunct="1">
              <a:defRPr/>
            </a:pPr>
            <a:r>
              <a:rPr lang="cs-CZ" sz="2000" kern="0" dirty="0">
                <a:solidFill>
                  <a:srgbClr val="000000"/>
                </a:solidFill>
              </a:rPr>
              <a:t>drip </a:t>
            </a:r>
            <a:r>
              <a:rPr lang="cs-CZ" sz="2000" kern="0" dirty="0" err="1">
                <a:solidFill>
                  <a:srgbClr val="000000"/>
                </a:solidFill>
              </a:rPr>
              <a:t>after</a:t>
            </a:r>
            <a:r>
              <a:rPr lang="cs-CZ" sz="2000" kern="0" dirty="0">
                <a:solidFill>
                  <a:srgbClr val="000000"/>
                </a:solidFill>
              </a:rPr>
              <a:t> emergence</a:t>
            </a:r>
          </a:p>
          <a:p>
            <a:pPr lvl="1" eaLnBrk="1" hangingPunct="1">
              <a:defRPr/>
            </a:pPr>
            <a:r>
              <a:rPr lang="cs-CZ" sz="2000" kern="0" dirty="0" err="1">
                <a:solidFill>
                  <a:srgbClr val="000000"/>
                </a:solidFill>
              </a:rPr>
              <a:t>evaporation</a:t>
            </a:r>
            <a:r>
              <a:rPr lang="cs-CZ" sz="2000" kern="0" dirty="0">
                <a:solidFill>
                  <a:srgbClr val="000000"/>
                </a:solidFill>
              </a:rPr>
              <a:t> </a:t>
            </a:r>
            <a:r>
              <a:rPr lang="cs-CZ" sz="2000" kern="0" dirty="0" err="1">
                <a:solidFill>
                  <a:srgbClr val="000000"/>
                </a:solidFill>
              </a:rPr>
              <a:t>of</a:t>
            </a:r>
            <a:r>
              <a:rPr lang="cs-CZ" sz="2000" kern="0" dirty="0">
                <a:solidFill>
                  <a:srgbClr val="000000"/>
                </a:solidFill>
              </a:rPr>
              <a:t> </a:t>
            </a:r>
            <a:r>
              <a:rPr lang="cs-CZ" sz="2000" kern="0" dirty="0" err="1">
                <a:solidFill>
                  <a:srgbClr val="000000"/>
                </a:solidFill>
              </a:rPr>
              <a:t>solvents</a:t>
            </a:r>
            <a:endParaRPr lang="cs-CZ" sz="2000" kern="0" dirty="0">
              <a:solidFill>
                <a:srgbClr val="000000"/>
              </a:solidFill>
            </a:endParaRPr>
          </a:p>
          <a:p>
            <a:pPr eaLnBrk="1" hangingPunct="1">
              <a:defRPr/>
            </a:pPr>
            <a:r>
              <a:rPr lang="cs-CZ" sz="2400" kern="0" dirty="0" err="1">
                <a:solidFill>
                  <a:srgbClr val="000000"/>
                </a:solidFill>
              </a:rPr>
              <a:t>For</a:t>
            </a:r>
            <a:r>
              <a:rPr lang="cs-CZ" sz="2400" kern="0" dirty="0">
                <a:solidFill>
                  <a:srgbClr val="000000"/>
                </a:solidFill>
              </a:rPr>
              <a:t> </a:t>
            </a:r>
            <a:r>
              <a:rPr lang="cs-CZ" sz="2400" kern="0" dirty="0" err="1">
                <a:solidFill>
                  <a:srgbClr val="000000"/>
                </a:solidFill>
              </a:rPr>
              <a:t>large</a:t>
            </a:r>
            <a:r>
              <a:rPr lang="cs-CZ" sz="2400" kern="0" dirty="0">
                <a:solidFill>
                  <a:srgbClr val="000000"/>
                </a:solidFill>
              </a:rPr>
              <a:t> </a:t>
            </a:r>
            <a:r>
              <a:rPr lang="cs-CZ" sz="2400" kern="0" dirty="0" err="1">
                <a:solidFill>
                  <a:srgbClr val="000000"/>
                </a:solidFill>
              </a:rPr>
              <a:t>series</a:t>
            </a:r>
            <a:endParaRPr lang="cs-CZ" sz="2400" kern="0" dirty="0">
              <a:solidFill>
                <a:srgbClr val="000000"/>
              </a:solidFill>
            </a:endParaRPr>
          </a:p>
          <a:p>
            <a:pPr lvl="1" eaLnBrk="1" hangingPunct="1">
              <a:defRPr/>
            </a:pPr>
            <a:r>
              <a:rPr lang="cs-CZ" sz="2000" kern="0" dirty="0" err="1">
                <a:solidFill>
                  <a:srgbClr val="000000"/>
                </a:solidFill>
              </a:rPr>
              <a:t>Can</a:t>
            </a:r>
            <a:r>
              <a:rPr lang="cs-CZ" sz="2000" kern="0" dirty="0">
                <a:solidFill>
                  <a:srgbClr val="000000"/>
                </a:solidFill>
              </a:rPr>
              <a:t> </a:t>
            </a:r>
            <a:r>
              <a:rPr lang="cs-CZ" sz="2000" kern="0" dirty="0" err="1">
                <a:solidFill>
                  <a:srgbClr val="000000"/>
                </a:solidFill>
              </a:rPr>
              <a:t>be</a:t>
            </a:r>
            <a:r>
              <a:rPr lang="cs-CZ" sz="2000" kern="0" dirty="0">
                <a:solidFill>
                  <a:srgbClr val="000000"/>
                </a:solidFill>
              </a:rPr>
              <a:t> </a:t>
            </a:r>
            <a:r>
              <a:rPr lang="cs-CZ" sz="2000" kern="0" dirty="0" err="1">
                <a:solidFill>
                  <a:srgbClr val="000000"/>
                </a:solidFill>
              </a:rPr>
              <a:t>mechanized</a:t>
            </a:r>
            <a:endParaRPr lang="cs-CZ" sz="2000" kern="0" dirty="0">
              <a:solidFill>
                <a:srgbClr val="000000"/>
              </a:solidFill>
            </a:endParaRPr>
          </a:p>
          <a:p>
            <a:pPr eaLnBrk="1" hangingPunct="1">
              <a:defRPr/>
            </a:pPr>
            <a:r>
              <a:rPr lang="cs-CZ" sz="2400" kern="0" dirty="0" err="1">
                <a:solidFill>
                  <a:srgbClr val="000000"/>
                </a:solidFill>
              </a:rPr>
              <a:t>Suitable</a:t>
            </a:r>
            <a:r>
              <a:rPr lang="cs-CZ" sz="2400" kern="0" dirty="0">
                <a:solidFill>
                  <a:srgbClr val="000000"/>
                </a:solidFill>
              </a:rPr>
              <a:t> </a:t>
            </a:r>
            <a:r>
              <a:rPr lang="cs-CZ" sz="2400" kern="0" dirty="0" err="1">
                <a:solidFill>
                  <a:srgbClr val="000000"/>
                </a:solidFill>
              </a:rPr>
              <a:t>shape</a:t>
            </a:r>
            <a:r>
              <a:rPr lang="cs-CZ" sz="2400" kern="0" dirty="0">
                <a:solidFill>
                  <a:srgbClr val="000000"/>
                </a:solidFill>
              </a:rPr>
              <a:t> </a:t>
            </a:r>
            <a:r>
              <a:rPr lang="cs-CZ" sz="2400" kern="0" dirty="0" err="1">
                <a:solidFill>
                  <a:srgbClr val="000000"/>
                </a:solidFill>
              </a:rPr>
              <a:t>of</a:t>
            </a:r>
            <a:r>
              <a:rPr lang="cs-CZ" sz="2400" kern="0" dirty="0">
                <a:solidFill>
                  <a:srgbClr val="000000"/>
                </a:solidFill>
              </a:rPr>
              <a:t> </a:t>
            </a:r>
            <a:r>
              <a:rPr lang="cs-CZ" sz="2400" kern="0" dirty="0" err="1">
                <a:solidFill>
                  <a:srgbClr val="000000"/>
                </a:solidFill>
              </a:rPr>
              <a:t>products</a:t>
            </a:r>
            <a:endParaRPr lang="cs-CZ" sz="2400" kern="0" dirty="0">
              <a:solidFill>
                <a:srgbClr val="000000"/>
              </a:solidFill>
            </a:endParaRPr>
          </a:p>
          <a:p>
            <a:pPr lvl="1" eaLnBrk="1" hangingPunct="1">
              <a:defRPr/>
            </a:pPr>
            <a:r>
              <a:rPr lang="cs-CZ" sz="2000" kern="0" dirty="0" err="1">
                <a:solidFill>
                  <a:srgbClr val="000000"/>
                </a:solidFill>
              </a:rPr>
              <a:t>without</a:t>
            </a:r>
            <a:r>
              <a:rPr lang="cs-CZ" sz="2000" kern="0" dirty="0">
                <a:solidFill>
                  <a:srgbClr val="000000"/>
                </a:solidFill>
              </a:rPr>
              <a:t> "</a:t>
            </a:r>
            <a:r>
              <a:rPr lang="cs-CZ" sz="2000" kern="0" dirty="0" err="1">
                <a:solidFill>
                  <a:srgbClr val="000000"/>
                </a:solidFill>
              </a:rPr>
              <a:t>pockets</a:t>
            </a:r>
            <a:r>
              <a:rPr lang="cs-CZ" sz="2000" kern="0" dirty="0">
                <a:solidFill>
                  <a:srgbClr val="000000"/>
                </a:solidFill>
              </a:rPr>
              <a:t>"</a:t>
            </a:r>
          </a:p>
          <a:p>
            <a:pPr eaLnBrk="1" hangingPunct="1">
              <a:defRPr/>
            </a:pPr>
            <a:r>
              <a:rPr lang="cs-CZ" sz="2400" kern="0" dirty="0" err="1">
                <a:solidFill>
                  <a:srgbClr val="000000"/>
                </a:solidFill>
              </a:rPr>
              <a:t>Mixing</a:t>
            </a:r>
            <a:endParaRPr lang="cs-CZ" sz="2400" kern="0" dirty="0">
              <a:solidFill>
                <a:srgbClr val="000000"/>
              </a:solidFill>
            </a:endParaRPr>
          </a:p>
          <a:p>
            <a:pPr lvl="1" eaLnBrk="1" hangingPunct="1">
              <a:defRPr/>
            </a:pPr>
            <a:r>
              <a:rPr lang="cs-CZ" sz="2000" kern="0" dirty="0" err="1">
                <a:solidFill>
                  <a:srgbClr val="000000"/>
                </a:solidFill>
              </a:rPr>
              <a:t>Against</a:t>
            </a:r>
            <a:r>
              <a:rPr lang="cs-CZ" sz="2000" kern="0" dirty="0">
                <a:solidFill>
                  <a:srgbClr val="000000"/>
                </a:solidFill>
              </a:rPr>
              <a:t> </a:t>
            </a:r>
            <a:r>
              <a:rPr lang="cs-CZ" sz="2000" kern="0" dirty="0" err="1">
                <a:solidFill>
                  <a:srgbClr val="000000"/>
                </a:solidFill>
              </a:rPr>
              <a:t>settling</a:t>
            </a:r>
            <a:endParaRPr lang="cs-CZ" sz="2000" kern="0" dirty="0">
              <a:solidFill>
                <a:srgbClr val="000000"/>
              </a:solidFill>
            </a:endParaRPr>
          </a:p>
          <a:p>
            <a:pPr eaLnBrk="1" hangingPunct="1">
              <a:defRPr/>
            </a:pPr>
            <a:r>
              <a:rPr lang="cs-CZ" sz="2400" kern="0" dirty="0" err="1">
                <a:solidFill>
                  <a:srgbClr val="000000"/>
                </a:solidFill>
              </a:rPr>
              <a:t>Maintaining</a:t>
            </a:r>
            <a:r>
              <a:rPr lang="cs-CZ" sz="2400" kern="0" dirty="0">
                <a:solidFill>
                  <a:srgbClr val="000000"/>
                </a:solidFill>
              </a:rPr>
              <a:t> </a:t>
            </a:r>
            <a:r>
              <a:rPr lang="cs-CZ" sz="2400" kern="0" dirty="0" err="1">
                <a:solidFill>
                  <a:srgbClr val="000000"/>
                </a:solidFill>
              </a:rPr>
              <a:t>appropriate</a:t>
            </a:r>
            <a:r>
              <a:rPr lang="cs-CZ" sz="2400" kern="0" dirty="0">
                <a:solidFill>
                  <a:srgbClr val="000000"/>
                </a:solidFill>
              </a:rPr>
              <a:t> </a:t>
            </a:r>
            <a:r>
              <a:rPr lang="cs-CZ" sz="2400" kern="0" dirty="0" err="1">
                <a:solidFill>
                  <a:srgbClr val="000000"/>
                </a:solidFill>
              </a:rPr>
              <a:t>consistency</a:t>
            </a:r>
            <a:endParaRPr lang="cs-CZ" sz="2400" kern="0" dirty="0">
              <a:solidFill>
                <a:srgbClr val="00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F0838-D605-43E2-8C8E-385AA71AA04D}" type="slidenum">
              <a:rPr lang="cs-CZ" smtClean="0"/>
              <a:pPr>
                <a:defRPr/>
              </a:pPr>
              <a:t>28</a:t>
            </a:fld>
            <a:endParaRPr lang="cs-CZ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02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81000"/>
            <a:ext cx="9144000" cy="13716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err="1">
                <a:solidFill>
                  <a:srgbClr val="FF0000"/>
                </a:solidFill>
              </a:rPr>
              <a:t>Application</a:t>
            </a:r>
            <a:r>
              <a:rPr lang="cs-CZ" dirty="0">
                <a:solidFill>
                  <a:srgbClr val="FF0000"/>
                </a:solidFill>
              </a:rPr>
              <a:t> by </a:t>
            </a:r>
            <a:r>
              <a:rPr lang="cs-CZ" dirty="0" err="1">
                <a:solidFill>
                  <a:srgbClr val="FF0000"/>
                </a:solidFill>
              </a:rPr>
              <a:t>Pouring</a:t>
            </a:r>
            <a:r>
              <a:rPr lang="cs-CZ" dirty="0">
                <a:solidFill>
                  <a:srgbClr val="FF0000"/>
                </a:solidFill>
              </a:rPr>
              <a:t> and </a:t>
            </a:r>
            <a:r>
              <a:rPr lang="cs-CZ" dirty="0" err="1">
                <a:solidFill>
                  <a:srgbClr val="FF0000"/>
                </a:solidFill>
              </a:rPr>
              <a:t>Rolling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80292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cs-CZ"/>
          </a:p>
          <a:p>
            <a:pPr eaLnBrk="1" hangingPunct="1">
              <a:buFont typeface="Wingdings" pitchFamily="2" charset="2"/>
              <a:buNone/>
              <a:defRPr/>
            </a:pPr>
            <a:endParaRPr lang="cs-CZ"/>
          </a:p>
          <a:p>
            <a:pPr eaLnBrk="1" hangingPunct="1">
              <a:buFont typeface="Wingdings" pitchFamily="2" charset="2"/>
              <a:buNone/>
              <a:defRPr/>
            </a:pPr>
            <a:endParaRPr lang="cs-CZ" baseline="30000"/>
          </a:p>
        </p:txBody>
      </p:sp>
      <p:pic>
        <p:nvPicPr>
          <p:cNvPr id="29700" name="Picture 5" descr="8,5nav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5"/>
          <a:stretch>
            <a:fillRect/>
          </a:stretch>
        </p:blipFill>
        <p:spPr bwMode="auto">
          <a:xfrm>
            <a:off x="0" y="1916113"/>
            <a:ext cx="9144000" cy="467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F0838-D605-43E2-8C8E-385AA71AA04D}" type="slidenum">
              <a:rPr lang="cs-CZ" smtClean="0"/>
              <a:pPr>
                <a:defRPr/>
              </a:pPr>
              <a:t>29</a:t>
            </a:fld>
            <a:endParaRPr lang="cs-CZ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905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err="1">
                <a:solidFill>
                  <a:srgbClr val="FF0000"/>
                </a:solidFill>
              </a:rPr>
              <a:t>Electrochemical</a:t>
            </a:r>
            <a:r>
              <a:rPr lang="cs-CZ" dirty="0">
                <a:solidFill>
                  <a:srgbClr val="FF0000"/>
                </a:solidFill>
              </a:rPr>
              <a:t> (</a:t>
            </a:r>
            <a:r>
              <a:rPr lang="cs-CZ" dirty="0" err="1">
                <a:solidFill>
                  <a:srgbClr val="FF0000"/>
                </a:solidFill>
              </a:rPr>
              <a:t>Electrophoretic</a:t>
            </a:r>
            <a:r>
              <a:rPr lang="cs-CZ" dirty="0">
                <a:solidFill>
                  <a:srgbClr val="FF0000"/>
                </a:solidFill>
              </a:rPr>
              <a:t>) </a:t>
            </a:r>
            <a:r>
              <a:rPr lang="cs-CZ" dirty="0" err="1">
                <a:solidFill>
                  <a:srgbClr val="FF0000"/>
                </a:solidFill>
              </a:rPr>
              <a:t>Application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30723" name="Picture 5" descr="8,6elektrofo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1"/>
            <a:ext cx="6633022" cy="2761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3363" name="Rectangle 3"/>
          <p:cNvSpPr>
            <a:spLocks noChangeArrowheads="1"/>
          </p:cNvSpPr>
          <p:nvPr/>
        </p:nvSpPr>
        <p:spPr bwMode="auto">
          <a:xfrm>
            <a:off x="395288" y="1295400"/>
            <a:ext cx="91440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buNone/>
              <a:defRPr/>
            </a:pPr>
            <a:r>
              <a:rPr lang="cs-CZ" sz="2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Special</a:t>
            </a:r>
            <a:r>
              <a:rPr lang="cs-CZ" sz="2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2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epoxy</a:t>
            </a:r>
            <a:r>
              <a:rPr lang="cs-CZ" sz="2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2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or</a:t>
            </a:r>
            <a:r>
              <a:rPr lang="cs-CZ" sz="2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2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acrylate</a:t>
            </a:r>
            <a:r>
              <a:rPr lang="cs-CZ" sz="2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2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polymers</a:t>
            </a:r>
            <a:r>
              <a:rPr lang="cs-CZ" sz="2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(</a:t>
            </a:r>
            <a:r>
              <a:rPr lang="cs-CZ" sz="2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resins</a:t>
            </a:r>
            <a:r>
              <a:rPr lang="cs-CZ" sz="2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)</a:t>
            </a:r>
          </a:p>
          <a:p>
            <a:pPr marL="342900" indent="-342900">
              <a:defRPr/>
            </a:pPr>
            <a:r>
              <a:rPr lang="cs-CZ" sz="2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anaphoresis</a:t>
            </a:r>
            <a:r>
              <a:rPr lang="cs-CZ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: </a:t>
            </a:r>
            <a:r>
              <a:rPr lang="cs-CZ" sz="2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resin</a:t>
            </a:r>
            <a:r>
              <a:rPr lang="cs-CZ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= anion</a:t>
            </a:r>
          </a:p>
          <a:p>
            <a:pPr marL="342900" indent="-342900">
              <a:buFont typeface="Wingdings" pitchFamily="2" charset="2"/>
              <a:buNone/>
              <a:defRPr/>
            </a:pPr>
            <a:r>
              <a:rPr lang="cs-CZ" sz="2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	(in </a:t>
            </a:r>
            <a:r>
              <a:rPr lang="cs-CZ" sz="2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practice</a:t>
            </a:r>
            <a:r>
              <a:rPr lang="cs-CZ" sz="2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2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since</a:t>
            </a:r>
            <a:r>
              <a:rPr lang="cs-CZ" sz="2800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1963 – Ford</a:t>
            </a:r>
          </a:p>
          <a:p>
            <a:pPr marL="342900" indent="-342900">
              <a:defRPr/>
            </a:pPr>
            <a:endParaRPr lang="cs-CZ" sz="28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F0838-D605-43E2-8C8E-385AA71AA04D}" type="slidenum">
              <a:rPr lang="cs-CZ" smtClean="0"/>
              <a:pPr>
                <a:defRPr/>
              </a:pPr>
              <a:t>30</a:t>
            </a:fld>
            <a:endParaRPr lang="cs-CZ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7813" y="2734666"/>
            <a:ext cx="4276187" cy="3074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81314" name="Rectangle 2"/>
          <p:cNvSpPr>
            <a:spLocks noChangeArrowheads="1"/>
          </p:cNvSpPr>
          <p:nvPr/>
        </p:nvSpPr>
        <p:spPr bwMode="auto">
          <a:xfrm>
            <a:off x="0" y="0"/>
            <a:ext cx="914400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sz="4000" dirty="0" err="1">
                <a:solidFill>
                  <a:srgbClr val="FF0000"/>
                </a:solidFill>
                <a:latin typeface="+mj-lt"/>
              </a:rPr>
              <a:t>Electrochemical</a:t>
            </a:r>
            <a:r>
              <a:rPr lang="cs-CZ" sz="4000" dirty="0">
                <a:solidFill>
                  <a:srgbClr val="FF0000"/>
                </a:solidFill>
                <a:latin typeface="+mj-lt"/>
              </a:rPr>
              <a:t> (</a:t>
            </a:r>
            <a:r>
              <a:rPr lang="cs-CZ" sz="4000" dirty="0" err="1">
                <a:solidFill>
                  <a:srgbClr val="FF0000"/>
                </a:solidFill>
                <a:latin typeface="+mj-lt"/>
              </a:rPr>
              <a:t>Electrophoretic</a:t>
            </a:r>
            <a:r>
              <a:rPr lang="cs-CZ" sz="4000" dirty="0">
                <a:solidFill>
                  <a:srgbClr val="FF0000"/>
                </a:solidFill>
                <a:latin typeface="+mj-lt"/>
              </a:rPr>
              <a:t>) </a:t>
            </a:r>
            <a:r>
              <a:rPr lang="cs-CZ" sz="4000" dirty="0" err="1">
                <a:solidFill>
                  <a:srgbClr val="FF0000"/>
                </a:solidFill>
                <a:latin typeface="+mj-lt"/>
              </a:rPr>
              <a:t>Application</a:t>
            </a:r>
            <a:endParaRPr lang="cs-CZ" sz="440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783363" name="Rectangle 3"/>
          <p:cNvSpPr>
            <a:spLocks noChangeArrowheads="1"/>
          </p:cNvSpPr>
          <p:nvPr/>
        </p:nvSpPr>
        <p:spPr bwMode="auto">
          <a:xfrm>
            <a:off x="0" y="908050"/>
            <a:ext cx="9144000" cy="59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buNone/>
              <a:defRPr/>
            </a:pP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Special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epoxy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or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acrylate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polymers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(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resins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)</a:t>
            </a:r>
          </a:p>
          <a:p>
            <a:pPr marL="342900" indent="-342900">
              <a:defRPr/>
            </a:pPr>
            <a:r>
              <a:rPr lang="cs-CZ" sz="1800" dirty="0" err="1">
                <a:solidFill>
                  <a:srgbClr val="FF0000"/>
                </a:solidFill>
                <a:latin typeface="Times New Roman" pitchFamily="18" charset="0"/>
              </a:rPr>
              <a:t>cataphoresis</a:t>
            </a:r>
            <a:r>
              <a:rPr lang="cs-CZ" sz="1800" dirty="0">
                <a:solidFill>
                  <a:srgbClr val="FF0000"/>
                </a:solidFill>
                <a:latin typeface="Times New Roman" pitchFamily="18" charset="0"/>
              </a:rPr>
              <a:t>: </a:t>
            </a:r>
            <a:r>
              <a:rPr lang="cs-CZ" sz="1800" dirty="0" err="1">
                <a:solidFill>
                  <a:srgbClr val="FF0000"/>
                </a:solidFill>
                <a:latin typeface="Times New Roman" pitchFamily="18" charset="0"/>
              </a:rPr>
              <a:t>resin</a:t>
            </a:r>
            <a:r>
              <a:rPr lang="cs-CZ" sz="1800" dirty="0">
                <a:solidFill>
                  <a:srgbClr val="FF0000"/>
                </a:solidFill>
                <a:latin typeface="Times New Roman" pitchFamily="18" charset="0"/>
              </a:rPr>
              <a:t> = </a:t>
            </a:r>
            <a:r>
              <a:rPr lang="cs-CZ" sz="1800" dirty="0" err="1">
                <a:solidFill>
                  <a:srgbClr val="FF0000"/>
                </a:solidFill>
                <a:latin typeface="Times New Roman" pitchFamily="18" charset="0"/>
              </a:rPr>
              <a:t>cation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	(in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practice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since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1978 – France)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Procedure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:</a:t>
            </a:r>
          </a:p>
          <a:p>
            <a:pPr marL="342900" indent="-342900">
              <a:defRPr/>
            </a:pP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pretreatment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: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chemical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degreasing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,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removal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of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corrosion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and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scale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,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homogeneous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fine-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grained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Zn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(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Fe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) –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phosphate</a:t>
            </a:r>
            <a:endParaRPr lang="cs-CZ" sz="1800" dirty="0">
              <a:solidFill>
                <a:srgbClr val="000000"/>
              </a:solidFill>
              <a:latin typeface="Times New Roman" pitchFamily="18" charset="0"/>
            </a:endParaRPr>
          </a:p>
          <a:p>
            <a:pPr marL="342900" indent="-342900">
              <a:defRPr/>
            </a:pP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functional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paint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solution</a:t>
            </a:r>
            <a:endParaRPr lang="cs-CZ" sz="1800" dirty="0">
              <a:solidFill>
                <a:srgbClr val="000000"/>
              </a:solidFill>
              <a:latin typeface="Times New Roman" pitchFamily="18" charset="0"/>
            </a:endParaRPr>
          </a:p>
          <a:p>
            <a:pPr marL="342900" indent="-342900">
              <a:defRPr/>
            </a:pP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cathode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–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product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,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auxiliary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anode</a:t>
            </a:r>
            <a:endParaRPr lang="cs-CZ" sz="1800" dirty="0">
              <a:solidFill>
                <a:srgbClr val="000000"/>
              </a:solidFill>
              <a:latin typeface="Times New Roman" pitchFamily="18" charset="0"/>
            </a:endParaRPr>
          </a:p>
          <a:p>
            <a:pPr marL="342900" indent="-342900">
              <a:defRPr/>
            </a:pP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DC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voltage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250-400 V →</a:t>
            </a:r>
          </a:p>
          <a:p>
            <a:pPr marL="342900" indent="-342900">
              <a:buNone/>
              <a:defRPr/>
            </a:pP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	-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migration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of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ions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to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electrodes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:</a:t>
            </a:r>
          </a:p>
          <a:p>
            <a:pPr marL="342900" indent="-342900">
              <a:buNone/>
              <a:defRPr/>
            </a:pP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	-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water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electrolysis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: </a:t>
            </a:r>
            <a:r>
              <a:rPr lang="en-US" sz="1800" dirty="0">
                <a:solidFill>
                  <a:srgbClr val="000000"/>
                </a:solidFill>
                <a:latin typeface="Times New Roman" pitchFamily="18" charset="0"/>
              </a:rPr>
              <a:t>H</a:t>
            </a:r>
            <a:r>
              <a:rPr lang="cs-CZ" sz="1800" baseline="-25000" dirty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en-US" sz="1800" dirty="0">
                <a:solidFill>
                  <a:srgbClr val="000000"/>
                </a:solidFill>
                <a:latin typeface="Times New Roman" pitchFamily="18" charset="0"/>
              </a:rPr>
              <a:t>O 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→ H</a:t>
            </a:r>
            <a:r>
              <a:rPr lang="cs-CZ" sz="1800" baseline="30000" dirty="0">
                <a:solidFill>
                  <a:srgbClr val="000000"/>
                </a:solidFill>
                <a:latin typeface="Times New Roman" pitchFamily="18" charset="0"/>
              </a:rPr>
              <a:t>+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latin typeface="Times New Roman" pitchFamily="18" charset="0"/>
              </a:rPr>
              <a:t>+ 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OH</a:t>
            </a:r>
            <a:r>
              <a:rPr lang="cs-CZ" sz="1800" baseline="30000" dirty="0">
                <a:solidFill>
                  <a:srgbClr val="000000"/>
                </a:solidFill>
                <a:latin typeface="Times New Roman" pitchFamily="18" charset="0"/>
              </a:rPr>
              <a:t>- 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  <a:p>
            <a:pPr marL="342900" indent="-342900">
              <a:buNone/>
              <a:defRPr/>
            </a:pP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	-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colour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electrodeposition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:</a:t>
            </a:r>
          </a:p>
          <a:p>
            <a:pPr marL="342900" indent="-342900">
              <a:buNone/>
              <a:defRPr/>
            </a:pP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	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colour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cation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on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cathode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neutralized</a:t>
            </a:r>
            <a:endParaRPr lang="cs-CZ" sz="1800" dirty="0">
              <a:solidFill>
                <a:srgbClr val="000000"/>
              </a:solidFill>
              <a:latin typeface="Times New Roman" pitchFamily="18" charset="0"/>
            </a:endParaRPr>
          </a:p>
          <a:p>
            <a:pPr marL="342900" indent="-342900">
              <a:buNone/>
              <a:defRPr/>
            </a:pP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	hydroxyl anion →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loss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of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solubility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,</a:t>
            </a:r>
          </a:p>
          <a:p>
            <a:pPr marL="342900" indent="-342900">
              <a:buNone/>
              <a:defRPr/>
            </a:pP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	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adhesion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to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the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product</a:t>
            </a:r>
            <a:endParaRPr lang="cs-CZ" sz="1800" dirty="0">
              <a:solidFill>
                <a:srgbClr val="000000"/>
              </a:solidFill>
              <a:latin typeface="Times New Roman" pitchFamily="18" charset="0"/>
            </a:endParaRPr>
          </a:p>
          <a:p>
            <a:pPr marL="342900" indent="-342900">
              <a:defRPr/>
            </a:pP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non-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sticking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paint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back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to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the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bath</a:t>
            </a:r>
            <a:endParaRPr lang="cs-CZ" sz="1800" dirty="0">
              <a:solidFill>
                <a:srgbClr val="000000"/>
              </a:solidFill>
              <a:latin typeface="Times New Roman" pitchFamily="18" charset="0"/>
            </a:endParaRPr>
          </a:p>
          <a:p>
            <a:pPr marL="342900" indent="-342900">
              <a:defRPr/>
            </a:pP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acetate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anions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from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paint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to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anode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→</a:t>
            </a:r>
          </a:p>
          <a:p>
            <a:pPr>
              <a:buNone/>
              <a:defRPr/>
            </a:pP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	stability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of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the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dye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bath</a:t>
            </a:r>
            <a:endParaRPr lang="cs-CZ" sz="1800" dirty="0">
              <a:solidFill>
                <a:srgbClr val="000000"/>
              </a:solidFill>
              <a:latin typeface="Times New Roman" pitchFamily="18" charset="0"/>
            </a:endParaRPr>
          </a:p>
          <a:p>
            <a:pPr marL="342900" indent="-342900">
              <a:defRPr/>
            </a:pPr>
            <a:r>
              <a:rPr lang="cs-CZ" sz="1800" dirty="0" err="1">
                <a:solidFill>
                  <a:srgbClr val="FF0000"/>
                </a:solidFill>
                <a:latin typeface="Times New Roman" pitchFamily="18" charset="0"/>
              </a:rPr>
              <a:t>polymerization</a:t>
            </a:r>
            <a:r>
              <a:rPr lang="cs-CZ" sz="1800" dirty="0">
                <a:solidFill>
                  <a:srgbClr val="FF0000"/>
                </a:solidFill>
                <a:latin typeface="Times New Roman" pitchFamily="18" charset="0"/>
              </a:rPr>
              <a:t>: 165-180°C </a:t>
            </a:r>
            <a:r>
              <a:rPr lang="cs-CZ" sz="1800" dirty="0" err="1">
                <a:solidFill>
                  <a:srgbClr val="FF0000"/>
                </a:solidFill>
                <a:latin typeface="Times New Roman" pitchFamily="18" charset="0"/>
              </a:rPr>
              <a:t>approx</a:t>
            </a:r>
            <a:r>
              <a:rPr lang="cs-CZ" sz="1800" dirty="0">
                <a:solidFill>
                  <a:srgbClr val="FF0000"/>
                </a:solidFill>
                <a:latin typeface="Times New Roman" pitchFamily="18" charset="0"/>
              </a:rPr>
              <a:t>. 15 </a:t>
            </a:r>
            <a:r>
              <a:rPr lang="cs-CZ" sz="1800" dirty="0" err="1">
                <a:solidFill>
                  <a:srgbClr val="FF0000"/>
                </a:solidFill>
                <a:latin typeface="Times New Roman" pitchFamily="18" charset="0"/>
              </a:rPr>
              <a:t>minutes</a:t>
            </a:r>
            <a:endParaRPr lang="cs-CZ" sz="1800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03C976-76BB-442C-A009-F405B3D56C33}" type="slidenum">
              <a:rPr lang="cs-CZ" smtClean="0"/>
              <a:pPr>
                <a:defRPr/>
              </a:pPr>
              <a:t>31</a:t>
            </a:fld>
            <a:endParaRPr lang="cs-CZ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982002"/>
            <a:ext cx="3456880" cy="2484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81314" name="Rectangle 2"/>
          <p:cNvSpPr>
            <a:spLocks noChangeArrowheads="1"/>
          </p:cNvSpPr>
          <p:nvPr/>
        </p:nvSpPr>
        <p:spPr bwMode="auto">
          <a:xfrm>
            <a:off x="-468560" y="-396874"/>
            <a:ext cx="1033264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sz="4000" dirty="0" err="1">
                <a:solidFill>
                  <a:srgbClr val="FF0000"/>
                </a:solidFill>
                <a:latin typeface="+mj-lt"/>
              </a:rPr>
              <a:t>Electrochemical</a:t>
            </a:r>
            <a:r>
              <a:rPr lang="cs-CZ" sz="4000" dirty="0">
                <a:solidFill>
                  <a:srgbClr val="FF0000"/>
                </a:solidFill>
                <a:latin typeface="+mj-lt"/>
              </a:rPr>
              <a:t> (</a:t>
            </a:r>
            <a:r>
              <a:rPr lang="cs-CZ" sz="4000" dirty="0" err="1">
                <a:solidFill>
                  <a:srgbClr val="FF0000"/>
                </a:solidFill>
                <a:latin typeface="+mj-lt"/>
              </a:rPr>
              <a:t>Electrophoretic</a:t>
            </a:r>
            <a:r>
              <a:rPr lang="cs-CZ" sz="4000" dirty="0">
                <a:solidFill>
                  <a:srgbClr val="FF0000"/>
                </a:solidFill>
                <a:latin typeface="+mj-lt"/>
              </a:rPr>
              <a:t>) </a:t>
            </a:r>
            <a:r>
              <a:rPr lang="cs-CZ" sz="4000" dirty="0" err="1">
                <a:solidFill>
                  <a:srgbClr val="FF0000"/>
                </a:solidFill>
                <a:latin typeface="+mj-lt"/>
              </a:rPr>
              <a:t>Application</a:t>
            </a:r>
            <a:endParaRPr lang="cs-CZ" sz="440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783363" name="Rectangle 3"/>
          <p:cNvSpPr>
            <a:spLocks noChangeArrowheads="1"/>
          </p:cNvSpPr>
          <p:nvPr/>
        </p:nvSpPr>
        <p:spPr bwMode="auto">
          <a:xfrm>
            <a:off x="0" y="792163"/>
            <a:ext cx="8388350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buNone/>
              <a:defRPr/>
            </a:pP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Components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of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a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functional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cataphoresis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bath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-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homogeneously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mixed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in DEMI (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demineralized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)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water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: </a:t>
            </a:r>
          </a:p>
          <a:p>
            <a:pPr marL="342900" indent="-342900">
              <a:defRPr/>
            </a:pP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resin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(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binder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)</a:t>
            </a:r>
          </a:p>
          <a:p>
            <a:pPr marL="342900" indent="-342900">
              <a:defRPr/>
            </a:pP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paste (pigment) -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determines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the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colour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shade</a:t>
            </a:r>
            <a:endParaRPr lang="cs-CZ" sz="1600" b="1" dirty="0">
              <a:solidFill>
                <a:srgbClr val="000000"/>
              </a:solidFill>
              <a:effectLst/>
              <a:latin typeface="Times New Roman" pitchFamily="18" charset="0"/>
            </a:endParaRPr>
          </a:p>
          <a:p>
            <a:pPr marL="342900" indent="-342900">
              <a:defRPr/>
            </a:pP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additives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(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solvents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, pH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regulator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)</a:t>
            </a:r>
          </a:p>
          <a:p>
            <a:pPr marL="342900" indent="-342900">
              <a:defRPr/>
            </a:pPr>
            <a:endParaRPr lang="cs-CZ" sz="800" b="1" dirty="0">
              <a:solidFill>
                <a:srgbClr val="000000"/>
              </a:solidFill>
              <a:effectLst/>
              <a:latin typeface="Times New Roman" pitchFamily="18" charset="0"/>
            </a:endParaRPr>
          </a:p>
          <a:p>
            <a:pPr marL="342900" indent="-342900">
              <a:buNone/>
              <a:defRPr/>
            </a:pP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Advantages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of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cataphoretic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painting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:</a:t>
            </a:r>
          </a:p>
          <a:p>
            <a:pPr marL="342900" indent="-342900">
              <a:defRPr/>
            </a:pP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excellent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anti-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corrosion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resistance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at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small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thickness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>
                <a:solidFill>
                  <a:srgbClr val="FF0000"/>
                </a:solidFill>
                <a:effectLst/>
                <a:latin typeface="Times New Roman" pitchFamily="18" charset="0"/>
              </a:rPr>
              <a:t>(</a:t>
            </a:r>
            <a:r>
              <a:rPr lang="cs-CZ" sz="1600" b="1" dirty="0" err="1">
                <a:solidFill>
                  <a:srgbClr val="FF0000"/>
                </a:solidFill>
                <a:effectLst/>
                <a:latin typeface="Times New Roman" pitchFamily="18" charset="0"/>
              </a:rPr>
              <a:t>approx</a:t>
            </a:r>
            <a:r>
              <a:rPr lang="cs-CZ" sz="1600" b="1" dirty="0">
                <a:solidFill>
                  <a:srgbClr val="FF0000"/>
                </a:solidFill>
                <a:effectLst/>
                <a:latin typeface="Times New Roman" pitchFamily="18" charset="0"/>
              </a:rPr>
              <a:t>. 25 </a:t>
            </a:r>
            <a:r>
              <a:rPr lang="el-GR" sz="1600" b="1" i="1" dirty="0">
                <a:solidFill>
                  <a:srgbClr val="FF0000"/>
                </a:solidFill>
                <a:effectLst/>
                <a:latin typeface="Times New Roman" pitchFamily="18" charset="0"/>
              </a:rPr>
              <a:t>μ</a:t>
            </a:r>
            <a:r>
              <a:rPr lang="cs-CZ" sz="1600" b="1" dirty="0">
                <a:solidFill>
                  <a:srgbClr val="FF0000"/>
                </a:solidFill>
                <a:effectLst/>
                <a:latin typeface="Times New Roman" pitchFamily="18" charset="0"/>
              </a:rPr>
              <a:t>m) 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– 1000 h in salt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mist</a:t>
            </a:r>
            <a:endParaRPr lang="cs-CZ" sz="1600" b="1" dirty="0">
              <a:solidFill>
                <a:srgbClr val="000000"/>
              </a:solidFill>
              <a:effectLst/>
              <a:latin typeface="Times New Roman" pitchFamily="18" charset="0"/>
            </a:endParaRPr>
          </a:p>
          <a:p>
            <a:pPr marL="342900" indent="-342900">
              <a:defRPr/>
            </a:pP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high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running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-in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even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to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inaccessible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places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(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cavities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)</a:t>
            </a:r>
          </a:p>
          <a:p>
            <a:pPr marL="342900" indent="-342900">
              <a:defRPr/>
            </a:pP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fully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automatic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process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excluding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the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human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factor</a:t>
            </a:r>
            <a:endParaRPr lang="cs-CZ" sz="1600" b="1" dirty="0">
              <a:solidFill>
                <a:srgbClr val="000000"/>
              </a:solidFill>
              <a:effectLst/>
              <a:latin typeface="Times New Roman" pitchFamily="18" charset="0"/>
            </a:endParaRPr>
          </a:p>
          <a:p>
            <a:pPr marL="342900" indent="-342900">
              <a:defRPr/>
            </a:pP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short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painting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time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150-250 s</a:t>
            </a:r>
          </a:p>
          <a:p>
            <a:pPr marL="342900" indent="-342900">
              <a:defRPr/>
            </a:pP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high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process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efficiency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– more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than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99%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colour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utilization</a:t>
            </a:r>
            <a:endParaRPr lang="cs-CZ" sz="1600" b="1" dirty="0">
              <a:solidFill>
                <a:srgbClr val="000000"/>
              </a:solidFill>
              <a:effectLst/>
              <a:latin typeface="Times New Roman" pitchFamily="18" charset="0"/>
            </a:endParaRPr>
          </a:p>
          <a:p>
            <a:pPr marL="342900" indent="-342900">
              <a:defRPr/>
            </a:pP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uniform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thickness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–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easy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quality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control</a:t>
            </a:r>
            <a:endParaRPr lang="cs-CZ" sz="1600" b="1" dirty="0">
              <a:solidFill>
                <a:srgbClr val="000000"/>
              </a:solidFill>
              <a:effectLst/>
              <a:latin typeface="Times New Roman" pitchFamily="18" charset="0"/>
            </a:endParaRPr>
          </a:p>
          <a:p>
            <a:pPr marL="342900" indent="-342900">
              <a:defRPr/>
            </a:pP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ecology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: DEMI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water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– major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solvent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,</a:t>
            </a:r>
          </a:p>
          <a:p>
            <a:pPr>
              <a:buNone/>
              <a:defRPr/>
            </a:pP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                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organic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solvent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content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below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2%</a:t>
            </a:r>
          </a:p>
          <a:p>
            <a:pPr>
              <a:buNone/>
              <a:defRPr/>
            </a:pP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	→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economic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advantage</a:t>
            </a:r>
            <a:endParaRPr lang="cs-CZ" sz="1600" b="1" dirty="0">
              <a:solidFill>
                <a:srgbClr val="000000"/>
              </a:solidFill>
              <a:effectLst/>
              <a:latin typeface="Times New Roman" pitchFamily="18" charset="0"/>
            </a:endParaRPr>
          </a:p>
          <a:p>
            <a:pPr marL="342900" indent="-342900">
              <a:defRPr/>
            </a:pPr>
            <a:endParaRPr lang="cs-CZ" sz="800" b="1" dirty="0">
              <a:solidFill>
                <a:srgbClr val="000000"/>
              </a:solidFill>
              <a:effectLst/>
              <a:latin typeface="Times New Roman" pitchFamily="18" charset="0"/>
            </a:endParaRPr>
          </a:p>
          <a:p>
            <a:pPr marL="342900" indent="-342900">
              <a:buFont typeface="Wingdings" pitchFamily="2" charset="2"/>
              <a:buNone/>
              <a:defRPr/>
            </a:pP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Product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requirements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:</a:t>
            </a:r>
          </a:p>
          <a:p>
            <a:pPr marL="342900" indent="-342900">
              <a:defRPr/>
            </a:pP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conductivity</a:t>
            </a:r>
            <a:endParaRPr lang="cs-CZ" sz="1600" b="1" dirty="0">
              <a:solidFill>
                <a:srgbClr val="000000"/>
              </a:solidFill>
              <a:effectLst/>
              <a:latin typeface="Times New Roman" pitchFamily="18" charset="0"/>
            </a:endParaRPr>
          </a:p>
          <a:p>
            <a:pPr marL="342900" indent="-342900">
              <a:defRPr/>
            </a:pP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can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be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immersed</a:t>
            </a:r>
            <a:endParaRPr lang="cs-CZ" sz="1600" b="1" dirty="0">
              <a:solidFill>
                <a:srgbClr val="000000"/>
              </a:solidFill>
              <a:effectLst/>
              <a:latin typeface="Times New Roman" pitchFamily="18" charset="0"/>
            </a:endParaRPr>
          </a:p>
          <a:p>
            <a:pPr marL="342900" indent="-342900">
              <a:defRPr/>
            </a:pP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withstand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a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temperature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effectLst/>
                <a:latin typeface="Times New Roman" pitchFamily="18" charset="0"/>
              </a:rPr>
              <a:t>of</a:t>
            </a:r>
            <a:r>
              <a:rPr lang="cs-CZ" sz="1600" b="1" dirty="0">
                <a:solidFill>
                  <a:srgbClr val="000000"/>
                </a:solidFill>
                <a:effectLst/>
                <a:latin typeface="Times New Roman" pitchFamily="18" charset="0"/>
              </a:rPr>
              <a:t> 150-200°C </a:t>
            </a:r>
            <a:endParaRPr lang="cs-CZ" sz="1600" b="1" dirty="0">
              <a:solidFill>
                <a:srgbClr val="000000"/>
              </a:solidFill>
              <a:effectLst/>
              <a:latin typeface="Arial" charset="0"/>
            </a:endParaRPr>
          </a:p>
          <a:p>
            <a:pPr marL="342900" indent="-342900">
              <a:buFont typeface="Wingdings" pitchFamily="2" charset="2"/>
              <a:buNone/>
              <a:defRPr/>
            </a:pPr>
            <a:r>
              <a:rPr lang="cs-CZ" sz="1000" dirty="0">
                <a:solidFill>
                  <a:srgbClr val="000000"/>
                </a:solidFill>
                <a:effectLst/>
                <a:latin typeface="Times New Roman" pitchFamily="18" charset="0"/>
              </a:rPr>
              <a:t>-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03C976-76BB-442C-A009-F405B3D56C33}" type="slidenum">
              <a:rPr lang="cs-CZ" smtClean="0"/>
              <a:pPr>
                <a:defRPr/>
              </a:pPr>
              <a:t>32</a:t>
            </a:fld>
            <a:endParaRPr lang="cs-CZ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2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4000" dirty="0" err="1">
                <a:solidFill>
                  <a:srgbClr val="FF0000"/>
                </a:solidFill>
              </a:rPr>
              <a:t>Electrochemical</a:t>
            </a:r>
            <a:r>
              <a:rPr lang="cs-CZ" sz="4000" dirty="0">
                <a:solidFill>
                  <a:srgbClr val="FF0000"/>
                </a:solidFill>
              </a:rPr>
              <a:t> (</a:t>
            </a:r>
            <a:r>
              <a:rPr lang="cs-CZ" sz="4000" dirty="0" err="1">
                <a:solidFill>
                  <a:srgbClr val="FF0000"/>
                </a:solidFill>
              </a:rPr>
              <a:t>Electrophoretic</a:t>
            </a:r>
            <a:r>
              <a:rPr lang="cs-CZ" sz="4000" dirty="0">
                <a:solidFill>
                  <a:srgbClr val="FF0000"/>
                </a:solidFill>
              </a:rPr>
              <a:t>) </a:t>
            </a:r>
            <a:r>
              <a:rPr lang="cs-CZ" sz="4000" dirty="0" err="1">
                <a:solidFill>
                  <a:srgbClr val="FF0000"/>
                </a:solidFill>
              </a:rPr>
              <a:t>Application</a:t>
            </a:r>
            <a:endParaRPr lang="cs-CZ" sz="4000" dirty="0">
              <a:solidFill>
                <a:srgbClr val="FF0000"/>
              </a:solidFill>
            </a:endParaRPr>
          </a:p>
        </p:txBody>
      </p:sp>
      <p:pic>
        <p:nvPicPr>
          <p:cNvPr id="33795" name="Picture 5" descr="8,7forlinka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6" t="3140" r="1408" b="3925"/>
          <a:stretch>
            <a:fillRect/>
          </a:stretch>
        </p:blipFill>
        <p:spPr bwMode="auto">
          <a:xfrm>
            <a:off x="0" y="1789113"/>
            <a:ext cx="914400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F0838-D605-43E2-8C8E-385AA71AA04D}" type="slidenum">
              <a:rPr lang="cs-CZ" smtClean="0"/>
              <a:pPr>
                <a:defRPr/>
              </a:pPr>
              <a:t>33</a:t>
            </a:fld>
            <a:endParaRPr lang="cs-CZ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err="1">
                <a:solidFill>
                  <a:srgbClr val="FF0000"/>
                </a:solidFill>
              </a:rPr>
              <a:t>Drying</a:t>
            </a:r>
            <a:r>
              <a:rPr lang="cs-CZ" dirty="0">
                <a:solidFill>
                  <a:srgbClr val="FF0000"/>
                </a:solidFill>
              </a:rPr>
              <a:t> and </a:t>
            </a:r>
            <a:r>
              <a:rPr lang="cs-CZ" dirty="0" err="1">
                <a:solidFill>
                  <a:srgbClr val="FF0000"/>
                </a:solidFill>
              </a:rPr>
              <a:t>Firing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of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Coatings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833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932040" y="2132855"/>
            <a:ext cx="4038600" cy="4114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cs-CZ" dirty="0" err="1">
                <a:solidFill>
                  <a:srgbClr val="000000"/>
                </a:solidFill>
              </a:rPr>
              <a:t>Phases</a:t>
            </a:r>
            <a:r>
              <a:rPr lang="cs-CZ" dirty="0">
                <a:solidFill>
                  <a:srgbClr val="000000"/>
                </a:solidFill>
              </a:rPr>
              <a:t>:</a:t>
            </a:r>
          </a:p>
          <a:p>
            <a:pPr eaLnBrk="1" hangingPunct="1">
              <a:defRPr/>
            </a:pPr>
            <a:r>
              <a:rPr lang="cs-CZ" dirty="0" err="1">
                <a:solidFill>
                  <a:srgbClr val="000000"/>
                </a:solidFill>
              </a:rPr>
              <a:t>evaporation</a:t>
            </a:r>
            <a:endParaRPr lang="cs-CZ" dirty="0">
              <a:solidFill>
                <a:srgbClr val="000000"/>
              </a:solidFill>
            </a:endParaRPr>
          </a:p>
          <a:p>
            <a:pPr eaLnBrk="1" hangingPunct="1">
              <a:defRPr/>
            </a:pPr>
            <a:r>
              <a:rPr lang="cs-CZ" dirty="0" err="1">
                <a:solidFill>
                  <a:srgbClr val="000000"/>
                </a:solidFill>
              </a:rPr>
              <a:t>drying</a:t>
            </a:r>
            <a:r>
              <a:rPr lang="cs-CZ" dirty="0">
                <a:solidFill>
                  <a:srgbClr val="000000"/>
                </a:solidFill>
              </a:rPr>
              <a:t> to a </a:t>
            </a:r>
            <a:r>
              <a:rPr lang="cs-CZ" dirty="0" err="1">
                <a:solidFill>
                  <a:srgbClr val="000000"/>
                </a:solidFill>
              </a:rPr>
              <a:t>state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of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possible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handling</a:t>
            </a:r>
            <a:endParaRPr lang="cs-CZ" dirty="0">
              <a:solidFill>
                <a:srgbClr val="000000"/>
              </a:solidFill>
            </a:endParaRPr>
          </a:p>
          <a:p>
            <a:pPr eaLnBrk="1" hangingPunct="1">
              <a:defRPr/>
            </a:pPr>
            <a:r>
              <a:rPr lang="cs-CZ" dirty="0" err="1">
                <a:solidFill>
                  <a:srgbClr val="000000"/>
                </a:solidFill>
              </a:rPr>
              <a:t>drying</a:t>
            </a:r>
            <a:r>
              <a:rPr lang="cs-CZ" dirty="0">
                <a:solidFill>
                  <a:srgbClr val="000000"/>
                </a:solidFill>
              </a:rPr>
              <a:t> to a </a:t>
            </a:r>
            <a:r>
              <a:rPr lang="cs-CZ" dirty="0" err="1">
                <a:solidFill>
                  <a:srgbClr val="000000"/>
                </a:solidFill>
              </a:rPr>
              <a:t>state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of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hardness</a:t>
            </a:r>
            <a:endParaRPr lang="cs-CZ" dirty="0">
              <a:solidFill>
                <a:srgbClr val="000000"/>
              </a:solidFill>
            </a:endParaRPr>
          </a:p>
          <a:p>
            <a:pPr eaLnBrk="1" hangingPunct="1">
              <a:defRPr/>
            </a:pPr>
            <a:r>
              <a:rPr lang="cs-CZ" dirty="0" err="1">
                <a:solidFill>
                  <a:srgbClr val="000000"/>
                </a:solidFill>
              </a:rPr>
              <a:t>ageing</a:t>
            </a: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78336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03820" y="1556792"/>
            <a:ext cx="4316288" cy="4114800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r>
              <a:rPr lang="cs-CZ" dirty="0" err="1">
                <a:solidFill>
                  <a:srgbClr val="FF0000"/>
                </a:solidFill>
              </a:rPr>
              <a:t>Curing</a:t>
            </a:r>
            <a:r>
              <a:rPr lang="cs-CZ" dirty="0">
                <a:solidFill>
                  <a:srgbClr val="FF0000"/>
                </a:solidFill>
              </a:rPr>
              <a:t>:</a:t>
            </a:r>
          </a:p>
          <a:p>
            <a:pPr eaLnBrk="1" hangingPunct="1">
              <a:defRPr/>
            </a:pPr>
            <a:r>
              <a:rPr lang="cs-CZ" dirty="0" err="1">
                <a:solidFill>
                  <a:srgbClr val="000000"/>
                </a:solidFill>
              </a:rPr>
              <a:t>Physical</a:t>
            </a:r>
            <a:r>
              <a:rPr lang="cs-CZ" dirty="0">
                <a:solidFill>
                  <a:srgbClr val="000000"/>
                </a:solidFill>
              </a:rPr>
              <a:t> (</a:t>
            </a:r>
            <a:r>
              <a:rPr lang="cs-CZ" dirty="0" err="1">
                <a:solidFill>
                  <a:srgbClr val="000000"/>
                </a:solidFill>
              </a:rPr>
              <a:t>evaporation</a:t>
            </a:r>
            <a:r>
              <a:rPr lang="cs-CZ" dirty="0">
                <a:solidFill>
                  <a:srgbClr val="000000"/>
                </a:solidFill>
              </a:rPr>
              <a:t>)</a:t>
            </a:r>
          </a:p>
          <a:p>
            <a:pPr eaLnBrk="1" hangingPunct="1">
              <a:defRPr/>
            </a:pPr>
            <a:r>
              <a:rPr lang="cs-CZ" dirty="0" err="1">
                <a:solidFill>
                  <a:srgbClr val="000000"/>
                </a:solidFill>
              </a:rPr>
              <a:t>Chemica</a:t>
            </a:r>
            <a:r>
              <a:rPr lang="cs-CZ" dirty="0">
                <a:solidFill>
                  <a:srgbClr val="000000"/>
                </a:solidFill>
              </a:rPr>
              <a:t> </a:t>
            </a:r>
          </a:p>
          <a:p>
            <a:pPr marL="0" indent="0" eaLnBrk="1" hangingPunct="1">
              <a:buNone/>
              <a:defRPr/>
            </a:pPr>
            <a:r>
              <a:rPr lang="cs-CZ" dirty="0">
                <a:solidFill>
                  <a:srgbClr val="000000"/>
                </a:solidFill>
              </a:rPr>
              <a:t>   (</a:t>
            </a:r>
            <a:r>
              <a:rPr lang="cs-CZ" dirty="0" err="1">
                <a:solidFill>
                  <a:srgbClr val="000000"/>
                </a:solidFill>
              </a:rPr>
              <a:t>polymerization</a:t>
            </a:r>
            <a:r>
              <a:rPr lang="cs-CZ" dirty="0">
                <a:solidFill>
                  <a:srgbClr val="000000"/>
                </a:solidFill>
              </a:rPr>
              <a:t>: UV, </a:t>
            </a:r>
            <a:r>
              <a:rPr lang="cs-CZ" dirty="0" err="1">
                <a:solidFill>
                  <a:srgbClr val="000000"/>
                </a:solidFill>
              </a:rPr>
              <a:t>etc</a:t>
            </a:r>
            <a:r>
              <a:rPr lang="cs-CZ" dirty="0">
                <a:solidFill>
                  <a:srgbClr val="000000"/>
                </a:solidFill>
              </a:rPr>
              <a:t>.)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dirty="0">
              <a:solidFill>
                <a:srgbClr val="000000"/>
              </a:solidFill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dirty="0" err="1">
                <a:solidFill>
                  <a:srgbClr val="000000"/>
                </a:solidFill>
              </a:rPr>
              <a:t>According</a:t>
            </a:r>
            <a:r>
              <a:rPr lang="cs-CZ" dirty="0">
                <a:solidFill>
                  <a:srgbClr val="000000"/>
                </a:solidFill>
              </a:rPr>
              <a:t> to </a:t>
            </a:r>
            <a:r>
              <a:rPr lang="cs-CZ" dirty="0" err="1">
                <a:solidFill>
                  <a:srgbClr val="000000"/>
                </a:solidFill>
              </a:rPr>
              <a:t>the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temperature</a:t>
            </a:r>
            <a:endParaRPr lang="cs-CZ" dirty="0">
              <a:solidFill>
                <a:srgbClr val="000000"/>
              </a:solidFill>
            </a:endParaRPr>
          </a:p>
          <a:p>
            <a:pPr eaLnBrk="1" hangingPunct="1">
              <a:defRPr/>
            </a:pPr>
            <a:r>
              <a:rPr lang="cs-CZ" dirty="0" err="1">
                <a:solidFill>
                  <a:srgbClr val="000000"/>
                </a:solidFill>
              </a:rPr>
              <a:t>drying</a:t>
            </a:r>
            <a:endParaRPr lang="cs-CZ" dirty="0">
              <a:solidFill>
                <a:srgbClr val="000000"/>
              </a:solidFill>
            </a:endParaRPr>
          </a:p>
          <a:p>
            <a:pPr eaLnBrk="1" hangingPunct="1">
              <a:defRPr/>
            </a:pPr>
            <a:r>
              <a:rPr lang="cs-CZ" dirty="0" err="1">
                <a:solidFill>
                  <a:srgbClr val="000000"/>
                </a:solidFill>
              </a:rPr>
              <a:t>additional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drying</a:t>
            </a:r>
            <a:endParaRPr lang="cs-CZ" dirty="0">
              <a:solidFill>
                <a:srgbClr val="000000"/>
              </a:solidFill>
            </a:endParaRPr>
          </a:p>
          <a:p>
            <a:pPr eaLnBrk="1" hangingPunct="1">
              <a:defRPr/>
            </a:pPr>
            <a:r>
              <a:rPr lang="cs-CZ" dirty="0" err="1">
                <a:solidFill>
                  <a:srgbClr val="000000"/>
                </a:solidFill>
              </a:rPr>
              <a:t>firing</a:t>
            </a: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Line 6"/>
          <p:cNvSpPr>
            <a:spLocks noChangeShapeType="1"/>
          </p:cNvSpPr>
          <p:nvPr/>
        </p:nvSpPr>
        <p:spPr bwMode="auto">
          <a:xfrm flipV="1">
            <a:off x="3491880" y="2492895"/>
            <a:ext cx="1440160" cy="317256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stealth" w="lg" len="lg"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F0838-D605-43E2-8C8E-385AA71AA04D}" type="slidenum">
              <a:rPr lang="cs-CZ" smtClean="0"/>
              <a:pPr>
                <a:defRPr/>
              </a:pPr>
              <a:t>34</a:t>
            </a:fld>
            <a:endParaRPr lang="cs-CZ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>
                <a:solidFill>
                  <a:srgbClr val="FF0000"/>
                </a:solidFill>
              </a:rPr>
              <a:t>NH </a:t>
            </a:r>
            <a:r>
              <a:rPr lang="cs-CZ" dirty="0" err="1">
                <a:solidFill>
                  <a:srgbClr val="FF0000"/>
                </a:solidFill>
              </a:rPr>
              <a:t>Cured</a:t>
            </a:r>
            <a:r>
              <a:rPr lang="cs-CZ" dirty="0">
                <a:solidFill>
                  <a:srgbClr val="FF0000"/>
                </a:solidFill>
              </a:rPr>
              <a:t> by UV </a:t>
            </a:r>
            <a:r>
              <a:rPr lang="cs-CZ" dirty="0" err="1">
                <a:solidFill>
                  <a:srgbClr val="FF0000"/>
                </a:solidFill>
              </a:rPr>
              <a:t>Radiation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833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3818" y="980728"/>
            <a:ext cx="9070181" cy="5877272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cs-CZ" sz="2000" b="1" dirty="0">
                <a:solidFill>
                  <a:srgbClr val="FF0000"/>
                </a:solidFill>
              </a:rPr>
              <a:t>UV - </a:t>
            </a:r>
            <a:r>
              <a:rPr lang="cs-CZ" sz="2000" b="1" dirty="0" err="1">
                <a:solidFill>
                  <a:srgbClr val="FF0000"/>
                </a:solidFill>
              </a:rPr>
              <a:t>varnishes</a:t>
            </a:r>
            <a:endParaRPr lang="cs-CZ" sz="2000" b="1" dirty="0">
              <a:solidFill>
                <a:srgbClr val="FF0000"/>
              </a:solidFill>
            </a:endParaRPr>
          </a:p>
          <a:p>
            <a:pPr marL="0" indent="0">
              <a:buNone/>
              <a:defRPr/>
            </a:pPr>
            <a:r>
              <a:rPr lang="cs-CZ" sz="2000" dirty="0" err="1">
                <a:solidFill>
                  <a:srgbClr val="000000"/>
                </a:solidFill>
              </a:rPr>
              <a:t>photopolymerizing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materials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together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with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photoinitiators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for</a:t>
            </a:r>
            <a:r>
              <a:rPr lang="cs-CZ" sz="2000" dirty="0">
                <a:solidFill>
                  <a:srgbClr val="000000"/>
                </a:solidFill>
              </a:rPr>
              <a:t> UV </a:t>
            </a:r>
            <a:r>
              <a:rPr lang="cs-CZ" sz="2000" dirty="0" err="1">
                <a:solidFill>
                  <a:srgbClr val="000000"/>
                </a:solidFill>
              </a:rPr>
              <a:t>curing</a:t>
            </a:r>
            <a:r>
              <a:rPr lang="cs-CZ" sz="2000" dirty="0">
                <a:solidFill>
                  <a:srgbClr val="000000"/>
                </a:solidFill>
              </a:rPr>
              <a:t>: </a:t>
            </a:r>
          </a:p>
          <a:p>
            <a:pPr>
              <a:defRPr/>
            </a:pPr>
            <a:r>
              <a:rPr lang="cs-CZ" sz="2000" dirty="0" err="1">
                <a:solidFill>
                  <a:srgbClr val="000000"/>
                </a:solidFill>
              </a:rPr>
              <a:t>resins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of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the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unsaturated</a:t>
            </a:r>
            <a:r>
              <a:rPr lang="cs-CZ" sz="2000" dirty="0">
                <a:solidFill>
                  <a:srgbClr val="000000"/>
                </a:solidFill>
              </a:rPr>
              <a:t> polyester </a:t>
            </a:r>
            <a:r>
              <a:rPr lang="cs-CZ" sz="2000" dirty="0" err="1">
                <a:solidFill>
                  <a:srgbClr val="000000"/>
                </a:solidFill>
              </a:rPr>
              <a:t>or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simple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epoxy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acrylate</a:t>
            </a:r>
            <a:r>
              <a:rPr lang="cs-CZ" sz="2000" dirty="0">
                <a:solidFill>
                  <a:srgbClr val="000000"/>
                </a:solidFill>
              </a:rPr>
              <a:t> type</a:t>
            </a:r>
          </a:p>
          <a:p>
            <a:pPr>
              <a:defRPr/>
            </a:pPr>
            <a:r>
              <a:rPr lang="cs-CZ" sz="2000" dirty="0" err="1">
                <a:solidFill>
                  <a:srgbClr val="000000"/>
                </a:solidFill>
              </a:rPr>
              <a:t>aliphatic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urethane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acrylates</a:t>
            </a:r>
            <a:r>
              <a:rPr lang="cs-CZ" sz="2000" dirty="0">
                <a:solidFill>
                  <a:srgbClr val="000000"/>
                </a:solidFill>
              </a:rPr>
              <a:t> – </a:t>
            </a:r>
            <a:r>
              <a:rPr lang="cs-CZ" sz="2000" dirty="0" err="1">
                <a:solidFill>
                  <a:srgbClr val="000000"/>
                </a:solidFill>
              </a:rPr>
              <a:t>excellent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resistance</a:t>
            </a:r>
            <a:r>
              <a:rPr lang="cs-CZ" sz="2000" dirty="0">
                <a:solidFill>
                  <a:srgbClr val="000000"/>
                </a:solidFill>
              </a:rPr>
              <a:t> to cracking and </a:t>
            </a:r>
            <a:r>
              <a:rPr lang="cs-CZ" sz="2000" dirty="0" err="1">
                <a:solidFill>
                  <a:srgbClr val="000000"/>
                </a:solidFill>
              </a:rPr>
              <a:t>yellowing</a:t>
            </a:r>
            <a:endParaRPr lang="cs-CZ" sz="2000" dirty="0">
              <a:solidFill>
                <a:srgbClr val="000000"/>
              </a:solidFill>
            </a:endParaRPr>
          </a:p>
          <a:p>
            <a:pPr>
              <a:defRPr/>
            </a:pPr>
            <a:r>
              <a:rPr lang="cs-CZ" sz="2000" dirty="0">
                <a:solidFill>
                  <a:srgbClr val="000000"/>
                </a:solidFill>
              </a:rPr>
              <a:t>polyester </a:t>
            </a:r>
            <a:r>
              <a:rPr lang="cs-CZ" sz="2000" dirty="0" err="1">
                <a:solidFill>
                  <a:srgbClr val="000000"/>
                </a:solidFill>
              </a:rPr>
              <a:t>acrylates</a:t>
            </a:r>
            <a:endParaRPr lang="cs-CZ" sz="2000" dirty="0">
              <a:solidFill>
                <a:srgbClr val="000000"/>
              </a:solidFill>
            </a:endParaRPr>
          </a:p>
          <a:p>
            <a:pPr>
              <a:defRPr/>
            </a:pPr>
            <a:r>
              <a:rPr lang="cs-CZ" sz="2000" dirty="0" err="1">
                <a:solidFill>
                  <a:srgbClr val="000000"/>
                </a:solidFill>
              </a:rPr>
              <a:t>acrylic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acrylates</a:t>
            </a:r>
            <a:endParaRPr lang="cs-CZ" sz="2000" dirty="0">
              <a:solidFill>
                <a:srgbClr val="000000"/>
              </a:solidFill>
            </a:endParaRPr>
          </a:p>
          <a:p>
            <a:pPr>
              <a:defRPr/>
            </a:pPr>
            <a:r>
              <a:rPr lang="cs-CZ" sz="2000" dirty="0" err="1">
                <a:solidFill>
                  <a:srgbClr val="000000"/>
                </a:solidFill>
              </a:rPr>
              <a:t>modified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epoxy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acrylates</a:t>
            </a:r>
            <a:endParaRPr lang="cs-CZ" sz="2000" dirty="0">
              <a:solidFill>
                <a:srgbClr val="000000"/>
              </a:solidFill>
            </a:endParaRPr>
          </a:p>
          <a:p>
            <a:pPr>
              <a:defRPr/>
            </a:pPr>
            <a:r>
              <a:rPr lang="cs-CZ" sz="2000" dirty="0" err="1">
                <a:solidFill>
                  <a:srgbClr val="000000"/>
                </a:solidFill>
              </a:rPr>
              <a:t>cationically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cured</a:t>
            </a:r>
            <a:endParaRPr lang="cs-CZ" sz="2000" dirty="0">
              <a:solidFill>
                <a:srgbClr val="000000"/>
              </a:solidFill>
            </a:endParaRPr>
          </a:p>
          <a:p>
            <a:pPr marL="0" indent="0"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     </a:t>
            </a:r>
            <a:r>
              <a:rPr lang="cs-CZ" sz="2000" dirty="0" err="1">
                <a:solidFill>
                  <a:srgbClr val="000000"/>
                </a:solidFill>
              </a:rPr>
              <a:t>cycloaliphatic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epoxides</a:t>
            </a:r>
            <a:endParaRPr lang="cs-CZ" sz="2000" dirty="0">
              <a:solidFill>
                <a:srgbClr val="000000"/>
              </a:solidFill>
            </a:endParaRPr>
          </a:p>
          <a:p>
            <a:pPr>
              <a:defRPr/>
            </a:pPr>
            <a:r>
              <a:rPr lang="cs-CZ" sz="2000" dirty="0" err="1">
                <a:solidFill>
                  <a:srgbClr val="000000"/>
                </a:solidFill>
              </a:rPr>
              <a:t>good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adhesion</a:t>
            </a:r>
            <a:r>
              <a:rPr lang="cs-CZ" sz="2000" dirty="0">
                <a:solidFill>
                  <a:srgbClr val="000000"/>
                </a:solidFill>
              </a:rPr>
              <a:t> to </a:t>
            </a:r>
            <a:r>
              <a:rPr lang="cs-CZ" sz="2000" dirty="0" err="1">
                <a:solidFill>
                  <a:srgbClr val="000000"/>
                </a:solidFill>
              </a:rPr>
              <a:t>various</a:t>
            </a:r>
            <a:endParaRPr lang="cs-CZ" sz="2000" dirty="0">
              <a:solidFill>
                <a:srgbClr val="000000"/>
              </a:solidFill>
            </a:endParaRPr>
          </a:p>
          <a:p>
            <a:pPr marL="0" indent="0"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    </a:t>
            </a:r>
            <a:r>
              <a:rPr lang="cs-CZ" sz="2000" dirty="0" err="1">
                <a:solidFill>
                  <a:srgbClr val="000000"/>
                </a:solidFill>
              </a:rPr>
              <a:t>types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of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substrates</a:t>
            </a:r>
            <a:r>
              <a:rPr lang="cs-CZ" sz="2000" dirty="0">
                <a:solidFill>
                  <a:srgbClr val="000000"/>
                </a:solidFill>
              </a:rPr>
              <a:t> 			UV - lak	    Klasický lak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 </a:t>
            </a:r>
          </a:p>
          <a:p>
            <a:pPr>
              <a:defRPr/>
            </a:pPr>
            <a:endParaRPr lang="cs-CZ" sz="2000" dirty="0"/>
          </a:p>
        </p:txBody>
      </p:sp>
      <p:pic>
        <p:nvPicPr>
          <p:cNvPr id="3584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407" y="2652712"/>
            <a:ext cx="5033963" cy="2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 type="none" w="lg" len="lg"/>
              </a14:hiddenLine>
            </a:ext>
          </a:extLst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F0838-D605-43E2-8C8E-385AA71AA04D}" type="slidenum">
              <a:rPr lang="cs-CZ" smtClean="0"/>
              <a:pPr>
                <a:defRPr/>
              </a:pPr>
              <a:t>35</a:t>
            </a:fld>
            <a:endParaRPr lang="cs-CZ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>
                <a:solidFill>
                  <a:srgbClr val="FF0000"/>
                </a:solidFill>
              </a:rPr>
              <a:t>NH </a:t>
            </a:r>
            <a:r>
              <a:rPr lang="cs-CZ" dirty="0" err="1">
                <a:solidFill>
                  <a:srgbClr val="FF0000"/>
                </a:solidFill>
              </a:rPr>
              <a:t>Cured</a:t>
            </a:r>
            <a:r>
              <a:rPr lang="cs-CZ" dirty="0">
                <a:solidFill>
                  <a:srgbClr val="FF0000"/>
                </a:solidFill>
              </a:rPr>
              <a:t> by UV </a:t>
            </a:r>
            <a:r>
              <a:rPr lang="cs-CZ" dirty="0" err="1">
                <a:solidFill>
                  <a:srgbClr val="FF0000"/>
                </a:solidFill>
              </a:rPr>
              <a:t>Radiation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833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08757" y="1196752"/>
            <a:ext cx="8748712" cy="5976938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cs-CZ" sz="2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Safety</a:t>
            </a:r>
            <a:r>
              <a:rPr 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UV </a:t>
            </a:r>
            <a:r>
              <a:rPr lang="cs-CZ" sz="2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varnishes</a:t>
            </a:r>
            <a:endParaRPr lang="cs-CZ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composition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acrylate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resins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monomers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specially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designed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this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technology –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safer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less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toxic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than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some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components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water-soluble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solvent-based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varnishes</a:t>
            </a:r>
            <a:endParaRPr lang="cs-CZ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high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flash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point</a:t>
            </a:r>
          </a:p>
          <a:p>
            <a:pPr>
              <a:defRPr/>
            </a:pP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very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little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 VOC (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volatile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organic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compounds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emissions</a:t>
            </a:r>
            <a:endParaRPr lang="cs-CZ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very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low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toxicity</a:t>
            </a:r>
          </a:p>
          <a:p>
            <a:pPr>
              <a:defRPr/>
            </a:pP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not part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mutagens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carcinogens</a:t>
            </a:r>
            <a:endParaRPr lang="cs-CZ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waste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not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any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hazard</a:t>
            </a:r>
          </a:p>
          <a:p>
            <a:pPr>
              <a:defRPr/>
            </a:pP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are not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absorbed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through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skin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like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solvents</a:t>
            </a:r>
            <a:endParaRPr lang="cs-CZ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very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low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vapour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pressure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reduced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risk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inhalation</a:t>
            </a:r>
            <a:endParaRPr lang="cs-CZ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secure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technology 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F0838-D605-43E2-8C8E-385AA71AA04D}" type="slidenum">
              <a:rPr lang="cs-CZ" smtClean="0"/>
              <a:pPr>
                <a:defRPr/>
              </a:pPr>
              <a:t>36</a:t>
            </a:fld>
            <a:endParaRPr lang="cs-CZ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15888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>
                <a:solidFill>
                  <a:srgbClr val="FF0000"/>
                </a:solidFill>
              </a:rPr>
              <a:t>NH </a:t>
            </a:r>
            <a:r>
              <a:rPr lang="cs-CZ" dirty="0" err="1">
                <a:solidFill>
                  <a:srgbClr val="FF0000"/>
                </a:solidFill>
              </a:rPr>
              <a:t>Cured</a:t>
            </a:r>
            <a:r>
              <a:rPr lang="cs-CZ" dirty="0">
                <a:solidFill>
                  <a:srgbClr val="FF0000"/>
                </a:solidFill>
              </a:rPr>
              <a:t> by UV </a:t>
            </a:r>
            <a:r>
              <a:rPr lang="cs-CZ" dirty="0" err="1">
                <a:solidFill>
                  <a:srgbClr val="FF0000"/>
                </a:solidFill>
              </a:rPr>
              <a:t>Radiation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833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23528" y="1196752"/>
            <a:ext cx="8218487" cy="6553200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cs-CZ" b="1" dirty="0" err="1">
                <a:solidFill>
                  <a:srgbClr val="FF0000"/>
                </a:solidFill>
              </a:rPr>
              <a:t>Equipment</a:t>
            </a:r>
            <a:r>
              <a:rPr lang="cs-CZ" b="1" dirty="0">
                <a:solidFill>
                  <a:srgbClr val="FF0000"/>
                </a:solidFill>
              </a:rPr>
              <a:t> </a:t>
            </a:r>
            <a:r>
              <a:rPr lang="cs-CZ" b="1" dirty="0" err="1">
                <a:solidFill>
                  <a:srgbClr val="FF0000"/>
                </a:solidFill>
              </a:rPr>
              <a:t>safety</a:t>
            </a:r>
            <a:endParaRPr lang="cs-CZ" b="1" dirty="0">
              <a:solidFill>
                <a:srgbClr val="FF0000"/>
              </a:solidFill>
            </a:endParaRPr>
          </a:p>
          <a:p>
            <a:pPr>
              <a:defRPr/>
            </a:pPr>
            <a:r>
              <a:rPr lang="cs-CZ" dirty="0">
                <a:solidFill>
                  <a:srgbClr val="000000"/>
                </a:solidFill>
              </a:rPr>
              <a:t>UV </a:t>
            </a:r>
            <a:r>
              <a:rPr lang="cs-CZ" dirty="0" err="1">
                <a:solidFill>
                  <a:srgbClr val="000000"/>
                </a:solidFill>
              </a:rPr>
              <a:t>overexposure</a:t>
            </a:r>
            <a:r>
              <a:rPr lang="cs-CZ" dirty="0">
                <a:solidFill>
                  <a:srgbClr val="000000"/>
                </a:solidFill>
              </a:rPr>
              <a:t>: </a:t>
            </a:r>
            <a:r>
              <a:rPr lang="cs-CZ" dirty="0" err="1">
                <a:solidFill>
                  <a:srgbClr val="000000"/>
                </a:solidFill>
              </a:rPr>
              <a:t>reddening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of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the</a:t>
            </a:r>
            <a:r>
              <a:rPr lang="cs-CZ" dirty="0">
                <a:solidFill>
                  <a:srgbClr val="000000"/>
                </a:solidFill>
              </a:rPr>
              <a:t> skin</a:t>
            </a:r>
          </a:p>
          <a:p>
            <a:pPr>
              <a:defRPr/>
            </a:pPr>
            <a:r>
              <a:rPr lang="cs-CZ" dirty="0" err="1">
                <a:solidFill>
                  <a:srgbClr val="000000"/>
                </a:solidFill>
              </a:rPr>
              <a:t>exposure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limits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for</a:t>
            </a:r>
            <a:r>
              <a:rPr lang="cs-CZ" dirty="0">
                <a:solidFill>
                  <a:srgbClr val="000000"/>
                </a:solidFill>
              </a:rPr>
              <a:t> UV </a:t>
            </a:r>
            <a:r>
              <a:rPr lang="cs-CZ" dirty="0" err="1">
                <a:solidFill>
                  <a:srgbClr val="000000"/>
                </a:solidFill>
              </a:rPr>
              <a:t>radiation</a:t>
            </a:r>
            <a:endParaRPr lang="cs-CZ" dirty="0">
              <a:solidFill>
                <a:srgbClr val="000000"/>
              </a:solidFill>
            </a:endParaRPr>
          </a:p>
          <a:p>
            <a:pPr>
              <a:defRPr/>
            </a:pPr>
            <a:r>
              <a:rPr lang="cs-CZ" dirty="0" err="1">
                <a:solidFill>
                  <a:srgbClr val="000000"/>
                </a:solidFill>
              </a:rPr>
              <a:t>shielding</a:t>
            </a:r>
            <a:r>
              <a:rPr lang="cs-CZ" dirty="0">
                <a:solidFill>
                  <a:srgbClr val="000000"/>
                </a:solidFill>
              </a:rPr>
              <a:t>, </a:t>
            </a:r>
            <a:r>
              <a:rPr lang="cs-CZ" dirty="0" err="1">
                <a:solidFill>
                  <a:srgbClr val="000000"/>
                </a:solidFill>
              </a:rPr>
              <a:t>clothing</a:t>
            </a:r>
            <a:r>
              <a:rPr lang="cs-CZ" dirty="0">
                <a:solidFill>
                  <a:srgbClr val="000000"/>
                </a:solidFill>
              </a:rPr>
              <a:t>, </a:t>
            </a:r>
            <a:r>
              <a:rPr lang="cs-CZ" dirty="0" err="1">
                <a:solidFill>
                  <a:srgbClr val="000000"/>
                </a:solidFill>
              </a:rPr>
              <a:t>glasses</a:t>
            </a:r>
            <a:endParaRPr lang="cs-CZ" dirty="0">
              <a:solidFill>
                <a:srgbClr val="000000"/>
              </a:solidFill>
            </a:endParaRPr>
          </a:p>
          <a:p>
            <a:pPr>
              <a:defRPr/>
            </a:pPr>
            <a:r>
              <a:rPr lang="cs-CZ" dirty="0" err="1">
                <a:solidFill>
                  <a:srgbClr val="000000"/>
                </a:solidFill>
              </a:rPr>
              <a:t>safety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switches</a:t>
            </a:r>
            <a:r>
              <a:rPr lang="cs-CZ" dirty="0">
                <a:solidFill>
                  <a:srgbClr val="000000"/>
                </a:solidFill>
              </a:rPr>
              <a:t>; </a:t>
            </a:r>
            <a:r>
              <a:rPr lang="cs-CZ" dirty="0" err="1">
                <a:solidFill>
                  <a:srgbClr val="000000"/>
                </a:solidFill>
              </a:rPr>
              <a:t>switch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off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the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device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if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the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shields</a:t>
            </a:r>
            <a:r>
              <a:rPr lang="cs-CZ" dirty="0">
                <a:solidFill>
                  <a:srgbClr val="000000"/>
                </a:solidFill>
              </a:rPr>
              <a:t> are </a:t>
            </a:r>
            <a:r>
              <a:rPr lang="cs-CZ" dirty="0" err="1">
                <a:solidFill>
                  <a:srgbClr val="000000"/>
                </a:solidFill>
              </a:rPr>
              <a:t>removed</a:t>
            </a:r>
            <a:endParaRPr lang="cs-CZ" dirty="0">
              <a:solidFill>
                <a:srgbClr val="000000"/>
              </a:solidFill>
            </a:endParaRPr>
          </a:p>
          <a:p>
            <a:pPr>
              <a:defRPr/>
            </a:pPr>
            <a:r>
              <a:rPr lang="cs-CZ" dirty="0" err="1">
                <a:solidFill>
                  <a:srgbClr val="000000"/>
                </a:solidFill>
              </a:rPr>
              <a:t>personal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dosimeters</a:t>
            </a:r>
            <a:r>
              <a:rPr lang="cs-CZ" dirty="0">
                <a:solidFill>
                  <a:srgbClr val="000000"/>
                </a:solidFill>
              </a:rPr>
              <a:t>: </a:t>
            </a:r>
            <a:r>
              <a:rPr lang="cs-CZ" dirty="0" err="1">
                <a:solidFill>
                  <a:srgbClr val="000000"/>
                </a:solidFill>
              </a:rPr>
              <a:t>detection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of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electromagnetic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radiation</a:t>
            </a:r>
            <a:endParaRPr lang="cs-CZ" dirty="0">
              <a:solidFill>
                <a:srgbClr val="000000"/>
              </a:solidFill>
            </a:endParaRPr>
          </a:p>
          <a:p>
            <a:pPr>
              <a:defRPr/>
            </a:pPr>
            <a:r>
              <a:rPr lang="cs-CZ" dirty="0" err="1">
                <a:solidFill>
                  <a:srgbClr val="000000"/>
                </a:solidFill>
              </a:rPr>
              <a:t>exposure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meters</a:t>
            </a:r>
            <a:r>
              <a:rPr lang="cs-CZ" dirty="0">
                <a:solidFill>
                  <a:srgbClr val="000000"/>
                </a:solidFill>
              </a:rPr>
              <a:t>: </a:t>
            </a:r>
            <a:r>
              <a:rPr lang="cs-CZ" dirty="0" err="1">
                <a:solidFill>
                  <a:srgbClr val="000000"/>
                </a:solidFill>
              </a:rPr>
              <a:t>light</a:t>
            </a:r>
            <a:r>
              <a:rPr lang="cs-CZ" dirty="0">
                <a:solidFill>
                  <a:srgbClr val="000000"/>
                </a:solidFill>
              </a:rPr>
              <a:t> intensity </a:t>
            </a:r>
            <a:r>
              <a:rPr lang="cs-CZ" dirty="0" err="1">
                <a:solidFill>
                  <a:srgbClr val="000000"/>
                </a:solidFill>
              </a:rPr>
              <a:t>measurement</a:t>
            </a:r>
            <a:r>
              <a:rPr lang="cs-CZ" dirty="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F0838-D605-43E2-8C8E-385AA71AA04D}" type="slidenum">
              <a:rPr lang="cs-CZ" smtClean="0"/>
              <a:pPr>
                <a:defRPr/>
              </a:pPr>
              <a:t>37</a:t>
            </a:fld>
            <a:endParaRPr lang="cs-CZ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-457499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>
                <a:solidFill>
                  <a:srgbClr val="FF0000"/>
                </a:solidFill>
              </a:rPr>
              <a:t>NH </a:t>
            </a:r>
            <a:r>
              <a:rPr lang="cs-CZ" dirty="0" err="1">
                <a:solidFill>
                  <a:srgbClr val="FF0000"/>
                </a:solidFill>
              </a:rPr>
              <a:t>Cured</a:t>
            </a:r>
            <a:r>
              <a:rPr lang="cs-CZ" dirty="0">
                <a:solidFill>
                  <a:srgbClr val="FF0000"/>
                </a:solidFill>
              </a:rPr>
              <a:t> by UV </a:t>
            </a:r>
            <a:r>
              <a:rPr lang="cs-CZ" dirty="0" err="1">
                <a:solidFill>
                  <a:srgbClr val="FF0000"/>
                </a:solidFill>
              </a:rPr>
              <a:t>Radiation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833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746" y="476672"/>
            <a:ext cx="9251950" cy="6840537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cs-CZ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Comparison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costs</a:t>
            </a:r>
            <a:endParaRPr lang="cs-CZ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conventional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varnish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	≈ 33% dry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matter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>
              <a:buNone/>
              <a:defRPr/>
            </a:pP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	1l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varnish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	≈ 13 m</a:t>
            </a:r>
            <a:r>
              <a:rPr lang="cs-CZ" baseline="30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dry film 25 </a:t>
            </a:r>
            <a:r>
              <a:rPr lang="el-GR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thick</a:t>
            </a:r>
            <a:endParaRPr lang="cs-CZ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"UV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varnish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": 	≈ 99.7% dry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matter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→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higher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price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 l</a:t>
            </a:r>
          </a:p>
          <a:p>
            <a:pPr marL="0" indent="0">
              <a:buNone/>
              <a:defRPr/>
            </a:pP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	1l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varnish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	≈ 40 </a:t>
            </a:r>
            <a:r>
              <a:rPr lang="cs-CZ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sz="2400" baseline="30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dry film 25 </a:t>
            </a:r>
            <a:r>
              <a:rPr lang="el-GR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thick</a:t>
            </a:r>
            <a:endParaRPr lang="cs-CZ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 typeface="Wingdings" pitchFamily="2" charset="2"/>
              <a:buNone/>
              <a:defRPr/>
            </a:pP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→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lower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price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per 1 m</a:t>
            </a:r>
            <a:r>
              <a:rPr lang="cs-CZ" baseline="30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9% </a:t>
            </a:r>
          </a:p>
          <a:p>
            <a:pPr>
              <a:defRPr/>
            </a:pP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drying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ovens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conventional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varnishes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partial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performance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even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not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varnished</a:t>
            </a:r>
            <a:endParaRPr lang="cs-CZ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UV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lamps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operation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only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time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exposure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cured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layer</a:t>
            </a:r>
            <a:endParaRPr lang="cs-CZ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  <a:defRPr/>
            </a:pP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→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lower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energy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costs</a:t>
            </a:r>
            <a:endParaRPr lang="cs-CZ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F0838-D605-43E2-8C8E-385AA71AA04D}" type="slidenum">
              <a:rPr lang="cs-CZ" smtClean="0"/>
              <a:pPr>
                <a:defRPr/>
              </a:pPr>
              <a:t>38</a:t>
            </a:fld>
            <a:endParaRPr lang="cs-CZ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175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>
                <a:solidFill>
                  <a:srgbClr val="FF0000"/>
                </a:solidFill>
              </a:rPr>
              <a:t>NH </a:t>
            </a:r>
            <a:r>
              <a:rPr lang="cs-CZ" dirty="0" err="1">
                <a:solidFill>
                  <a:srgbClr val="FF0000"/>
                </a:solidFill>
              </a:rPr>
              <a:t>Cured</a:t>
            </a:r>
            <a:r>
              <a:rPr lang="cs-CZ" dirty="0">
                <a:solidFill>
                  <a:srgbClr val="FF0000"/>
                </a:solidFill>
              </a:rPr>
              <a:t> by UV </a:t>
            </a:r>
            <a:r>
              <a:rPr lang="cs-CZ" dirty="0" err="1">
                <a:solidFill>
                  <a:srgbClr val="FF0000"/>
                </a:solidFill>
              </a:rPr>
              <a:t>Radiation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833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1196975"/>
            <a:ext cx="8569325" cy="5661025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pl-PL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Operating </a:t>
            </a:r>
            <a:r>
              <a:rPr lang="pl-PL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area</a:t>
            </a:r>
            <a:r>
              <a:rPr lang="pl-PL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requirements</a:t>
            </a:r>
            <a:endParaRPr lang="pl-PL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Drying</a:t>
            </a:r>
            <a:r>
              <a:rPr lang="cs-CZ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ovens</a:t>
            </a:r>
            <a:r>
              <a:rPr lang="cs-CZ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</a:t>
            </a:r>
            <a:r>
              <a:rPr lang="cs-CZ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conventional</a:t>
            </a:r>
            <a:r>
              <a:rPr lang="cs-CZ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thermal</a:t>
            </a:r>
            <a:r>
              <a:rPr lang="cs-CZ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curing</a:t>
            </a:r>
            <a:r>
              <a:rPr lang="cs-CZ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cs-CZ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length</a:t>
            </a:r>
            <a:r>
              <a:rPr lang="cs-CZ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15 to 30 m, area 50-90 m</a:t>
            </a:r>
            <a:r>
              <a:rPr lang="cs-CZ" sz="2400" baseline="30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2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UV </a:t>
            </a:r>
            <a:r>
              <a:rPr lang="cs-CZ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equipment</a:t>
            </a:r>
            <a:r>
              <a:rPr lang="cs-CZ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equivalent</a:t>
            </a:r>
            <a:r>
              <a:rPr lang="cs-CZ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performance: area 5-9 m</a:t>
            </a:r>
            <a:r>
              <a:rPr lang="cs-CZ" sz="2400" baseline="30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  <a:p>
            <a:pPr marL="0" indent="0">
              <a:buFont typeface="Wingdings" pitchFamily="2" charset="2"/>
              <a:buNone/>
              <a:defRPr/>
            </a:pPr>
            <a:endParaRPr lang="pl-PL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 typeface="Wingdings" pitchFamily="2" charset="2"/>
              <a:buNone/>
              <a:defRPr/>
            </a:pPr>
            <a:r>
              <a:rPr lang="pl-PL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Time </a:t>
            </a:r>
            <a:r>
              <a:rPr lang="pl-PL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requirements</a:t>
            </a:r>
            <a:r>
              <a:rPr lang="pl-PL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Conventional</a:t>
            </a:r>
            <a:r>
              <a:rPr lang="cs-CZ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varnishing</a:t>
            </a:r>
            <a:r>
              <a:rPr lang="cs-CZ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>
              <a:defRPr/>
            </a:pPr>
            <a:r>
              <a:rPr lang="cs-CZ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Varnishing</a:t>
            </a:r>
            <a:r>
              <a:rPr lang="cs-CZ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		</a:t>
            </a:r>
            <a:r>
              <a:rPr lang="sv-SE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min </a:t>
            </a:r>
            <a:endParaRPr lang="cs-CZ" sz="2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Drying</a:t>
            </a:r>
            <a:r>
              <a:rPr lang="cs-CZ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		</a:t>
            </a:r>
            <a:r>
              <a:rPr lang="sv-SE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15-30 min </a:t>
            </a:r>
            <a:endParaRPr lang="cs-CZ" sz="2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Cooling</a:t>
            </a:r>
            <a:r>
              <a:rPr lang="cs-CZ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	 	</a:t>
            </a:r>
            <a:r>
              <a:rPr lang="sv-SE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10-25 min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UV </a:t>
            </a:r>
            <a:r>
              <a:rPr lang="cs-CZ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varnishing</a:t>
            </a:r>
            <a:r>
              <a:rPr lang="cs-CZ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>
              <a:defRPr/>
            </a:pPr>
            <a:r>
              <a:rPr lang="cs-CZ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UV </a:t>
            </a:r>
            <a:r>
              <a:rPr lang="cs-CZ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varnishing</a:t>
            </a:r>
            <a:r>
              <a:rPr lang="cs-CZ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2 min</a:t>
            </a:r>
          </a:p>
          <a:p>
            <a:pPr>
              <a:defRPr/>
            </a:pPr>
            <a:r>
              <a:rPr lang="cs-CZ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Curing</a:t>
            </a:r>
            <a:r>
              <a:rPr lang="cs-CZ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 	2 min</a:t>
            </a:r>
          </a:p>
          <a:p>
            <a:pPr>
              <a:defRPr/>
            </a:pP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F0838-D605-43E2-8C8E-385AA71AA04D}" type="slidenum">
              <a:rPr lang="cs-CZ" smtClean="0"/>
              <a:pPr>
                <a:defRPr/>
              </a:pPr>
              <a:t>39</a:t>
            </a:fld>
            <a:endParaRPr lang="cs-CZ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905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>
                <a:solidFill>
                  <a:srgbClr val="FF0000"/>
                </a:solidFill>
              </a:rPr>
              <a:t>NH </a:t>
            </a:r>
            <a:r>
              <a:rPr lang="cs-CZ" dirty="0" err="1">
                <a:solidFill>
                  <a:srgbClr val="FF0000"/>
                </a:solidFill>
              </a:rPr>
              <a:t>Cured</a:t>
            </a:r>
            <a:r>
              <a:rPr lang="cs-CZ" dirty="0">
                <a:solidFill>
                  <a:srgbClr val="FF0000"/>
                </a:solidFill>
              </a:rPr>
              <a:t> by UV </a:t>
            </a:r>
            <a:r>
              <a:rPr lang="cs-CZ" dirty="0" err="1">
                <a:solidFill>
                  <a:srgbClr val="FF0000"/>
                </a:solidFill>
              </a:rPr>
              <a:t>Radiation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833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773238"/>
            <a:ext cx="8218488" cy="4114800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cs-CZ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Productivity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paint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build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-up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inside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spray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booth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→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reduction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cleaning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time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between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shifts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on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weekends</a:t>
            </a:r>
            <a:endParaRPr lang="cs-CZ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shorter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curing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times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→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higher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line performance</a:t>
            </a:r>
          </a:p>
          <a:p>
            <a:pPr>
              <a:defRPr/>
            </a:pP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faster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curing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→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less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possibility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contamination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surface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varnished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parts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→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less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scrap</a:t>
            </a:r>
            <a:endParaRPr lang="cs-CZ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F0838-D605-43E2-8C8E-385AA71AA04D}" type="slidenum">
              <a:rPr lang="cs-CZ" smtClean="0"/>
              <a:pPr>
                <a:defRPr/>
              </a:pPr>
              <a:t>40</a:t>
            </a:fld>
            <a:endParaRPr lang="cs-CZ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>
                <a:solidFill>
                  <a:srgbClr val="FF0000"/>
                </a:solidFill>
              </a:rPr>
              <a:t>NH </a:t>
            </a:r>
            <a:r>
              <a:rPr lang="cs-CZ" dirty="0" err="1">
                <a:solidFill>
                  <a:srgbClr val="FF0000"/>
                </a:solidFill>
              </a:rPr>
              <a:t>Cured</a:t>
            </a:r>
            <a:r>
              <a:rPr lang="cs-CZ" dirty="0">
                <a:solidFill>
                  <a:srgbClr val="FF0000"/>
                </a:solidFill>
              </a:rPr>
              <a:t> by UV </a:t>
            </a:r>
            <a:r>
              <a:rPr lang="cs-CZ" dirty="0" err="1">
                <a:solidFill>
                  <a:srgbClr val="FF0000"/>
                </a:solidFill>
              </a:rPr>
              <a:t>Radiation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833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5288" y="1125538"/>
            <a:ext cx="8748712" cy="5732462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cs-CZ" sz="2400" dirty="0" err="1">
                <a:solidFill>
                  <a:srgbClr val="FF0000"/>
                </a:solidFill>
              </a:rPr>
              <a:t>Advantages</a:t>
            </a:r>
            <a:endParaRPr lang="cs-CZ" sz="2400" dirty="0">
              <a:solidFill>
                <a:srgbClr val="FF0000"/>
              </a:solidFill>
            </a:endParaRPr>
          </a:p>
          <a:p>
            <a:pPr>
              <a:defRPr/>
            </a:pPr>
            <a:r>
              <a:rPr lang="cs-CZ" sz="2400" dirty="0" err="1">
                <a:solidFill>
                  <a:srgbClr val="000000"/>
                </a:solidFill>
              </a:rPr>
              <a:t>environmentally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safe</a:t>
            </a:r>
            <a:r>
              <a:rPr lang="cs-CZ" sz="2400" dirty="0">
                <a:solidFill>
                  <a:srgbClr val="000000"/>
                </a:solidFill>
              </a:rPr>
              <a:t> technology, </a:t>
            </a:r>
            <a:r>
              <a:rPr lang="cs-CZ" sz="2400" dirty="0" err="1">
                <a:solidFill>
                  <a:srgbClr val="000000"/>
                </a:solidFill>
              </a:rPr>
              <a:t>environmentally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friendly</a:t>
            </a:r>
            <a:r>
              <a:rPr lang="cs-CZ" sz="2400" dirty="0">
                <a:solidFill>
                  <a:srgbClr val="000000"/>
                </a:solidFill>
              </a:rPr>
              <a:t> and </a:t>
            </a:r>
            <a:r>
              <a:rPr lang="cs-CZ" sz="2400" dirty="0" err="1">
                <a:solidFill>
                  <a:srgbClr val="000000"/>
                </a:solidFill>
              </a:rPr>
              <a:t>enabling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producers</a:t>
            </a:r>
            <a:r>
              <a:rPr lang="cs-CZ" sz="2400" dirty="0">
                <a:solidFill>
                  <a:srgbClr val="000000"/>
                </a:solidFill>
              </a:rPr>
              <a:t> to </a:t>
            </a:r>
            <a:r>
              <a:rPr lang="cs-CZ" sz="2400" dirty="0" err="1">
                <a:solidFill>
                  <a:srgbClr val="000000"/>
                </a:solidFill>
              </a:rPr>
              <a:t>meet</a:t>
            </a:r>
            <a:r>
              <a:rPr lang="cs-CZ" sz="2400" dirty="0">
                <a:solidFill>
                  <a:srgbClr val="000000"/>
                </a:solidFill>
              </a:rPr>
              <a:t> very </a:t>
            </a:r>
            <a:r>
              <a:rPr lang="cs-CZ" sz="2400" dirty="0" err="1">
                <a:solidFill>
                  <a:srgbClr val="000000"/>
                </a:solidFill>
              </a:rPr>
              <a:t>demanding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requirements</a:t>
            </a:r>
            <a:endParaRPr lang="cs-CZ" sz="2400" dirty="0">
              <a:solidFill>
                <a:srgbClr val="000000"/>
              </a:solidFill>
            </a:endParaRPr>
          </a:p>
          <a:p>
            <a:pPr>
              <a:defRPr/>
            </a:pPr>
            <a:r>
              <a:rPr lang="cs-CZ" sz="2400" dirty="0" err="1">
                <a:solidFill>
                  <a:srgbClr val="000000"/>
                </a:solidFill>
              </a:rPr>
              <a:t>efficient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varnishing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with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extremely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low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emissions</a:t>
            </a:r>
            <a:r>
              <a:rPr lang="cs-CZ" sz="2400" dirty="0">
                <a:solidFill>
                  <a:srgbClr val="000000"/>
                </a:solidFill>
              </a:rPr>
              <a:t>, </a:t>
            </a:r>
            <a:r>
              <a:rPr lang="cs-CZ" sz="2400" dirty="0" err="1">
                <a:solidFill>
                  <a:srgbClr val="000000"/>
                </a:solidFill>
              </a:rPr>
              <a:t>safe</a:t>
            </a:r>
            <a:r>
              <a:rPr lang="cs-CZ" sz="2400" dirty="0">
                <a:solidFill>
                  <a:srgbClr val="000000"/>
                </a:solidFill>
              </a:rPr>
              <a:t> and </a:t>
            </a:r>
            <a:r>
              <a:rPr lang="cs-CZ" sz="2400" dirty="0" err="1">
                <a:solidFill>
                  <a:srgbClr val="000000"/>
                </a:solidFill>
              </a:rPr>
              <a:t>competitive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compared</a:t>
            </a:r>
            <a:r>
              <a:rPr lang="cs-CZ" sz="2400" dirty="0">
                <a:solidFill>
                  <a:srgbClr val="000000"/>
                </a:solidFill>
              </a:rPr>
              <a:t> to </a:t>
            </a:r>
            <a:r>
              <a:rPr lang="cs-CZ" sz="2400" dirty="0" err="1">
                <a:solidFill>
                  <a:srgbClr val="000000"/>
                </a:solidFill>
              </a:rPr>
              <a:t>conventional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varnishes</a:t>
            </a:r>
            <a:r>
              <a:rPr lang="cs-CZ" sz="2400" dirty="0">
                <a:solidFill>
                  <a:srgbClr val="000000"/>
                </a:solidFill>
              </a:rPr>
              <a:t> and </a:t>
            </a:r>
            <a:r>
              <a:rPr lang="cs-CZ" sz="2400" dirty="0" err="1">
                <a:solidFill>
                  <a:srgbClr val="000000"/>
                </a:solidFill>
              </a:rPr>
              <a:t>equipment</a:t>
            </a:r>
            <a:endParaRPr lang="cs-CZ" sz="2400" dirty="0">
              <a:solidFill>
                <a:srgbClr val="000000"/>
              </a:solidFill>
            </a:endParaRPr>
          </a:p>
          <a:p>
            <a:pPr>
              <a:defRPr/>
            </a:pPr>
            <a:endParaRPr lang="cs-CZ" sz="2400" dirty="0">
              <a:solidFill>
                <a:srgbClr val="000000"/>
              </a:solidFill>
            </a:endParaRP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dirty="0">
                <a:solidFill>
                  <a:srgbClr val="FF0000"/>
                </a:solidFill>
              </a:rPr>
              <a:t>Use </a:t>
            </a:r>
          </a:p>
          <a:p>
            <a:pPr>
              <a:defRPr/>
            </a:pPr>
            <a:r>
              <a:rPr lang="cs-CZ" sz="2400" dirty="0" err="1">
                <a:solidFill>
                  <a:srgbClr val="000000"/>
                </a:solidFill>
              </a:rPr>
              <a:t>mainly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the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automotive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industry</a:t>
            </a:r>
            <a:endParaRPr lang="cs-CZ" sz="2400" dirty="0">
              <a:solidFill>
                <a:srgbClr val="000000"/>
              </a:solidFill>
            </a:endParaRPr>
          </a:p>
          <a:p>
            <a:pPr>
              <a:defRPr/>
            </a:pPr>
            <a:endParaRPr lang="cs-CZ" sz="24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F0838-D605-43E2-8C8E-385AA71AA04D}" type="slidenum">
              <a:rPr lang="cs-CZ" smtClean="0"/>
              <a:pPr>
                <a:defRPr/>
              </a:pPr>
              <a:t>41</a:t>
            </a:fld>
            <a:endParaRPr lang="cs-CZ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29600" cy="13716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Protection</a:t>
            </a:r>
            <a:r>
              <a:rPr lang="cs-CZ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NH Steel </a:t>
            </a:r>
            <a:r>
              <a:rPr lang="cs-CZ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Structures</a:t>
            </a:r>
            <a:endParaRPr 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53181" y="917543"/>
            <a:ext cx="9396413" cy="5022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Clr>
                <a:srgbClr val="FFCC66"/>
              </a:buClr>
              <a:buFont typeface="Wingdings" pitchFamily="2" charset="2"/>
              <a:buNone/>
              <a:defRPr/>
            </a:pPr>
            <a:r>
              <a:rPr lang="cs-CZ" sz="1800" b="1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Pretreatments</a:t>
            </a:r>
            <a:r>
              <a:rPr lang="cs-CZ" sz="1800" b="1" dirty="0">
                <a:solidFill>
                  <a:srgbClr val="000000"/>
                </a:solidFill>
                <a:latin typeface="+mn-lt"/>
                <a:cs typeface="Arial" pitchFamily="34" charset="0"/>
              </a:rPr>
              <a:t>:</a:t>
            </a:r>
          </a:p>
          <a:p>
            <a:pPr>
              <a:buClr>
                <a:srgbClr val="FFCC66"/>
              </a:buClr>
              <a:defRPr/>
            </a:pPr>
            <a:r>
              <a:rPr lang="cs-CZ" sz="1800" b="1" dirty="0">
                <a:solidFill>
                  <a:srgbClr val="000000"/>
                </a:solidFill>
                <a:latin typeface="+mn-lt"/>
                <a:cs typeface="Arial" pitchFamily="34" charset="0"/>
              </a:rPr>
              <a:t>   </a:t>
            </a:r>
            <a:r>
              <a:rPr lang="cs-CZ" sz="1800" b="1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Blasting</a:t>
            </a:r>
            <a:endParaRPr lang="cs-CZ" sz="1800" b="1" dirty="0">
              <a:solidFill>
                <a:srgbClr val="000000"/>
              </a:solidFill>
              <a:latin typeface="+mn-lt"/>
              <a:cs typeface="Arial" pitchFamily="34" charset="0"/>
            </a:endParaRPr>
          </a:p>
          <a:p>
            <a:pPr marL="800100" lvl="1" indent="-34290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metallically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clean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surface</a:t>
            </a:r>
            <a:endParaRPr lang="cs-CZ" sz="1800" dirty="0">
              <a:solidFill>
                <a:srgbClr val="000000"/>
              </a:solidFill>
              <a:latin typeface="+mn-lt"/>
              <a:cs typeface="Arial" pitchFamily="34" charset="0"/>
            </a:endParaRPr>
          </a:p>
          <a:p>
            <a:pPr marL="800100" lvl="1" indent="-34290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suitable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roughness</a:t>
            </a:r>
            <a:endParaRPr lang="cs-CZ" sz="1800" dirty="0">
              <a:solidFill>
                <a:srgbClr val="000000"/>
              </a:solidFill>
              <a:latin typeface="+mn-lt"/>
              <a:cs typeface="Arial" pitchFamily="34" charset="0"/>
            </a:endParaRPr>
          </a:p>
          <a:p>
            <a:pPr marL="342900" indent="-342900">
              <a:buClr>
                <a:srgbClr val="FFCC66"/>
              </a:buClr>
              <a:defRPr/>
            </a:pPr>
            <a:r>
              <a:rPr lang="cs-CZ" sz="1800" b="1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High</a:t>
            </a:r>
            <a:r>
              <a:rPr lang="cs-CZ" sz="1800" b="1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pressure</a:t>
            </a:r>
            <a:r>
              <a:rPr lang="cs-CZ" sz="1800" b="1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water</a:t>
            </a:r>
            <a:r>
              <a:rPr lang="cs-CZ" sz="1800" b="1" dirty="0">
                <a:solidFill>
                  <a:srgbClr val="000000"/>
                </a:solidFill>
                <a:latin typeface="+mn-lt"/>
                <a:cs typeface="Arial" pitchFamily="34" charset="0"/>
              </a:rPr>
              <a:t> jet </a:t>
            </a:r>
            <a:r>
              <a:rPr lang="cs-CZ" sz="1800" b="1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cleaning</a:t>
            </a:r>
            <a:endParaRPr lang="cs-CZ" sz="1800" dirty="0">
              <a:solidFill>
                <a:srgbClr val="000000"/>
              </a:solidFill>
              <a:latin typeface="+mn-lt"/>
              <a:cs typeface="Arial" pitchFamily="34" charset="0"/>
            </a:endParaRPr>
          </a:p>
          <a:p>
            <a:pPr marL="800100" lvl="1" indent="-34290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to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remove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grease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and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soluble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salts</a:t>
            </a:r>
            <a:endParaRPr lang="cs-CZ" sz="1800" b="1" dirty="0">
              <a:solidFill>
                <a:srgbClr val="000000"/>
              </a:solidFill>
              <a:latin typeface="+mn-lt"/>
              <a:cs typeface="Arial" pitchFamily="34" charset="0"/>
            </a:endParaRPr>
          </a:p>
          <a:p>
            <a:pPr>
              <a:buClr>
                <a:srgbClr val="FFCC66"/>
              </a:buClr>
              <a:defRPr/>
            </a:pP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   </a:t>
            </a:r>
            <a:r>
              <a:rPr lang="cs-CZ" sz="1800" b="1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Pickling</a:t>
            </a:r>
            <a:endParaRPr lang="cs-CZ" sz="1800" b="1" dirty="0">
              <a:solidFill>
                <a:srgbClr val="000000"/>
              </a:solidFill>
              <a:latin typeface="+mn-lt"/>
              <a:cs typeface="Arial" pitchFamily="34" charset="0"/>
            </a:endParaRPr>
          </a:p>
          <a:p>
            <a:pPr marL="800100" lvl="1" indent="-34290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descaling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(iron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oxides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) –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after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painting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: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inner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corrosion</a:t>
            </a:r>
            <a:endParaRPr lang="cs-CZ" sz="1800" dirty="0">
              <a:solidFill>
                <a:srgbClr val="000000"/>
              </a:solidFill>
              <a:latin typeface="+mn-lt"/>
              <a:cs typeface="Arial" pitchFamily="34" charset="0"/>
            </a:endParaRPr>
          </a:p>
          <a:p>
            <a:pPr marL="800100" lvl="1" indent="-34290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hot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rolled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steel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sections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and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sheets</a:t>
            </a:r>
            <a:endParaRPr lang="cs-CZ" sz="1800" dirty="0">
              <a:solidFill>
                <a:srgbClr val="000000"/>
              </a:solidFill>
              <a:latin typeface="+mn-lt"/>
              <a:cs typeface="Arial" pitchFamily="34" charset="0"/>
            </a:endParaRPr>
          </a:p>
          <a:p>
            <a:pPr marL="800100" lvl="1" indent="-34290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costly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process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–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mass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production</a:t>
            </a:r>
            <a:endParaRPr lang="cs-CZ" sz="1800" dirty="0">
              <a:solidFill>
                <a:srgbClr val="000000"/>
              </a:solidFill>
              <a:latin typeface="+mn-lt"/>
              <a:cs typeface="Arial" pitchFamily="34" charset="0"/>
            </a:endParaRPr>
          </a:p>
          <a:p>
            <a:pPr>
              <a:buClr>
                <a:srgbClr val="FFCC66"/>
              </a:buClr>
              <a:defRPr/>
            </a:pP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  </a:t>
            </a:r>
            <a:r>
              <a:rPr lang="cs-CZ" sz="1800" b="1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Degreasing</a:t>
            </a:r>
            <a:endParaRPr lang="cs-CZ" sz="1800" b="1" dirty="0">
              <a:solidFill>
                <a:srgbClr val="000000"/>
              </a:solidFill>
              <a:latin typeface="+mn-lt"/>
              <a:cs typeface="Arial" pitchFamily="34" charset="0"/>
            </a:endParaRPr>
          </a:p>
          <a:p>
            <a:pPr marL="800100" lvl="1" indent="-34290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grease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and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dirt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–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prevent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perfect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anchoring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of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the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paint</a:t>
            </a:r>
            <a:endParaRPr lang="cs-CZ" sz="1800" dirty="0">
              <a:solidFill>
                <a:srgbClr val="000000"/>
              </a:solidFill>
              <a:latin typeface="+mn-lt"/>
              <a:cs typeface="Arial" pitchFamily="34" charset="0"/>
            </a:endParaRPr>
          </a:p>
          <a:p>
            <a:pPr marL="800100" lvl="1" indent="-34290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water-based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degreasers</a:t>
            </a:r>
            <a:endParaRPr lang="cs-CZ" sz="1800" dirty="0">
              <a:solidFill>
                <a:srgbClr val="000000"/>
              </a:solidFill>
              <a:latin typeface="+mn-lt"/>
              <a:cs typeface="Arial" pitchFamily="34" charset="0"/>
            </a:endParaRPr>
          </a:p>
          <a:p>
            <a:pPr marL="800100" lvl="1" indent="-34290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technical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gasoline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–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when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degreasing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is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performed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only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occasionally</a:t>
            </a:r>
            <a:endParaRPr lang="cs-CZ" sz="1800" dirty="0">
              <a:solidFill>
                <a:srgbClr val="000000"/>
              </a:solidFill>
              <a:latin typeface="+mn-lt"/>
              <a:cs typeface="Arial" pitchFamily="34" charset="0"/>
            </a:endParaRPr>
          </a:p>
          <a:p>
            <a:pPr marL="800100" lvl="1" indent="-34290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new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constructions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–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increased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attention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when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cleaning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welds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and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their</a:t>
            </a:r>
            <a:r>
              <a:rPr lang="cs-CZ" sz="18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surroundings</a:t>
            </a:r>
            <a:endParaRPr lang="cs-CZ" sz="1800" dirty="0">
              <a:solidFill>
                <a:srgbClr val="000000"/>
              </a:solidFill>
              <a:latin typeface="+mn-lt"/>
              <a:cs typeface="Arial" pitchFamily="34" charset="0"/>
            </a:endParaRPr>
          </a:p>
        </p:txBody>
      </p:sp>
      <p:pic>
        <p:nvPicPr>
          <p:cNvPr id="4301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171639"/>
            <a:ext cx="2498486" cy="1872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15351C-A4DE-44A8-AC38-C45D36A59AC8}" type="slidenum">
              <a:rPr lang="cs-CZ" smtClean="0"/>
              <a:pPr>
                <a:defRPr/>
              </a:pPr>
              <a:t>42</a:t>
            </a:fld>
            <a:endParaRPr lang="cs-CZ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-324544" y="-469259"/>
            <a:ext cx="8229600" cy="13716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Protection</a:t>
            </a:r>
            <a:r>
              <a:rPr lang="cs-CZ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NH Steel </a:t>
            </a:r>
            <a:r>
              <a:rPr lang="cs-CZ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Structures</a:t>
            </a:r>
            <a:endParaRPr 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-126207" y="427472"/>
            <a:ext cx="9396413" cy="5361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Clr>
                <a:srgbClr val="FFCC66"/>
              </a:buClr>
              <a:defRPr/>
            </a:pPr>
            <a:r>
              <a:rPr lang="cs-CZ" sz="1600" dirty="0">
                <a:solidFill>
                  <a:srgbClr val="FFFFFF"/>
                </a:solidFill>
                <a:effectLst/>
                <a:latin typeface="Times New Roman" pitchFamily="18" charset="0"/>
              </a:rPr>
              <a:t>   </a:t>
            </a:r>
            <a:r>
              <a:rPr lang="cs-CZ" sz="1600" b="1" dirty="0" err="1">
                <a:solidFill>
                  <a:srgbClr val="000000"/>
                </a:solidFill>
                <a:latin typeface="+mn-lt"/>
              </a:rPr>
              <a:t>Cleaning</a:t>
            </a:r>
            <a:r>
              <a:rPr lang="cs-CZ" sz="1600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latin typeface="+mn-lt"/>
              </a:rPr>
              <a:t>previously</a:t>
            </a:r>
            <a:r>
              <a:rPr lang="cs-CZ" sz="1600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latin typeface="+mn-lt"/>
              </a:rPr>
              <a:t>painted</a:t>
            </a:r>
            <a:r>
              <a:rPr lang="cs-CZ" sz="1600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latin typeface="+mn-lt"/>
              </a:rPr>
              <a:t>surfaces</a:t>
            </a:r>
            <a:endParaRPr lang="cs-CZ" sz="1600" b="1" dirty="0">
              <a:solidFill>
                <a:srgbClr val="000000"/>
              </a:solidFill>
              <a:latin typeface="+mn-lt"/>
            </a:endParaRPr>
          </a:p>
          <a:p>
            <a:pPr marL="800100" lvl="1" indent="-34290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600" dirty="0" err="1">
                <a:solidFill>
                  <a:srgbClr val="000000"/>
                </a:solidFill>
                <a:latin typeface="+mn-lt"/>
              </a:rPr>
              <a:t>the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protective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coating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loses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its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function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over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time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→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production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a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maintenance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coating</a:t>
            </a:r>
            <a:endParaRPr lang="cs-CZ" sz="1600" dirty="0">
              <a:solidFill>
                <a:srgbClr val="000000"/>
              </a:solidFill>
              <a:latin typeface="+mn-lt"/>
            </a:endParaRPr>
          </a:p>
          <a:p>
            <a:pPr marL="800100" lvl="1" indent="-34290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600" dirty="0" err="1">
                <a:solidFill>
                  <a:srgbClr val="000000"/>
                </a:solidFill>
                <a:latin typeface="+mn-lt"/>
              </a:rPr>
              <a:t>pretreatment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: </a:t>
            </a:r>
          </a:p>
          <a:p>
            <a:pPr marL="1257300" lvl="2" indent="-34290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600" dirty="0" err="1">
                <a:solidFill>
                  <a:srgbClr val="000000"/>
                </a:solidFill>
                <a:latin typeface="+mn-lt"/>
              </a:rPr>
              <a:t>manual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and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mechanized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brushing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: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the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remaining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rust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contains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sulphates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,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absorbed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water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,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or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chlorides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;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they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support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the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course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corrosion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→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short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life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finished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coatings</a:t>
            </a:r>
            <a:endParaRPr lang="cs-CZ" sz="1600" dirty="0">
              <a:solidFill>
                <a:srgbClr val="000000"/>
              </a:solidFill>
              <a:latin typeface="+mn-lt"/>
            </a:endParaRPr>
          </a:p>
          <a:p>
            <a:pPr marL="1257300" lvl="2" indent="-34290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600" dirty="0" err="1">
                <a:solidFill>
                  <a:srgbClr val="000000"/>
                </a:solidFill>
                <a:latin typeface="+mn-lt"/>
              </a:rPr>
              <a:t>application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rust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stabilizers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on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the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brushed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surface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;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they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contain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phosphoric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acid and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tannin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–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low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adhesion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coatings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in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crevices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where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the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concentration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stabilizers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occurs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→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suitable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for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flat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surfaces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</a:p>
          <a:p>
            <a:pPr>
              <a:buClr>
                <a:srgbClr val="FFCC66"/>
              </a:buClr>
              <a:defRPr/>
            </a:pPr>
            <a:endParaRPr lang="cs-CZ" sz="1600" b="1" dirty="0">
              <a:solidFill>
                <a:srgbClr val="000000"/>
              </a:solidFill>
              <a:latin typeface="+mn-lt"/>
            </a:endParaRPr>
          </a:p>
          <a:p>
            <a:pPr>
              <a:buClr>
                <a:srgbClr val="FFCC66"/>
              </a:buClr>
              <a:defRPr/>
            </a:pPr>
            <a:r>
              <a:rPr lang="cs-CZ" sz="1600" b="1" dirty="0">
                <a:solidFill>
                  <a:srgbClr val="000000"/>
                </a:solidFill>
                <a:latin typeface="+mn-lt"/>
              </a:rPr>
              <a:t>    Influence </a:t>
            </a:r>
            <a:r>
              <a:rPr lang="cs-CZ" sz="1600" b="1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sz="1600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latin typeface="+mn-lt"/>
              </a:rPr>
              <a:t>conditions</a:t>
            </a:r>
            <a:r>
              <a:rPr lang="cs-CZ" sz="1600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latin typeface="+mn-lt"/>
              </a:rPr>
              <a:t>during</a:t>
            </a:r>
            <a:r>
              <a:rPr lang="cs-CZ" sz="1600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latin typeface="+mn-lt"/>
              </a:rPr>
              <a:t>coating</a:t>
            </a:r>
            <a:r>
              <a:rPr lang="cs-CZ" sz="1600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b="1" dirty="0" err="1">
                <a:solidFill>
                  <a:srgbClr val="000000"/>
                </a:solidFill>
                <a:latin typeface="+mn-lt"/>
              </a:rPr>
              <a:t>production</a:t>
            </a:r>
            <a:endParaRPr lang="cs-CZ" sz="1600" b="1" dirty="0">
              <a:solidFill>
                <a:srgbClr val="000000"/>
              </a:solidFill>
              <a:latin typeface="+mn-lt"/>
            </a:endParaRPr>
          </a:p>
          <a:p>
            <a:pPr marL="800100" lvl="1" indent="-34290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600" dirty="0" err="1">
                <a:solidFill>
                  <a:srgbClr val="000000"/>
                </a:solidFill>
                <a:latin typeface="+mn-lt"/>
              </a:rPr>
              <a:t>Temperature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:</a:t>
            </a:r>
          </a:p>
          <a:p>
            <a:pPr marL="1257300" lvl="2" indent="-34290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600" dirty="0" err="1">
                <a:solidFill>
                  <a:srgbClr val="000000"/>
                </a:solidFill>
                <a:latin typeface="+mn-lt"/>
              </a:rPr>
              <a:t>prescribed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minimum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temperatures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–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surface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temperature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usually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lower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than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air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temperature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(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cold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nights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)</a:t>
            </a:r>
          </a:p>
          <a:p>
            <a:pPr marL="1257300" lvl="2" indent="-34290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600" dirty="0" err="1">
                <a:solidFill>
                  <a:srgbClr val="000000"/>
                </a:solidFill>
                <a:latin typeface="+mn-lt"/>
              </a:rPr>
              <a:t>high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temperature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–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adverse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effect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: rapid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evaporation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solvents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and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thinners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through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pores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</a:p>
          <a:p>
            <a:pPr marL="800100" lvl="1" indent="-34290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600" dirty="0" err="1">
                <a:solidFill>
                  <a:srgbClr val="000000"/>
                </a:solidFill>
                <a:latin typeface="+mn-lt"/>
              </a:rPr>
              <a:t>Time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:</a:t>
            </a:r>
          </a:p>
          <a:p>
            <a:pPr marL="1257300" lvl="2" indent="-34290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600" dirty="0" err="1">
                <a:solidFill>
                  <a:srgbClr val="000000"/>
                </a:solidFill>
                <a:latin typeface="+mn-lt"/>
              </a:rPr>
              <a:t>multilayer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coatings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– observance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intervals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between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the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production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individual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layers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; long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intervals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: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reduction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protective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efficiency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–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closure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dust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particles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,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often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soluble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→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formation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sz="1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600" dirty="0" err="1">
                <a:solidFill>
                  <a:srgbClr val="000000"/>
                </a:solidFill>
                <a:latin typeface="+mn-lt"/>
              </a:rPr>
              <a:t>pores</a:t>
            </a:r>
            <a:endParaRPr lang="cs-CZ" sz="1600" dirty="0">
              <a:solidFill>
                <a:srgbClr val="FFFFFF"/>
              </a:solidFill>
              <a:latin typeface="+mn-lt"/>
              <a:cs typeface="Arial" pitchFamily="34" charset="0"/>
            </a:endParaRPr>
          </a:p>
          <a:p>
            <a:pPr lvl="2">
              <a:buClr>
                <a:srgbClr val="FFCC66"/>
              </a:buClr>
              <a:buFont typeface="Wingdings" pitchFamily="2" charset="2"/>
              <a:buNone/>
              <a:defRPr/>
            </a:pPr>
            <a:endParaRPr lang="cs-CZ" sz="16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15351C-A4DE-44A8-AC38-C45D36A59AC8}" type="slidenum">
              <a:rPr lang="cs-CZ" smtClean="0"/>
              <a:pPr>
                <a:defRPr/>
              </a:pPr>
              <a:t>43</a:t>
            </a:fld>
            <a:endParaRPr lang="cs-CZ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0"/>
            <a:ext cx="8229600" cy="90805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Degradation</a:t>
            </a:r>
            <a:r>
              <a:rPr lang="cs-CZ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Coatings</a:t>
            </a:r>
            <a:r>
              <a:rPr lang="cs-CZ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</a:t>
            </a:r>
            <a:r>
              <a:rPr lang="cs-CZ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Atmosphere</a:t>
            </a:r>
            <a:endParaRPr 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25400" y="1341438"/>
            <a:ext cx="9036050" cy="4278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Clr>
                <a:srgbClr val="FFCC66"/>
              </a:buClr>
              <a:defRPr/>
            </a:pP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Effects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on NH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resistance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: </a:t>
            </a:r>
          </a:p>
          <a:p>
            <a:pPr marL="1257300" lvl="2" indent="-34290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dirty="0">
                <a:solidFill>
                  <a:srgbClr val="000000"/>
                </a:solidFill>
                <a:latin typeface="+mn-lt"/>
              </a:rPr>
              <a:t>type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binder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:</a:t>
            </a:r>
          </a:p>
          <a:p>
            <a:pPr marL="1714500" lvl="3" indent="-34290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dirty="0" err="1">
                <a:solidFill>
                  <a:srgbClr val="000000"/>
                </a:solidFill>
                <a:latin typeface="+mn-lt"/>
              </a:rPr>
              <a:t>epoxy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coatings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: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sunlight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: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loss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gloss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,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destruction</a:t>
            </a:r>
            <a:endParaRPr lang="cs-CZ" dirty="0">
              <a:solidFill>
                <a:srgbClr val="000000"/>
              </a:solidFill>
              <a:latin typeface="+mn-lt"/>
            </a:endParaRPr>
          </a:p>
          <a:p>
            <a:pPr marL="1257300" lvl="2" indent="-34290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dirty="0">
                <a:solidFill>
                  <a:srgbClr val="000000"/>
                </a:solidFill>
                <a:latin typeface="+mn-lt"/>
              </a:rPr>
              <a:t>type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pigment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used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: influence on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the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rate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penetration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oxygen,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water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and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aggressive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components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the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air (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sulfur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dioxide,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etc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.)</a:t>
            </a:r>
          </a:p>
          <a:p>
            <a:pPr marL="1714500" lvl="3" indent="-34290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dirty="0" err="1">
                <a:solidFill>
                  <a:srgbClr val="000000"/>
                </a:solidFill>
                <a:latin typeface="+mn-lt"/>
              </a:rPr>
              <a:t>coatings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with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barrier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protection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mechanism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(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thickness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300-400 </a:t>
            </a:r>
            <a:r>
              <a:rPr lang="el-GR" dirty="0">
                <a:solidFill>
                  <a:srgbClr val="000000"/>
                </a:solidFill>
                <a:latin typeface="+mn-lt"/>
              </a:rPr>
              <a:t>μ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m)</a:t>
            </a:r>
          </a:p>
          <a:p>
            <a:pPr marL="1257300" lvl="2" indent="-34290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dirty="0" err="1">
                <a:solidFill>
                  <a:srgbClr val="000000"/>
                </a:solidFill>
                <a:latin typeface="+mn-lt"/>
              </a:rPr>
              <a:t>thermal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expansion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base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material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and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coatings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:</a:t>
            </a:r>
          </a:p>
          <a:p>
            <a:pPr marL="1714500" lvl="3" indent="-34290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dirty="0" err="1">
                <a:solidFill>
                  <a:srgbClr val="000000"/>
                </a:solidFill>
                <a:latin typeface="+mn-lt"/>
              </a:rPr>
              <a:t>steel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and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other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metals: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higher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thermal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coefficient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thermal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expansion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than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coatings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: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thermal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stress →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loss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adhesion</a:t>
            </a:r>
            <a:endParaRPr lang="cs-CZ" dirty="0">
              <a:solidFill>
                <a:srgbClr val="000000"/>
              </a:solidFill>
              <a:latin typeface="+mn-lt"/>
            </a:endParaRPr>
          </a:p>
          <a:p>
            <a:pPr marL="1257300" lvl="2" indent="-34290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dirty="0" err="1">
                <a:solidFill>
                  <a:srgbClr val="000000"/>
                </a:solidFill>
                <a:latin typeface="+mn-lt"/>
              </a:rPr>
              <a:t>internal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stress: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effect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on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adhesion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and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protective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properties</a:t>
            </a:r>
            <a:endParaRPr lang="cs-CZ" dirty="0">
              <a:solidFill>
                <a:srgbClr val="000000"/>
              </a:solidFill>
              <a:latin typeface="+mn-lt"/>
            </a:endParaRPr>
          </a:p>
          <a:p>
            <a:pPr marL="1714500" lvl="3" indent="-34290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dirty="0" err="1">
                <a:solidFill>
                  <a:srgbClr val="000000"/>
                </a:solidFill>
                <a:latin typeface="+mn-lt"/>
              </a:rPr>
              <a:t>coatings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exposed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to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elevated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temperatures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and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coatings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exposed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to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atmospheric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conditions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for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a long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time</a:t>
            </a:r>
            <a:endParaRPr lang="cs-CZ" dirty="0">
              <a:solidFill>
                <a:srgbClr val="000000"/>
              </a:solidFill>
              <a:latin typeface="+mn-lt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15351C-A4DE-44A8-AC38-C45D36A59AC8}" type="slidenum">
              <a:rPr lang="cs-CZ" smtClean="0"/>
              <a:pPr>
                <a:defRPr/>
              </a:pPr>
              <a:t>44</a:t>
            </a:fld>
            <a:endParaRPr lang="cs-CZ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404813"/>
            <a:ext cx="8229600" cy="90805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Coatings</a:t>
            </a:r>
            <a:r>
              <a:rPr lang="cs-CZ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</a:t>
            </a:r>
            <a:r>
              <a:rPr lang="cs-CZ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Atmospheric</a:t>
            </a:r>
            <a:r>
              <a:rPr lang="cs-CZ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Conditions</a:t>
            </a:r>
            <a:endParaRPr 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0" y="1347788"/>
            <a:ext cx="9036050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cs-CZ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</a:t>
            </a:r>
            <a:r>
              <a:rPr lang="cs-CZ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Acrylic</a:t>
            </a:r>
            <a:r>
              <a:rPr lang="cs-CZ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coatings</a:t>
            </a:r>
            <a:endParaRPr lang="cs-CZ" b="1" dirty="0">
              <a:solidFill>
                <a:srgbClr val="0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>
              <a:defRPr/>
            </a:pPr>
            <a:endParaRPr lang="cs-CZ" b="1" dirty="0">
              <a:solidFill>
                <a:srgbClr val="0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>
              <a:defRPr/>
            </a:pPr>
            <a:r>
              <a:rPr lang="cs-CZ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 Alkyd </a:t>
            </a:r>
            <a:r>
              <a:rPr lang="cs-CZ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coatings</a:t>
            </a:r>
            <a:endParaRPr lang="cs-CZ" b="1" dirty="0">
              <a:solidFill>
                <a:srgbClr val="0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>
              <a:defRPr/>
            </a:pPr>
            <a:endParaRPr lang="cs-CZ" b="1" dirty="0">
              <a:solidFill>
                <a:srgbClr val="0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>
              <a:defRPr/>
            </a:pPr>
            <a:r>
              <a:rPr lang="cs-CZ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 </a:t>
            </a:r>
            <a:r>
              <a:rPr lang="cs-CZ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Epoxy</a:t>
            </a:r>
            <a:r>
              <a:rPr lang="cs-CZ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modified</a:t>
            </a:r>
            <a:r>
              <a:rPr lang="cs-CZ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coatings</a:t>
            </a:r>
            <a:endParaRPr lang="cs-CZ" b="1" dirty="0">
              <a:solidFill>
                <a:srgbClr val="0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>
              <a:defRPr/>
            </a:pPr>
            <a:endParaRPr lang="cs-CZ" b="1" dirty="0">
              <a:solidFill>
                <a:srgbClr val="0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>
              <a:defRPr/>
            </a:pPr>
            <a:r>
              <a:rPr lang="cs-CZ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 </a:t>
            </a:r>
            <a:r>
              <a:rPr lang="cs-CZ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Polyurethane</a:t>
            </a:r>
            <a:r>
              <a:rPr lang="cs-CZ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coatings</a:t>
            </a:r>
            <a:endParaRPr lang="cs-CZ" b="1" dirty="0">
              <a:solidFill>
                <a:srgbClr val="0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>
              <a:defRPr/>
            </a:pPr>
            <a:endParaRPr lang="cs-CZ" b="1" dirty="0">
              <a:solidFill>
                <a:srgbClr val="0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>
              <a:defRPr/>
            </a:pPr>
            <a:r>
              <a:rPr lang="cs-CZ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 </a:t>
            </a:r>
            <a:r>
              <a:rPr lang="cs-CZ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Polysiloxane</a:t>
            </a:r>
            <a:r>
              <a:rPr lang="cs-CZ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coatings</a:t>
            </a:r>
            <a:endParaRPr lang="cs-CZ" b="1" dirty="0">
              <a:solidFill>
                <a:srgbClr val="0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>
              <a:defRPr/>
            </a:pPr>
            <a:endParaRPr lang="cs-CZ" b="1" dirty="0">
              <a:solidFill>
                <a:srgbClr val="0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>
              <a:defRPr/>
            </a:pPr>
            <a:r>
              <a:rPr lang="cs-CZ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 </a:t>
            </a:r>
            <a:r>
              <a:rPr lang="cs-CZ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Coatings</a:t>
            </a:r>
            <a:r>
              <a:rPr lang="cs-CZ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from</a:t>
            </a:r>
            <a:r>
              <a:rPr lang="cs-CZ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water-soluble</a:t>
            </a:r>
            <a:r>
              <a:rPr lang="cs-CZ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paint</a:t>
            </a:r>
            <a:r>
              <a:rPr lang="cs-CZ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substances</a:t>
            </a:r>
            <a:endParaRPr lang="cs-CZ" b="1" dirty="0">
              <a:solidFill>
                <a:srgbClr val="0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>
              <a:defRPr/>
            </a:pPr>
            <a:r>
              <a:rPr lang="cs-CZ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</a:p>
          <a:p>
            <a:pPr>
              <a:defRPr/>
            </a:pPr>
            <a:r>
              <a:rPr lang="cs-CZ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 </a:t>
            </a:r>
            <a:r>
              <a:rPr lang="cs-CZ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Zinc</a:t>
            </a:r>
            <a:r>
              <a:rPr lang="cs-CZ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coatings</a:t>
            </a:r>
            <a:endParaRPr lang="cs-CZ" dirty="0">
              <a:solidFill>
                <a:srgbClr val="0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Arial" pitchFamily="34" charset="0"/>
            </a:endParaRPr>
          </a:p>
        </p:txBody>
      </p:sp>
      <p:pic>
        <p:nvPicPr>
          <p:cNvPr id="49156" name="Picture 8" descr="http://upload.wikimedia.org/wikipedia/commons/f/f5/Akashi-kaikyo_bridge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2122" y="1496438"/>
            <a:ext cx="5104678" cy="3348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15351C-A4DE-44A8-AC38-C45D36A59AC8}" type="slidenum">
              <a:rPr lang="cs-CZ" smtClean="0"/>
              <a:pPr>
                <a:defRPr/>
              </a:pPr>
              <a:t>45</a:t>
            </a:fld>
            <a:endParaRPr lang="cs-CZ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273896"/>
            <a:ext cx="4485506" cy="13716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Coating</a:t>
            </a:r>
            <a:r>
              <a:rPr lang="cs-CZ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Properties</a:t>
            </a:r>
            <a:endParaRPr 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0" y="1196975"/>
            <a:ext cx="9036050" cy="507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Clr>
                <a:srgbClr val="FFCC66"/>
              </a:buClr>
              <a:defRPr/>
            </a:pPr>
            <a:r>
              <a:rPr lang="cs-CZ" dirty="0">
                <a:solidFill>
                  <a:srgbClr val="FFFFFF"/>
                </a:solidFill>
                <a:effectLst/>
                <a:latin typeface="Times New Roman" pitchFamily="18" charset="0"/>
              </a:rPr>
              <a:t>   </a:t>
            </a:r>
            <a:r>
              <a:rPr lang="cs-CZ" b="1" dirty="0" err="1">
                <a:solidFill>
                  <a:srgbClr val="FF0000"/>
                </a:solidFill>
                <a:latin typeface="+mn-lt"/>
              </a:rPr>
              <a:t>Coating</a:t>
            </a:r>
            <a:r>
              <a:rPr lang="cs-CZ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cs-CZ" b="1" dirty="0" err="1">
                <a:solidFill>
                  <a:srgbClr val="FF0000"/>
                </a:solidFill>
                <a:latin typeface="+mn-lt"/>
              </a:rPr>
              <a:t>thickness</a:t>
            </a:r>
            <a:endParaRPr lang="cs-CZ" b="1" dirty="0">
              <a:solidFill>
                <a:srgbClr val="FF0000"/>
              </a:solidFill>
              <a:latin typeface="+mn-lt"/>
            </a:endParaRPr>
          </a:p>
          <a:p>
            <a:pPr marL="742950" lvl="1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dirty="0" err="1">
                <a:solidFill>
                  <a:srgbClr val="000000"/>
                </a:solidFill>
                <a:latin typeface="+mn-lt"/>
              </a:rPr>
              <a:t>barrier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mechanism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protection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–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depends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on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thickness</a:t>
            </a:r>
            <a:endParaRPr lang="cs-CZ" dirty="0">
              <a:solidFill>
                <a:srgbClr val="000000"/>
              </a:solidFill>
              <a:latin typeface="+mn-lt"/>
            </a:endParaRPr>
          </a:p>
          <a:p>
            <a:pPr marL="742950" lvl="1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dirty="0" err="1">
                <a:solidFill>
                  <a:srgbClr val="000000"/>
                </a:solidFill>
                <a:latin typeface="+mn-lt"/>
              </a:rPr>
              <a:t>optimal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thickness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–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penetration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the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corrosive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environment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through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the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capillaries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is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not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occurring</a:t>
            </a:r>
            <a:endParaRPr lang="cs-CZ" dirty="0">
              <a:solidFill>
                <a:srgbClr val="000000"/>
              </a:solidFill>
              <a:latin typeface="+mn-lt"/>
            </a:endParaRPr>
          </a:p>
          <a:p>
            <a:pPr marL="742950" lvl="1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dirty="0" err="1">
                <a:solidFill>
                  <a:srgbClr val="000000"/>
                </a:solidFill>
                <a:latin typeface="+mn-lt"/>
              </a:rPr>
              <a:t>increase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in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thickness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→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increase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in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coating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efficiency</a:t>
            </a:r>
            <a:endParaRPr lang="cs-CZ" dirty="0">
              <a:solidFill>
                <a:srgbClr val="000000"/>
              </a:solidFill>
              <a:latin typeface="+mn-lt"/>
            </a:endParaRPr>
          </a:p>
          <a:p>
            <a:pPr lvl="1">
              <a:buClr>
                <a:srgbClr val="FFCC66"/>
              </a:buClr>
              <a:buNone/>
              <a:defRPr/>
            </a:pPr>
            <a:r>
              <a:rPr lang="cs-CZ" dirty="0">
                <a:solidFill>
                  <a:srgbClr val="000000"/>
                </a:solidFill>
                <a:latin typeface="+mn-lt"/>
              </a:rPr>
              <a:t>			  →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increase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in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internal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stress → peeling</a:t>
            </a:r>
          </a:p>
          <a:p>
            <a:pPr marL="742950" lvl="1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dirty="0" err="1">
                <a:solidFill>
                  <a:srgbClr val="000000"/>
                </a:solidFill>
                <a:latin typeface="+mn-lt"/>
              </a:rPr>
              <a:t>exposure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to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atmospheric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effects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→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thickness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reduction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,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destruction</a:t>
            </a:r>
            <a:endParaRPr lang="cs-CZ" dirty="0">
              <a:solidFill>
                <a:srgbClr val="000000"/>
              </a:solidFill>
              <a:latin typeface="+mn-lt"/>
            </a:endParaRPr>
          </a:p>
          <a:p>
            <a:pPr marL="742950" lvl="1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dirty="0" err="1">
                <a:solidFill>
                  <a:srgbClr val="000000"/>
                </a:solidFill>
                <a:latin typeface="+mn-lt"/>
              </a:rPr>
              <a:t>two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layers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: </a:t>
            </a:r>
            <a:r>
              <a:rPr lang="cs-CZ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rPr>
              <a:t>thickness</a:t>
            </a:r>
            <a:r>
              <a:rPr lang="cs-CZ" dirty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rPr>
              <a:t> up to 400 </a:t>
            </a:r>
            <a:r>
              <a:rPr lang="el-GR" dirty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rPr>
              <a:t>μ</a:t>
            </a:r>
            <a:r>
              <a:rPr lang="cs-CZ" dirty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rPr>
              <a:t>m</a:t>
            </a:r>
          </a:p>
          <a:p>
            <a:pPr marL="742950" lvl="1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dirty="0" err="1">
                <a:solidFill>
                  <a:srgbClr val="000000"/>
                </a:solidFill>
                <a:latin typeface="+mn-lt"/>
              </a:rPr>
              <a:t>formation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pores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–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the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presence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air in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the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coating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,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unsuitable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mixing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the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two-component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mixture</a:t>
            </a:r>
            <a:endParaRPr lang="cs-CZ" dirty="0">
              <a:solidFill>
                <a:srgbClr val="000000"/>
              </a:solidFill>
              <a:latin typeface="+mn-lt"/>
            </a:endParaRPr>
          </a:p>
          <a:p>
            <a:pPr marL="742950" lvl="1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endParaRPr lang="cs-CZ" dirty="0">
              <a:solidFill>
                <a:srgbClr val="000000"/>
              </a:solidFill>
              <a:latin typeface="+mn-lt"/>
            </a:endParaRPr>
          </a:p>
          <a:p>
            <a:pPr marL="742950" lvl="1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i="1" dirty="0" err="1">
                <a:solidFill>
                  <a:srgbClr val="000000"/>
                </a:solidFill>
                <a:latin typeface="+mn-lt"/>
              </a:rPr>
              <a:t>Determination</a:t>
            </a:r>
            <a:r>
              <a:rPr lang="cs-CZ" i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i="1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i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i="1" dirty="0" err="1">
                <a:solidFill>
                  <a:srgbClr val="000000"/>
                </a:solidFill>
                <a:latin typeface="+mn-lt"/>
              </a:rPr>
              <a:t>coating</a:t>
            </a:r>
            <a:r>
              <a:rPr lang="cs-CZ" i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i="1" dirty="0" err="1">
                <a:solidFill>
                  <a:srgbClr val="000000"/>
                </a:solidFill>
                <a:latin typeface="+mn-lt"/>
              </a:rPr>
              <a:t>thickness</a:t>
            </a:r>
            <a:endParaRPr lang="cs-CZ" i="1" dirty="0">
              <a:solidFill>
                <a:srgbClr val="000000"/>
              </a:solidFill>
              <a:latin typeface="+mn-lt"/>
            </a:endParaRPr>
          </a:p>
          <a:p>
            <a:pPr marL="1200150" lvl="2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dirty="0" err="1">
                <a:solidFill>
                  <a:srgbClr val="000000"/>
                </a:solidFill>
                <a:latin typeface="+mn-lt"/>
              </a:rPr>
              <a:t>destructive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and non-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destructive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methods</a:t>
            </a:r>
            <a:endParaRPr lang="cs-CZ" dirty="0">
              <a:solidFill>
                <a:srgbClr val="000000"/>
              </a:solidFill>
              <a:latin typeface="+mn-lt"/>
            </a:endParaRPr>
          </a:p>
          <a:p>
            <a:pPr marL="1200150" lvl="2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dirty="0" err="1">
                <a:solidFill>
                  <a:srgbClr val="000000"/>
                </a:solidFill>
                <a:latin typeface="+mn-lt"/>
              </a:rPr>
              <a:t>electromagnetic</a:t>
            </a:r>
            <a:r>
              <a:rPr lang="cs-CZ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+mn-lt"/>
              </a:rPr>
              <a:t>devices</a:t>
            </a:r>
            <a:endParaRPr lang="cs-CZ" sz="1800" dirty="0">
              <a:solidFill>
                <a:srgbClr val="000000"/>
              </a:solidFill>
              <a:latin typeface="+mn-lt"/>
              <a:cs typeface="Arial" pitchFamily="34" charset="0"/>
            </a:endParaRPr>
          </a:p>
        </p:txBody>
      </p:sp>
      <p:pic>
        <p:nvPicPr>
          <p:cNvPr id="45060" name="Picture 8" descr="MiniTest 7400 - tlouš&amp;tcaron;kom&amp;ecaron;r povrchových úpra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6653" y="4581128"/>
            <a:ext cx="2807543" cy="1462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15351C-A4DE-44A8-AC38-C45D36A59AC8}" type="slidenum">
              <a:rPr lang="cs-CZ" smtClean="0"/>
              <a:pPr>
                <a:defRPr/>
              </a:pPr>
              <a:t>46</a:t>
            </a:fld>
            <a:endParaRPr lang="cs-CZ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-95857" y="-105647"/>
            <a:ext cx="4701529" cy="90805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Coating</a:t>
            </a:r>
            <a:r>
              <a:rPr lang="cs-CZ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Properties</a:t>
            </a:r>
            <a:endParaRPr 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0" y="908050"/>
            <a:ext cx="9036050" cy="5706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Clr>
                <a:srgbClr val="FFCC66"/>
              </a:buClr>
              <a:defRPr/>
            </a:pPr>
            <a:r>
              <a:rPr lang="cs-CZ" dirty="0">
                <a:solidFill>
                  <a:srgbClr val="FFFFFF"/>
                </a:solidFill>
                <a:effectLst/>
                <a:latin typeface="Times New Roman" pitchFamily="18" charset="0"/>
              </a:rPr>
              <a:t>   </a:t>
            </a:r>
            <a:r>
              <a:rPr lang="cs-CZ" sz="2400" b="1" dirty="0" err="1">
                <a:solidFill>
                  <a:srgbClr val="FF0000"/>
                </a:solidFill>
                <a:latin typeface="+mn-lt"/>
              </a:rPr>
              <a:t>Adhesion</a:t>
            </a:r>
            <a:r>
              <a:rPr lang="cs-CZ" sz="24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cs-CZ" sz="2400" b="1" dirty="0" err="1">
                <a:solidFill>
                  <a:srgbClr val="FF0000"/>
                </a:solidFill>
                <a:latin typeface="+mn-lt"/>
              </a:rPr>
              <a:t>of</a:t>
            </a:r>
            <a:r>
              <a:rPr lang="cs-CZ" sz="24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cs-CZ" sz="2400" b="1" dirty="0" err="1">
                <a:solidFill>
                  <a:srgbClr val="FF0000"/>
                </a:solidFill>
                <a:latin typeface="+mn-lt"/>
              </a:rPr>
              <a:t>coatings</a:t>
            </a:r>
            <a:endParaRPr lang="cs-CZ" sz="2400" b="1" dirty="0">
              <a:solidFill>
                <a:srgbClr val="FF0000"/>
              </a:solidFill>
              <a:latin typeface="+mn-lt"/>
            </a:endParaRPr>
          </a:p>
          <a:p>
            <a:pPr marL="742950" lvl="1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2400" dirty="0">
                <a:solidFill>
                  <a:srgbClr val="000000"/>
                </a:solidFill>
                <a:latin typeface="+mn-lt"/>
              </a:rPr>
              <a:t>not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completely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clean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surface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– oxide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layer</a:t>
            </a:r>
            <a:endParaRPr lang="cs-CZ" sz="2400" dirty="0">
              <a:solidFill>
                <a:srgbClr val="000000"/>
              </a:solidFill>
              <a:latin typeface="+mn-lt"/>
            </a:endParaRPr>
          </a:p>
          <a:p>
            <a:pPr marL="742950" lvl="1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2400" dirty="0" err="1">
                <a:solidFill>
                  <a:srgbClr val="000000"/>
                </a:solidFill>
                <a:latin typeface="+mn-lt"/>
              </a:rPr>
              <a:t>formation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strong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chemisporporic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and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adsorption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bonds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between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paint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components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and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oxides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–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suitable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additives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in NH</a:t>
            </a:r>
          </a:p>
          <a:p>
            <a:pPr marL="742950" lvl="1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2400" dirty="0" err="1">
                <a:solidFill>
                  <a:srgbClr val="000000"/>
                </a:solidFill>
                <a:latin typeface="+mn-lt"/>
              </a:rPr>
              <a:t>adhesion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changes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with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time</a:t>
            </a:r>
            <a:endParaRPr lang="cs-CZ" sz="2400" dirty="0">
              <a:solidFill>
                <a:srgbClr val="000000"/>
              </a:solidFill>
              <a:latin typeface="+mn-lt"/>
            </a:endParaRPr>
          </a:p>
          <a:p>
            <a:pPr marL="742950" lvl="1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endParaRPr lang="cs-CZ" sz="1600" dirty="0">
              <a:solidFill>
                <a:srgbClr val="000000"/>
              </a:solidFill>
              <a:latin typeface="+mn-lt"/>
            </a:endParaRPr>
          </a:p>
          <a:p>
            <a:pPr marL="742950" lvl="1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2400" i="1" dirty="0" err="1">
                <a:solidFill>
                  <a:srgbClr val="FF0000"/>
                </a:solidFill>
                <a:latin typeface="+mn-lt"/>
              </a:rPr>
              <a:t>Determination</a:t>
            </a:r>
            <a:r>
              <a:rPr lang="cs-CZ" sz="2400" i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cs-CZ" sz="2400" i="1" dirty="0" err="1">
                <a:solidFill>
                  <a:srgbClr val="FF0000"/>
                </a:solidFill>
                <a:latin typeface="+mn-lt"/>
              </a:rPr>
              <a:t>of</a:t>
            </a:r>
            <a:r>
              <a:rPr lang="cs-CZ" sz="2400" i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cs-CZ" sz="2400" i="1" dirty="0" err="1">
                <a:solidFill>
                  <a:srgbClr val="FF0000"/>
                </a:solidFill>
                <a:latin typeface="+mn-lt"/>
              </a:rPr>
              <a:t>coating</a:t>
            </a:r>
            <a:r>
              <a:rPr lang="cs-CZ" sz="2400" i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cs-CZ" sz="2400" i="1" dirty="0" err="1">
                <a:solidFill>
                  <a:srgbClr val="FF0000"/>
                </a:solidFill>
                <a:latin typeface="+mn-lt"/>
              </a:rPr>
              <a:t>paint</a:t>
            </a:r>
            <a:r>
              <a:rPr lang="cs-CZ" sz="2400" i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cs-CZ" sz="2400" i="1" dirty="0" err="1">
                <a:solidFill>
                  <a:srgbClr val="FF0000"/>
                </a:solidFill>
                <a:latin typeface="+mn-lt"/>
              </a:rPr>
              <a:t>adhesion</a:t>
            </a:r>
            <a:endParaRPr lang="cs-CZ" sz="2400" i="1" dirty="0">
              <a:solidFill>
                <a:srgbClr val="FF0000"/>
              </a:solidFill>
              <a:latin typeface="+mn-lt"/>
            </a:endParaRPr>
          </a:p>
          <a:p>
            <a:pPr marL="1200150" lvl="2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2400" dirty="0" err="1">
                <a:solidFill>
                  <a:srgbClr val="000000"/>
                </a:solidFill>
                <a:latin typeface="+mn-lt"/>
              </a:rPr>
              <a:t>grid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test –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the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most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used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method</a:t>
            </a:r>
            <a:endParaRPr lang="cs-CZ" sz="2400" dirty="0">
              <a:solidFill>
                <a:srgbClr val="000000"/>
              </a:solidFill>
              <a:latin typeface="+mn-lt"/>
            </a:endParaRPr>
          </a:p>
          <a:p>
            <a:pPr marL="1200150" lvl="2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2400" dirty="0" err="1">
                <a:solidFill>
                  <a:srgbClr val="000000"/>
                </a:solidFill>
                <a:latin typeface="+mn-lt"/>
              </a:rPr>
              <a:t>cross-cut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method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–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two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cross-cuts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with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an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angle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45º and a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length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25 mm,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tearing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off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with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adhesive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tape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– 6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degrees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adhesion</a:t>
            </a:r>
            <a:endParaRPr lang="cs-CZ" sz="2400" dirty="0">
              <a:solidFill>
                <a:srgbClr val="000000"/>
              </a:solidFill>
              <a:latin typeface="+mn-lt"/>
            </a:endParaRPr>
          </a:p>
          <a:p>
            <a:pPr marL="1200150" lvl="2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2400" dirty="0" err="1">
                <a:solidFill>
                  <a:srgbClr val="000000"/>
                </a:solidFill>
                <a:latin typeface="+mn-lt"/>
              </a:rPr>
              <a:t>tear-off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test –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for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coatings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with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thicknesses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over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250 </a:t>
            </a:r>
            <a:r>
              <a:rPr lang="el-GR" sz="2400" dirty="0">
                <a:solidFill>
                  <a:srgbClr val="000000"/>
                </a:solidFill>
                <a:latin typeface="+mn-lt"/>
              </a:rPr>
              <a:t>μ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m,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expressed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as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the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force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required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to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tear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off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a unit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the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coating</a:t>
            </a:r>
            <a:r>
              <a:rPr lang="cs-CZ" sz="2400" dirty="0">
                <a:solidFill>
                  <a:srgbClr val="000000"/>
                </a:solidFill>
                <a:latin typeface="+mn-lt"/>
              </a:rPr>
              <a:t> area in </a:t>
            </a:r>
            <a:r>
              <a:rPr lang="cs-CZ" sz="2400" dirty="0" err="1">
                <a:solidFill>
                  <a:srgbClr val="000000"/>
                </a:solidFill>
                <a:latin typeface="+mn-lt"/>
              </a:rPr>
              <a:t>MPa</a:t>
            </a:r>
            <a:endParaRPr lang="cs-CZ" sz="24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15351C-A4DE-44A8-AC38-C45D36A59AC8}" type="slidenum">
              <a:rPr lang="cs-CZ" smtClean="0"/>
              <a:pPr>
                <a:defRPr/>
              </a:pPr>
              <a:t>47</a:t>
            </a:fld>
            <a:endParaRPr lang="cs-CZ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0"/>
            <a:ext cx="8229600" cy="90805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Protective</a:t>
            </a:r>
            <a:r>
              <a:rPr lang="cs-CZ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Coating</a:t>
            </a:r>
            <a:r>
              <a:rPr lang="cs-CZ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Properties</a:t>
            </a:r>
            <a:endParaRPr 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0" y="765175"/>
            <a:ext cx="9036050" cy="4912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Clr>
                <a:srgbClr val="FFCC66"/>
              </a:buClr>
              <a:defRPr/>
            </a:pPr>
            <a:r>
              <a:rPr lang="cs-CZ" sz="1800" dirty="0">
                <a:solidFill>
                  <a:srgbClr val="FFFFFF"/>
                </a:solidFill>
                <a:effectLst/>
                <a:latin typeface="Times New Roman" pitchFamily="18" charset="0"/>
              </a:rPr>
              <a:t>   </a:t>
            </a:r>
            <a:r>
              <a:rPr lang="cs-CZ" sz="1800" b="1" dirty="0">
                <a:solidFill>
                  <a:srgbClr val="FF0000"/>
                </a:solidFill>
                <a:latin typeface="+mn-lt"/>
              </a:rPr>
              <a:t>Porosity </a:t>
            </a:r>
            <a:r>
              <a:rPr lang="cs-CZ" sz="1800" b="1" dirty="0" err="1">
                <a:solidFill>
                  <a:srgbClr val="FF0000"/>
                </a:solidFill>
                <a:latin typeface="+mn-lt"/>
              </a:rPr>
              <a:t>of</a:t>
            </a:r>
            <a:r>
              <a:rPr lang="cs-CZ" sz="1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cs-CZ" sz="1800" b="1" dirty="0" err="1">
                <a:solidFill>
                  <a:srgbClr val="FF0000"/>
                </a:solidFill>
                <a:latin typeface="+mn-lt"/>
              </a:rPr>
              <a:t>coatings</a:t>
            </a:r>
            <a:endParaRPr lang="cs-CZ" sz="1800" b="1" dirty="0">
              <a:solidFill>
                <a:srgbClr val="FF0000"/>
              </a:solidFill>
              <a:latin typeface="+mn-lt"/>
            </a:endParaRPr>
          </a:p>
          <a:p>
            <a:pPr marL="742950" lvl="1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800" dirty="0" err="1">
                <a:solidFill>
                  <a:srgbClr val="000000"/>
                </a:solidFill>
                <a:latin typeface="+mn-lt"/>
              </a:rPr>
              <a:t>dangerous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for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coatings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with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an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adhesive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or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barrier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mechanism</a:t>
            </a:r>
            <a:endParaRPr lang="cs-CZ" sz="1800" dirty="0">
              <a:solidFill>
                <a:srgbClr val="000000"/>
              </a:solidFill>
              <a:latin typeface="+mn-lt"/>
            </a:endParaRPr>
          </a:p>
          <a:p>
            <a:pPr marL="742950" lvl="1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800" dirty="0" err="1">
                <a:solidFill>
                  <a:srgbClr val="000000"/>
                </a:solidFill>
                <a:latin typeface="+mn-lt"/>
              </a:rPr>
              <a:t>decreases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with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increasing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thickness</a:t>
            </a:r>
            <a:endParaRPr lang="cs-CZ" sz="1800" dirty="0">
              <a:solidFill>
                <a:srgbClr val="000000"/>
              </a:solidFill>
              <a:latin typeface="+mn-lt"/>
            </a:endParaRPr>
          </a:p>
          <a:p>
            <a:pPr marL="742950" lvl="1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800" dirty="0" err="1">
                <a:solidFill>
                  <a:srgbClr val="000000"/>
                </a:solidFill>
                <a:latin typeface="+mn-lt"/>
              </a:rPr>
              <a:t>influences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: </a:t>
            </a:r>
          </a:p>
          <a:p>
            <a:pPr marL="1200150" lvl="2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800" dirty="0">
                <a:solidFill>
                  <a:srgbClr val="000000"/>
                </a:solidFill>
                <a:latin typeface="+mn-lt"/>
              </a:rPr>
              <a:t>type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NH</a:t>
            </a:r>
          </a:p>
          <a:p>
            <a:pPr marL="1200150" lvl="2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800" dirty="0">
                <a:solidFill>
                  <a:srgbClr val="000000"/>
                </a:solidFill>
                <a:latin typeface="+mn-lt"/>
              </a:rPr>
              <a:t>type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solvent</a:t>
            </a:r>
            <a:endParaRPr lang="cs-CZ" sz="1800" dirty="0">
              <a:solidFill>
                <a:srgbClr val="000000"/>
              </a:solidFill>
              <a:latin typeface="+mn-lt"/>
            </a:endParaRPr>
          </a:p>
          <a:p>
            <a:pPr marL="1200150" lvl="2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800" dirty="0" err="1">
                <a:solidFill>
                  <a:srgbClr val="000000"/>
                </a:solidFill>
                <a:latin typeface="+mn-lt"/>
              </a:rPr>
              <a:t>conditions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for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making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paints</a:t>
            </a:r>
            <a:endParaRPr lang="cs-CZ" sz="1800" dirty="0">
              <a:solidFill>
                <a:srgbClr val="000000"/>
              </a:solidFill>
              <a:latin typeface="+mn-lt"/>
            </a:endParaRPr>
          </a:p>
          <a:p>
            <a:pPr marL="742950" lvl="1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800" dirty="0" err="1">
                <a:solidFill>
                  <a:srgbClr val="000000"/>
                </a:solidFill>
                <a:latin typeface="+mn-lt"/>
              </a:rPr>
              <a:t>dimensions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pores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and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properties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their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walls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: influence on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the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possibility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penetration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of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the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corrosive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environment</a:t>
            </a:r>
            <a:endParaRPr lang="cs-CZ" sz="1800" dirty="0">
              <a:solidFill>
                <a:srgbClr val="000000"/>
              </a:solidFill>
              <a:latin typeface="+mn-lt"/>
            </a:endParaRPr>
          </a:p>
          <a:p>
            <a:pPr marL="742950" lvl="1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800" dirty="0" err="1">
                <a:solidFill>
                  <a:srgbClr val="000000"/>
                </a:solidFill>
                <a:latin typeface="+mn-lt"/>
              </a:rPr>
              <a:t>must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be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checked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especially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in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storage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facilities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: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tanks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for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chemical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and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aggressive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substances</a:t>
            </a:r>
            <a:endParaRPr lang="cs-CZ" sz="1800" dirty="0">
              <a:solidFill>
                <a:srgbClr val="000000"/>
              </a:solidFill>
              <a:latin typeface="+mn-lt"/>
            </a:endParaRPr>
          </a:p>
          <a:p>
            <a:pPr marL="742950" lvl="1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endParaRPr lang="cs-CZ" sz="1800" dirty="0">
              <a:solidFill>
                <a:srgbClr val="000000"/>
              </a:solidFill>
              <a:latin typeface="+mn-lt"/>
            </a:endParaRPr>
          </a:p>
          <a:p>
            <a:pPr marL="742950" lvl="1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800" i="1" dirty="0" err="1">
                <a:solidFill>
                  <a:srgbClr val="FF0000"/>
                </a:solidFill>
                <a:latin typeface="+mn-lt"/>
              </a:rPr>
              <a:t>Determination</a:t>
            </a:r>
            <a:r>
              <a:rPr lang="cs-CZ" sz="1800" i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cs-CZ" sz="1800" i="1" dirty="0" err="1">
                <a:solidFill>
                  <a:srgbClr val="FF0000"/>
                </a:solidFill>
                <a:latin typeface="+mn-lt"/>
              </a:rPr>
              <a:t>of</a:t>
            </a:r>
            <a:r>
              <a:rPr lang="cs-CZ" sz="1800" i="1" dirty="0">
                <a:solidFill>
                  <a:srgbClr val="FF0000"/>
                </a:solidFill>
                <a:latin typeface="+mn-lt"/>
              </a:rPr>
              <a:t> porosity</a:t>
            </a:r>
          </a:p>
          <a:p>
            <a:pPr marL="1200150" lvl="2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800" dirty="0">
                <a:solidFill>
                  <a:srgbClr val="000000"/>
                </a:solidFill>
                <a:latin typeface="+mn-lt"/>
              </a:rPr>
              <a:t>non-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destructive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methods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–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small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thickness</a:t>
            </a:r>
            <a:endParaRPr lang="cs-CZ" sz="1800" dirty="0">
              <a:solidFill>
                <a:srgbClr val="000000"/>
              </a:solidFill>
              <a:latin typeface="+mn-lt"/>
            </a:endParaRPr>
          </a:p>
          <a:p>
            <a:pPr marL="1200150" lvl="2" indent="-285750">
              <a:buClr>
                <a:srgbClr val="FFCC66"/>
              </a:buClr>
              <a:buFont typeface="Wingdings" pitchFamily="2" charset="2"/>
              <a:buChar char="q"/>
              <a:defRPr/>
            </a:pPr>
            <a:r>
              <a:rPr lang="cs-CZ" sz="1800" dirty="0" err="1">
                <a:solidFill>
                  <a:srgbClr val="000000"/>
                </a:solidFill>
                <a:latin typeface="+mn-lt"/>
              </a:rPr>
              <a:t>high-tension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test –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large</a:t>
            </a:r>
            <a:r>
              <a:rPr lang="cs-CZ" sz="18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+mn-lt"/>
              </a:rPr>
              <a:t>thickness</a:t>
            </a:r>
            <a:endParaRPr lang="cs-CZ" sz="1800" dirty="0">
              <a:solidFill>
                <a:srgbClr val="000000"/>
              </a:solidFill>
              <a:latin typeface="+mn-lt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15351C-A4DE-44A8-AC38-C45D36A59AC8}" type="slidenum">
              <a:rPr lang="cs-CZ" smtClean="0"/>
              <a:pPr>
                <a:defRPr/>
              </a:pPr>
              <a:t>48</a:t>
            </a:fld>
            <a:endParaRPr lang="cs-CZ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817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-99392"/>
            <a:ext cx="8229600" cy="1052513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dirty="0">
                <a:solidFill>
                  <a:srgbClr val="FF0000"/>
                </a:solidFill>
              </a:rPr>
              <a:t>E - </a:t>
            </a:r>
            <a:r>
              <a:rPr lang="cs-CZ" sz="4000" dirty="0" err="1">
                <a:solidFill>
                  <a:srgbClr val="FF0000"/>
                </a:solidFill>
              </a:rPr>
              <a:t>Powder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Varnish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Coatings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818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751017"/>
            <a:ext cx="8667750" cy="6121400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cs-CZ" sz="1800" b="1" dirty="0" err="1">
                <a:solidFill>
                  <a:srgbClr val="FF0000"/>
                </a:solidFill>
                <a:effectLst/>
              </a:rPr>
              <a:t>Principle</a:t>
            </a:r>
            <a:r>
              <a:rPr lang="cs-CZ" sz="1800" b="1" dirty="0">
                <a:solidFill>
                  <a:srgbClr val="FF0000"/>
                </a:solidFill>
                <a:effectLst/>
              </a:rPr>
              <a:t>:</a:t>
            </a:r>
          </a:p>
          <a:p>
            <a:pPr>
              <a:defRPr/>
            </a:pPr>
            <a:r>
              <a:rPr lang="cs-CZ" sz="1800" b="1" dirty="0" err="1">
                <a:solidFill>
                  <a:srgbClr val="000000"/>
                </a:solidFill>
                <a:effectLst/>
              </a:rPr>
              <a:t>Melting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and run-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off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of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powder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particles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</a:p>
          <a:p>
            <a:pPr marL="0" indent="0">
              <a:buNone/>
              <a:defRPr/>
            </a:pPr>
            <a:r>
              <a:rPr lang="cs-CZ" sz="1800" b="1" dirty="0" err="1">
                <a:solidFill>
                  <a:srgbClr val="FF0000"/>
                </a:solidFill>
                <a:effectLst/>
              </a:rPr>
              <a:t>Advantages</a:t>
            </a:r>
            <a:r>
              <a:rPr lang="cs-CZ" sz="1800" b="1" dirty="0">
                <a:solidFill>
                  <a:srgbClr val="FF0000"/>
                </a:solidFill>
                <a:effectLst/>
              </a:rPr>
              <a:t> (</a:t>
            </a:r>
            <a:r>
              <a:rPr lang="cs-CZ" sz="1800" b="1" dirty="0" err="1">
                <a:solidFill>
                  <a:srgbClr val="FF0000"/>
                </a:solidFill>
                <a:effectLst/>
              </a:rPr>
              <a:t>comparison</a:t>
            </a:r>
            <a:r>
              <a:rPr lang="cs-CZ" sz="1800" b="1" dirty="0">
                <a:solidFill>
                  <a:srgbClr val="FF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FF0000"/>
                </a:solidFill>
                <a:effectLst/>
              </a:rPr>
              <a:t>with</a:t>
            </a:r>
            <a:r>
              <a:rPr lang="cs-CZ" sz="1800" b="1" dirty="0">
                <a:solidFill>
                  <a:srgbClr val="FF0000"/>
                </a:solidFill>
                <a:effectLst/>
              </a:rPr>
              <a:t> NH):</a:t>
            </a:r>
          </a:p>
          <a:p>
            <a:pPr>
              <a:defRPr/>
            </a:pPr>
            <a:r>
              <a:rPr lang="cs-CZ" sz="1800" b="1" dirty="0" err="1">
                <a:solidFill>
                  <a:srgbClr val="000000"/>
                </a:solidFill>
                <a:effectLst/>
              </a:rPr>
              <a:t>technologically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undemanding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,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energy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saving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→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lower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price</a:t>
            </a:r>
            <a:endParaRPr lang="cs-CZ" sz="1800" b="1" dirty="0">
              <a:solidFill>
                <a:srgbClr val="000000"/>
              </a:solidFill>
              <a:effectLst/>
            </a:endParaRPr>
          </a:p>
          <a:p>
            <a:pPr>
              <a:defRPr/>
            </a:pPr>
            <a:r>
              <a:rPr lang="cs-CZ" sz="1800" b="1" dirty="0" err="1">
                <a:solidFill>
                  <a:srgbClr val="000000"/>
                </a:solidFill>
                <a:effectLst/>
              </a:rPr>
              <a:t>saving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solvents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,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ease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of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waste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disposal</a:t>
            </a:r>
            <a:endParaRPr lang="cs-CZ" sz="1800" b="1" dirty="0">
              <a:solidFill>
                <a:srgbClr val="000000"/>
              </a:solidFill>
              <a:effectLst/>
            </a:endParaRPr>
          </a:p>
          <a:p>
            <a:pPr marL="0" indent="0">
              <a:buNone/>
              <a:defRPr/>
            </a:pPr>
            <a:r>
              <a:rPr lang="cs-CZ" sz="1800" b="1" dirty="0">
                <a:solidFill>
                  <a:srgbClr val="000000"/>
                </a:solidFill>
                <a:effectLst/>
              </a:rPr>
              <a:t>	→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environmental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protection</a:t>
            </a:r>
            <a:endParaRPr lang="cs-CZ" sz="1800" b="1" dirty="0">
              <a:solidFill>
                <a:srgbClr val="000000"/>
              </a:solidFill>
              <a:effectLst/>
            </a:endParaRPr>
          </a:p>
          <a:p>
            <a:pPr>
              <a:defRPr/>
            </a:pPr>
            <a:r>
              <a:rPr lang="cs-CZ" sz="1800" b="1" dirty="0" err="1">
                <a:solidFill>
                  <a:srgbClr val="000000"/>
                </a:solidFill>
                <a:effectLst/>
              </a:rPr>
              <a:t>high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quality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single-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layer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coating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→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time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saving</a:t>
            </a:r>
            <a:endParaRPr lang="cs-CZ" sz="1800" b="1" dirty="0">
              <a:solidFill>
                <a:srgbClr val="000000"/>
              </a:solidFill>
              <a:effectLst/>
            </a:endParaRPr>
          </a:p>
          <a:p>
            <a:pPr>
              <a:defRPr/>
            </a:pPr>
            <a:r>
              <a:rPr lang="cs-CZ" sz="1800" b="1" dirty="0" err="1">
                <a:solidFill>
                  <a:srgbClr val="000000"/>
                </a:solidFill>
                <a:effectLst/>
              </a:rPr>
              <a:t>high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usability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of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material</a:t>
            </a:r>
            <a:endParaRPr lang="cs-CZ" sz="1800" b="1" dirty="0">
              <a:solidFill>
                <a:srgbClr val="000000"/>
              </a:solidFill>
              <a:effectLst/>
            </a:endParaRPr>
          </a:p>
          <a:p>
            <a:pPr>
              <a:defRPr/>
            </a:pPr>
            <a:r>
              <a:rPr lang="cs-CZ" sz="1800" b="1" dirty="0" err="1">
                <a:solidFill>
                  <a:srgbClr val="000000"/>
                </a:solidFill>
                <a:effectLst/>
              </a:rPr>
              <a:t>operational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safety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during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preparation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and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storage</a:t>
            </a:r>
            <a:endParaRPr lang="cs-CZ" sz="1800" b="1" dirty="0">
              <a:solidFill>
                <a:srgbClr val="000000"/>
              </a:solidFill>
              <a:effectLst/>
            </a:endParaRPr>
          </a:p>
          <a:p>
            <a:pPr>
              <a:defRPr/>
            </a:pPr>
            <a:r>
              <a:rPr lang="cs-CZ" sz="1800" b="1" dirty="0" err="1">
                <a:solidFill>
                  <a:srgbClr val="000000"/>
                </a:solidFill>
                <a:effectLst/>
              </a:rPr>
              <a:t>possibility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of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automation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→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saving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of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work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space</a:t>
            </a:r>
            <a:endParaRPr lang="cs-CZ" sz="1800" b="1" dirty="0">
              <a:solidFill>
                <a:srgbClr val="000000"/>
              </a:solidFill>
              <a:effectLst/>
            </a:endParaRPr>
          </a:p>
          <a:p>
            <a:pPr>
              <a:defRPr/>
            </a:pPr>
            <a:r>
              <a:rPr lang="cs-CZ" sz="1800" b="1" dirty="0" err="1">
                <a:solidFill>
                  <a:srgbClr val="000000"/>
                </a:solidFill>
                <a:effectLst/>
              </a:rPr>
              <a:t>high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chemical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and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corrosion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resistance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→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saving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of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material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and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raw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materials</a:t>
            </a:r>
            <a:endParaRPr lang="cs-CZ" sz="1800" b="1" dirty="0">
              <a:solidFill>
                <a:srgbClr val="000000"/>
              </a:solidFill>
              <a:effectLst/>
            </a:endParaRPr>
          </a:p>
          <a:p>
            <a:pPr>
              <a:defRPr/>
            </a:pPr>
            <a:r>
              <a:rPr lang="cs-CZ" sz="1800" b="1" dirty="0" err="1">
                <a:solidFill>
                  <a:srgbClr val="000000"/>
                </a:solidFill>
                <a:effectLst/>
              </a:rPr>
              <a:t>better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coverage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of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surface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irregularities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1800" b="1" dirty="0" err="1">
                <a:solidFill>
                  <a:srgbClr val="FF0000"/>
                </a:solidFill>
                <a:effectLst/>
              </a:rPr>
              <a:t>Disadvantage</a:t>
            </a:r>
            <a:r>
              <a:rPr lang="cs-CZ" sz="1800" b="1" dirty="0">
                <a:solidFill>
                  <a:srgbClr val="FF0000"/>
                </a:solidFill>
                <a:effectLst/>
              </a:rPr>
              <a:t>:</a:t>
            </a:r>
          </a:p>
          <a:p>
            <a:pPr>
              <a:defRPr/>
            </a:pPr>
            <a:r>
              <a:rPr lang="cs-CZ" sz="1800" b="1" dirty="0">
                <a:solidFill>
                  <a:srgbClr val="000000"/>
                </a:solidFill>
                <a:effectLst/>
              </a:rPr>
              <a:t>do not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contain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anti-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corrosion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pigments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→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combinations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with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inorganic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non-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metallic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coatings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,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e.g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.,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phosphate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–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simultaneous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increase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of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adhesion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of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coating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to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1800" b="1" dirty="0">
                <a:solidFill>
                  <a:srgbClr val="000000"/>
                </a:solidFill>
                <a:effectLst/>
              </a:rPr>
              <a:t> metal </a:t>
            </a:r>
            <a:r>
              <a:rPr lang="cs-CZ" sz="1800" b="1" dirty="0" err="1">
                <a:solidFill>
                  <a:srgbClr val="000000"/>
                </a:solidFill>
                <a:effectLst/>
              </a:rPr>
              <a:t>substrate</a:t>
            </a:r>
            <a:endParaRPr lang="cs-CZ" sz="1800" b="1" dirty="0">
              <a:solidFill>
                <a:srgbClr val="000000"/>
              </a:solidFill>
              <a:effectLst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C963D3-2C90-42ED-B2E3-C0F89B4455BB}" type="slidenum">
              <a:rPr lang="cs-CZ" smtClean="0"/>
              <a:pPr>
                <a:defRPr/>
              </a:pPr>
              <a:t>49</a:t>
            </a:fld>
            <a:endParaRPr lang="cs-CZ"/>
          </a:p>
        </p:txBody>
      </p:sp>
    </p:spTree>
  </p:cSld>
  <p:clrMapOvr>
    <a:masterClrMapping/>
  </p:clrMapOvr>
  <p:transition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817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29600" cy="1052513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dirty="0">
                <a:solidFill>
                  <a:srgbClr val="FF0000"/>
                </a:solidFill>
              </a:rPr>
              <a:t>E - </a:t>
            </a:r>
            <a:r>
              <a:rPr lang="cs-CZ" sz="4000" dirty="0" err="1">
                <a:solidFill>
                  <a:srgbClr val="FF0000"/>
                </a:solidFill>
              </a:rPr>
              <a:t>Powder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Varnish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Coatings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818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908050"/>
            <a:ext cx="8667750" cy="6121400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cs-CZ" sz="2400" dirty="0">
                <a:solidFill>
                  <a:srgbClr val="FF0000"/>
                </a:solidFill>
              </a:rPr>
              <a:t>Use: </a:t>
            </a:r>
          </a:p>
          <a:p>
            <a:pPr>
              <a:defRPr/>
            </a:pPr>
            <a:r>
              <a:rPr lang="cs-CZ" sz="2400" dirty="0" err="1">
                <a:solidFill>
                  <a:srgbClr val="000000"/>
                </a:solidFill>
              </a:rPr>
              <a:t>steel</a:t>
            </a:r>
            <a:r>
              <a:rPr lang="cs-CZ" sz="2400" dirty="0">
                <a:solidFill>
                  <a:srgbClr val="000000"/>
                </a:solidFill>
              </a:rPr>
              <a:t>, </a:t>
            </a:r>
            <a:r>
              <a:rPr lang="cs-CZ" sz="2400" dirty="0" err="1">
                <a:solidFill>
                  <a:srgbClr val="000000"/>
                </a:solidFill>
              </a:rPr>
              <a:t>galvanized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sheet</a:t>
            </a:r>
            <a:r>
              <a:rPr lang="cs-CZ" sz="2400" dirty="0">
                <a:solidFill>
                  <a:srgbClr val="000000"/>
                </a:solidFill>
              </a:rPr>
              <a:t> metal, aluminium, </a:t>
            </a:r>
            <a:r>
              <a:rPr lang="cs-CZ" sz="2400" dirty="0" err="1">
                <a:solidFill>
                  <a:srgbClr val="000000"/>
                </a:solidFill>
              </a:rPr>
              <a:t>copper</a:t>
            </a:r>
            <a:r>
              <a:rPr lang="cs-CZ" sz="2400" dirty="0">
                <a:solidFill>
                  <a:srgbClr val="000000"/>
                </a:solidFill>
              </a:rPr>
              <a:t> and </a:t>
            </a:r>
            <a:r>
              <a:rPr lang="cs-CZ" sz="2400" dirty="0" err="1">
                <a:solidFill>
                  <a:srgbClr val="000000"/>
                </a:solidFill>
              </a:rPr>
              <a:t>their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alloys</a:t>
            </a:r>
            <a:r>
              <a:rPr lang="cs-CZ" sz="2400" dirty="0">
                <a:solidFill>
                  <a:srgbClr val="000000"/>
                </a:solidFill>
              </a:rPr>
              <a:t>, non-</a:t>
            </a:r>
            <a:r>
              <a:rPr lang="cs-CZ" sz="2400" dirty="0" err="1">
                <a:solidFill>
                  <a:srgbClr val="000000"/>
                </a:solidFill>
              </a:rPr>
              <a:t>metallic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materials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dirty="0" err="1">
                <a:solidFill>
                  <a:srgbClr val="FF0000"/>
                </a:solidFill>
              </a:rPr>
              <a:t>Properties</a:t>
            </a:r>
            <a:r>
              <a:rPr lang="cs-CZ" sz="2400" dirty="0">
                <a:solidFill>
                  <a:srgbClr val="FF0000"/>
                </a:solidFill>
              </a:rPr>
              <a:t>: </a:t>
            </a:r>
          </a:p>
          <a:p>
            <a:pPr>
              <a:defRPr/>
            </a:pPr>
            <a:r>
              <a:rPr lang="cs-CZ" sz="2400" dirty="0" err="1">
                <a:solidFill>
                  <a:srgbClr val="000000"/>
                </a:solidFill>
              </a:rPr>
              <a:t>abrasion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resistance</a:t>
            </a:r>
            <a:endParaRPr lang="cs-CZ" sz="2400" dirty="0">
              <a:solidFill>
                <a:srgbClr val="000000"/>
              </a:solidFill>
            </a:endParaRPr>
          </a:p>
          <a:p>
            <a:pPr>
              <a:defRPr/>
            </a:pPr>
            <a:r>
              <a:rPr lang="cs-CZ" sz="2400" dirty="0" err="1">
                <a:solidFill>
                  <a:srgbClr val="000000"/>
                </a:solidFill>
              </a:rPr>
              <a:t>resistance</a:t>
            </a:r>
            <a:r>
              <a:rPr lang="cs-CZ" sz="2400" dirty="0">
                <a:solidFill>
                  <a:srgbClr val="000000"/>
                </a:solidFill>
              </a:rPr>
              <a:t> to </a:t>
            </a:r>
            <a:r>
              <a:rPr lang="cs-CZ" sz="2400" dirty="0" err="1">
                <a:solidFill>
                  <a:srgbClr val="000000"/>
                </a:solidFill>
              </a:rPr>
              <a:t>higher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temperatures</a:t>
            </a:r>
            <a:endParaRPr lang="cs-CZ" sz="2400" dirty="0">
              <a:solidFill>
                <a:srgbClr val="000000"/>
              </a:solidFill>
            </a:endParaRPr>
          </a:p>
          <a:p>
            <a:pPr>
              <a:defRPr/>
            </a:pPr>
            <a:r>
              <a:rPr lang="cs-CZ" sz="2400" dirty="0" err="1">
                <a:solidFill>
                  <a:srgbClr val="000000"/>
                </a:solidFill>
              </a:rPr>
              <a:t>colour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fastness</a:t>
            </a:r>
            <a:endParaRPr lang="cs-CZ" sz="2400" dirty="0">
              <a:solidFill>
                <a:srgbClr val="000000"/>
              </a:solidFill>
            </a:endParaRPr>
          </a:p>
          <a:p>
            <a:pPr>
              <a:defRPr/>
            </a:pPr>
            <a:r>
              <a:rPr lang="cs-CZ" sz="2400" dirty="0" err="1">
                <a:solidFill>
                  <a:srgbClr val="000000"/>
                </a:solidFill>
              </a:rPr>
              <a:t>antibacterial</a:t>
            </a:r>
            <a:endParaRPr lang="cs-CZ" sz="2400" dirty="0">
              <a:solidFill>
                <a:srgbClr val="000000"/>
              </a:solidFill>
            </a:endParaRPr>
          </a:p>
          <a:p>
            <a:pPr>
              <a:defRPr/>
            </a:pPr>
            <a:r>
              <a:rPr lang="cs-CZ" sz="2400" dirty="0" err="1">
                <a:solidFill>
                  <a:srgbClr val="000000"/>
                </a:solidFill>
              </a:rPr>
              <a:t>surface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impermeability</a:t>
            </a:r>
            <a:endParaRPr lang="cs-CZ" sz="2400" dirty="0">
              <a:solidFill>
                <a:srgbClr val="000000"/>
              </a:solidFill>
            </a:endParaRPr>
          </a:p>
          <a:p>
            <a:pPr>
              <a:defRPr/>
            </a:pPr>
            <a:r>
              <a:rPr lang="cs-CZ" sz="2400" dirty="0" err="1">
                <a:solidFill>
                  <a:srgbClr val="000000"/>
                </a:solidFill>
              </a:rPr>
              <a:t>defined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electrical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resistance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or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conductivity</a:t>
            </a:r>
            <a:endParaRPr lang="cs-CZ" sz="2400" dirty="0">
              <a:solidFill>
                <a:srgbClr val="000000"/>
              </a:solidFill>
            </a:endParaRPr>
          </a:p>
          <a:p>
            <a:pPr>
              <a:defRPr/>
            </a:pPr>
            <a:r>
              <a:rPr lang="cs-CZ" sz="2400" dirty="0" err="1">
                <a:solidFill>
                  <a:srgbClr val="000000"/>
                </a:solidFill>
              </a:rPr>
              <a:t>facade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quality</a:t>
            </a:r>
            <a:endParaRPr lang="cs-CZ" sz="2400" dirty="0">
              <a:solidFill>
                <a:srgbClr val="000000"/>
              </a:solidFill>
            </a:endParaRPr>
          </a:p>
          <a:p>
            <a:pPr>
              <a:defRPr/>
            </a:pPr>
            <a:r>
              <a:rPr lang="cs-CZ" sz="2400" dirty="0" err="1">
                <a:solidFill>
                  <a:srgbClr val="000000"/>
                </a:solidFill>
              </a:rPr>
              <a:t>immutability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of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properties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even</a:t>
            </a:r>
            <a:r>
              <a:rPr lang="cs-CZ" sz="2400" dirty="0">
                <a:solidFill>
                  <a:srgbClr val="000000"/>
                </a:solidFill>
              </a:rPr>
              <a:t> in </a:t>
            </a:r>
            <a:r>
              <a:rPr lang="cs-CZ" sz="2400" dirty="0" err="1">
                <a:solidFill>
                  <a:srgbClr val="000000"/>
                </a:solidFill>
              </a:rPr>
              <a:t>extreme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atmospheric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conditions</a:t>
            </a:r>
            <a:endParaRPr lang="cs-CZ" sz="2400" dirty="0">
              <a:solidFill>
                <a:srgbClr val="00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C963D3-2C90-42ED-B2E3-C0F89B4455BB}" type="slidenum">
              <a:rPr lang="cs-CZ" smtClean="0"/>
              <a:pPr>
                <a:defRPr/>
              </a:pPr>
              <a:t>50</a:t>
            </a:fld>
            <a:endParaRPr lang="cs-CZ"/>
          </a:p>
        </p:txBody>
      </p:sp>
    </p:spTree>
  </p:cSld>
  <p:clrMapOvr>
    <a:masterClrMapping/>
  </p:clrMapOvr>
  <p:transition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817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29600" cy="1052513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dirty="0">
                <a:solidFill>
                  <a:srgbClr val="FF0000"/>
                </a:solidFill>
              </a:rPr>
              <a:t>E - </a:t>
            </a:r>
            <a:r>
              <a:rPr lang="cs-CZ" sz="4000" dirty="0" err="1">
                <a:solidFill>
                  <a:srgbClr val="FF0000"/>
                </a:solidFill>
              </a:rPr>
              <a:t>Powder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Varnish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Coatings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818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908050"/>
            <a:ext cx="8667750" cy="6121400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cs-CZ" sz="2400" dirty="0" err="1">
                <a:solidFill>
                  <a:srgbClr val="FF0000"/>
                </a:solidFill>
              </a:rPr>
              <a:t>Thermosets</a:t>
            </a:r>
            <a:r>
              <a:rPr lang="cs-CZ" sz="2400" dirty="0">
                <a:solidFill>
                  <a:srgbClr val="FF0000"/>
                </a:solidFill>
              </a:rPr>
              <a:t> (</a:t>
            </a:r>
            <a:r>
              <a:rPr lang="cs-CZ" sz="2400" dirty="0" err="1">
                <a:solidFill>
                  <a:srgbClr val="FF0000"/>
                </a:solidFill>
              </a:rPr>
              <a:t>thermosetting</a:t>
            </a: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err="1">
                <a:solidFill>
                  <a:srgbClr val="FF0000"/>
                </a:solidFill>
              </a:rPr>
              <a:t>polymers</a:t>
            </a:r>
            <a:r>
              <a:rPr lang="cs-CZ" sz="2400" dirty="0">
                <a:solidFill>
                  <a:srgbClr val="FF0000"/>
                </a:solidFill>
              </a:rPr>
              <a:t>):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300" dirty="0" err="1">
                <a:solidFill>
                  <a:srgbClr val="FF0000"/>
                </a:solidFill>
                <a:effectLst/>
              </a:rPr>
              <a:t>Epoxy</a:t>
            </a:r>
            <a:r>
              <a:rPr lang="cs-CZ" sz="2300" dirty="0">
                <a:solidFill>
                  <a:srgbClr val="FF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FF0000"/>
                </a:solidFill>
                <a:effectLst/>
              </a:rPr>
              <a:t>powder</a:t>
            </a:r>
            <a:r>
              <a:rPr lang="cs-CZ" sz="2300" dirty="0">
                <a:solidFill>
                  <a:srgbClr val="FF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FF0000"/>
                </a:solidFill>
                <a:effectLst/>
              </a:rPr>
              <a:t>paints</a:t>
            </a:r>
            <a:r>
              <a:rPr lang="cs-CZ" sz="2300" dirty="0">
                <a:solidFill>
                  <a:srgbClr val="FF0000"/>
                </a:solidFill>
                <a:effectLst/>
              </a:rPr>
              <a:t>(EP)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2300" dirty="0">
                <a:effectLst/>
              </a:rPr>
              <a:t>	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for</a:t>
            </a:r>
            <a:r>
              <a:rPr lang="cs-CZ" sz="2300" dirty="0">
                <a:solidFill>
                  <a:srgbClr val="00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interiors</a:t>
            </a:r>
            <a:endParaRPr lang="cs-CZ" sz="2300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2300" dirty="0">
                <a:solidFill>
                  <a:srgbClr val="000000"/>
                </a:solidFill>
                <a:effectLst/>
              </a:rPr>
              <a:t>	very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good</a:t>
            </a:r>
            <a:r>
              <a:rPr lang="cs-CZ" sz="2300" dirty="0">
                <a:solidFill>
                  <a:srgbClr val="00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resistance</a:t>
            </a:r>
            <a:r>
              <a:rPr lang="cs-CZ" sz="2300" dirty="0">
                <a:solidFill>
                  <a:srgbClr val="000000"/>
                </a:solidFill>
                <a:effectLst/>
              </a:rPr>
              <a:t> to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corrosion</a:t>
            </a:r>
            <a:r>
              <a:rPr lang="cs-CZ" sz="2300" dirty="0">
                <a:solidFill>
                  <a:srgbClr val="000000"/>
                </a:solidFill>
                <a:effectLst/>
              </a:rPr>
              <a:t> and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some</a:t>
            </a:r>
            <a:r>
              <a:rPr lang="cs-CZ" sz="2300" dirty="0">
                <a:solidFill>
                  <a:srgbClr val="00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chemicals</a:t>
            </a:r>
            <a:r>
              <a:rPr lang="cs-CZ" sz="2300" dirty="0">
                <a:solidFill>
                  <a:srgbClr val="000000"/>
                </a:solidFill>
                <a:effectLst/>
              </a:rPr>
              <a:t>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300" dirty="0">
                <a:solidFill>
                  <a:srgbClr val="FF0000"/>
                </a:solidFill>
                <a:effectLst/>
              </a:rPr>
              <a:t>Polyester </a:t>
            </a:r>
            <a:r>
              <a:rPr lang="cs-CZ" sz="2300" dirty="0" err="1">
                <a:solidFill>
                  <a:srgbClr val="FF0000"/>
                </a:solidFill>
                <a:effectLst/>
              </a:rPr>
              <a:t>powder</a:t>
            </a:r>
            <a:r>
              <a:rPr lang="cs-CZ" sz="2300" dirty="0">
                <a:solidFill>
                  <a:srgbClr val="FF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FF0000"/>
                </a:solidFill>
                <a:effectLst/>
              </a:rPr>
              <a:t>paints</a:t>
            </a:r>
            <a:r>
              <a:rPr lang="cs-CZ" sz="2300" dirty="0">
                <a:solidFill>
                  <a:srgbClr val="FF0000"/>
                </a:solidFill>
                <a:effectLst/>
              </a:rPr>
              <a:t> (PES)</a:t>
            </a:r>
            <a:r>
              <a:rPr lang="cs-CZ" sz="2300" dirty="0">
                <a:effectLst/>
              </a:rPr>
              <a:t> 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2300" dirty="0">
                <a:effectLst/>
              </a:rPr>
              <a:t>	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for</a:t>
            </a:r>
            <a:r>
              <a:rPr lang="cs-CZ" sz="2300" dirty="0">
                <a:solidFill>
                  <a:srgbClr val="00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exteriors</a:t>
            </a:r>
            <a:endParaRPr lang="cs-CZ" sz="2300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2300" dirty="0">
                <a:solidFill>
                  <a:srgbClr val="000000"/>
                </a:solidFill>
                <a:effectLst/>
              </a:rPr>
              <a:t>	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high</a:t>
            </a:r>
            <a:r>
              <a:rPr lang="cs-CZ" sz="2300" dirty="0">
                <a:solidFill>
                  <a:srgbClr val="00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resistance</a:t>
            </a:r>
            <a:r>
              <a:rPr lang="cs-CZ" sz="2300" dirty="0">
                <a:solidFill>
                  <a:srgbClr val="000000"/>
                </a:solidFill>
                <a:effectLst/>
              </a:rPr>
              <a:t> to UV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radiation</a:t>
            </a:r>
            <a:r>
              <a:rPr lang="cs-CZ" sz="2300" dirty="0">
                <a:solidFill>
                  <a:srgbClr val="000000"/>
                </a:solidFill>
                <a:effectLst/>
              </a:rPr>
              <a:t> and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other</a:t>
            </a:r>
            <a:r>
              <a:rPr lang="cs-CZ" sz="2300" dirty="0">
                <a:solidFill>
                  <a:srgbClr val="00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weather</a:t>
            </a:r>
            <a:r>
              <a:rPr lang="cs-CZ" sz="2300" dirty="0">
                <a:solidFill>
                  <a:srgbClr val="00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conditions</a:t>
            </a:r>
            <a:endParaRPr lang="cs-CZ" sz="2300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2300" dirty="0" err="1">
                <a:solidFill>
                  <a:srgbClr val="FF0000"/>
                </a:solidFill>
                <a:effectLst/>
              </a:rPr>
              <a:t>Epoxy</a:t>
            </a:r>
            <a:r>
              <a:rPr lang="cs-CZ" sz="2300" dirty="0">
                <a:solidFill>
                  <a:srgbClr val="FF0000"/>
                </a:solidFill>
                <a:effectLst/>
              </a:rPr>
              <a:t> polyester </a:t>
            </a:r>
            <a:r>
              <a:rPr lang="cs-CZ" sz="2300" dirty="0" err="1">
                <a:solidFill>
                  <a:srgbClr val="FF0000"/>
                </a:solidFill>
                <a:effectLst/>
              </a:rPr>
              <a:t>powder</a:t>
            </a:r>
            <a:r>
              <a:rPr lang="cs-CZ" sz="2300" dirty="0">
                <a:solidFill>
                  <a:srgbClr val="FF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FF0000"/>
                </a:solidFill>
                <a:effectLst/>
              </a:rPr>
              <a:t>paints</a:t>
            </a:r>
            <a:r>
              <a:rPr lang="cs-CZ" sz="2300" dirty="0">
                <a:solidFill>
                  <a:srgbClr val="FF0000"/>
                </a:solidFill>
                <a:effectLst/>
              </a:rPr>
              <a:t> (PEP),</a:t>
            </a:r>
            <a:r>
              <a:rPr lang="cs-CZ" sz="2300" dirty="0">
                <a:effectLst/>
              </a:rPr>
              <a:t> </a:t>
            </a:r>
            <a:r>
              <a:rPr lang="cs-CZ" sz="2300" dirty="0">
                <a:solidFill>
                  <a:srgbClr val="000000"/>
                </a:solidFill>
                <a:effectLst/>
              </a:rPr>
              <a:t>so-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called</a:t>
            </a:r>
            <a:r>
              <a:rPr lang="cs-CZ" sz="2300" dirty="0">
                <a:solidFill>
                  <a:srgbClr val="00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hybrids</a:t>
            </a:r>
            <a:r>
              <a:rPr lang="cs-CZ" sz="2300" dirty="0">
                <a:solidFill>
                  <a:srgbClr val="000000"/>
                </a:solidFill>
                <a:effectLst/>
              </a:rPr>
              <a:t> ("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mixes</a:t>
            </a:r>
            <a:r>
              <a:rPr lang="cs-CZ" sz="2300" dirty="0">
                <a:solidFill>
                  <a:srgbClr val="000000"/>
                </a:solidFill>
                <a:effectLst/>
              </a:rPr>
              <a:t>")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2300" dirty="0">
                <a:solidFill>
                  <a:srgbClr val="000000"/>
                </a:solidFill>
                <a:effectLst/>
              </a:rPr>
              <a:t>	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2300" dirty="0">
                <a:solidFill>
                  <a:srgbClr val="000000"/>
                </a:solidFill>
                <a:effectLst/>
              </a:rPr>
              <a:t> most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commonly</a:t>
            </a:r>
            <a:r>
              <a:rPr lang="cs-CZ" sz="2300" dirty="0">
                <a:solidFill>
                  <a:srgbClr val="00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used</a:t>
            </a:r>
            <a:r>
              <a:rPr lang="cs-CZ" sz="2300" dirty="0">
                <a:solidFill>
                  <a:srgbClr val="00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powder</a:t>
            </a:r>
            <a:r>
              <a:rPr lang="cs-CZ" sz="2300" dirty="0">
                <a:solidFill>
                  <a:srgbClr val="00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paints</a:t>
            </a:r>
            <a:endParaRPr lang="cs-CZ" sz="2300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2300" dirty="0">
                <a:solidFill>
                  <a:srgbClr val="000000"/>
                </a:solidFill>
                <a:effectLst/>
              </a:rPr>
              <a:t>	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for</a:t>
            </a:r>
            <a:r>
              <a:rPr lang="cs-CZ" sz="2300" dirty="0">
                <a:solidFill>
                  <a:srgbClr val="00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interiors</a:t>
            </a:r>
            <a:endParaRPr lang="cs-CZ" sz="2300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2300" dirty="0">
                <a:solidFill>
                  <a:srgbClr val="000000"/>
                </a:solidFill>
                <a:effectLst/>
              </a:rPr>
              <a:t>	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for</a:t>
            </a:r>
            <a:r>
              <a:rPr lang="cs-CZ" sz="2300" dirty="0">
                <a:solidFill>
                  <a:srgbClr val="00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products</a:t>
            </a:r>
            <a:r>
              <a:rPr lang="cs-CZ" sz="2300" dirty="0">
                <a:solidFill>
                  <a:srgbClr val="00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exposed</a:t>
            </a:r>
            <a:r>
              <a:rPr lang="cs-CZ" sz="2300" dirty="0">
                <a:solidFill>
                  <a:srgbClr val="000000"/>
                </a:solidFill>
                <a:effectLst/>
              </a:rPr>
              <a:t> to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adverse</a:t>
            </a:r>
            <a:r>
              <a:rPr lang="cs-CZ" sz="2300" dirty="0">
                <a:solidFill>
                  <a:srgbClr val="00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weather</a:t>
            </a:r>
            <a:r>
              <a:rPr lang="cs-CZ" sz="2300" dirty="0">
                <a:solidFill>
                  <a:srgbClr val="00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conditions</a:t>
            </a:r>
            <a:r>
              <a:rPr lang="cs-CZ" sz="2300" dirty="0">
                <a:solidFill>
                  <a:srgbClr val="00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for</a:t>
            </a:r>
            <a:r>
              <a:rPr lang="cs-CZ" sz="2300" dirty="0">
                <a:solidFill>
                  <a:srgbClr val="000000"/>
                </a:solidFill>
                <a:effectLst/>
              </a:rPr>
              <a:t> a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short</a:t>
            </a:r>
            <a:r>
              <a:rPr lang="cs-CZ" sz="2300" dirty="0">
                <a:solidFill>
                  <a:srgbClr val="00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time</a:t>
            </a:r>
            <a:endParaRPr lang="cs-CZ" sz="2300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2300" dirty="0" err="1">
                <a:solidFill>
                  <a:srgbClr val="FF0000"/>
                </a:solidFill>
                <a:effectLst/>
              </a:rPr>
              <a:t>Polyurethane</a:t>
            </a:r>
            <a:r>
              <a:rPr lang="cs-CZ" sz="2300" dirty="0">
                <a:solidFill>
                  <a:srgbClr val="FF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FF0000"/>
                </a:solidFill>
                <a:effectLst/>
              </a:rPr>
              <a:t>powder</a:t>
            </a:r>
            <a:r>
              <a:rPr lang="cs-CZ" sz="2300" dirty="0">
                <a:solidFill>
                  <a:srgbClr val="FF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FF0000"/>
                </a:solidFill>
                <a:effectLst/>
              </a:rPr>
              <a:t>paints</a:t>
            </a:r>
            <a:r>
              <a:rPr lang="cs-CZ" sz="2300" dirty="0">
                <a:solidFill>
                  <a:srgbClr val="FF0000"/>
                </a:solidFill>
                <a:effectLst/>
              </a:rPr>
              <a:t> (PUR)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2300" dirty="0">
                <a:effectLst/>
              </a:rPr>
              <a:t>	</a:t>
            </a:r>
            <a:r>
              <a:rPr lang="cs-CZ" sz="2300" dirty="0">
                <a:solidFill>
                  <a:srgbClr val="000000"/>
                </a:solidFill>
                <a:effectLst/>
              </a:rPr>
              <a:t>very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resistant</a:t>
            </a:r>
            <a:r>
              <a:rPr lang="cs-CZ" sz="2300" dirty="0">
                <a:solidFill>
                  <a:srgbClr val="000000"/>
                </a:solidFill>
                <a:effectLst/>
              </a:rPr>
              <a:t> to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weather</a:t>
            </a:r>
            <a:r>
              <a:rPr lang="cs-CZ" sz="2300" dirty="0">
                <a:solidFill>
                  <a:srgbClr val="00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conditions</a:t>
            </a:r>
            <a:endParaRPr lang="cs-CZ" sz="2300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2300" dirty="0">
                <a:solidFill>
                  <a:srgbClr val="000000"/>
                </a:solidFill>
                <a:effectLst/>
              </a:rPr>
              <a:t>	transparent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polyurethane</a:t>
            </a:r>
            <a:r>
              <a:rPr lang="cs-CZ" sz="2300" dirty="0">
                <a:solidFill>
                  <a:srgbClr val="00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powder</a:t>
            </a:r>
            <a:r>
              <a:rPr lang="cs-CZ" sz="2300" dirty="0">
                <a:solidFill>
                  <a:srgbClr val="00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varnishes</a:t>
            </a:r>
            <a:r>
              <a:rPr lang="cs-CZ" sz="2300" dirty="0">
                <a:solidFill>
                  <a:srgbClr val="000000"/>
                </a:solidFill>
                <a:effectLst/>
              </a:rPr>
              <a:t>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300" dirty="0" err="1">
                <a:solidFill>
                  <a:srgbClr val="FF0000"/>
                </a:solidFill>
                <a:effectLst/>
              </a:rPr>
              <a:t>Acrylic</a:t>
            </a:r>
            <a:r>
              <a:rPr lang="cs-CZ" sz="2300" dirty="0">
                <a:solidFill>
                  <a:srgbClr val="FF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FF0000"/>
                </a:solidFill>
                <a:effectLst/>
              </a:rPr>
              <a:t>powder</a:t>
            </a:r>
            <a:r>
              <a:rPr lang="cs-CZ" sz="2300" dirty="0">
                <a:solidFill>
                  <a:srgbClr val="FF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FF0000"/>
                </a:solidFill>
                <a:effectLst/>
              </a:rPr>
              <a:t>paints</a:t>
            </a:r>
            <a:r>
              <a:rPr lang="cs-CZ" sz="2300" dirty="0">
                <a:solidFill>
                  <a:srgbClr val="FF0000"/>
                </a:solidFill>
                <a:effectLst/>
              </a:rPr>
              <a:t> (AC)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2300" dirty="0">
                <a:effectLst/>
              </a:rPr>
              <a:t>	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for</a:t>
            </a:r>
            <a:r>
              <a:rPr lang="cs-CZ" sz="2300" dirty="0">
                <a:solidFill>
                  <a:srgbClr val="00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exteriors</a:t>
            </a:r>
            <a:endParaRPr lang="cs-CZ" sz="2300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2300" dirty="0">
                <a:solidFill>
                  <a:srgbClr val="000000"/>
                </a:solidFill>
                <a:effectLst/>
              </a:rPr>
              <a:t>	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high</a:t>
            </a:r>
            <a:r>
              <a:rPr lang="cs-CZ" sz="2300" dirty="0">
                <a:solidFill>
                  <a:srgbClr val="000000"/>
                </a:solidFill>
                <a:effectLst/>
              </a:rPr>
              <a:t>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resistance</a:t>
            </a:r>
            <a:r>
              <a:rPr lang="cs-CZ" sz="2300" dirty="0">
                <a:solidFill>
                  <a:srgbClr val="000000"/>
                </a:solidFill>
                <a:effectLst/>
              </a:rPr>
              <a:t> to </a:t>
            </a:r>
            <a:r>
              <a:rPr lang="cs-CZ" sz="2300" dirty="0" err="1">
                <a:solidFill>
                  <a:srgbClr val="000000"/>
                </a:solidFill>
                <a:effectLst/>
              </a:rPr>
              <a:t>chemicals</a:t>
            </a:r>
            <a:endParaRPr lang="cs-CZ" sz="2300" dirty="0">
              <a:solidFill>
                <a:srgbClr val="000000"/>
              </a:solidFill>
              <a:effectLst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C963D3-2C90-42ED-B2E3-C0F89B4455BB}" type="slidenum">
              <a:rPr lang="cs-CZ" smtClean="0"/>
              <a:pPr>
                <a:defRPr/>
              </a:pPr>
              <a:t>51</a:t>
            </a:fld>
            <a:endParaRPr lang="cs-CZ"/>
          </a:p>
        </p:txBody>
      </p:sp>
    </p:spTree>
  </p:cSld>
  <p:clrMapOvr>
    <a:masterClrMapping/>
  </p:clrMapOvr>
  <p:transition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8178" name="Rectangle 2"/>
          <p:cNvSpPr>
            <a:spLocks noGrp="1" noChangeArrowheads="1"/>
          </p:cNvSpPr>
          <p:nvPr>
            <p:ph type="title"/>
          </p:nvPr>
        </p:nvSpPr>
        <p:spPr>
          <a:xfrm>
            <a:off x="-2484784" y="-263621"/>
            <a:ext cx="8229600" cy="1196975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dirty="0" err="1">
                <a:solidFill>
                  <a:srgbClr val="FF0000"/>
                </a:solidFill>
              </a:rPr>
              <a:t>Powder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Paints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818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96975"/>
            <a:ext cx="9685338" cy="6580188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800" dirty="0">
                <a:solidFill>
                  <a:srgbClr val="FF0000"/>
                </a:solidFill>
              </a:rPr>
              <a:t>Polyamide 11</a:t>
            </a:r>
            <a:r>
              <a:rPr lang="cs-CZ" sz="1800" dirty="0"/>
              <a:t> 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1800" dirty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/>
              </a:rPr>
              <a:t>for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coating</a:t>
            </a:r>
            <a:r>
              <a:rPr lang="cs-CZ" sz="1800" dirty="0">
                <a:solidFill>
                  <a:srgbClr val="000000"/>
                </a:solidFill>
                <a:effectLst/>
              </a:rPr>
              <a:t> metal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parts</a:t>
            </a:r>
            <a:endParaRPr lang="cs-CZ" sz="1800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/>
              </a:rPr>
              <a:t>does</a:t>
            </a:r>
            <a:r>
              <a:rPr lang="cs-CZ" sz="1800" dirty="0">
                <a:solidFill>
                  <a:srgbClr val="000000"/>
                </a:solidFill>
                <a:effectLst/>
              </a:rPr>
              <a:t> not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require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curing</a:t>
            </a:r>
            <a:endParaRPr lang="cs-CZ" sz="1800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/>
              </a:rPr>
              <a:t>various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technologies</a:t>
            </a:r>
            <a:r>
              <a:rPr lang="cs-CZ" sz="1800" dirty="0">
                <a:solidFill>
                  <a:srgbClr val="000000"/>
                </a:solidFill>
                <a:effectLst/>
              </a:rPr>
              <a:t>: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/>
              </a:rPr>
              <a:t>	-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electrostatic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spraying</a:t>
            </a:r>
            <a:r>
              <a:rPr lang="cs-CZ" sz="1800" dirty="0">
                <a:solidFill>
                  <a:srgbClr val="000000"/>
                </a:solidFill>
                <a:effectLst/>
              </a:rPr>
              <a:t>: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thickness</a:t>
            </a:r>
            <a:r>
              <a:rPr lang="cs-CZ" sz="1800" dirty="0">
                <a:solidFill>
                  <a:srgbClr val="000000"/>
                </a:solidFill>
                <a:effectLst/>
              </a:rPr>
              <a:t> 80-200 </a:t>
            </a:r>
            <a:r>
              <a:rPr lang="el-GR" sz="1800" i="1" dirty="0">
                <a:solidFill>
                  <a:srgbClr val="000000"/>
                </a:solidFill>
                <a:effectLst/>
              </a:rPr>
              <a:t>μ</a:t>
            </a:r>
            <a:r>
              <a:rPr lang="cs-CZ" sz="1800" dirty="0">
                <a:solidFill>
                  <a:srgbClr val="000000"/>
                </a:solidFill>
                <a:effectLst/>
              </a:rPr>
              <a:t>m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/>
              </a:rPr>
              <a:t>	-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applying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powder</a:t>
            </a:r>
            <a:r>
              <a:rPr lang="cs-CZ" sz="1800" dirty="0">
                <a:solidFill>
                  <a:srgbClr val="000000"/>
                </a:solidFill>
                <a:effectLst/>
              </a:rPr>
              <a:t> to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preheated</a:t>
            </a:r>
            <a:r>
              <a:rPr lang="cs-CZ" sz="1800" dirty="0">
                <a:solidFill>
                  <a:srgbClr val="000000"/>
                </a:solidFill>
                <a:effectLst/>
              </a:rPr>
              <a:t> part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/>
              </a:rPr>
              <a:t>	-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heat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application</a:t>
            </a:r>
            <a:endParaRPr lang="cs-CZ" sz="1800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/>
              </a:rPr>
              <a:t>	-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rotary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coating</a:t>
            </a:r>
            <a:endParaRPr lang="cs-CZ" sz="1800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/>
              </a:rPr>
              <a:t>	-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fluidized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bed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application</a:t>
            </a:r>
            <a:r>
              <a:rPr lang="cs-CZ" sz="1800" dirty="0">
                <a:solidFill>
                  <a:srgbClr val="000000"/>
                </a:solidFill>
                <a:effectLst/>
              </a:rPr>
              <a:t>: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thickness</a:t>
            </a:r>
            <a:r>
              <a:rPr lang="cs-CZ" sz="1800" dirty="0">
                <a:solidFill>
                  <a:srgbClr val="000000"/>
                </a:solidFill>
                <a:effectLst/>
              </a:rPr>
              <a:t> 300-500</a:t>
            </a:r>
            <a:r>
              <a:rPr lang="el-GR" sz="1800" dirty="0">
                <a:solidFill>
                  <a:srgbClr val="000000"/>
                </a:solidFill>
                <a:effectLst/>
              </a:rPr>
              <a:t> </a:t>
            </a:r>
            <a:r>
              <a:rPr lang="el-GR" sz="1800" i="1" dirty="0">
                <a:solidFill>
                  <a:srgbClr val="000000"/>
                </a:solidFill>
                <a:effectLst/>
              </a:rPr>
              <a:t>μ</a:t>
            </a:r>
            <a:r>
              <a:rPr lang="cs-CZ" sz="1800" dirty="0">
                <a:solidFill>
                  <a:srgbClr val="000000"/>
                </a:solidFill>
                <a:effectLst/>
              </a:rPr>
              <a:t>m</a:t>
            </a:r>
          </a:p>
          <a:p>
            <a:pPr marL="0" indent="0">
              <a:buNone/>
              <a:defRPr/>
            </a:pPr>
            <a:r>
              <a:rPr lang="cs-CZ" sz="1800" dirty="0" err="1">
                <a:solidFill>
                  <a:schemeClr val="tx1">
                    <a:lumMod val="60000"/>
                    <a:lumOff val="40000"/>
                  </a:schemeClr>
                </a:solidFill>
                <a:effectLst/>
              </a:rPr>
              <a:t>Fluidization</a:t>
            </a:r>
            <a:r>
              <a:rPr lang="cs-CZ" sz="1800" dirty="0">
                <a:solidFill>
                  <a:schemeClr val="tx1">
                    <a:lumMod val="60000"/>
                    <a:lumOff val="40000"/>
                  </a:schemeClr>
                </a:solidFill>
                <a:effectLst/>
              </a:rPr>
              <a:t>: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bringing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particles</a:t>
            </a:r>
            <a:r>
              <a:rPr lang="cs-CZ" sz="1800" dirty="0">
                <a:solidFill>
                  <a:srgbClr val="000000"/>
                </a:solidFill>
                <a:effectLst/>
              </a:rPr>
              <a:t> to a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state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of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buoyancy</a:t>
            </a:r>
            <a:r>
              <a:rPr lang="cs-CZ" sz="1800" dirty="0">
                <a:solidFill>
                  <a:srgbClr val="000000"/>
                </a:solidFill>
                <a:effectLst/>
              </a:rPr>
              <a:t>  </a:t>
            </a:r>
          </a:p>
          <a:p>
            <a:pPr marL="0" indent="0">
              <a:buNone/>
              <a:defRPr/>
            </a:pPr>
            <a:r>
              <a:rPr lang="cs-CZ" sz="1800" dirty="0" err="1">
                <a:solidFill>
                  <a:srgbClr val="000000"/>
                </a:solidFill>
                <a:effectLst/>
              </a:rPr>
              <a:t>Fluidized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particles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behave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like</a:t>
            </a:r>
            <a:r>
              <a:rPr lang="cs-CZ" sz="1800" dirty="0">
                <a:solidFill>
                  <a:srgbClr val="000000"/>
                </a:solidFill>
                <a:effectLst/>
              </a:rPr>
              <a:t> a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liquid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</a:p>
          <a:p>
            <a:pPr marL="0" indent="0"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/>
              </a:rPr>
              <a:t>	- in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powder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paint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containers</a:t>
            </a:r>
            <a:r>
              <a:rPr lang="cs-CZ" sz="1800" dirty="0">
                <a:solidFill>
                  <a:srgbClr val="000000"/>
                </a:solidFill>
                <a:effectLst/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there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is</a:t>
            </a:r>
            <a:r>
              <a:rPr lang="cs-CZ" sz="1800" dirty="0">
                <a:solidFill>
                  <a:srgbClr val="000000"/>
                </a:solidFill>
                <a:effectLst/>
              </a:rPr>
              <a:t> a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porous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bottom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through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which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fluidizing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gas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</a:p>
          <a:p>
            <a:pPr marL="0" indent="0"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/>
              </a:rPr>
              <a:t>                  (air)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passes</a:t>
            </a:r>
            <a:r>
              <a:rPr lang="cs-CZ" sz="1800" dirty="0">
                <a:solidFill>
                  <a:srgbClr val="000000"/>
                </a:solidFill>
                <a:effectLst/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which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brings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powder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paint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particles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into</a:t>
            </a:r>
            <a:r>
              <a:rPr lang="cs-CZ" sz="1800" dirty="0">
                <a:solidFill>
                  <a:srgbClr val="000000"/>
                </a:solidFill>
                <a:effectLst/>
              </a:rPr>
              <a:t> a fluid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state</a:t>
            </a:r>
            <a:endParaRPr lang="cs-CZ" sz="1800" dirty="0">
              <a:solidFill>
                <a:srgbClr val="000000"/>
              </a:solidFill>
              <a:effectLst/>
            </a:endParaRPr>
          </a:p>
          <a:p>
            <a:pPr marL="0" indent="0"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/>
              </a:rPr>
              <a:t>	-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powder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behaves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like</a:t>
            </a:r>
            <a:r>
              <a:rPr lang="cs-CZ" sz="1800" dirty="0">
                <a:solidFill>
                  <a:srgbClr val="000000"/>
                </a:solidFill>
                <a:effectLst/>
              </a:rPr>
              <a:t> a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liquid</a:t>
            </a:r>
            <a:r>
              <a:rPr lang="cs-CZ" sz="1800" dirty="0">
                <a:solidFill>
                  <a:srgbClr val="000000"/>
                </a:solidFill>
                <a:effectLst/>
              </a:rPr>
              <a:t> and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is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transported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</a:p>
          <a:p>
            <a:pPr marL="0" indent="0">
              <a:buNone/>
              <a:defRPr/>
            </a:pPr>
            <a:r>
              <a:rPr lang="cs-CZ" sz="1800" dirty="0">
                <a:solidFill>
                  <a:srgbClr val="000000"/>
                </a:solidFill>
                <a:effectLst/>
              </a:rPr>
              <a:t>	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through</a:t>
            </a:r>
            <a:r>
              <a:rPr lang="cs-CZ" sz="1800" dirty="0">
                <a:solidFill>
                  <a:srgbClr val="000000"/>
                </a:solidFill>
                <a:effectLst/>
              </a:rPr>
              <a:t> a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hose</a:t>
            </a:r>
            <a:r>
              <a:rPr lang="cs-CZ" sz="1800" dirty="0">
                <a:solidFill>
                  <a:srgbClr val="000000"/>
                </a:solidFill>
                <a:effectLst/>
              </a:rPr>
              <a:t> in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1800" dirty="0">
                <a:solidFill>
                  <a:srgbClr val="000000"/>
                </a:solidFill>
                <a:effectLst/>
              </a:rPr>
              <a:t> fluid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state</a:t>
            </a:r>
            <a:r>
              <a:rPr lang="cs-CZ" sz="1800" dirty="0">
                <a:solidFill>
                  <a:srgbClr val="000000"/>
                </a:solidFill>
                <a:effectLst/>
              </a:rPr>
              <a:t> to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application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gun</a:t>
            </a:r>
            <a:endParaRPr lang="cs-CZ" sz="1800" dirty="0"/>
          </a:p>
        </p:txBody>
      </p:sp>
      <p:pic>
        <p:nvPicPr>
          <p:cNvPr id="5325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2492375"/>
            <a:ext cx="2269194" cy="172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pic>
        <p:nvPicPr>
          <p:cNvPr id="53253" name="Picture 6" descr="http://www.resinex.cz/assets/images/polymer_types/pa/image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8575" y="1052513"/>
            <a:ext cx="4000500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C963D3-2C90-42ED-B2E3-C0F89B4455BB}" type="slidenum">
              <a:rPr lang="cs-CZ" smtClean="0"/>
              <a:pPr>
                <a:defRPr/>
              </a:pPr>
              <a:t>52</a:t>
            </a:fld>
            <a:endParaRPr lang="cs-CZ" dirty="0"/>
          </a:p>
        </p:txBody>
      </p:sp>
    </p:spTree>
  </p:cSld>
  <p:clrMapOvr>
    <a:masterClrMapping/>
  </p:clrMapOvr>
  <p:transition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817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39713"/>
            <a:ext cx="8229600" cy="765175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dirty="0" err="1">
                <a:solidFill>
                  <a:srgbClr val="FF0000"/>
                </a:solidFill>
              </a:rPr>
              <a:t>Powder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Paints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818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196975"/>
            <a:ext cx="9217025" cy="6580188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000" dirty="0">
                <a:solidFill>
                  <a:srgbClr val="FF0000"/>
                </a:solidFill>
              </a:rPr>
              <a:t>Polyamide 11</a:t>
            </a:r>
            <a:r>
              <a:rPr lang="cs-CZ" sz="2000" dirty="0"/>
              <a:t> </a:t>
            </a:r>
          </a:p>
          <a:p>
            <a:pPr eaLnBrk="1" hangingPunct="1">
              <a:lnSpc>
                <a:spcPct val="80000"/>
              </a:lnSpc>
              <a:defRPr/>
            </a:pPr>
            <a:endParaRPr lang="cs-CZ" sz="2000" dirty="0"/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000" dirty="0" err="1">
                <a:solidFill>
                  <a:srgbClr val="000000"/>
                </a:solidFill>
              </a:rPr>
              <a:t>Properties</a:t>
            </a:r>
            <a:r>
              <a:rPr lang="cs-CZ" sz="2000" dirty="0">
                <a:solidFill>
                  <a:srgbClr val="000000"/>
                </a:solidFill>
              </a:rPr>
              <a:t>: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</a:rPr>
              <a:t>low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moisture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absorption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</a:rPr>
              <a:t>excellent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abrasion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resistance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</a:rPr>
              <a:t>excellent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impact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resistance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</a:rPr>
              <a:t>low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coefficient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of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friction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</a:rPr>
              <a:t>excellent</a:t>
            </a:r>
            <a:r>
              <a:rPr lang="cs-CZ" sz="2000" dirty="0">
                <a:solidFill>
                  <a:srgbClr val="000000"/>
                </a:solidFill>
              </a:rPr>
              <a:t> flexibility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</a:rPr>
              <a:t>low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specific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weight</a:t>
            </a:r>
            <a:r>
              <a:rPr lang="cs-CZ" sz="2000" dirty="0">
                <a:solidFill>
                  <a:srgbClr val="000000"/>
                </a:solidFill>
              </a:rPr>
              <a:t>: 1.05-1.15 g/cm</a:t>
            </a:r>
            <a:r>
              <a:rPr lang="cs-CZ" sz="2000" baseline="30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</a:rPr>
              <a:t>resistance</a:t>
            </a:r>
            <a:r>
              <a:rPr lang="cs-CZ" sz="2000" dirty="0">
                <a:solidFill>
                  <a:srgbClr val="000000"/>
                </a:solidFill>
              </a:rPr>
              <a:t> to  </a:t>
            </a:r>
            <a:r>
              <a:rPr lang="pl-PL" sz="2000" dirty="0">
                <a:solidFill>
                  <a:srgbClr val="000000"/>
                </a:solidFill>
              </a:rPr>
              <a:t> - </a:t>
            </a:r>
            <a:r>
              <a:rPr lang="pl-PL" sz="2000" dirty="0" err="1">
                <a:solidFill>
                  <a:srgbClr val="000000"/>
                </a:solidFill>
              </a:rPr>
              <a:t>weather</a:t>
            </a:r>
            <a:r>
              <a:rPr lang="pl-PL" sz="2000" dirty="0">
                <a:solidFill>
                  <a:srgbClr val="000000"/>
                </a:solidFill>
              </a:rPr>
              <a:t> </a:t>
            </a:r>
            <a:r>
              <a:rPr lang="pl-PL" sz="2000" dirty="0" err="1">
                <a:solidFill>
                  <a:srgbClr val="000000"/>
                </a:solidFill>
              </a:rPr>
              <a:t>conditions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		     - </a:t>
            </a:r>
            <a:r>
              <a:rPr lang="cs-CZ" sz="2000" dirty="0" err="1">
                <a:solidFill>
                  <a:srgbClr val="000000"/>
                </a:solidFill>
              </a:rPr>
              <a:t>water</a:t>
            </a:r>
            <a:r>
              <a:rPr lang="cs-CZ" sz="2000" dirty="0">
                <a:solidFill>
                  <a:srgbClr val="000000"/>
                </a:solidFill>
              </a:rPr>
              <a:t>: </a:t>
            </a:r>
            <a:r>
              <a:rPr lang="cs-CZ" sz="2000" dirty="0" err="1">
                <a:solidFill>
                  <a:srgbClr val="000000"/>
                </a:solidFill>
              </a:rPr>
              <a:t>sewage</a:t>
            </a:r>
            <a:r>
              <a:rPr lang="cs-CZ" sz="2000" dirty="0">
                <a:solidFill>
                  <a:srgbClr val="000000"/>
                </a:solidFill>
              </a:rPr>
              <a:t>, </a:t>
            </a:r>
            <a:r>
              <a:rPr lang="cs-CZ" sz="2000" dirty="0" err="1">
                <a:solidFill>
                  <a:srgbClr val="000000"/>
                </a:solidFill>
              </a:rPr>
              <a:t>marine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		     - salt </a:t>
            </a:r>
            <a:r>
              <a:rPr lang="cs-CZ" sz="2000" dirty="0" err="1">
                <a:solidFill>
                  <a:srgbClr val="000000"/>
                </a:solidFill>
              </a:rPr>
              <a:t>fog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		     - </a:t>
            </a:r>
            <a:r>
              <a:rPr lang="cs-CZ" sz="2000" dirty="0" err="1">
                <a:solidFill>
                  <a:srgbClr val="000000"/>
                </a:solidFill>
              </a:rPr>
              <a:t>electrochemical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corrosion</a:t>
            </a:r>
            <a:endParaRPr lang="cs-CZ" sz="2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2000" dirty="0">
                <a:solidFill>
                  <a:srgbClr val="000000"/>
                </a:solidFill>
              </a:rPr>
              <a:t>			    - </a:t>
            </a:r>
            <a:r>
              <a:rPr lang="cs-CZ" sz="2000" dirty="0" err="1">
                <a:solidFill>
                  <a:srgbClr val="000000"/>
                </a:solidFill>
              </a:rPr>
              <a:t>hydrocarbons</a:t>
            </a:r>
            <a:r>
              <a:rPr lang="cs-CZ" sz="2000" dirty="0">
                <a:solidFill>
                  <a:srgbClr val="000000"/>
                </a:solidFill>
              </a:rPr>
              <a:t>, </a:t>
            </a:r>
            <a:r>
              <a:rPr lang="cs-CZ" sz="2000" dirty="0" err="1">
                <a:solidFill>
                  <a:srgbClr val="000000"/>
                </a:solidFill>
              </a:rPr>
              <a:t>solvents</a:t>
            </a:r>
            <a:r>
              <a:rPr lang="cs-CZ" sz="2000" dirty="0">
                <a:solidFill>
                  <a:srgbClr val="000000"/>
                </a:solidFill>
              </a:rPr>
              <a:t> and </a:t>
            </a:r>
            <a:r>
              <a:rPr lang="cs-CZ" sz="2000" dirty="0" err="1">
                <a:solidFill>
                  <a:srgbClr val="000000"/>
                </a:solidFill>
              </a:rPr>
              <a:t>other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chemicals</a:t>
            </a:r>
            <a:endParaRPr lang="cs-CZ" sz="2000" dirty="0">
              <a:solidFill>
                <a:srgbClr val="000000"/>
              </a:solidFill>
            </a:endParaRPr>
          </a:p>
          <a:p>
            <a:pPr marL="0" indent="0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</a:p>
        </p:txBody>
      </p:sp>
      <p:pic>
        <p:nvPicPr>
          <p:cNvPr id="5427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1136" y="1499173"/>
            <a:ext cx="2604525" cy="2352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C963D3-2C90-42ED-B2E3-C0F89B4455BB}" type="slidenum">
              <a:rPr lang="cs-CZ" smtClean="0"/>
              <a:pPr>
                <a:defRPr/>
              </a:pPr>
              <a:t>53</a:t>
            </a:fld>
            <a:endParaRPr lang="cs-CZ"/>
          </a:p>
        </p:txBody>
      </p:sp>
    </p:spTree>
  </p:cSld>
  <p:clrMapOvr>
    <a:masterClrMapping/>
  </p:clrMapOvr>
  <p:transition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29600" cy="13716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Zinc</a:t>
            </a:r>
            <a:r>
              <a:rPr lang="cs-CZ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Powder</a:t>
            </a:r>
            <a:r>
              <a:rPr lang="cs-CZ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Paints</a:t>
            </a:r>
            <a:endParaRPr 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35496" y="1268760"/>
            <a:ext cx="9217025" cy="4413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  <a:defRPr/>
            </a:pPr>
            <a:r>
              <a:rPr lang="cs-CZ" sz="1800" dirty="0"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FF0000"/>
                </a:solidFill>
                <a:latin typeface="Times New Roman" pitchFamily="18" charset="0"/>
              </a:rPr>
              <a:t>Epoxy</a:t>
            </a:r>
            <a:r>
              <a:rPr lang="cs-CZ" sz="1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FF0000"/>
                </a:solidFill>
                <a:latin typeface="Times New Roman" pitchFamily="18" charset="0"/>
              </a:rPr>
              <a:t>powders</a:t>
            </a:r>
            <a:r>
              <a:rPr lang="cs-CZ" sz="1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FF0000"/>
                </a:solidFill>
                <a:latin typeface="Times New Roman" pitchFamily="18" charset="0"/>
              </a:rPr>
              <a:t>with</a:t>
            </a:r>
            <a:r>
              <a:rPr lang="cs-CZ" sz="1800" dirty="0">
                <a:solidFill>
                  <a:srgbClr val="FF0000"/>
                </a:solidFill>
                <a:latin typeface="Times New Roman" pitchFamily="18" charset="0"/>
              </a:rPr>
              <a:t> 40-60</a:t>
            </a:r>
            <a:r>
              <a:rPr lang="cs-CZ" sz="1800" dirty="0">
                <a:solidFill>
                  <a:srgbClr val="FF0000"/>
                </a:solidFill>
                <a:latin typeface="Times New Roman" pitchFamily="18" charset="0"/>
                <a:cs typeface="Arial" charset="0"/>
              </a:rPr>
              <a:t>%</a:t>
            </a:r>
            <a:r>
              <a:rPr lang="cs-CZ" sz="1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FF0000"/>
                </a:solidFill>
                <a:latin typeface="Times New Roman" pitchFamily="18" charset="0"/>
              </a:rPr>
              <a:t>Zn</a:t>
            </a:r>
            <a:r>
              <a:rPr lang="cs-CZ" sz="1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  <a:defRPr/>
            </a:pP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Procedure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: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pretreatment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: 	     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high-quality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blasting</a:t>
            </a:r>
            <a:endParaRPr lang="cs-CZ" sz="1800" dirty="0">
              <a:solidFill>
                <a:srgbClr val="000000"/>
              </a:solidFill>
              <a:latin typeface="Times New Roman" pitchFamily="18" charset="0"/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  <a:buFont typeface="Wingdings" pitchFamily="2" charset="2"/>
              <a:buNone/>
              <a:defRPr/>
            </a:pP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	   base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coat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:  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zinc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powder</a:t>
            </a:r>
            <a:endParaRPr lang="cs-CZ" sz="1800" dirty="0">
              <a:solidFill>
                <a:srgbClr val="000000"/>
              </a:solidFill>
              <a:latin typeface="Times New Roman" pitchFamily="18" charset="0"/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  <a:buFont typeface="Wingdings" pitchFamily="2" charset="2"/>
              <a:buNone/>
              <a:defRPr/>
            </a:pP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	  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curing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: 	      160-180°C, 10-20 min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  <a:buFont typeface="Wingdings" pitchFamily="2" charset="2"/>
              <a:buNone/>
              <a:defRPr/>
            </a:pP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	   top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coat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/s: 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powdered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or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solvent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NH</a:t>
            </a:r>
          </a:p>
          <a:p>
            <a:pPr eaLnBrk="0" hangingPunct="0">
              <a:lnSpc>
                <a:spcPct val="80000"/>
              </a:lnSpc>
              <a:defRPr/>
            </a:pP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FF0000"/>
                </a:solidFill>
                <a:latin typeface="Times New Roman" pitchFamily="18" charset="0"/>
              </a:rPr>
              <a:t>Coating</a:t>
            </a:r>
            <a:r>
              <a:rPr lang="cs-CZ" sz="1800" dirty="0">
                <a:solidFill>
                  <a:srgbClr val="FF0000"/>
                </a:solidFill>
                <a:latin typeface="Times New Roman" pitchFamily="18" charset="0"/>
              </a:rPr>
              <a:t> up to 96% </a:t>
            </a:r>
            <a:r>
              <a:rPr lang="cs-CZ" sz="1800" dirty="0" err="1">
                <a:solidFill>
                  <a:srgbClr val="FF0000"/>
                </a:solidFill>
                <a:latin typeface="Times New Roman" pitchFamily="18" charset="0"/>
              </a:rPr>
              <a:t>zinc</a:t>
            </a:r>
            <a:r>
              <a:rPr lang="cs-CZ" sz="1800" dirty="0">
                <a:solidFill>
                  <a:srgbClr val="FF0000"/>
                </a:solidFill>
                <a:latin typeface="Times New Roman" pitchFamily="18" charset="0"/>
              </a:rPr>
              <a:t>: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Zn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particles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touch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>
                <a:solidFill>
                  <a:srgbClr val="000000"/>
                </a:solidFill>
                <a:latin typeface="Arial" charset="0"/>
              </a:rPr>
              <a:t>→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barrier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protection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  <a:p>
            <a:pPr eaLnBrk="0" hangingPunct="0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	   +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cathodic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protection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>
                <a:solidFill>
                  <a:srgbClr val="000000"/>
                </a:solidFill>
                <a:latin typeface="Arial" charset="0"/>
              </a:rPr>
              <a:t>→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protection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against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undercorrosion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and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pitting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corrosion</a:t>
            </a:r>
            <a:endParaRPr lang="cs-CZ" sz="1800" dirty="0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Small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thickness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4</a:t>
            </a:r>
            <a:r>
              <a:rPr lang="el-GR" sz="1800" dirty="0">
                <a:solidFill>
                  <a:srgbClr val="000000"/>
                </a:solidFill>
                <a:latin typeface="Times New Roman" pitchFamily="18" charset="0"/>
              </a:rPr>
              <a:t>0</a:t>
            </a:r>
            <a:r>
              <a:rPr lang="fr-FR" sz="1800" dirty="0">
                <a:solidFill>
                  <a:srgbClr val="000000"/>
                </a:solidFill>
                <a:latin typeface="Times New Roman" pitchFamily="18" charset="0"/>
              </a:rPr>
              <a:t>-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6</a:t>
            </a:r>
            <a:r>
              <a:rPr lang="el-GR" sz="1800" dirty="0">
                <a:solidFill>
                  <a:srgbClr val="000000"/>
                </a:solidFill>
                <a:latin typeface="Times New Roman" pitchFamily="18" charset="0"/>
              </a:rPr>
              <a:t>0 </a:t>
            </a:r>
            <a:r>
              <a:rPr lang="el-GR" sz="1800" i="1" dirty="0">
                <a:solidFill>
                  <a:srgbClr val="000000"/>
                </a:solidFill>
                <a:latin typeface="Times New Roman" pitchFamily="18" charset="0"/>
              </a:rPr>
              <a:t>μ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m: salt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fog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test:	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                         2,000 h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until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the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occurrence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of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red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rust</a:t>
            </a:r>
            <a:endParaRPr lang="cs-CZ" sz="1800" dirty="0">
              <a:solidFill>
                <a:srgbClr val="000000"/>
              </a:solidFill>
              <a:latin typeface="Times New Roman" pitchFamily="18" charset="0"/>
            </a:endParaRPr>
          </a:p>
          <a:p>
            <a:pPr eaLnBrk="0" hangingPunct="0">
              <a:lnSpc>
                <a:spcPct val="80000"/>
              </a:lnSpc>
              <a:defRPr/>
            </a:pP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Combination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with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polyester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coating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6</a:t>
            </a:r>
            <a:r>
              <a:rPr lang="el-GR" sz="1800" dirty="0">
                <a:solidFill>
                  <a:srgbClr val="000000"/>
                </a:solidFill>
                <a:latin typeface="Times New Roman" pitchFamily="18" charset="0"/>
              </a:rPr>
              <a:t>0 </a:t>
            </a:r>
            <a:r>
              <a:rPr lang="el-GR" sz="1800" i="1" dirty="0">
                <a:solidFill>
                  <a:srgbClr val="000000"/>
                </a:solidFill>
                <a:latin typeface="Times New Roman" pitchFamily="18" charset="0"/>
              </a:rPr>
              <a:t>μ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m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thick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: salt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fog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test:          		5,000 h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until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the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occurrence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of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red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rust</a:t>
            </a:r>
            <a:endParaRPr lang="cs-CZ" sz="1800" dirty="0">
              <a:solidFill>
                <a:srgbClr val="000000"/>
              </a:solidFill>
              <a:latin typeface="Times New Roman" pitchFamily="18" charset="0"/>
            </a:endParaRPr>
          </a:p>
          <a:p>
            <a:pPr eaLnBrk="0" hangingPunct="0">
              <a:lnSpc>
                <a:spcPct val="80000"/>
              </a:lnSpc>
              <a:defRPr/>
            </a:pP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Adhesion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to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steel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: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approx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. 10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MPa</a:t>
            </a:r>
            <a:endParaRPr lang="cs-CZ" sz="1800" dirty="0">
              <a:solidFill>
                <a:srgbClr val="000000"/>
              </a:solidFill>
              <a:latin typeface="Times New Roman" pitchFamily="18" charset="0"/>
            </a:endParaRPr>
          </a:p>
          <a:p>
            <a:pPr eaLnBrk="0" hangingPunct="0">
              <a:lnSpc>
                <a:spcPct val="80000"/>
              </a:lnSpc>
              <a:defRPr/>
            </a:pP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 In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practice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since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1998: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trucks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–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without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defects</a:t>
            </a:r>
            <a:endParaRPr lang="cs-CZ" sz="1800" dirty="0">
              <a:solidFill>
                <a:srgbClr val="000000"/>
              </a:solidFill>
              <a:latin typeface="Times New Roman" pitchFamily="18" charset="0"/>
            </a:endParaRPr>
          </a:p>
          <a:p>
            <a:pPr eaLnBrk="0" hangingPunct="0">
              <a:lnSpc>
                <a:spcPct val="80000"/>
              </a:lnSpc>
              <a:defRPr/>
            </a:pP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Higher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price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of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powders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: 240-280 CZK/kg: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price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of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coatings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higher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by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approx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. 30% →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high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quality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,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environmentally</a:t>
            </a:r>
            <a:r>
              <a:rPr lang="cs-CZ" sz="18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Times New Roman" pitchFamily="18" charset="0"/>
              </a:rPr>
              <a:t>friendly</a:t>
            </a:r>
            <a:endParaRPr lang="cs-CZ" sz="18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15351C-A4DE-44A8-AC38-C45D36A59AC8}" type="slidenum">
              <a:rPr lang="cs-CZ" smtClean="0"/>
              <a:pPr>
                <a:defRPr/>
              </a:pPr>
              <a:t>54</a:t>
            </a:fld>
            <a:endParaRPr lang="cs-CZ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613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>
                <a:solidFill>
                  <a:srgbClr val="FF0000"/>
                </a:solidFill>
              </a:rPr>
              <a:t>Use </a:t>
            </a:r>
            <a:r>
              <a:rPr lang="cs-CZ" dirty="0" err="1">
                <a:solidFill>
                  <a:srgbClr val="FF0000"/>
                </a:solidFill>
              </a:rPr>
              <a:t>of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Powder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Paints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161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268413"/>
            <a:ext cx="8686800" cy="5040312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/>
              </a:rPr>
              <a:t>washing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machines</a:t>
            </a:r>
            <a:r>
              <a:rPr lang="cs-CZ" sz="1800" dirty="0">
                <a:solidFill>
                  <a:srgbClr val="000000"/>
                </a:solidFill>
                <a:effectLst/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refrigerators</a:t>
            </a:r>
            <a:r>
              <a:rPr lang="cs-CZ" sz="1800" dirty="0">
                <a:solidFill>
                  <a:srgbClr val="000000"/>
                </a:solidFill>
                <a:effectLst/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stoves</a:t>
            </a:r>
            <a:r>
              <a:rPr lang="cs-CZ" sz="1800" dirty="0">
                <a:solidFill>
                  <a:srgbClr val="000000"/>
                </a:solidFill>
                <a:effectLst/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microwave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ovens</a:t>
            </a:r>
            <a:endParaRPr lang="cs-CZ" sz="1800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>
                <a:solidFill>
                  <a:srgbClr val="000000"/>
                </a:solidFill>
                <a:effectLst/>
              </a:rPr>
              <a:t>metal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furniture</a:t>
            </a:r>
            <a:r>
              <a:rPr lang="cs-CZ" sz="1800" dirty="0">
                <a:solidFill>
                  <a:srgbClr val="000000"/>
                </a:solidFill>
                <a:effectLst/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home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accessories</a:t>
            </a:r>
            <a:r>
              <a:rPr lang="cs-CZ" sz="1800" dirty="0">
                <a:solidFill>
                  <a:srgbClr val="000000"/>
                </a:solidFill>
                <a:effectLst/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safes</a:t>
            </a:r>
            <a:r>
              <a:rPr lang="cs-CZ" sz="1800" dirty="0">
                <a:solidFill>
                  <a:srgbClr val="000000"/>
                </a:solidFill>
                <a:effectLst/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locks</a:t>
            </a:r>
            <a:r>
              <a:rPr lang="cs-CZ" sz="1800" dirty="0">
                <a:solidFill>
                  <a:srgbClr val="000000"/>
                </a:solidFill>
                <a:effectLst/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hangers</a:t>
            </a:r>
            <a:endParaRPr lang="cs-CZ" sz="1800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/>
              </a:rPr>
              <a:t>consumer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electronics</a:t>
            </a:r>
            <a:r>
              <a:rPr lang="cs-CZ" sz="1800" dirty="0">
                <a:solidFill>
                  <a:srgbClr val="000000"/>
                </a:solidFill>
                <a:effectLst/>
              </a:rPr>
              <a:t> and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computer</a:t>
            </a:r>
            <a:r>
              <a:rPr lang="cs-CZ" sz="1800" dirty="0">
                <a:solidFill>
                  <a:srgbClr val="000000"/>
                </a:solidFill>
                <a:effectLst/>
              </a:rPr>
              <a:t> technology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covers</a:t>
            </a:r>
            <a:endParaRPr lang="cs-CZ" sz="1800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/>
              </a:rPr>
              <a:t>bicycles</a:t>
            </a:r>
            <a:r>
              <a:rPr lang="cs-CZ" sz="1800" dirty="0">
                <a:solidFill>
                  <a:srgbClr val="000000"/>
                </a:solidFill>
                <a:effectLst/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sports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equipment</a:t>
            </a:r>
            <a:r>
              <a:rPr lang="cs-CZ" sz="1800" dirty="0">
                <a:solidFill>
                  <a:srgbClr val="000000"/>
                </a:solidFill>
                <a:effectLst/>
              </a:rPr>
              <a:t> and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exercise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machines</a:t>
            </a:r>
            <a:endParaRPr lang="cs-CZ" sz="1800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/>
              </a:rPr>
              <a:t>office</a:t>
            </a:r>
            <a:r>
              <a:rPr lang="cs-CZ" sz="1800" dirty="0">
                <a:solidFill>
                  <a:srgbClr val="000000"/>
                </a:solidFill>
                <a:effectLst/>
              </a:rPr>
              <a:t> and study aids,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/>
              </a:rPr>
              <a:t>magnetic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boards</a:t>
            </a:r>
            <a:endParaRPr lang="cs-CZ" sz="1800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/>
              </a:rPr>
              <a:t>shoehorns</a:t>
            </a:r>
            <a:r>
              <a:rPr lang="cs-CZ" sz="1800" dirty="0">
                <a:solidFill>
                  <a:srgbClr val="000000"/>
                </a:solidFill>
                <a:effectLst/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bottle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openers</a:t>
            </a:r>
            <a:endParaRPr lang="cs-CZ" sz="1800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/>
              </a:rPr>
              <a:t>brake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pads</a:t>
            </a:r>
            <a:r>
              <a:rPr lang="cs-CZ" sz="1800" dirty="0">
                <a:solidFill>
                  <a:srgbClr val="000000"/>
                </a:solidFill>
                <a:effectLst/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wheel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discs</a:t>
            </a:r>
            <a:r>
              <a:rPr lang="cs-CZ" sz="1800" dirty="0">
                <a:solidFill>
                  <a:srgbClr val="000000"/>
                </a:solidFill>
                <a:effectLst/>
              </a:rPr>
              <a:t>,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/>
              </a:rPr>
              <a:t>interior</a:t>
            </a:r>
            <a:r>
              <a:rPr lang="cs-CZ" sz="1800" dirty="0">
                <a:solidFill>
                  <a:srgbClr val="000000"/>
                </a:solidFill>
                <a:effectLst/>
              </a:rPr>
              <a:t> metal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parts</a:t>
            </a:r>
            <a:endParaRPr lang="cs-CZ" sz="1800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/>
              </a:rPr>
              <a:t>motorcycle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components</a:t>
            </a:r>
            <a:endParaRPr lang="cs-CZ" sz="1800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/>
              </a:rPr>
              <a:t>radiators</a:t>
            </a:r>
            <a:r>
              <a:rPr lang="cs-CZ" sz="1800" dirty="0">
                <a:solidFill>
                  <a:srgbClr val="000000"/>
                </a:solidFill>
                <a:effectLst/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fire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extinguishers</a:t>
            </a:r>
            <a:r>
              <a:rPr lang="cs-CZ" sz="1800" dirty="0">
                <a:solidFill>
                  <a:srgbClr val="000000"/>
                </a:solidFill>
                <a:effectLst/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letter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boxes</a:t>
            </a:r>
            <a:endParaRPr lang="cs-CZ" sz="1800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/>
              </a:rPr>
              <a:t>lighting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fixtures</a:t>
            </a:r>
            <a:endParaRPr lang="cs-CZ" sz="1800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/>
              </a:rPr>
              <a:t>perfume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bottles</a:t>
            </a:r>
            <a:endParaRPr lang="cs-CZ" sz="1800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/>
              </a:rPr>
              <a:t>decorative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flower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pots</a:t>
            </a:r>
            <a:r>
              <a:rPr lang="cs-CZ" sz="1800" dirty="0">
                <a:solidFill>
                  <a:srgbClr val="000000"/>
                </a:solidFill>
                <a:effectLst/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cigarette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cases</a:t>
            </a:r>
            <a:endParaRPr lang="cs-CZ" sz="1800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>
                <a:solidFill>
                  <a:srgbClr val="000000"/>
                </a:solidFill>
                <a:effectLst/>
              </a:rPr>
              <a:t>electrical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distribution</a:t>
            </a:r>
            <a:r>
              <a:rPr lang="cs-CZ" sz="1800" dirty="0">
                <a:solidFill>
                  <a:srgbClr val="000000"/>
                </a:solidFill>
                <a:effectLst/>
              </a:rPr>
              <a:t>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boxes</a:t>
            </a:r>
            <a:endParaRPr lang="cs-CZ" sz="1800" dirty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>
                <a:solidFill>
                  <a:srgbClr val="000000"/>
                </a:solidFill>
                <a:effectLst/>
              </a:rPr>
              <a:t>metal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ceilings</a:t>
            </a:r>
            <a:r>
              <a:rPr lang="cs-CZ" sz="1800" dirty="0">
                <a:solidFill>
                  <a:srgbClr val="000000"/>
                </a:solidFill>
                <a:effectLst/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fittings</a:t>
            </a:r>
            <a:r>
              <a:rPr lang="cs-CZ" sz="1800" dirty="0">
                <a:solidFill>
                  <a:srgbClr val="000000"/>
                </a:solidFill>
                <a:effectLst/>
              </a:rPr>
              <a:t>, </a:t>
            </a:r>
            <a:r>
              <a:rPr lang="cs-CZ" sz="1800" dirty="0" err="1">
                <a:solidFill>
                  <a:srgbClr val="000000"/>
                </a:solidFill>
                <a:effectLst/>
              </a:rPr>
              <a:t>etc</a:t>
            </a:r>
            <a:r>
              <a:rPr lang="cs-CZ" sz="1800" dirty="0">
                <a:solidFill>
                  <a:srgbClr val="000000"/>
                </a:solidFill>
                <a:effectLst/>
              </a:rPr>
              <a:t>.</a:t>
            </a:r>
            <a:endParaRPr lang="cs-CZ" sz="1800" dirty="0">
              <a:solidFill>
                <a:srgbClr val="000000"/>
              </a:solidFill>
            </a:endParaRPr>
          </a:p>
        </p:txBody>
      </p:sp>
      <p:pic>
        <p:nvPicPr>
          <p:cNvPr id="56324" name="Picture 4" descr="041126_hromadky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84168" y="1225448"/>
            <a:ext cx="2448272" cy="143764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32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857" y="2624074"/>
            <a:ext cx="4191000" cy="314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45BF48-563F-4636-BF9B-4E2C889ABB72}" type="slidenum">
              <a:rPr lang="cs-CZ" smtClean="0"/>
              <a:pPr>
                <a:defRPr/>
              </a:pPr>
              <a:t>55</a:t>
            </a:fld>
            <a:endParaRPr lang="cs-CZ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4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err="1">
                <a:solidFill>
                  <a:srgbClr val="FF0000"/>
                </a:solidFill>
              </a:rPr>
              <a:t>Powder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Coating</a:t>
            </a:r>
            <a:r>
              <a:rPr lang="cs-CZ" dirty="0">
                <a:solidFill>
                  <a:srgbClr val="FF0000"/>
                </a:solidFill>
              </a:rPr>
              <a:t> Technology</a:t>
            </a:r>
          </a:p>
        </p:txBody>
      </p:sp>
      <p:sp>
        <p:nvSpPr>
          <p:cNvPr id="7843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93688" y="1989138"/>
            <a:ext cx="4278312" cy="4114800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dirty="0" err="1">
                <a:solidFill>
                  <a:srgbClr val="FF0000"/>
                </a:solidFill>
              </a:rPr>
              <a:t>With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preheating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/>
              <a:t>		</a:t>
            </a:r>
          </a:p>
          <a:p>
            <a:pPr eaLnBrk="1" hangingPunct="1">
              <a:defRPr/>
            </a:pPr>
            <a:r>
              <a:rPr lang="cs-CZ" dirty="0" err="1">
                <a:solidFill>
                  <a:srgbClr val="000000"/>
                </a:solidFill>
              </a:rPr>
              <a:t>swirl</a:t>
            </a:r>
            <a:r>
              <a:rPr lang="cs-CZ" dirty="0">
                <a:solidFill>
                  <a:srgbClr val="000000"/>
                </a:solidFill>
              </a:rPr>
              <a:t> (fluid) </a:t>
            </a:r>
            <a:r>
              <a:rPr lang="cs-CZ" dirty="0" err="1">
                <a:solidFill>
                  <a:srgbClr val="000000"/>
                </a:solidFill>
              </a:rPr>
              <a:t>application</a:t>
            </a:r>
            <a:endParaRPr lang="cs-CZ" dirty="0">
              <a:solidFill>
                <a:srgbClr val="000000"/>
              </a:solidFill>
            </a:endParaRPr>
          </a:p>
          <a:p>
            <a:pPr eaLnBrk="1" hangingPunct="1">
              <a:defRPr/>
            </a:pPr>
            <a:r>
              <a:rPr lang="cs-CZ" dirty="0" err="1">
                <a:solidFill>
                  <a:srgbClr val="000000"/>
                </a:solidFill>
              </a:rPr>
              <a:t>plating</a:t>
            </a:r>
            <a:endParaRPr lang="cs-CZ" dirty="0">
              <a:solidFill>
                <a:srgbClr val="000000"/>
              </a:solidFill>
            </a:endParaRPr>
          </a:p>
          <a:p>
            <a:pPr eaLnBrk="1" hangingPunct="1">
              <a:defRPr/>
            </a:pPr>
            <a:r>
              <a:rPr lang="cs-CZ" dirty="0" err="1">
                <a:solidFill>
                  <a:srgbClr val="000000"/>
                </a:solidFill>
              </a:rPr>
              <a:t>thermal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spraying</a:t>
            </a:r>
            <a:endParaRPr lang="cs-CZ" dirty="0">
              <a:solidFill>
                <a:srgbClr val="000000"/>
              </a:solidFill>
            </a:endParaRPr>
          </a:p>
          <a:p>
            <a:pPr eaLnBrk="1" hangingPunct="1">
              <a:defRPr/>
            </a:pPr>
            <a:r>
              <a:rPr lang="cs-CZ" dirty="0" err="1">
                <a:solidFill>
                  <a:srgbClr val="000000"/>
                </a:solidFill>
              </a:rPr>
              <a:t>flameless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spraying</a:t>
            </a:r>
            <a:endParaRPr lang="cs-CZ" dirty="0">
              <a:solidFill>
                <a:srgbClr val="000000"/>
              </a:solidFill>
            </a:endParaRPr>
          </a:p>
          <a:p>
            <a:pPr eaLnBrk="1" hangingPunct="1">
              <a:defRPr/>
            </a:pPr>
            <a:r>
              <a:rPr lang="cs-CZ" dirty="0" err="1">
                <a:solidFill>
                  <a:srgbClr val="000000"/>
                </a:solidFill>
              </a:rPr>
              <a:t>dispersion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coating</a:t>
            </a:r>
            <a:endParaRPr lang="cs-CZ" dirty="0">
              <a:solidFill>
                <a:srgbClr val="000000"/>
              </a:solidFill>
            </a:endParaRPr>
          </a:p>
          <a:p>
            <a:pPr eaLnBrk="1" hangingPunct="1">
              <a:defRPr/>
            </a:pPr>
            <a:r>
              <a:rPr lang="cs-CZ" dirty="0" err="1">
                <a:solidFill>
                  <a:srgbClr val="000000"/>
                </a:solidFill>
              </a:rPr>
              <a:t>plastisol</a:t>
            </a:r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err="1">
                <a:solidFill>
                  <a:srgbClr val="000000"/>
                </a:solidFill>
              </a:rPr>
              <a:t>application</a:t>
            </a: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5003800" y="1989138"/>
            <a:ext cx="4278313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1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1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1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1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1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1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kern="0" dirty="0">
                <a:solidFill>
                  <a:srgbClr val="FF0000"/>
                </a:solidFill>
              </a:rPr>
              <a:t>In </a:t>
            </a:r>
            <a:r>
              <a:rPr lang="cs-CZ" kern="0" dirty="0" err="1">
                <a:solidFill>
                  <a:srgbClr val="FF0000"/>
                </a:solidFill>
              </a:rPr>
              <a:t>an</a:t>
            </a:r>
            <a:r>
              <a:rPr lang="cs-CZ" kern="0" dirty="0">
                <a:solidFill>
                  <a:srgbClr val="FF0000"/>
                </a:solidFill>
              </a:rPr>
              <a:t> </a:t>
            </a:r>
            <a:r>
              <a:rPr lang="cs-CZ" kern="0" dirty="0" err="1">
                <a:solidFill>
                  <a:srgbClr val="FF0000"/>
                </a:solidFill>
              </a:rPr>
              <a:t>electrical</a:t>
            </a:r>
            <a:r>
              <a:rPr lang="cs-CZ" kern="0" dirty="0">
                <a:solidFill>
                  <a:srgbClr val="FF0000"/>
                </a:solidFill>
              </a:rPr>
              <a:t> </a:t>
            </a:r>
            <a:r>
              <a:rPr lang="cs-CZ" kern="0" dirty="0" err="1">
                <a:solidFill>
                  <a:srgbClr val="FF0000"/>
                </a:solidFill>
              </a:rPr>
              <a:t>field</a:t>
            </a:r>
            <a:endParaRPr lang="cs-CZ" kern="0" dirty="0">
              <a:solidFill>
                <a:srgbClr val="FF0000"/>
              </a:solidFill>
            </a:endParaRPr>
          </a:p>
          <a:p>
            <a:pPr eaLnBrk="1" hangingPunct="1">
              <a:defRPr/>
            </a:pPr>
            <a:r>
              <a:rPr lang="cs-CZ" kern="0" dirty="0" err="1">
                <a:solidFill>
                  <a:srgbClr val="000000"/>
                </a:solidFill>
              </a:rPr>
              <a:t>electrostatic</a:t>
            </a:r>
            <a:r>
              <a:rPr lang="cs-CZ" kern="0" dirty="0">
                <a:solidFill>
                  <a:srgbClr val="000000"/>
                </a:solidFill>
              </a:rPr>
              <a:t> </a:t>
            </a:r>
            <a:r>
              <a:rPr lang="cs-CZ" kern="0" dirty="0" err="1">
                <a:solidFill>
                  <a:srgbClr val="000000"/>
                </a:solidFill>
              </a:rPr>
              <a:t>charging</a:t>
            </a:r>
            <a:endParaRPr lang="cs-CZ" kern="0" dirty="0">
              <a:solidFill>
                <a:srgbClr val="000000"/>
              </a:solidFill>
            </a:endParaRPr>
          </a:p>
          <a:p>
            <a:pPr eaLnBrk="1" hangingPunct="1">
              <a:defRPr/>
            </a:pPr>
            <a:r>
              <a:rPr lang="cs-CZ" kern="0" dirty="0" err="1">
                <a:solidFill>
                  <a:srgbClr val="000000"/>
                </a:solidFill>
              </a:rPr>
              <a:t>tribostatic</a:t>
            </a:r>
            <a:r>
              <a:rPr lang="cs-CZ" kern="0" dirty="0">
                <a:solidFill>
                  <a:srgbClr val="000000"/>
                </a:solidFill>
              </a:rPr>
              <a:t> </a:t>
            </a:r>
            <a:r>
              <a:rPr lang="cs-CZ" kern="0" dirty="0" err="1">
                <a:solidFill>
                  <a:srgbClr val="000000"/>
                </a:solidFill>
              </a:rPr>
              <a:t>charging</a:t>
            </a:r>
            <a:endParaRPr lang="cs-CZ" kern="0" dirty="0"/>
          </a:p>
        </p:txBody>
      </p:sp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524686"/>
            <a:ext cx="4427984" cy="3321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F0838-D605-43E2-8C8E-385AA71AA04D}" type="slidenum">
              <a:rPr lang="cs-CZ" smtClean="0"/>
              <a:pPr>
                <a:defRPr/>
              </a:pPr>
              <a:t>56</a:t>
            </a:fld>
            <a:endParaRPr lang="cs-CZ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4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0638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err="1">
                <a:solidFill>
                  <a:srgbClr val="FF0000"/>
                </a:solidFill>
              </a:rPr>
              <a:t>Swirl</a:t>
            </a:r>
            <a:r>
              <a:rPr lang="cs-CZ" dirty="0">
                <a:solidFill>
                  <a:srgbClr val="FF0000"/>
                </a:solidFill>
              </a:rPr>
              <a:t> (Fluid) </a:t>
            </a:r>
            <a:r>
              <a:rPr lang="cs-CZ" dirty="0" err="1">
                <a:solidFill>
                  <a:srgbClr val="FF0000"/>
                </a:solidFill>
              </a:rPr>
              <a:t>Application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843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2132856"/>
            <a:ext cx="8924925" cy="6911975"/>
          </a:xfrm>
        </p:spPr>
        <p:txBody>
          <a:bodyPr/>
          <a:lstStyle/>
          <a:p>
            <a:pPr>
              <a:defRPr/>
            </a:pPr>
            <a:r>
              <a:rPr lang="cs-CZ" sz="2000" dirty="0" err="1">
                <a:solidFill>
                  <a:srgbClr val="000000"/>
                </a:solidFill>
              </a:rPr>
              <a:t>Thickness</a:t>
            </a:r>
            <a:r>
              <a:rPr lang="cs-CZ" sz="2000" dirty="0">
                <a:solidFill>
                  <a:srgbClr val="000000"/>
                </a:solidFill>
              </a:rPr>
              <a:t> up to 1 mm</a:t>
            </a:r>
          </a:p>
          <a:p>
            <a:pPr>
              <a:defRPr/>
            </a:pPr>
            <a:r>
              <a:rPr lang="cs-CZ" sz="2000" dirty="0" err="1">
                <a:solidFill>
                  <a:srgbClr val="000000"/>
                </a:solidFill>
              </a:rPr>
              <a:t>Powder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utilization</a:t>
            </a:r>
            <a:r>
              <a:rPr lang="cs-CZ" sz="2000" dirty="0">
                <a:solidFill>
                  <a:srgbClr val="000000"/>
                </a:solidFill>
              </a:rPr>
              <a:t> 100%</a:t>
            </a:r>
          </a:p>
          <a:p>
            <a:pPr>
              <a:defRPr/>
            </a:pPr>
            <a:r>
              <a:rPr lang="cs-CZ" sz="2000" dirty="0" err="1">
                <a:solidFill>
                  <a:srgbClr val="000000"/>
                </a:solidFill>
              </a:rPr>
              <a:t>Coating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time</a:t>
            </a:r>
            <a:r>
              <a:rPr lang="cs-CZ" sz="2000" dirty="0">
                <a:solidFill>
                  <a:srgbClr val="000000"/>
                </a:solidFill>
              </a:rPr>
              <a:t> up to 10 s</a:t>
            </a:r>
          </a:p>
          <a:p>
            <a:pPr>
              <a:defRPr/>
            </a:pPr>
            <a:r>
              <a:rPr lang="cs-CZ" sz="2000" dirty="0" err="1">
                <a:solidFill>
                  <a:srgbClr val="000000"/>
                </a:solidFill>
              </a:rPr>
              <a:t>Less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investment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intensive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000" dirty="0" err="1">
                <a:solidFill>
                  <a:srgbClr val="000000"/>
                </a:solidFill>
              </a:rPr>
              <a:t>Procedure</a:t>
            </a:r>
            <a:r>
              <a:rPr lang="cs-CZ" sz="2000" dirty="0">
                <a:solidFill>
                  <a:srgbClr val="000000"/>
                </a:solidFill>
              </a:rPr>
              <a:t>:</a:t>
            </a:r>
          </a:p>
          <a:p>
            <a:pPr>
              <a:defRPr/>
            </a:pPr>
            <a:r>
              <a:rPr lang="cs-CZ" sz="2000" dirty="0" err="1">
                <a:solidFill>
                  <a:srgbClr val="000000"/>
                </a:solidFill>
              </a:rPr>
              <a:t>Heating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the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object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above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the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melting</a:t>
            </a:r>
            <a:r>
              <a:rPr lang="cs-CZ" sz="2000" dirty="0">
                <a:solidFill>
                  <a:srgbClr val="000000"/>
                </a:solidFill>
              </a:rPr>
              <a:t> point </a:t>
            </a:r>
            <a:r>
              <a:rPr lang="cs-CZ" sz="2000" dirty="0" err="1">
                <a:solidFill>
                  <a:srgbClr val="000000"/>
                </a:solidFill>
              </a:rPr>
              <a:t>of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the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powder</a:t>
            </a:r>
            <a:endParaRPr lang="cs-CZ" sz="2000" dirty="0">
              <a:solidFill>
                <a:srgbClr val="000000"/>
              </a:solidFill>
            </a:endParaRPr>
          </a:p>
          <a:p>
            <a:pPr>
              <a:defRPr/>
            </a:pPr>
            <a:r>
              <a:rPr lang="cs-CZ" sz="2000" dirty="0" err="1">
                <a:solidFill>
                  <a:srgbClr val="000000"/>
                </a:solidFill>
              </a:rPr>
              <a:t>Immersion</a:t>
            </a:r>
            <a:r>
              <a:rPr lang="cs-CZ" sz="2000" dirty="0">
                <a:solidFill>
                  <a:srgbClr val="000000"/>
                </a:solidFill>
              </a:rPr>
              <a:t> in </a:t>
            </a:r>
            <a:r>
              <a:rPr lang="cs-CZ" sz="2000" dirty="0" err="1">
                <a:solidFill>
                  <a:srgbClr val="000000"/>
                </a:solidFill>
              </a:rPr>
              <a:t>aerated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powder</a:t>
            </a:r>
            <a:r>
              <a:rPr lang="cs-CZ" sz="2000" dirty="0">
                <a:solidFill>
                  <a:srgbClr val="000000"/>
                </a:solidFill>
              </a:rPr>
              <a:t> – </a:t>
            </a:r>
            <a:r>
              <a:rPr lang="cs-CZ" sz="2000" dirty="0" err="1">
                <a:solidFill>
                  <a:srgbClr val="000000"/>
                </a:solidFill>
              </a:rPr>
              <a:t>behaves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like</a:t>
            </a:r>
            <a:r>
              <a:rPr lang="cs-CZ" sz="2000" dirty="0">
                <a:solidFill>
                  <a:srgbClr val="000000"/>
                </a:solidFill>
              </a:rPr>
              <a:t> a </a:t>
            </a:r>
            <a:r>
              <a:rPr lang="cs-CZ" sz="2000" dirty="0" err="1">
                <a:solidFill>
                  <a:srgbClr val="000000"/>
                </a:solidFill>
              </a:rPr>
              <a:t>liquid</a:t>
            </a:r>
            <a:endParaRPr lang="cs-CZ" sz="2000" dirty="0">
              <a:solidFill>
                <a:srgbClr val="000000"/>
              </a:solidFill>
            </a:endParaRPr>
          </a:p>
          <a:p>
            <a:pPr>
              <a:defRPr/>
            </a:pPr>
            <a:r>
              <a:rPr lang="cs-CZ" sz="2000" dirty="0" err="1">
                <a:solidFill>
                  <a:srgbClr val="000000"/>
                </a:solidFill>
              </a:rPr>
              <a:t>Welding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the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powder</a:t>
            </a:r>
            <a:r>
              <a:rPr lang="cs-CZ" sz="2000" dirty="0">
                <a:solidFill>
                  <a:srgbClr val="000000"/>
                </a:solidFill>
              </a:rPr>
              <a:t> to </a:t>
            </a:r>
            <a:r>
              <a:rPr lang="cs-CZ" sz="2000" dirty="0" err="1">
                <a:solidFill>
                  <a:srgbClr val="000000"/>
                </a:solidFill>
              </a:rPr>
              <a:t>the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surface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of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the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object</a:t>
            </a:r>
            <a:r>
              <a:rPr lang="cs-CZ" sz="2000" dirty="0">
                <a:solidFill>
                  <a:srgbClr val="000000"/>
                </a:solidFill>
              </a:rPr>
              <a:t> – </a:t>
            </a:r>
            <a:r>
              <a:rPr lang="cs-CZ" sz="2000" dirty="0" err="1">
                <a:solidFill>
                  <a:srgbClr val="000000"/>
                </a:solidFill>
              </a:rPr>
              <a:t>spillage</a:t>
            </a:r>
            <a:r>
              <a:rPr lang="cs-CZ" sz="2000" dirty="0">
                <a:solidFill>
                  <a:srgbClr val="000000"/>
                </a:solidFill>
              </a:rPr>
              <a:t> → </a:t>
            </a:r>
            <a:r>
              <a:rPr lang="cs-CZ" sz="2000" dirty="0" err="1">
                <a:solidFill>
                  <a:srgbClr val="000000"/>
                </a:solidFill>
              </a:rPr>
              <a:t>continuous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coating</a:t>
            </a:r>
            <a:endParaRPr lang="cs-CZ" sz="2000" dirty="0">
              <a:solidFill>
                <a:srgbClr val="000000"/>
              </a:solidFill>
            </a:endParaRPr>
          </a:p>
          <a:p>
            <a:pPr>
              <a:defRPr/>
            </a:pPr>
            <a:r>
              <a:rPr lang="cs-CZ" sz="2000" dirty="0" err="1">
                <a:solidFill>
                  <a:srgbClr val="000000"/>
                </a:solidFill>
              </a:rPr>
              <a:t>Thermoplastics</a:t>
            </a:r>
            <a:r>
              <a:rPr lang="cs-CZ" sz="2000" dirty="0">
                <a:solidFill>
                  <a:srgbClr val="000000"/>
                </a:solidFill>
              </a:rPr>
              <a:t>: </a:t>
            </a:r>
            <a:r>
              <a:rPr lang="cs-CZ" sz="2000" dirty="0" err="1">
                <a:solidFill>
                  <a:srgbClr val="000000"/>
                </a:solidFill>
              </a:rPr>
              <a:t>the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coated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object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cools</a:t>
            </a:r>
            <a:endParaRPr lang="cs-CZ" sz="2000" dirty="0">
              <a:solidFill>
                <a:srgbClr val="000000"/>
              </a:solidFill>
            </a:endParaRPr>
          </a:p>
          <a:p>
            <a:pPr>
              <a:defRPr/>
            </a:pPr>
            <a:r>
              <a:rPr lang="cs-CZ" sz="2000" dirty="0" err="1">
                <a:solidFill>
                  <a:srgbClr val="000000"/>
                </a:solidFill>
              </a:rPr>
              <a:t>Reactoplastics</a:t>
            </a:r>
            <a:r>
              <a:rPr lang="cs-CZ" sz="2000" dirty="0">
                <a:solidFill>
                  <a:srgbClr val="000000"/>
                </a:solidFill>
              </a:rPr>
              <a:t>: </a:t>
            </a:r>
            <a:r>
              <a:rPr lang="cs-CZ" sz="2000" dirty="0" err="1">
                <a:solidFill>
                  <a:srgbClr val="000000"/>
                </a:solidFill>
              </a:rPr>
              <a:t>further</a:t>
            </a:r>
            <a:r>
              <a:rPr lang="cs-CZ" sz="20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heating</a:t>
            </a:r>
            <a:r>
              <a:rPr lang="cs-CZ" sz="2000" dirty="0">
                <a:solidFill>
                  <a:srgbClr val="000000"/>
                </a:solidFill>
              </a:rPr>
              <a:t> → </a:t>
            </a:r>
            <a:r>
              <a:rPr lang="cs-CZ" sz="2000" dirty="0" err="1">
                <a:solidFill>
                  <a:srgbClr val="000000"/>
                </a:solidFill>
              </a:rPr>
              <a:t>crosslinking</a:t>
            </a:r>
            <a:r>
              <a:rPr lang="cs-CZ" sz="2000" dirty="0">
                <a:solidFill>
                  <a:srgbClr val="000000"/>
                </a:solidFill>
              </a:rPr>
              <a:t> – </a:t>
            </a:r>
            <a:r>
              <a:rPr lang="cs-CZ" sz="2000" dirty="0" err="1">
                <a:solidFill>
                  <a:srgbClr val="000000"/>
                </a:solidFill>
              </a:rPr>
              <a:t>curing</a:t>
            </a:r>
            <a:endParaRPr lang="cs-CZ" sz="2000" dirty="0">
              <a:solidFill>
                <a:srgbClr val="000000"/>
              </a:solidFill>
            </a:endParaRPr>
          </a:p>
        </p:txBody>
      </p:sp>
      <p:sp>
        <p:nvSpPr>
          <p:cNvPr id="78438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508625" y="3584575"/>
            <a:ext cx="4038600" cy="609600"/>
          </a:xfrm>
        </p:spPr>
        <p:txBody>
          <a:bodyPr/>
          <a:lstStyle/>
          <a:p>
            <a:pPr algn="ctr" eaLnBrk="1" hangingPunct="1">
              <a:buNone/>
              <a:defRPr/>
            </a:pPr>
            <a:r>
              <a:rPr lang="cs-CZ" sz="2600" dirty="0" err="1">
                <a:solidFill>
                  <a:srgbClr val="000000"/>
                </a:solidFill>
              </a:rPr>
              <a:t>high-pressure</a:t>
            </a:r>
            <a:r>
              <a:rPr lang="cs-CZ" sz="2600" dirty="0">
                <a:solidFill>
                  <a:srgbClr val="000000"/>
                </a:solidFill>
              </a:rPr>
              <a:t> </a:t>
            </a:r>
            <a:r>
              <a:rPr lang="cs-CZ" sz="2600" dirty="0" err="1">
                <a:solidFill>
                  <a:srgbClr val="000000"/>
                </a:solidFill>
              </a:rPr>
              <a:t>polyethylene</a:t>
            </a:r>
            <a:endParaRPr lang="cs-CZ" sz="2600" dirty="0">
              <a:solidFill>
                <a:srgbClr val="000000"/>
              </a:solidFill>
            </a:endParaRPr>
          </a:p>
        </p:txBody>
      </p:sp>
      <p:pic>
        <p:nvPicPr>
          <p:cNvPr id="58373" name="Picture 5" descr="8,8polye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6"/>
          <a:stretch>
            <a:fillRect/>
          </a:stretch>
        </p:blipFill>
        <p:spPr bwMode="auto">
          <a:xfrm>
            <a:off x="4356100" y="985838"/>
            <a:ext cx="4787900" cy="261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F0838-D605-43E2-8C8E-385AA71AA04D}" type="slidenum">
              <a:rPr lang="cs-CZ" smtClean="0"/>
              <a:pPr>
                <a:defRPr/>
              </a:pPr>
              <a:t>57</a:t>
            </a:fld>
            <a:endParaRPr lang="cs-CZ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27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dirty="0" err="1">
                <a:solidFill>
                  <a:srgbClr val="FF0000"/>
                </a:solidFill>
              </a:rPr>
              <a:t>Application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of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Powder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Paints</a:t>
            </a:r>
            <a:r>
              <a:rPr lang="cs-CZ" sz="4000" dirty="0">
                <a:solidFill>
                  <a:srgbClr val="FF0000"/>
                </a:solidFill>
              </a:rPr>
              <a:t> in </a:t>
            </a:r>
            <a:r>
              <a:rPr lang="cs-CZ" sz="4000" dirty="0" err="1">
                <a:solidFill>
                  <a:srgbClr val="FF0000"/>
                </a:solidFill>
              </a:rPr>
              <a:t>an</a:t>
            </a:r>
            <a:r>
              <a:rPr lang="cs-CZ" sz="4000" dirty="0">
                <a:solidFill>
                  <a:srgbClr val="FF0000"/>
                </a:solidFill>
              </a:rPr>
              <a:t> Electric </a:t>
            </a:r>
            <a:r>
              <a:rPr lang="cs-CZ" sz="4000" dirty="0" err="1">
                <a:solidFill>
                  <a:srgbClr val="FF0000"/>
                </a:solidFill>
              </a:rPr>
              <a:t>Field</a:t>
            </a:r>
            <a:endParaRPr lang="cs-CZ" sz="4000" dirty="0"/>
          </a:p>
        </p:txBody>
      </p:sp>
      <p:sp>
        <p:nvSpPr>
          <p:cNvPr id="822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17323" y="1244730"/>
            <a:ext cx="8820150" cy="42211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cs-CZ" sz="2400" dirty="0" err="1">
                <a:solidFill>
                  <a:srgbClr val="000000"/>
                </a:solidFill>
              </a:rPr>
              <a:t>surface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000" dirty="0" err="1">
                <a:solidFill>
                  <a:srgbClr val="000000"/>
                </a:solidFill>
              </a:rPr>
              <a:t>pretreatment</a:t>
            </a:r>
            <a:r>
              <a:rPr lang="cs-CZ" sz="2400" dirty="0">
                <a:solidFill>
                  <a:srgbClr val="000000"/>
                </a:solidFill>
              </a:rPr>
              <a:t>: </a:t>
            </a:r>
            <a:r>
              <a:rPr lang="cs-CZ" sz="2400" dirty="0" err="1">
                <a:solidFill>
                  <a:srgbClr val="000000"/>
                </a:solidFill>
              </a:rPr>
              <a:t>degreasing</a:t>
            </a:r>
            <a:r>
              <a:rPr lang="cs-CZ" sz="2400" dirty="0">
                <a:solidFill>
                  <a:srgbClr val="000000"/>
                </a:solidFill>
              </a:rPr>
              <a:t>, </a:t>
            </a:r>
            <a:r>
              <a:rPr lang="cs-CZ" sz="2400" dirty="0" err="1">
                <a:solidFill>
                  <a:srgbClr val="000000"/>
                </a:solidFill>
              </a:rPr>
              <a:t>pickling</a:t>
            </a:r>
            <a:r>
              <a:rPr lang="cs-CZ" sz="2400" dirty="0">
                <a:solidFill>
                  <a:srgbClr val="000000"/>
                </a:solidFill>
              </a:rPr>
              <a:t>, </a:t>
            </a:r>
            <a:r>
              <a:rPr lang="cs-CZ" sz="2400" dirty="0" err="1">
                <a:solidFill>
                  <a:srgbClr val="000000"/>
                </a:solidFill>
              </a:rPr>
              <a:t>phosphating</a:t>
            </a:r>
            <a:r>
              <a:rPr lang="cs-CZ" sz="2400" dirty="0">
                <a:solidFill>
                  <a:srgbClr val="000000"/>
                </a:solidFill>
              </a:rPr>
              <a:t>, </a:t>
            </a:r>
            <a:r>
              <a:rPr lang="cs-CZ" sz="2400" dirty="0" err="1">
                <a:solidFill>
                  <a:srgbClr val="000000"/>
                </a:solidFill>
              </a:rPr>
              <a:t>chromating</a:t>
            </a:r>
            <a:endParaRPr lang="cs-CZ" sz="2400" dirty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dirty="0" err="1">
                <a:solidFill>
                  <a:srgbClr val="000000"/>
                </a:solidFill>
              </a:rPr>
              <a:t>application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equipment</a:t>
            </a:r>
            <a:r>
              <a:rPr lang="cs-CZ" sz="2400" dirty="0">
                <a:solidFill>
                  <a:srgbClr val="000000"/>
                </a:solidFill>
              </a:rPr>
              <a:t>: </a:t>
            </a:r>
            <a:r>
              <a:rPr lang="cs-CZ" sz="2400" dirty="0" err="1">
                <a:solidFill>
                  <a:srgbClr val="000000"/>
                </a:solidFill>
              </a:rPr>
              <a:t>mixing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the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powder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with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compressed</a:t>
            </a:r>
            <a:r>
              <a:rPr lang="cs-CZ" sz="2400" dirty="0">
                <a:solidFill>
                  <a:srgbClr val="000000"/>
                </a:solidFill>
              </a:rPr>
              <a:t> air</a:t>
            </a: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cs-CZ" sz="2400" dirty="0">
                <a:solidFill>
                  <a:srgbClr val="000000"/>
                </a:solidFill>
              </a:rPr>
              <a:t>	→ </a:t>
            </a:r>
            <a:r>
              <a:rPr lang="cs-CZ" sz="2400" dirty="0" err="1">
                <a:solidFill>
                  <a:srgbClr val="000000"/>
                </a:solidFill>
              </a:rPr>
              <a:t>magazine</a:t>
            </a:r>
            <a:r>
              <a:rPr lang="cs-CZ" sz="2400" dirty="0">
                <a:solidFill>
                  <a:srgbClr val="000000"/>
                </a:solidFill>
              </a:rPr>
              <a:t> → </a:t>
            </a:r>
            <a:r>
              <a:rPr lang="cs-CZ" sz="2400" dirty="0" err="1">
                <a:solidFill>
                  <a:srgbClr val="000000"/>
                </a:solidFill>
              </a:rPr>
              <a:t>application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gun</a:t>
            </a:r>
            <a:r>
              <a:rPr lang="cs-CZ" sz="2400" dirty="0">
                <a:solidFill>
                  <a:srgbClr val="000000"/>
                </a:solidFill>
              </a:rPr>
              <a:t> → </a:t>
            </a:r>
            <a:r>
              <a:rPr lang="cs-CZ" sz="2400" dirty="0" err="1">
                <a:solidFill>
                  <a:srgbClr val="000000"/>
                </a:solidFill>
              </a:rPr>
              <a:t>product</a:t>
            </a:r>
            <a:endParaRPr lang="cs-CZ" sz="2400" dirty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dirty="0" err="1">
                <a:solidFill>
                  <a:srgbClr val="000000"/>
                </a:solidFill>
              </a:rPr>
              <a:t>powder</a:t>
            </a:r>
            <a:r>
              <a:rPr lang="cs-CZ" sz="2400" dirty="0">
                <a:solidFill>
                  <a:srgbClr val="000000"/>
                </a:solidFill>
              </a:rPr>
              <a:t> "</a:t>
            </a:r>
            <a:r>
              <a:rPr lang="cs-CZ" sz="2400" dirty="0" err="1">
                <a:solidFill>
                  <a:srgbClr val="000000"/>
                </a:solidFill>
              </a:rPr>
              <a:t>charging</a:t>
            </a:r>
            <a:r>
              <a:rPr lang="cs-CZ" sz="2400" dirty="0">
                <a:solidFill>
                  <a:srgbClr val="000000"/>
                </a:solidFill>
              </a:rPr>
              <a:t>": </a:t>
            </a:r>
            <a:r>
              <a:rPr lang="cs-CZ" sz="2400" dirty="0" err="1">
                <a:solidFill>
                  <a:srgbClr val="000000"/>
                </a:solidFill>
              </a:rPr>
              <a:t>electrostatic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energy</a:t>
            </a:r>
            <a:r>
              <a:rPr lang="cs-CZ" sz="2400" dirty="0">
                <a:solidFill>
                  <a:srgbClr val="000000"/>
                </a:solidFill>
              </a:rPr>
              <a:t> → </a:t>
            </a:r>
            <a:r>
              <a:rPr lang="cs-CZ" sz="2400" dirty="0" err="1">
                <a:solidFill>
                  <a:srgbClr val="000000"/>
                </a:solidFill>
              </a:rPr>
              <a:t>attracting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particles</a:t>
            </a:r>
            <a:r>
              <a:rPr lang="cs-CZ" sz="2400" dirty="0">
                <a:solidFill>
                  <a:srgbClr val="000000"/>
                </a:solidFill>
              </a:rPr>
              <a:t> to 	</a:t>
            </a:r>
            <a:r>
              <a:rPr lang="cs-CZ" sz="2400" dirty="0" err="1">
                <a:solidFill>
                  <a:srgbClr val="000000"/>
                </a:solidFill>
              </a:rPr>
              <a:t>the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product</a:t>
            </a:r>
            <a:r>
              <a:rPr lang="cs-CZ" sz="2400" dirty="0">
                <a:solidFill>
                  <a:srgbClr val="000000"/>
                </a:solidFill>
              </a:rPr>
              <a:t> + </a:t>
            </a:r>
            <a:r>
              <a:rPr lang="cs-CZ" sz="2400" dirty="0" err="1">
                <a:solidFill>
                  <a:srgbClr val="000000"/>
                </a:solidFill>
              </a:rPr>
              <a:t>sticking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2400" dirty="0"/>
              <a:t>	</a:t>
            </a:r>
            <a:r>
              <a:rPr lang="cs-CZ" sz="2400" dirty="0">
                <a:solidFill>
                  <a:srgbClr val="FF0000"/>
                </a:solidFill>
              </a:rPr>
              <a:t>a) </a:t>
            </a:r>
            <a:r>
              <a:rPr lang="cs-CZ" sz="2400" dirty="0" err="1">
                <a:solidFill>
                  <a:srgbClr val="FF0000"/>
                </a:solidFill>
              </a:rPr>
              <a:t>triboelectric</a:t>
            </a:r>
            <a:r>
              <a:rPr lang="cs-CZ" sz="2400" dirty="0">
                <a:solidFill>
                  <a:srgbClr val="FF0000"/>
                </a:solidFill>
              </a:rPr>
              <a:t> pistol:</a:t>
            </a:r>
            <a:r>
              <a:rPr lang="cs-CZ" sz="2400" dirty="0"/>
              <a:t> </a:t>
            </a:r>
            <a:r>
              <a:rPr lang="cs-CZ" sz="2400" dirty="0" err="1"/>
              <a:t>f</a:t>
            </a:r>
            <a:r>
              <a:rPr lang="cs-CZ" sz="2400" dirty="0" err="1">
                <a:solidFill>
                  <a:srgbClr val="000000"/>
                </a:solidFill>
              </a:rPr>
              <a:t>riction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against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the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inner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wall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of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the</a:t>
            </a:r>
            <a:r>
              <a:rPr lang="cs-CZ" sz="2400" dirty="0">
                <a:solidFill>
                  <a:srgbClr val="000000"/>
                </a:solidFill>
              </a:rPr>
              <a:t> Teflon pistol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2400" dirty="0">
                <a:solidFill>
                  <a:srgbClr val="000000"/>
                </a:solidFill>
              </a:rPr>
              <a:t>    - </a:t>
            </a:r>
            <a:r>
              <a:rPr lang="cs-CZ" sz="2400" dirty="0" err="1">
                <a:solidFill>
                  <a:srgbClr val="000000"/>
                </a:solidFill>
              </a:rPr>
              <a:t>suitable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for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epoxies</a:t>
            </a:r>
            <a:endParaRPr lang="cs-CZ" sz="2400" dirty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2400" dirty="0">
                <a:solidFill>
                  <a:srgbClr val="000000"/>
                </a:solidFill>
              </a:rPr>
              <a:t>	- </a:t>
            </a:r>
            <a:r>
              <a:rPr lang="cs-CZ" sz="2400" dirty="0" err="1">
                <a:solidFill>
                  <a:srgbClr val="000000"/>
                </a:solidFill>
              </a:rPr>
              <a:t>easy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maintenance</a:t>
            </a:r>
            <a:endParaRPr lang="cs-CZ" sz="2400" dirty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2400" dirty="0">
                <a:solidFill>
                  <a:srgbClr val="000000"/>
                </a:solidFill>
              </a:rPr>
              <a:t>	- </a:t>
            </a:r>
            <a:r>
              <a:rPr lang="cs-CZ" sz="2400" dirty="0" err="1">
                <a:solidFill>
                  <a:srgbClr val="000000"/>
                </a:solidFill>
              </a:rPr>
              <a:t>greater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thickness</a:t>
            </a:r>
            <a:endParaRPr lang="cs-CZ" sz="2400" dirty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dirty="0"/>
              <a:t>	</a:t>
            </a:r>
            <a:r>
              <a:rPr lang="cs-CZ" sz="2400" dirty="0">
                <a:solidFill>
                  <a:srgbClr val="FF0000"/>
                </a:solidFill>
              </a:rPr>
              <a:t>b) </a:t>
            </a:r>
            <a:r>
              <a:rPr lang="cs-CZ" sz="2400" dirty="0" err="1">
                <a:solidFill>
                  <a:srgbClr val="FF0000"/>
                </a:solidFill>
              </a:rPr>
              <a:t>corona</a:t>
            </a:r>
            <a:r>
              <a:rPr lang="cs-CZ" sz="2400" dirty="0">
                <a:solidFill>
                  <a:srgbClr val="FF0000"/>
                </a:solidFill>
              </a:rPr>
              <a:t> pistol:</a:t>
            </a:r>
            <a:r>
              <a:rPr lang="cs-CZ" sz="2400" dirty="0"/>
              <a:t> 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2400" dirty="0"/>
              <a:t>	   </a:t>
            </a:r>
            <a:r>
              <a:rPr lang="cs-CZ" sz="2400" dirty="0">
                <a:solidFill>
                  <a:srgbClr val="000000"/>
                </a:solidFill>
              </a:rPr>
              <a:t>- HV </a:t>
            </a:r>
            <a:r>
              <a:rPr lang="cs-CZ" sz="2400" dirty="0" err="1">
                <a:solidFill>
                  <a:srgbClr val="000000"/>
                </a:solidFill>
              </a:rPr>
              <a:t>voltage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electrode</a:t>
            </a:r>
            <a:r>
              <a:rPr lang="cs-CZ" sz="2400" dirty="0">
                <a:solidFill>
                  <a:srgbClr val="000000"/>
                </a:solidFill>
              </a:rPr>
              <a:t> (70-100 </a:t>
            </a:r>
            <a:r>
              <a:rPr lang="cs-CZ" sz="2400" dirty="0" err="1">
                <a:solidFill>
                  <a:srgbClr val="000000"/>
                </a:solidFill>
              </a:rPr>
              <a:t>kV</a:t>
            </a:r>
            <a:r>
              <a:rPr lang="cs-CZ" sz="2400" dirty="0">
                <a:solidFill>
                  <a:srgbClr val="000000"/>
                </a:solidFill>
              </a:rPr>
              <a:t>)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cs-CZ" sz="2400" dirty="0">
                <a:solidFill>
                  <a:srgbClr val="000000"/>
                </a:solidFill>
              </a:rPr>
              <a:t>	→ </a:t>
            </a:r>
            <a:r>
              <a:rPr lang="cs-CZ" sz="2400" dirty="0" err="1">
                <a:solidFill>
                  <a:srgbClr val="000000"/>
                </a:solidFill>
              </a:rPr>
              <a:t>corona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err="1">
                <a:solidFill>
                  <a:srgbClr val="000000"/>
                </a:solidFill>
              </a:rPr>
              <a:t>discharge</a:t>
            </a:r>
            <a:endParaRPr lang="cs-CZ" sz="2400" dirty="0">
              <a:solidFill>
                <a:srgbClr val="000000"/>
              </a:solidFill>
            </a:endParaRPr>
          </a:p>
        </p:txBody>
      </p:sp>
      <p:graphicFrame>
        <p:nvGraphicFramePr>
          <p:cNvPr id="5939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6483687"/>
              </p:ext>
            </p:extLst>
          </p:nvPr>
        </p:nvGraphicFramePr>
        <p:xfrm>
          <a:off x="5806480" y="3609651"/>
          <a:ext cx="2880320" cy="21637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Bitmap Image" r:id="rId3" imgW="7561905" imgH="5676190" progId="Paint.Picture">
                  <p:embed/>
                </p:oleObj>
              </mc:Choice>
              <mc:Fallback>
                <p:oleObj name="Bitmap Image" r:id="rId3" imgW="7561905" imgH="5676190" progId="Paint.Picture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06480" y="3609651"/>
                        <a:ext cx="2880320" cy="216376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C963D3-2C90-42ED-B2E3-C0F89B4455BB}" type="slidenum">
              <a:rPr lang="cs-CZ" smtClean="0"/>
              <a:pPr>
                <a:defRPr/>
              </a:pPr>
              <a:t>58</a:t>
            </a:fld>
            <a:endParaRPr lang="cs-CZ"/>
          </a:p>
        </p:txBody>
      </p:sp>
    </p:spTree>
  </p:cSld>
  <p:clrMapOvr>
    <a:masterClrMapping/>
  </p:clrMapOvr>
  <p:transition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27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dirty="0" err="1">
                <a:solidFill>
                  <a:srgbClr val="FF0000"/>
                </a:solidFill>
              </a:rPr>
              <a:t>Application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of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Powder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Paints</a:t>
            </a:r>
            <a:r>
              <a:rPr lang="cs-CZ" sz="4000" dirty="0">
                <a:solidFill>
                  <a:srgbClr val="FF0000"/>
                </a:solidFill>
              </a:rPr>
              <a:t> in </a:t>
            </a:r>
            <a:r>
              <a:rPr lang="cs-CZ" sz="4000" dirty="0" err="1">
                <a:solidFill>
                  <a:srgbClr val="FF0000"/>
                </a:solidFill>
              </a:rPr>
              <a:t>an</a:t>
            </a:r>
            <a:r>
              <a:rPr lang="cs-CZ" sz="4000" dirty="0">
                <a:solidFill>
                  <a:srgbClr val="FF0000"/>
                </a:solidFill>
              </a:rPr>
              <a:t> Electric </a:t>
            </a:r>
            <a:r>
              <a:rPr lang="cs-CZ" sz="4000" dirty="0" err="1">
                <a:solidFill>
                  <a:srgbClr val="FF0000"/>
                </a:solidFill>
              </a:rPr>
              <a:t>Field</a:t>
            </a:r>
            <a:endParaRPr lang="cs-CZ" sz="4000" dirty="0"/>
          </a:p>
        </p:txBody>
      </p:sp>
      <p:sp>
        <p:nvSpPr>
          <p:cNvPr id="822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95400"/>
            <a:ext cx="9467850" cy="7102475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cs-CZ" sz="1800" b="1" dirty="0" err="1">
                <a:solidFill>
                  <a:srgbClr val="FF0000"/>
                </a:solidFill>
              </a:rPr>
              <a:t>Influences</a:t>
            </a:r>
            <a:r>
              <a:rPr lang="cs-CZ" sz="1800" b="1" dirty="0">
                <a:solidFill>
                  <a:srgbClr val="FF0000"/>
                </a:solidFill>
              </a:rPr>
              <a:t> on </a:t>
            </a:r>
            <a:r>
              <a:rPr lang="cs-CZ" sz="1800" b="1" dirty="0" err="1">
                <a:solidFill>
                  <a:srgbClr val="FF0000"/>
                </a:solidFill>
              </a:rPr>
              <a:t>the</a:t>
            </a:r>
            <a:r>
              <a:rPr lang="cs-CZ" sz="1800" b="1" dirty="0">
                <a:solidFill>
                  <a:srgbClr val="FF0000"/>
                </a:solidFill>
              </a:rPr>
              <a:t> </a:t>
            </a:r>
            <a:r>
              <a:rPr lang="cs-CZ" sz="1800" b="1" dirty="0" err="1">
                <a:solidFill>
                  <a:srgbClr val="FF0000"/>
                </a:solidFill>
              </a:rPr>
              <a:t>quality</a:t>
            </a:r>
            <a:r>
              <a:rPr lang="cs-CZ" sz="1800" b="1" dirty="0">
                <a:solidFill>
                  <a:srgbClr val="FF0000"/>
                </a:solidFill>
              </a:rPr>
              <a:t> </a:t>
            </a:r>
            <a:r>
              <a:rPr lang="cs-CZ" sz="1800" b="1" dirty="0" err="1">
                <a:solidFill>
                  <a:srgbClr val="FF0000"/>
                </a:solidFill>
              </a:rPr>
              <a:t>of</a:t>
            </a:r>
            <a:r>
              <a:rPr lang="cs-CZ" sz="1800" b="1" dirty="0">
                <a:solidFill>
                  <a:srgbClr val="FF0000"/>
                </a:solidFill>
              </a:rPr>
              <a:t> </a:t>
            </a:r>
            <a:r>
              <a:rPr lang="cs-CZ" sz="1800" b="1" dirty="0" err="1">
                <a:solidFill>
                  <a:srgbClr val="FF0000"/>
                </a:solidFill>
              </a:rPr>
              <a:t>coatings</a:t>
            </a:r>
            <a:endParaRPr lang="cs-CZ" sz="1800" b="1" dirty="0">
              <a:solidFill>
                <a:srgbClr val="FF0000"/>
              </a:solidFill>
            </a:endParaRPr>
          </a:p>
          <a:p>
            <a:pPr>
              <a:defRPr/>
            </a:pPr>
            <a:r>
              <a:rPr lang="cs-CZ" sz="1800" b="1" dirty="0" err="1">
                <a:solidFill>
                  <a:srgbClr val="000000"/>
                </a:solidFill>
              </a:rPr>
              <a:t>Quality</a:t>
            </a:r>
            <a:r>
              <a:rPr lang="cs-CZ" sz="1800" b="1" dirty="0">
                <a:solidFill>
                  <a:srgbClr val="000000"/>
                </a:solidFill>
              </a:rPr>
              <a:t> </a:t>
            </a:r>
            <a:r>
              <a:rPr lang="cs-CZ" sz="1800" b="1" dirty="0" err="1">
                <a:solidFill>
                  <a:srgbClr val="000000"/>
                </a:solidFill>
              </a:rPr>
              <a:t>of</a:t>
            </a:r>
            <a:r>
              <a:rPr lang="cs-CZ" sz="1800" b="1" dirty="0">
                <a:solidFill>
                  <a:srgbClr val="000000"/>
                </a:solidFill>
              </a:rPr>
              <a:t> </a:t>
            </a:r>
            <a:r>
              <a:rPr lang="cs-CZ" sz="1800" b="1" dirty="0" err="1">
                <a:solidFill>
                  <a:srgbClr val="000000"/>
                </a:solidFill>
              </a:rPr>
              <a:t>compressed</a:t>
            </a:r>
            <a:r>
              <a:rPr lang="cs-CZ" sz="1800" b="1" dirty="0">
                <a:solidFill>
                  <a:srgbClr val="000000"/>
                </a:solidFill>
              </a:rPr>
              <a:t> air </a:t>
            </a:r>
            <a:endParaRPr lang="cs-CZ" sz="1800" dirty="0">
              <a:solidFill>
                <a:srgbClr val="000000"/>
              </a:solidFill>
            </a:endParaRPr>
          </a:p>
          <a:p>
            <a:pPr marL="0" indent="0">
              <a:buNone/>
              <a:defRPr/>
            </a:pPr>
            <a:r>
              <a:rPr lang="cs-CZ" sz="1800" dirty="0">
                <a:solidFill>
                  <a:srgbClr val="000000"/>
                </a:solidFill>
              </a:rPr>
              <a:t>	- </a:t>
            </a:r>
            <a:r>
              <a:rPr lang="cs-CZ" sz="1800" dirty="0" err="1">
                <a:solidFill>
                  <a:srgbClr val="000000"/>
                </a:solidFill>
              </a:rPr>
              <a:t>clean</a:t>
            </a:r>
            <a:r>
              <a:rPr lang="cs-CZ" sz="1800" dirty="0">
                <a:solidFill>
                  <a:srgbClr val="000000"/>
                </a:solidFill>
              </a:rPr>
              <a:t> and dry</a:t>
            </a:r>
          </a:p>
          <a:p>
            <a:pPr marL="0" indent="0">
              <a:buNone/>
              <a:defRPr/>
            </a:pPr>
            <a:r>
              <a:rPr lang="cs-CZ" sz="1800" dirty="0">
                <a:solidFill>
                  <a:srgbClr val="000000"/>
                </a:solidFill>
              </a:rPr>
              <a:t>	- maximum </a:t>
            </a:r>
            <a:r>
              <a:rPr lang="cs-CZ" sz="1800" dirty="0" err="1">
                <a:solidFill>
                  <a:srgbClr val="000000"/>
                </a:solidFill>
              </a:rPr>
              <a:t>permissible</a:t>
            </a:r>
            <a:r>
              <a:rPr lang="cs-CZ" sz="1800" dirty="0">
                <a:solidFill>
                  <a:srgbClr val="000000"/>
                </a:solidFill>
              </a:rPr>
              <a:t> </a:t>
            </a:r>
            <a:r>
              <a:rPr lang="cs-CZ" sz="1800" dirty="0" err="1">
                <a:solidFill>
                  <a:srgbClr val="000000"/>
                </a:solidFill>
              </a:rPr>
              <a:t>concentration</a:t>
            </a:r>
            <a:r>
              <a:rPr lang="cs-CZ" sz="1800" dirty="0">
                <a:solidFill>
                  <a:srgbClr val="000000"/>
                </a:solidFill>
              </a:rPr>
              <a:t> </a:t>
            </a:r>
            <a:r>
              <a:rPr lang="cs-CZ" sz="1800" dirty="0" err="1">
                <a:solidFill>
                  <a:srgbClr val="000000"/>
                </a:solidFill>
              </a:rPr>
              <a:t>of</a:t>
            </a:r>
            <a:r>
              <a:rPr lang="cs-CZ" sz="1800" dirty="0">
                <a:solidFill>
                  <a:srgbClr val="000000"/>
                </a:solidFill>
              </a:rPr>
              <a:t> </a:t>
            </a:r>
            <a:r>
              <a:rPr lang="cs-CZ" sz="1800" dirty="0" err="1">
                <a:solidFill>
                  <a:srgbClr val="000000"/>
                </a:solidFill>
              </a:rPr>
              <a:t>water</a:t>
            </a:r>
            <a:r>
              <a:rPr lang="cs-CZ" sz="1800" dirty="0">
                <a:solidFill>
                  <a:srgbClr val="000000"/>
                </a:solidFill>
              </a:rPr>
              <a:t> 1.3 g/cm</a:t>
            </a:r>
            <a:r>
              <a:rPr lang="cs-CZ" sz="1800" baseline="30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1800" dirty="0">
                <a:solidFill>
                  <a:srgbClr val="000000"/>
                </a:solidFill>
              </a:rPr>
              <a:t>, </a:t>
            </a:r>
            <a:r>
              <a:rPr lang="cs-CZ" sz="1800" dirty="0" err="1">
                <a:solidFill>
                  <a:srgbClr val="000000"/>
                </a:solidFill>
              </a:rPr>
              <a:t>oil</a:t>
            </a:r>
            <a:r>
              <a:rPr lang="cs-CZ" sz="1800" dirty="0">
                <a:solidFill>
                  <a:srgbClr val="000000"/>
                </a:solidFill>
              </a:rPr>
              <a:t> 0.1 g/cm</a:t>
            </a:r>
            <a:r>
              <a:rPr lang="cs-CZ" sz="1800" baseline="30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</a:t>
            </a:r>
            <a:r>
              <a:rPr lang="cs-CZ" sz="1800" dirty="0">
                <a:solidFill>
                  <a:srgbClr val="000000"/>
                </a:solidFill>
              </a:rPr>
              <a:t> </a:t>
            </a:r>
          </a:p>
          <a:p>
            <a:pPr>
              <a:defRPr/>
            </a:pPr>
            <a:r>
              <a:rPr lang="cs-CZ" sz="1800" b="1" dirty="0" err="1">
                <a:solidFill>
                  <a:srgbClr val="000000"/>
                </a:solidFill>
              </a:rPr>
              <a:t>Quality</a:t>
            </a:r>
            <a:r>
              <a:rPr lang="cs-CZ" sz="1800" b="1" dirty="0">
                <a:solidFill>
                  <a:srgbClr val="000000"/>
                </a:solidFill>
              </a:rPr>
              <a:t> </a:t>
            </a:r>
            <a:r>
              <a:rPr lang="cs-CZ" sz="1800" b="1" dirty="0" err="1">
                <a:solidFill>
                  <a:srgbClr val="000000"/>
                </a:solidFill>
              </a:rPr>
              <a:t>of</a:t>
            </a:r>
            <a:r>
              <a:rPr lang="cs-CZ" sz="1800" b="1" dirty="0">
                <a:solidFill>
                  <a:srgbClr val="000000"/>
                </a:solidFill>
              </a:rPr>
              <a:t> air in </a:t>
            </a:r>
            <a:r>
              <a:rPr lang="cs-CZ" sz="1800" b="1" dirty="0" err="1">
                <a:solidFill>
                  <a:srgbClr val="000000"/>
                </a:solidFill>
              </a:rPr>
              <a:t>the</a:t>
            </a:r>
            <a:r>
              <a:rPr lang="cs-CZ" sz="1800" b="1" dirty="0">
                <a:solidFill>
                  <a:srgbClr val="000000"/>
                </a:solidFill>
              </a:rPr>
              <a:t> </a:t>
            </a:r>
            <a:r>
              <a:rPr lang="cs-CZ" sz="1800" b="1" dirty="0" err="1">
                <a:solidFill>
                  <a:srgbClr val="000000"/>
                </a:solidFill>
              </a:rPr>
              <a:t>painting</a:t>
            </a:r>
            <a:r>
              <a:rPr lang="cs-CZ" sz="1800" b="1" dirty="0">
                <a:solidFill>
                  <a:srgbClr val="000000"/>
                </a:solidFill>
              </a:rPr>
              <a:t> workshop </a:t>
            </a:r>
            <a:endParaRPr lang="cs-CZ" sz="1800" dirty="0">
              <a:solidFill>
                <a:srgbClr val="000000"/>
              </a:solidFill>
            </a:endParaRPr>
          </a:p>
          <a:p>
            <a:pPr marL="0" indent="0">
              <a:buNone/>
              <a:defRPr/>
            </a:pPr>
            <a:r>
              <a:rPr lang="cs-CZ" sz="1800" dirty="0">
                <a:solidFill>
                  <a:srgbClr val="000000"/>
                </a:solidFill>
              </a:rPr>
              <a:t>	- </a:t>
            </a:r>
            <a:r>
              <a:rPr lang="cs-CZ" sz="1800" dirty="0" err="1">
                <a:solidFill>
                  <a:srgbClr val="000000"/>
                </a:solidFill>
              </a:rPr>
              <a:t>relative</a:t>
            </a:r>
            <a:r>
              <a:rPr lang="cs-CZ" sz="1800" dirty="0">
                <a:solidFill>
                  <a:srgbClr val="000000"/>
                </a:solidFill>
              </a:rPr>
              <a:t> humidity (</a:t>
            </a:r>
            <a:r>
              <a:rPr lang="cs-CZ" sz="1800" dirty="0" err="1">
                <a:solidFill>
                  <a:srgbClr val="000000"/>
                </a:solidFill>
              </a:rPr>
              <a:t>ideal</a:t>
            </a:r>
            <a:r>
              <a:rPr lang="cs-CZ" sz="1800" dirty="0">
                <a:solidFill>
                  <a:srgbClr val="000000"/>
                </a:solidFill>
              </a:rPr>
              <a:t> </a:t>
            </a:r>
            <a:r>
              <a:rPr lang="cs-CZ" sz="1800" dirty="0" err="1">
                <a:solidFill>
                  <a:srgbClr val="000000"/>
                </a:solidFill>
              </a:rPr>
              <a:t>is</a:t>
            </a:r>
            <a:r>
              <a:rPr lang="cs-CZ" sz="1800" dirty="0">
                <a:solidFill>
                  <a:srgbClr val="000000"/>
                </a:solidFill>
              </a:rPr>
              <a:t> </a:t>
            </a:r>
            <a:r>
              <a:rPr lang="cs-CZ" sz="1800" dirty="0" err="1">
                <a:solidFill>
                  <a:srgbClr val="000000"/>
                </a:solidFill>
              </a:rPr>
              <a:t>between</a:t>
            </a:r>
            <a:r>
              <a:rPr lang="cs-CZ" sz="1800" dirty="0">
                <a:solidFill>
                  <a:srgbClr val="000000"/>
                </a:solidFill>
              </a:rPr>
              <a:t> 45-50%)</a:t>
            </a:r>
          </a:p>
          <a:p>
            <a:pPr>
              <a:defRPr/>
            </a:pPr>
            <a:r>
              <a:rPr lang="cs-CZ" sz="1800" b="1" dirty="0" err="1">
                <a:solidFill>
                  <a:srgbClr val="000000"/>
                </a:solidFill>
              </a:rPr>
              <a:t>Quality</a:t>
            </a:r>
            <a:r>
              <a:rPr lang="cs-CZ" sz="1800" b="1" dirty="0">
                <a:solidFill>
                  <a:srgbClr val="000000"/>
                </a:solidFill>
              </a:rPr>
              <a:t> </a:t>
            </a:r>
            <a:r>
              <a:rPr lang="cs-CZ" sz="1800" b="1" dirty="0" err="1">
                <a:solidFill>
                  <a:srgbClr val="000000"/>
                </a:solidFill>
              </a:rPr>
              <a:t>of</a:t>
            </a:r>
            <a:r>
              <a:rPr lang="cs-CZ" sz="1800" b="1" dirty="0">
                <a:solidFill>
                  <a:srgbClr val="000000"/>
                </a:solidFill>
              </a:rPr>
              <a:t> </a:t>
            </a:r>
            <a:r>
              <a:rPr lang="cs-CZ" sz="1800" b="1" dirty="0" err="1">
                <a:solidFill>
                  <a:srgbClr val="000000"/>
                </a:solidFill>
              </a:rPr>
              <a:t>plastic</a:t>
            </a:r>
            <a:r>
              <a:rPr lang="cs-CZ" sz="1800" b="1" dirty="0">
                <a:solidFill>
                  <a:srgbClr val="000000"/>
                </a:solidFill>
              </a:rPr>
              <a:t> </a:t>
            </a:r>
            <a:r>
              <a:rPr lang="cs-CZ" sz="1800" b="1" dirty="0" err="1">
                <a:solidFill>
                  <a:srgbClr val="000000"/>
                </a:solidFill>
              </a:rPr>
              <a:t>powder</a:t>
            </a:r>
            <a:r>
              <a:rPr lang="cs-CZ" sz="1800" b="1" dirty="0">
                <a:solidFill>
                  <a:srgbClr val="000000"/>
                </a:solidFill>
              </a:rPr>
              <a:t> </a:t>
            </a:r>
            <a:endParaRPr lang="cs-CZ" sz="1800" dirty="0">
              <a:solidFill>
                <a:srgbClr val="000000"/>
              </a:solidFill>
            </a:endParaRPr>
          </a:p>
          <a:p>
            <a:pPr marL="0" indent="0">
              <a:buNone/>
              <a:defRPr/>
            </a:pPr>
            <a:r>
              <a:rPr lang="cs-CZ" sz="1800" dirty="0">
                <a:solidFill>
                  <a:srgbClr val="000000"/>
                </a:solidFill>
              </a:rPr>
              <a:t>- </a:t>
            </a:r>
            <a:r>
              <a:rPr lang="cs-CZ" sz="1800" dirty="0" err="1">
                <a:solidFill>
                  <a:srgbClr val="000000"/>
                </a:solidFill>
              </a:rPr>
              <a:t>the</a:t>
            </a:r>
            <a:r>
              <a:rPr lang="cs-CZ" sz="1800" dirty="0">
                <a:solidFill>
                  <a:srgbClr val="000000"/>
                </a:solidFill>
              </a:rPr>
              <a:t> </a:t>
            </a:r>
            <a:r>
              <a:rPr lang="cs-CZ" sz="1800" dirty="0" err="1">
                <a:solidFill>
                  <a:srgbClr val="000000"/>
                </a:solidFill>
              </a:rPr>
              <a:t>moisture</a:t>
            </a:r>
            <a:r>
              <a:rPr lang="cs-CZ" sz="1800" dirty="0">
                <a:solidFill>
                  <a:srgbClr val="000000"/>
                </a:solidFill>
              </a:rPr>
              <a:t> </a:t>
            </a:r>
            <a:r>
              <a:rPr lang="cs-CZ" sz="1800" dirty="0" err="1">
                <a:solidFill>
                  <a:srgbClr val="000000"/>
                </a:solidFill>
              </a:rPr>
              <a:t>content</a:t>
            </a:r>
            <a:r>
              <a:rPr lang="cs-CZ" sz="1800" dirty="0">
                <a:solidFill>
                  <a:srgbClr val="000000"/>
                </a:solidFill>
              </a:rPr>
              <a:t> </a:t>
            </a:r>
            <a:r>
              <a:rPr lang="cs-CZ" sz="1800" dirty="0" err="1">
                <a:solidFill>
                  <a:srgbClr val="000000"/>
                </a:solidFill>
              </a:rPr>
              <a:t>of</a:t>
            </a:r>
            <a:r>
              <a:rPr lang="cs-CZ" sz="1800" dirty="0">
                <a:solidFill>
                  <a:srgbClr val="000000"/>
                </a:solidFill>
              </a:rPr>
              <a:t> </a:t>
            </a:r>
            <a:r>
              <a:rPr lang="cs-CZ" sz="1800" dirty="0" err="1">
                <a:solidFill>
                  <a:srgbClr val="000000"/>
                </a:solidFill>
              </a:rPr>
              <a:t>the</a:t>
            </a:r>
            <a:r>
              <a:rPr lang="cs-CZ" sz="1800" dirty="0">
                <a:solidFill>
                  <a:srgbClr val="000000"/>
                </a:solidFill>
              </a:rPr>
              <a:t> </a:t>
            </a:r>
            <a:r>
              <a:rPr lang="cs-CZ" sz="1800" dirty="0" err="1">
                <a:solidFill>
                  <a:srgbClr val="000000"/>
                </a:solidFill>
              </a:rPr>
              <a:t>powder</a:t>
            </a:r>
            <a:r>
              <a:rPr lang="cs-CZ" sz="1800" dirty="0">
                <a:solidFill>
                  <a:srgbClr val="000000"/>
                </a:solidFill>
              </a:rPr>
              <a:t> </a:t>
            </a:r>
            <a:r>
              <a:rPr lang="cs-CZ" sz="1800" dirty="0" err="1">
                <a:solidFill>
                  <a:srgbClr val="000000"/>
                </a:solidFill>
              </a:rPr>
              <a:t>must</a:t>
            </a:r>
            <a:r>
              <a:rPr lang="cs-CZ" sz="1800" dirty="0">
                <a:solidFill>
                  <a:srgbClr val="000000"/>
                </a:solidFill>
              </a:rPr>
              <a:t> not </a:t>
            </a:r>
            <a:r>
              <a:rPr lang="cs-CZ" sz="1800" dirty="0" err="1">
                <a:solidFill>
                  <a:srgbClr val="000000"/>
                </a:solidFill>
              </a:rPr>
              <a:t>exceed</a:t>
            </a:r>
            <a:r>
              <a:rPr lang="cs-CZ" sz="1800" dirty="0">
                <a:solidFill>
                  <a:srgbClr val="000000"/>
                </a:solidFill>
              </a:rPr>
              <a:t> 0.4%</a:t>
            </a:r>
          </a:p>
          <a:p>
            <a:pPr marL="0" indent="0">
              <a:buNone/>
              <a:defRPr/>
            </a:pPr>
            <a:r>
              <a:rPr lang="cs-CZ" sz="1800" dirty="0">
                <a:solidFill>
                  <a:srgbClr val="000000"/>
                </a:solidFill>
              </a:rPr>
              <a:t>- </a:t>
            </a:r>
            <a:r>
              <a:rPr lang="cs-CZ" sz="1800" dirty="0" err="1">
                <a:solidFill>
                  <a:srgbClr val="000000"/>
                </a:solidFill>
              </a:rPr>
              <a:t>the</a:t>
            </a:r>
            <a:r>
              <a:rPr lang="cs-CZ" sz="1800" dirty="0">
                <a:solidFill>
                  <a:srgbClr val="000000"/>
                </a:solidFill>
              </a:rPr>
              <a:t> </a:t>
            </a:r>
            <a:r>
              <a:rPr lang="cs-CZ" sz="1800" dirty="0" err="1">
                <a:solidFill>
                  <a:srgbClr val="000000"/>
                </a:solidFill>
              </a:rPr>
              <a:t>glass</a:t>
            </a:r>
            <a:r>
              <a:rPr lang="cs-CZ" sz="1800" dirty="0">
                <a:solidFill>
                  <a:srgbClr val="000000"/>
                </a:solidFill>
              </a:rPr>
              <a:t> </a:t>
            </a:r>
            <a:r>
              <a:rPr lang="cs-CZ" sz="1800" dirty="0" err="1">
                <a:solidFill>
                  <a:srgbClr val="000000"/>
                </a:solidFill>
              </a:rPr>
              <a:t>transition</a:t>
            </a:r>
            <a:r>
              <a:rPr lang="cs-CZ" sz="1800" dirty="0">
                <a:solidFill>
                  <a:srgbClr val="000000"/>
                </a:solidFill>
              </a:rPr>
              <a:t> </a:t>
            </a:r>
            <a:r>
              <a:rPr lang="cs-CZ" sz="1800" dirty="0" err="1">
                <a:solidFill>
                  <a:srgbClr val="000000"/>
                </a:solidFill>
              </a:rPr>
              <a:t>temperature</a:t>
            </a:r>
            <a:r>
              <a:rPr lang="cs-CZ" sz="1800" dirty="0">
                <a:solidFill>
                  <a:srgbClr val="000000"/>
                </a:solidFill>
              </a:rPr>
              <a:t> </a:t>
            </a:r>
            <a:r>
              <a:rPr lang="cs-CZ" sz="1800" dirty="0" err="1">
                <a:solidFill>
                  <a:srgbClr val="000000"/>
                </a:solidFill>
              </a:rPr>
              <a:t>should</a:t>
            </a:r>
            <a:r>
              <a:rPr lang="cs-CZ" sz="1800" dirty="0">
                <a:solidFill>
                  <a:srgbClr val="000000"/>
                </a:solidFill>
              </a:rPr>
              <a:t> </a:t>
            </a:r>
            <a:r>
              <a:rPr lang="cs-CZ" sz="1800" dirty="0" err="1">
                <a:solidFill>
                  <a:srgbClr val="000000"/>
                </a:solidFill>
              </a:rPr>
              <a:t>be</a:t>
            </a:r>
            <a:r>
              <a:rPr lang="cs-CZ" sz="1800" dirty="0">
                <a:solidFill>
                  <a:srgbClr val="000000"/>
                </a:solidFill>
              </a:rPr>
              <a:t> </a:t>
            </a:r>
            <a:r>
              <a:rPr lang="cs-CZ" sz="1800" dirty="0" err="1">
                <a:solidFill>
                  <a:srgbClr val="000000"/>
                </a:solidFill>
              </a:rPr>
              <a:t>below</a:t>
            </a:r>
            <a:r>
              <a:rPr lang="cs-CZ" sz="1800" dirty="0">
                <a:solidFill>
                  <a:srgbClr val="000000"/>
                </a:solidFill>
              </a:rPr>
              <a:t> 50˚C</a:t>
            </a:r>
          </a:p>
          <a:p>
            <a:pPr marL="0" indent="0">
              <a:buNone/>
              <a:defRPr/>
            </a:pPr>
            <a:r>
              <a:rPr lang="cs-CZ" sz="1800" dirty="0">
                <a:solidFill>
                  <a:srgbClr val="000000"/>
                </a:solidFill>
              </a:rPr>
              <a:t>- maximum </a:t>
            </a:r>
            <a:r>
              <a:rPr lang="cs-CZ" sz="1800" dirty="0" err="1">
                <a:solidFill>
                  <a:srgbClr val="000000"/>
                </a:solidFill>
              </a:rPr>
              <a:t>proportion</a:t>
            </a:r>
            <a:r>
              <a:rPr lang="cs-CZ" sz="1800" dirty="0">
                <a:solidFill>
                  <a:srgbClr val="000000"/>
                </a:solidFill>
              </a:rPr>
              <a:t> </a:t>
            </a:r>
            <a:r>
              <a:rPr lang="cs-CZ" sz="1800" dirty="0" err="1">
                <a:solidFill>
                  <a:srgbClr val="000000"/>
                </a:solidFill>
              </a:rPr>
              <a:t>of</a:t>
            </a:r>
            <a:r>
              <a:rPr lang="cs-CZ" sz="1800" dirty="0">
                <a:solidFill>
                  <a:srgbClr val="000000"/>
                </a:solidFill>
              </a:rPr>
              <a:t> </a:t>
            </a:r>
            <a:r>
              <a:rPr lang="cs-CZ" sz="1800" dirty="0" err="1">
                <a:solidFill>
                  <a:srgbClr val="000000"/>
                </a:solidFill>
              </a:rPr>
              <a:t>particles</a:t>
            </a:r>
            <a:r>
              <a:rPr lang="cs-CZ" sz="1800" dirty="0">
                <a:solidFill>
                  <a:srgbClr val="000000"/>
                </a:solidFill>
              </a:rPr>
              <a:t> </a:t>
            </a:r>
            <a:r>
              <a:rPr lang="cs-CZ" sz="1800" dirty="0" err="1">
                <a:solidFill>
                  <a:srgbClr val="000000"/>
                </a:solidFill>
              </a:rPr>
              <a:t>with</a:t>
            </a:r>
            <a:r>
              <a:rPr lang="cs-CZ" sz="1800" dirty="0">
                <a:solidFill>
                  <a:srgbClr val="000000"/>
                </a:solidFill>
              </a:rPr>
              <a:t> a </a:t>
            </a:r>
            <a:r>
              <a:rPr lang="cs-CZ" sz="1800" dirty="0" err="1">
                <a:solidFill>
                  <a:srgbClr val="000000"/>
                </a:solidFill>
              </a:rPr>
              <a:t>size</a:t>
            </a:r>
            <a:r>
              <a:rPr lang="cs-CZ" sz="1800" dirty="0">
                <a:solidFill>
                  <a:srgbClr val="000000"/>
                </a:solidFill>
              </a:rPr>
              <a:t> </a:t>
            </a:r>
            <a:r>
              <a:rPr lang="cs-CZ" sz="1800" dirty="0" err="1">
                <a:solidFill>
                  <a:srgbClr val="000000"/>
                </a:solidFill>
              </a:rPr>
              <a:t>of</a:t>
            </a:r>
            <a:r>
              <a:rPr lang="cs-CZ" sz="1800" dirty="0">
                <a:solidFill>
                  <a:srgbClr val="000000"/>
                </a:solidFill>
              </a:rPr>
              <a:t> 35-40 </a:t>
            </a:r>
            <a:r>
              <a:rPr lang="el-GR" sz="1800" dirty="0">
                <a:solidFill>
                  <a:srgbClr val="000000"/>
                </a:solidFill>
              </a:rPr>
              <a:t>μ</a:t>
            </a:r>
            <a:r>
              <a:rPr lang="cs-CZ" sz="1800" dirty="0">
                <a:solidFill>
                  <a:srgbClr val="000000"/>
                </a:solidFill>
              </a:rPr>
              <a:t>m </a:t>
            </a:r>
          </a:p>
          <a:p>
            <a:pPr>
              <a:defRPr/>
            </a:pPr>
            <a:r>
              <a:rPr lang="cs-CZ" sz="1800" b="1" dirty="0" err="1">
                <a:solidFill>
                  <a:srgbClr val="000000"/>
                </a:solidFill>
              </a:rPr>
              <a:t>Good</a:t>
            </a:r>
            <a:r>
              <a:rPr lang="cs-CZ" sz="1800" b="1" dirty="0">
                <a:solidFill>
                  <a:srgbClr val="000000"/>
                </a:solidFill>
              </a:rPr>
              <a:t> </a:t>
            </a:r>
            <a:r>
              <a:rPr lang="cs-CZ" sz="1800" b="1" dirty="0" err="1">
                <a:solidFill>
                  <a:srgbClr val="000000"/>
                </a:solidFill>
              </a:rPr>
              <a:t>grounding</a:t>
            </a:r>
            <a:r>
              <a:rPr lang="cs-CZ" sz="1800" b="1" dirty="0">
                <a:solidFill>
                  <a:srgbClr val="000000"/>
                </a:solidFill>
              </a:rPr>
              <a:t> </a:t>
            </a:r>
            <a:r>
              <a:rPr lang="cs-CZ" sz="1800" b="1" dirty="0" err="1">
                <a:solidFill>
                  <a:srgbClr val="000000"/>
                </a:solidFill>
              </a:rPr>
              <a:t>of</a:t>
            </a:r>
            <a:r>
              <a:rPr lang="cs-CZ" sz="1800" b="1" dirty="0">
                <a:solidFill>
                  <a:srgbClr val="000000"/>
                </a:solidFill>
              </a:rPr>
              <a:t> </a:t>
            </a:r>
            <a:r>
              <a:rPr lang="cs-CZ" sz="1800" b="1" dirty="0" err="1">
                <a:solidFill>
                  <a:srgbClr val="000000"/>
                </a:solidFill>
              </a:rPr>
              <a:t>the</a:t>
            </a:r>
            <a:r>
              <a:rPr lang="cs-CZ" sz="1800" b="1" dirty="0">
                <a:solidFill>
                  <a:srgbClr val="000000"/>
                </a:solidFill>
              </a:rPr>
              <a:t> </a:t>
            </a:r>
            <a:r>
              <a:rPr lang="cs-CZ" sz="1800" b="1" dirty="0" err="1">
                <a:solidFill>
                  <a:srgbClr val="000000"/>
                </a:solidFill>
              </a:rPr>
              <a:t>object</a:t>
            </a:r>
            <a:r>
              <a:rPr lang="cs-CZ" sz="1800" b="1" dirty="0">
                <a:solidFill>
                  <a:srgbClr val="000000"/>
                </a:solidFill>
              </a:rPr>
              <a:t>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1800" b="1" dirty="0" err="1">
                <a:solidFill>
                  <a:srgbClr val="FF0000"/>
                </a:solidFill>
              </a:rPr>
              <a:t>Coating</a:t>
            </a:r>
            <a:r>
              <a:rPr lang="cs-CZ" sz="1800" b="1" dirty="0">
                <a:solidFill>
                  <a:srgbClr val="FF0000"/>
                </a:solidFill>
              </a:rPr>
              <a:t> </a:t>
            </a:r>
            <a:r>
              <a:rPr lang="cs-CZ" sz="1800" b="1" dirty="0" err="1">
                <a:solidFill>
                  <a:srgbClr val="FF0000"/>
                </a:solidFill>
              </a:rPr>
              <a:t>properties</a:t>
            </a:r>
            <a:endParaRPr lang="cs-CZ" sz="1800" b="1" dirty="0">
              <a:solidFill>
                <a:srgbClr val="FF0000"/>
              </a:solidFill>
            </a:endParaRPr>
          </a:p>
          <a:p>
            <a:pPr>
              <a:defRPr/>
            </a:pPr>
            <a:r>
              <a:rPr lang="cs-CZ" sz="1800" dirty="0" err="1">
                <a:solidFill>
                  <a:srgbClr val="000000"/>
                </a:solidFill>
              </a:rPr>
              <a:t>Coating</a:t>
            </a:r>
            <a:r>
              <a:rPr lang="cs-CZ" sz="1800" dirty="0">
                <a:solidFill>
                  <a:srgbClr val="000000"/>
                </a:solidFill>
              </a:rPr>
              <a:t> </a:t>
            </a:r>
            <a:r>
              <a:rPr lang="cs-CZ" sz="1800" dirty="0" err="1">
                <a:solidFill>
                  <a:srgbClr val="000000"/>
                </a:solidFill>
              </a:rPr>
              <a:t>thickness</a:t>
            </a:r>
            <a:r>
              <a:rPr lang="cs-CZ" sz="1800" dirty="0">
                <a:solidFill>
                  <a:srgbClr val="000000"/>
                </a:solidFill>
              </a:rPr>
              <a:t> below100 </a:t>
            </a:r>
            <a:r>
              <a:rPr lang="el-GR" sz="1800" dirty="0">
                <a:solidFill>
                  <a:srgbClr val="000000"/>
                </a:solidFill>
              </a:rPr>
              <a:t>μ</a:t>
            </a:r>
            <a:r>
              <a:rPr lang="cs-CZ" sz="1800" dirty="0">
                <a:solidFill>
                  <a:srgbClr val="000000"/>
                </a:solidFill>
              </a:rPr>
              <a:t>m</a:t>
            </a:r>
          </a:p>
          <a:p>
            <a:pPr>
              <a:defRPr/>
            </a:pPr>
            <a:r>
              <a:rPr lang="cs-CZ" sz="1800" dirty="0">
                <a:solidFill>
                  <a:srgbClr val="000000"/>
                </a:solidFill>
              </a:rPr>
              <a:t>Uniformity, </a:t>
            </a:r>
            <a:r>
              <a:rPr lang="cs-CZ" sz="1800" dirty="0" err="1">
                <a:solidFill>
                  <a:srgbClr val="000000"/>
                </a:solidFill>
              </a:rPr>
              <a:t>decorativeness</a:t>
            </a:r>
            <a:endParaRPr lang="cs-CZ" sz="1800" dirty="0">
              <a:solidFill>
                <a:srgbClr val="000000"/>
              </a:solidFill>
            </a:endParaRPr>
          </a:p>
          <a:p>
            <a:pPr>
              <a:defRPr/>
            </a:pPr>
            <a:r>
              <a:rPr lang="cs-CZ" sz="1800" dirty="0">
                <a:solidFill>
                  <a:srgbClr val="000000"/>
                </a:solidFill>
              </a:rPr>
              <a:t>Heat </a:t>
            </a:r>
            <a:r>
              <a:rPr lang="cs-CZ" sz="1800" dirty="0" err="1">
                <a:solidFill>
                  <a:srgbClr val="000000"/>
                </a:solidFill>
              </a:rPr>
              <a:t>treatment</a:t>
            </a:r>
            <a:r>
              <a:rPr lang="cs-CZ" sz="1800" dirty="0">
                <a:solidFill>
                  <a:srgbClr val="000000"/>
                </a:solidFill>
              </a:rPr>
              <a:t> up to 200°C </a:t>
            </a:r>
            <a:r>
              <a:rPr lang="cs-CZ" sz="1800" dirty="0" err="1">
                <a:solidFill>
                  <a:srgbClr val="000000"/>
                </a:solidFill>
              </a:rPr>
              <a:t>for</a:t>
            </a:r>
            <a:r>
              <a:rPr lang="cs-CZ" sz="1800" dirty="0">
                <a:solidFill>
                  <a:srgbClr val="000000"/>
                </a:solidFill>
              </a:rPr>
              <a:t> 10 to 20 </a:t>
            </a:r>
            <a:r>
              <a:rPr lang="cs-CZ" sz="1800" dirty="0" err="1">
                <a:solidFill>
                  <a:srgbClr val="000000"/>
                </a:solidFill>
              </a:rPr>
              <a:t>minutes</a:t>
            </a:r>
            <a:endParaRPr lang="cs-CZ" sz="1800" dirty="0">
              <a:solidFill>
                <a:srgbClr val="000000"/>
              </a:solidFill>
            </a:endParaRPr>
          </a:p>
        </p:txBody>
      </p:sp>
      <p:pic>
        <p:nvPicPr>
          <p:cNvPr id="60420" name="Picture 5" descr="technol_mokr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2760663"/>
            <a:ext cx="2232669" cy="3124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C963D3-2C90-42ED-B2E3-C0F89B4455BB}" type="slidenum">
              <a:rPr lang="cs-CZ" smtClean="0"/>
              <a:pPr>
                <a:defRPr/>
              </a:pPr>
              <a:t>59</a:t>
            </a:fld>
            <a:endParaRPr lang="cs-CZ" dirty="0"/>
          </a:p>
        </p:txBody>
      </p:sp>
    </p:spTree>
  </p:cSld>
  <p:clrMapOvr>
    <a:masterClrMapping/>
  </p:clrMapOvr>
  <p:transition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5586" name="Rectangle 2"/>
          <p:cNvSpPr>
            <a:spLocks noGrp="1" noChangeArrowheads="1"/>
          </p:cNvSpPr>
          <p:nvPr>
            <p:ph type="title"/>
          </p:nvPr>
        </p:nvSpPr>
        <p:spPr>
          <a:xfrm>
            <a:off x="-1620688" y="-495299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dirty="0" err="1">
                <a:solidFill>
                  <a:srgbClr val="FF0000"/>
                </a:solidFill>
              </a:rPr>
              <a:t>Firing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of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Powder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Paints</a:t>
            </a:r>
            <a:endParaRPr lang="cs-CZ" sz="4000" dirty="0"/>
          </a:p>
        </p:txBody>
      </p:sp>
      <p:sp>
        <p:nvSpPr>
          <p:cNvPr id="8355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0"/>
            <a:ext cx="8915401" cy="5791200"/>
          </a:xfrm>
        </p:spPr>
        <p:txBody>
          <a:bodyPr anchor="ctr"/>
          <a:lstStyle/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  <a:defRPr/>
            </a:pPr>
            <a:endParaRPr lang="cs-CZ" sz="2400" dirty="0">
              <a:solidFill>
                <a:schemeClr val="tx2"/>
              </a:solidFill>
            </a:endParaRP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cs-CZ" sz="2200" dirty="0"/>
              <a:t>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curing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ovens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chamber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passable</a:t>
            </a:r>
            <a:endParaRPr lang="cs-CZ" sz="22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powder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melting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T = 60-80°C (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glass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transition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point) →</a:t>
            </a: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creating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continuous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layer</a:t>
            </a:r>
            <a:endParaRPr lang="cs-CZ" sz="22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firing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in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temperature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range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(160-200°C,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heat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resistant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higher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T)</a:t>
            </a: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lower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limit: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temperature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which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polymerization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begins</a:t>
            </a:r>
            <a:endParaRPr lang="cs-CZ" sz="22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sometimes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catalysts</a:t>
            </a:r>
            <a:endParaRPr lang="cs-CZ" sz="22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removal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cooling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assembly</a:t>
            </a:r>
            <a:endParaRPr lang="cs-CZ" sz="22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final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assembly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packaging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shipping</a:t>
            </a:r>
            <a:endParaRPr lang="cs-CZ" sz="8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200" dirty="0" err="1">
                <a:solidFill>
                  <a:schemeClr val="tx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Advantages</a:t>
            </a:r>
            <a:r>
              <a:rPr lang="cs-CZ" sz="2200" dirty="0">
                <a:solidFill>
                  <a:schemeClr val="tx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single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coat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coating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system</a:t>
            </a:r>
            <a:endParaRPr lang="cs-CZ" sz="22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excellent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adhesion</a:t>
            </a:r>
            <a:endParaRPr lang="cs-CZ" sz="22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without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primers</a:t>
            </a:r>
            <a:endParaRPr lang="cs-CZ" sz="22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without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subsequent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drying</a:t>
            </a:r>
            <a:endParaRPr lang="cs-CZ" sz="22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high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labour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productivity</a:t>
            </a:r>
            <a:endParaRPr lang="cs-CZ" sz="22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→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economic</a:t>
            </a:r>
            <a:r>
              <a:rPr lang="cs-CZ" sz="2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savings</a:t>
            </a:r>
            <a:endParaRPr lang="cs-CZ" sz="2200" dirty="0">
              <a:solidFill>
                <a:schemeClr val="tx2"/>
              </a:solidFill>
            </a:endParaRPr>
          </a:p>
        </p:txBody>
      </p:sp>
      <p:graphicFrame>
        <p:nvGraphicFramePr>
          <p:cNvPr id="6144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2993925"/>
              </p:ext>
            </p:extLst>
          </p:nvPr>
        </p:nvGraphicFramePr>
        <p:xfrm>
          <a:off x="4860032" y="2618848"/>
          <a:ext cx="3705944" cy="27805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Bitmap Image" r:id="rId3" imgW="6295238" imgH="4723810" progId="Paint.Picture">
                  <p:embed/>
                </p:oleObj>
              </mc:Choice>
              <mc:Fallback>
                <p:oleObj name="Bitmap Image" r:id="rId3" imgW="6295238" imgH="4723810" progId="Paint.Picture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60032" y="2618848"/>
                        <a:ext cx="3705944" cy="278059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45BF48-563F-4636-BF9B-4E2C889ABB72}" type="slidenum">
              <a:rPr lang="cs-CZ" smtClean="0"/>
              <a:pPr>
                <a:defRPr/>
              </a:pPr>
              <a:t>60</a:t>
            </a:fld>
            <a:endParaRPr lang="cs-CZ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050115-stitek-komaxi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71" y="764704"/>
            <a:ext cx="4714858" cy="4581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5586" name="Rectangle 2"/>
          <p:cNvSpPr>
            <a:spLocks noChangeArrowheads="1"/>
          </p:cNvSpPr>
          <p:nvPr/>
        </p:nvSpPr>
        <p:spPr bwMode="auto">
          <a:xfrm>
            <a:off x="457200" y="152400"/>
            <a:ext cx="822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sz="4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Labelling</a:t>
            </a:r>
            <a:r>
              <a:rPr lang="cs-CZ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4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Powder</a:t>
            </a:r>
            <a:r>
              <a:rPr lang="cs-CZ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4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Paints</a:t>
            </a:r>
            <a:endParaRPr lang="cs-CZ" sz="400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03C976-76BB-442C-A009-F405B3D56C33}" type="slidenum">
              <a:rPr lang="cs-CZ" smtClean="0"/>
              <a:pPr>
                <a:defRPr/>
              </a:pPr>
              <a:t>61</a:t>
            </a:fld>
            <a:endParaRPr lang="cs-CZ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2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98" y="2732374"/>
            <a:ext cx="4273202" cy="3204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23813" y="914400"/>
            <a:ext cx="2514600" cy="1700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First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yellow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dot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: 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the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time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when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the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air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temperature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reached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180°C and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the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40-minute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reading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started</a:t>
            </a:r>
            <a:endParaRPr lang="cs-CZ" sz="19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6705600" y="4267200"/>
            <a:ext cx="2057400" cy="199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Red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curve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: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temperature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profile on a 1 mm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thick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sheet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metal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Blue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curves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: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thicker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sheets</a:t>
            </a:r>
            <a:endParaRPr lang="cs-CZ" sz="1900" dirty="0">
              <a:solidFill>
                <a:srgbClr val="000000"/>
              </a:solidFill>
              <a:latin typeface="+mn-lt"/>
              <a:cs typeface="Arial" pitchFamily="34" charset="0"/>
            </a:endParaRPr>
          </a:p>
        </p:txBody>
      </p:sp>
      <p:sp>
        <p:nvSpPr>
          <p:cNvPr id="828421" name="Line 5"/>
          <p:cNvSpPr>
            <a:spLocks noChangeShapeType="1"/>
          </p:cNvSpPr>
          <p:nvPr/>
        </p:nvSpPr>
        <p:spPr bwMode="auto">
          <a:xfrm flipH="1" flipV="1">
            <a:off x="1116013" y="4437063"/>
            <a:ext cx="5665787" cy="439737"/>
          </a:xfrm>
          <a:prstGeom prst="line">
            <a:avLst/>
          </a:prstGeom>
          <a:noFill/>
          <a:ln w="9525">
            <a:solidFill>
              <a:srgbClr val="000099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6019800" y="1179513"/>
            <a:ext cx="2743200" cy="1408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Second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yellow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dot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: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end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of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reading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;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pulling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products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out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of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the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furnace</a:t>
            </a:r>
            <a:endParaRPr lang="cs-CZ" sz="1900" dirty="0">
              <a:solidFill>
                <a:srgbClr val="000000"/>
              </a:solidFill>
              <a:latin typeface="+mn-lt"/>
              <a:cs typeface="Arial" pitchFamily="34" charset="0"/>
            </a:endParaRPr>
          </a:p>
        </p:txBody>
      </p:sp>
      <p:sp>
        <p:nvSpPr>
          <p:cNvPr id="828423" name="Line 7"/>
          <p:cNvSpPr>
            <a:spLocks noChangeShapeType="1"/>
          </p:cNvSpPr>
          <p:nvPr/>
        </p:nvSpPr>
        <p:spPr bwMode="auto">
          <a:xfrm flipH="1" flipV="1">
            <a:off x="1116013" y="5143500"/>
            <a:ext cx="5665787" cy="647700"/>
          </a:xfrm>
          <a:prstGeom prst="line">
            <a:avLst/>
          </a:prstGeom>
          <a:noFill/>
          <a:ln w="9525">
            <a:solidFill>
              <a:srgbClr val="000099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28424" name="Line 8"/>
          <p:cNvSpPr>
            <a:spLocks noChangeShapeType="1"/>
          </p:cNvSpPr>
          <p:nvPr/>
        </p:nvSpPr>
        <p:spPr bwMode="auto">
          <a:xfrm>
            <a:off x="1500188" y="2060575"/>
            <a:ext cx="152400" cy="1587500"/>
          </a:xfrm>
          <a:prstGeom prst="line">
            <a:avLst/>
          </a:prstGeom>
          <a:noFill/>
          <a:ln w="9525">
            <a:solidFill>
              <a:srgbClr val="000099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1209" name="Text Box 9"/>
          <p:cNvSpPr txBox="1">
            <a:spLocks noChangeArrowheads="1"/>
          </p:cNvSpPr>
          <p:nvPr/>
        </p:nvSpPr>
        <p:spPr bwMode="auto">
          <a:xfrm>
            <a:off x="2859088" y="1206500"/>
            <a:ext cx="3276600" cy="1115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Green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dots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: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time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when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the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sheets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reach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the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set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temperature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</a:t>
            </a:r>
            <a:r>
              <a:rPr lang="cs-CZ" sz="1900" dirty="0" err="1">
                <a:solidFill>
                  <a:srgbClr val="000000"/>
                </a:solidFill>
                <a:latin typeface="+mn-lt"/>
                <a:cs typeface="Arial" pitchFamily="34" charset="0"/>
              </a:rPr>
              <a:t>of</a:t>
            </a:r>
            <a:r>
              <a:rPr lang="cs-CZ" sz="1900" dirty="0">
                <a:solidFill>
                  <a:srgbClr val="000000"/>
                </a:solidFill>
                <a:latin typeface="+mn-lt"/>
                <a:cs typeface="Arial" pitchFamily="34" charset="0"/>
              </a:rPr>
              <a:t> 180°C</a:t>
            </a:r>
          </a:p>
        </p:txBody>
      </p:sp>
      <p:sp>
        <p:nvSpPr>
          <p:cNvPr id="828426" name="Line 10"/>
          <p:cNvSpPr>
            <a:spLocks noChangeShapeType="1"/>
          </p:cNvSpPr>
          <p:nvPr/>
        </p:nvSpPr>
        <p:spPr bwMode="auto">
          <a:xfrm flipH="1">
            <a:off x="3009900" y="2176463"/>
            <a:ext cx="381000" cy="1395412"/>
          </a:xfrm>
          <a:prstGeom prst="line">
            <a:avLst/>
          </a:prstGeom>
          <a:noFill/>
          <a:ln w="9525">
            <a:solidFill>
              <a:srgbClr val="000099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28427" name="Line 11"/>
          <p:cNvSpPr>
            <a:spLocks noChangeShapeType="1"/>
          </p:cNvSpPr>
          <p:nvPr/>
        </p:nvSpPr>
        <p:spPr bwMode="auto">
          <a:xfrm flipH="1">
            <a:off x="5795963" y="2149475"/>
            <a:ext cx="609600" cy="1373188"/>
          </a:xfrm>
          <a:prstGeom prst="line">
            <a:avLst/>
          </a:prstGeom>
          <a:noFill/>
          <a:ln w="9525">
            <a:solidFill>
              <a:srgbClr val="000099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28428" name="Rectangle 12"/>
          <p:cNvSpPr>
            <a:spLocks noChangeArrowheads="1"/>
          </p:cNvSpPr>
          <p:nvPr/>
        </p:nvSpPr>
        <p:spPr bwMode="auto">
          <a:xfrm>
            <a:off x="457200" y="0"/>
            <a:ext cx="8229600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sz="44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Firing</a:t>
            </a:r>
            <a:r>
              <a:rPr lang="cs-CZ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44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Time</a:t>
            </a:r>
            <a:endParaRPr lang="en-US" sz="440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graphicFrame>
        <p:nvGraphicFramePr>
          <p:cNvPr id="828507" name="Group 9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7425983"/>
              </p:ext>
            </p:extLst>
          </p:nvPr>
        </p:nvGraphicFramePr>
        <p:xfrm>
          <a:off x="6607175" y="2132013"/>
          <a:ext cx="2590800" cy="3241203"/>
        </p:xfrm>
        <a:graphic>
          <a:graphicData uri="http://schemas.openxmlformats.org/drawingml/2006/table">
            <a:tbl>
              <a:tblPr/>
              <a:tblGrid>
                <a:gridCol w="120518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8561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8230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</a:rPr>
                        <a:t>Thickness</a:t>
                      </a:r>
                      <a:r>
                        <a:rPr kumimoji="0" lang="cs-C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</a:rPr>
                        <a:t> </a:t>
                      </a:r>
                      <a:r>
                        <a:rPr kumimoji="0" lang="cs-CZ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</a:rPr>
                        <a:t>of</a:t>
                      </a:r>
                      <a:r>
                        <a:rPr kumimoji="0" lang="cs-C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</a:rPr>
                        <a:t> </a:t>
                      </a:r>
                      <a:r>
                        <a:rPr kumimoji="0" lang="cs-CZ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</a:rPr>
                        <a:t>the</a:t>
                      </a:r>
                      <a:r>
                        <a:rPr kumimoji="0" lang="cs-C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</a:rPr>
                        <a:t> </a:t>
                      </a:r>
                      <a:r>
                        <a:rPr kumimoji="0" lang="cs-CZ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</a:rPr>
                        <a:t>material</a:t>
                      </a:r>
                      <a:endParaRPr kumimoji="0" lang="cs-CZ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+mn-lt"/>
                      </a:endParaRPr>
                    </a:p>
                  </a:txBody>
                  <a:tcPr marT="45733" marB="45733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</a:rPr>
                        <a:t>Burning</a:t>
                      </a:r>
                      <a:r>
                        <a:rPr kumimoji="0" lang="cs-C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</a:rPr>
                        <a:t> </a:t>
                      </a:r>
                      <a:r>
                        <a:rPr kumimoji="0" lang="cs-CZ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</a:rPr>
                        <a:t>time</a:t>
                      </a:r>
                      <a:r>
                        <a:rPr kumimoji="0" lang="cs-C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</a:rPr>
                        <a:t> </a:t>
                      </a:r>
                      <a:r>
                        <a:rPr kumimoji="0" lang="cs-CZ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</a:rPr>
                        <a:t>from</a:t>
                      </a:r>
                      <a:r>
                        <a:rPr kumimoji="0" lang="cs-C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</a:rPr>
                        <a:t> </a:t>
                      </a:r>
                      <a:r>
                        <a:rPr kumimoji="0" lang="cs-CZ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</a:rPr>
                        <a:t>reaching</a:t>
                      </a:r>
                      <a:r>
                        <a:rPr kumimoji="0" lang="cs-C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</a:rPr>
                        <a:t> </a:t>
                      </a:r>
                      <a:r>
                        <a:rPr kumimoji="0" lang="cs-CZ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</a:rPr>
                        <a:t>the</a:t>
                      </a:r>
                      <a:r>
                        <a:rPr kumimoji="0" lang="cs-C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</a:rPr>
                        <a:t> air </a:t>
                      </a:r>
                      <a:r>
                        <a:rPr kumimoji="0" lang="cs-CZ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</a:rPr>
                        <a:t>temperature</a:t>
                      </a:r>
                      <a:r>
                        <a:rPr kumimoji="0" lang="cs-C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</a:rPr>
                        <a:t> </a:t>
                      </a:r>
                      <a:r>
                        <a:rPr kumimoji="0" lang="cs-CZ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</a:rPr>
                        <a:t>of</a:t>
                      </a:r>
                      <a:r>
                        <a:rPr kumimoji="0" lang="cs-C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</a:rPr>
                        <a:t> 180°C</a:t>
                      </a:r>
                    </a:p>
                  </a:txBody>
                  <a:tcPr marT="45733" marB="45733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353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</a:rPr>
                        <a:t>1 mm</a:t>
                      </a:r>
                    </a:p>
                  </a:txBody>
                  <a:tcPr marT="45733" marB="45733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</a:rPr>
                        <a:t>10 min</a:t>
                      </a:r>
                    </a:p>
                  </a:txBody>
                  <a:tcPr marT="45733" marB="45733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353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</a:rPr>
                        <a:t>5 mm</a:t>
                      </a:r>
                    </a:p>
                  </a:txBody>
                  <a:tcPr marT="45733" marB="45733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</a:rPr>
                        <a:t>18 min</a:t>
                      </a:r>
                    </a:p>
                  </a:txBody>
                  <a:tcPr marT="45733" marB="45733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2598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</a:rPr>
                        <a:t>10 mm</a:t>
                      </a:r>
                    </a:p>
                  </a:txBody>
                  <a:tcPr marT="45733" marB="45733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</a:rPr>
                        <a:t>23 min</a:t>
                      </a:r>
                    </a:p>
                  </a:txBody>
                  <a:tcPr marT="45733" marB="45733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03C976-76BB-442C-A009-F405B3D56C33}" type="slidenum">
              <a:rPr lang="cs-CZ" smtClean="0"/>
              <a:pPr>
                <a:defRPr/>
              </a:pPr>
              <a:t>62</a:t>
            </a:fld>
            <a:endParaRPr lang="cs-CZ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0466" name="Rectangle 2"/>
          <p:cNvSpPr>
            <a:spLocks noGrp="1" noChangeArrowheads="1"/>
          </p:cNvSpPr>
          <p:nvPr>
            <p:ph type="title"/>
          </p:nvPr>
        </p:nvSpPr>
        <p:spPr>
          <a:xfrm>
            <a:off x="144016" y="1016837"/>
            <a:ext cx="8229600" cy="5029200"/>
          </a:xfrm>
        </p:spPr>
        <p:txBody>
          <a:bodyPr/>
          <a:lstStyle/>
          <a:p>
            <a:pPr algn="l" eaLnBrk="1" hangingPunct="1">
              <a:defRPr/>
            </a:pPr>
            <a:r>
              <a:rPr lang="cs-C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curing</a:t>
            </a:r>
            <a:r>
              <a:rPr lang="cs-CZ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below</a:t>
            </a:r>
            <a:r>
              <a:rPr lang="cs-CZ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recommended</a:t>
            </a:r>
            <a:r>
              <a:rPr lang="cs-CZ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cs-C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colour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polymerization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slow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imperfect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negative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effect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on "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smoothness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 → "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orange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peel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 </a:t>
            </a:r>
            <a:b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slow</a:t>
            </a:r>
            <a:r>
              <a:rPr lang="cs-CZ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onset</a:t>
            </a:r>
            <a:r>
              <a:rPr lang="cs-CZ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cs-C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cs-C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negative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effect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on “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smoothness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 </a:t>
            </a:r>
            <a:b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curing</a:t>
            </a:r>
            <a:r>
              <a:rPr lang="cs-CZ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above</a:t>
            </a:r>
            <a:r>
              <a:rPr lang="cs-CZ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recommended</a:t>
            </a:r>
            <a:r>
              <a:rPr lang="cs-CZ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cs-C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cs-C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formation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defects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layer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on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surface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paint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degradation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resins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pigments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→ </a:t>
            </a:r>
            <a:b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cracking and peeling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of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the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paint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on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impact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/>
            </a:r>
            <a:b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</a:b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-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insufficient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matt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/>
            </a:r>
            <a:b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</a:b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-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poorer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chemical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and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weather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resistance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/>
            </a:r>
            <a:b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</a:b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-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shorter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life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/>
            </a:r>
            <a:b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</a:b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slight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overfiring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–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less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of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a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problem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than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insufficient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firing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/>
            </a:r>
            <a:b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</a:b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overburning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–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economically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disadvantageous</a:t>
            </a: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/>
            </a:r>
            <a:b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</a:br>
            <a:r>
              <a:rPr lang="cs-CZ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endParaRPr lang="cs-CZ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830467" name="Rectangle 3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sz="4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Failure</a:t>
            </a:r>
            <a:r>
              <a:rPr lang="cs-CZ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to </a:t>
            </a:r>
            <a:r>
              <a:rPr lang="cs-CZ" sz="4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Comply</a:t>
            </a:r>
            <a:r>
              <a:rPr lang="cs-CZ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4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with</a:t>
            </a:r>
            <a:r>
              <a:rPr lang="cs-CZ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4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the</a:t>
            </a:r>
            <a:r>
              <a:rPr lang="cs-CZ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4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Firing</a:t>
            </a:r>
            <a:r>
              <a:rPr lang="cs-CZ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cs-CZ" sz="4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Parameters</a:t>
            </a:r>
            <a:endParaRPr lang="cs-CZ" sz="400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pic>
        <p:nvPicPr>
          <p:cNvPr id="5" name="Picture 5" descr="Hotový produkt kry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911976" y="3928790"/>
            <a:ext cx="2160240" cy="2878959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15351C-A4DE-44A8-AC38-C45D36A59AC8}" type="slidenum">
              <a:rPr lang="cs-CZ" smtClean="0"/>
              <a:pPr>
                <a:defRPr/>
              </a:pPr>
              <a:t>63</a:t>
            </a:fld>
            <a:endParaRPr lang="cs-CZ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107504" y="612914"/>
            <a:ext cx="8686800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  <a:defRPr/>
            </a:pP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Adherence to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temperature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time</a:t>
            </a:r>
            <a:endParaRPr lang="cs-CZ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  <a:defRPr/>
            </a:pPr>
            <a:endParaRPr lang="cs-CZ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  <a:defRPr/>
            </a:pP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Measurement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temperature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course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directly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product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and 	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measurement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air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temperature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chamber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and 	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continuous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furnaces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eaLnBrk="1" hangingPunct="1">
              <a:spcBef>
                <a:spcPct val="0"/>
              </a:spcBef>
              <a:buClrTx/>
              <a:buSzTx/>
              <a:buNone/>
              <a:defRPr/>
            </a:pP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measuring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device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probes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thermocouples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 go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into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furnace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together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product</a:t>
            </a:r>
            <a:endParaRPr lang="cs-CZ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  <a:defRPr/>
            </a:pPr>
            <a:endParaRPr lang="cs-CZ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  <a:defRPr/>
            </a:pP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Measuring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rate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rise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product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differences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in 	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temperatures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products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different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points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furnace</a:t>
            </a:r>
            <a:endParaRPr lang="cs-CZ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  <a:defRPr/>
            </a:pPr>
            <a:endParaRPr lang="cs-CZ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  <a:defRPr/>
            </a:pP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Evaluation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finding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out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how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paint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fired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product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under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given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conditions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then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deducing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causes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	defects20</a:t>
            </a:r>
          </a:p>
        </p:txBody>
      </p:sp>
      <p:sp>
        <p:nvSpPr>
          <p:cNvPr id="833539" name="Rectangle 3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440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833540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-1476672" y="-411162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err="1">
                <a:solidFill>
                  <a:srgbClr val="FF0000"/>
                </a:solidFill>
              </a:rPr>
              <a:t>Optimization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of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Firing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03C976-76BB-442C-A009-F405B3D56C33}" type="slidenum">
              <a:rPr lang="cs-CZ" smtClean="0"/>
              <a:pPr>
                <a:defRPr/>
              </a:pPr>
              <a:t>64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513664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14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8229600" cy="858838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dirty="0">
                <a:solidFill>
                  <a:srgbClr val="FF0000"/>
                </a:solidFill>
              </a:rPr>
              <a:t>Peeling </a:t>
            </a:r>
            <a:r>
              <a:rPr lang="cs-CZ" sz="4000" dirty="0" err="1">
                <a:solidFill>
                  <a:srgbClr val="FF0000"/>
                </a:solidFill>
              </a:rPr>
              <a:t>of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Powder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Paint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0" y="990600"/>
            <a:ext cx="9144000" cy="3754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800" dirty="0">
              <a:effectLst/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sz="2300" dirty="0" err="1">
                <a:solidFill>
                  <a:srgbClr val="FF0000"/>
                </a:solidFill>
                <a:latin typeface="Times New Roman" pitchFamily="18" charset="0"/>
              </a:rPr>
              <a:t>Reasons</a:t>
            </a:r>
            <a:r>
              <a:rPr lang="cs-CZ" sz="2300" dirty="0">
                <a:solidFill>
                  <a:srgbClr val="FF0000"/>
                </a:solidFill>
                <a:latin typeface="Times New Roman" pitchFamily="18" charset="0"/>
              </a:rPr>
              <a:t>:</a:t>
            </a:r>
          </a:p>
          <a:p>
            <a:pPr marL="457200" indent="-457200" eaLnBrk="1" hangingPunct="1">
              <a:spcBef>
                <a:spcPct val="0"/>
              </a:spcBef>
              <a:buClrTx/>
              <a:buSzTx/>
              <a:buFontTx/>
              <a:buAutoNum type="alphaLcParenR"/>
              <a:defRPr/>
            </a:pPr>
            <a:r>
              <a:rPr lang="cs-CZ" sz="23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contamination</a:t>
            </a:r>
            <a:r>
              <a:rPr lang="cs-CZ" sz="23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3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3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substrate</a:t>
            </a:r>
            <a:r>
              <a:rPr lang="cs-CZ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grease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or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incoherent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particles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 eaLnBrk="1" hangingPunct="1">
              <a:spcBef>
                <a:spcPct val="0"/>
              </a:spcBef>
              <a:buClrTx/>
              <a:buSzTx/>
              <a:buNone/>
              <a:defRPr/>
            </a:pP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peeled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paint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does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not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break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flexible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itchFamily="2" charset="2"/>
              <a:buNone/>
              <a:defRPr/>
            </a:pPr>
            <a:r>
              <a:rPr lang="cs-CZ" sz="23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b)   </a:t>
            </a:r>
            <a:r>
              <a:rPr lang="cs-CZ" sz="23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bad</a:t>
            </a:r>
            <a:r>
              <a:rPr lang="cs-CZ" sz="23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firing</a:t>
            </a:r>
            <a:r>
              <a:rPr lang="cs-CZ" sz="23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sz="23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SzTx/>
              <a:buNone/>
              <a:defRPr/>
            </a:pPr>
            <a:r>
              <a:rPr lang="cs-CZ" sz="23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2300" dirty="0" err="1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ieces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peeled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paint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are not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flexible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break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when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bent</a:t>
            </a:r>
            <a:endParaRPr lang="cs-CZ" sz="23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None/>
              <a:defRPr/>
            </a:pP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bending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paint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plate;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colour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burned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less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than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70%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recommended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T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peels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off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SzTx/>
              <a:buNone/>
              <a:defRPr/>
            </a:pP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	-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peels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off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even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light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blow</a:t>
            </a:r>
            <a:endParaRPr lang="cs-CZ" sz="23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None/>
              <a:defRPr/>
            </a:pP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underfired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matt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colours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eaLnBrk="1" hangingPunct="1">
              <a:spcBef>
                <a:spcPct val="0"/>
              </a:spcBef>
              <a:buClrTx/>
              <a:buSzTx/>
              <a:buNone/>
              <a:defRPr/>
            </a:pP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	-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glossier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than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well</a:t>
            </a:r>
            <a:r>
              <a:rPr lang="cs-CZ" sz="23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fired</a:t>
            </a:r>
            <a:endParaRPr lang="en-US" sz="23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6656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373153"/>
            <a:ext cx="3295600" cy="2276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C963D3-2C90-42ED-B2E3-C0F89B4455BB}" type="slidenum">
              <a:rPr lang="cs-CZ" smtClean="0"/>
              <a:pPr>
                <a:defRPr/>
              </a:pPr>
              <a:t>65</a:t>
            </a:fld>
            <a:endParaRPr lang="cs-CZ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45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4572000" cy="10668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err="1">
                <a:solidFill>
                  <a:srgbClr val="FF0000"/>
                </a:solidFill>
              </a:rPr>
              <a:t>Work</a:t>
            </a:r>
            <a:r>
              <a:rPr lang="cs-CZ" dirty="0">
                <a:solidFill>
                  <a:srgbClr val="FF0000"/>
                </a:solidFill>
              </a:rPr>
              <a:t> Lines</a:t>
            </a:r>
          </a:p>
        </p:txBody>
      </p:sp>
      <p:pic>
        <p:nvPicPr>
          <p:cNvPr id="67587" name="Picture 3" descr="stříkací kabina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22799" y="336757"/>
            <a:ext cx="3860801" cy="289560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588" name="Picture 4" descr="stříkací kabina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51388" y="3367423"/>
            <a:ext cx="3207973" cy="240598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758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788251"/>
              </p:ext>
            </p:extLst>
          </p:nvPr>
        </p:nvGraphicFramePr>
        <p:xfrm>
          <a:off x="0" y="838200"/>
          <a:ext cx="3491880" cy="26212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Bitmap Image" r:id="rId5" imgW="8097380" imgH="6076190" progId="Paint.Picture">
                  <p:embed/>
                </p:oleObj>
              </mc:Choice>
              <mc:Fallback>
                <p:oleObj name="Bitmap Image" r:id="rId5" imgW="8097380" imgH="6076190" progId="Paint.Picture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38200"/>
                        <a:ext cx="3491880" cy="262129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759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40" y="3577841"/>
            <a:ext cx="3177424" cy="2160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F0838-D605-43E2-8C8E-385AA71AA04D}" type="slidenum">
              <a:rPr lang="cs-CZ" smtClean="0"/>
              <a:pPr>
                <a:defRPr/>
              </a:pPr>
              <a:t>66</a:t>
            </a:fld>
            <a:endParaRPr lang="cs-CZ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228600" y="1340768"/>
            <a:ext cx="8686800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None/>
              <a:defRPr/>
            </a:pPr>
            <a:r>
              <a:rPr lang="cs-CZ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 </a:t>
            </a:r>
            <a:r>
              <a:rPr lang="cs-CZ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deposition</a:t>
            </a:r>
            <a:r>
              <a:rPr lang="cs-CZ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technology 		NH </a:t>
            </a:r>
            <a:r>
              <a:rPr lang="cs-CZ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losses</a:t>
            </a:r>
            <a:r>
              <a:rPr lang="cs-CZ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during</a:t>
            </a:r>
            <a:r>
              <a:rPr lang="cs-CZ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deposition</a:t>
            </a:r>
            <a:r>
              <a:rPr lang="cs-CZ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SzTx/>
              <a:buNone/>
              <a:defRPr/>
            </a:pPr>
            <a:r>
              <a:rPr lang="cs-CZ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Brush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						3 to 5%</a:t>
            </a:r>
          </a:p>
          <a:p>
            <a:pPr eaLnBrk="1" hangingPunct="1">
              <a:spcBef>
                <a:spcPct val="0"/>
              </a:spcBef>
              <a:buClrTx/>
              <a:buSzTx/>
              <a:buNone/>
              <a:defRPr/>
            </a:pP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Roller (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manual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 				3 to 5%</a:t>
            </a:r>
          </a:p>
          <a:p>
            <a:pPr eaLnBrk="1" hangingPunct="1">
              <a:spcBef>
                <a:spcPct val="0"/>
              </a:spcBef>
              <a:buClrTx/>
              <a:buSzTx/>
              <a:buNone/>
              <a:defRPr/>
            </a:pPr>
            <a:r>
              <a:rPr lang="cs-CZ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Pneumatic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spraying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				20 to 70%</a:t>
            </a:r>
          </a:p>
          <a:p>
            <a:pPr eaLnBrk="1" hangingPunct="1">
              <a:spcBef>
                <a:spcPct val="0"/>
              </a:spcBef>
              <a:buClrTx/>
              <a:buSzTx/>
              <a:buNone/>
              <a:defRPr/>
            </a:pPr>
            <a:r>
              <a:rPr lang="cs-CZ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High-pressure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spraying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high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dry NH) 	20 to 70%</a:t>
            </a:r>
          </a:p>
          <a:p>
            <a:pPr eaLnBrk="1" hangingPunct="1">
              <a:spcBef>
                <a:spcPct val="0"/>
              </a:spcBef>
              <a:buClrTx/>
              <a:buSzTx/>
              <a:buNone/>
              <a:defRPr/>
            </a:pP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Hot NH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spray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drying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acceleration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 		20 to 50%</a:t>
            </a:r>
          </a:p>
          <a:p>
            <a:pPr eaLnBrk="1" hangingPunct="1">
              <a:spcBef>
                <a:spcPct val="0"/>
              </a:spcBef>
              <a:buClrTx/>
              <a:buSzTx/>
              <a:buNone/>
              <a:defRPr/>
            </a:pPr>
            <a:r>
              <a:rPr lang="cs-CZ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Electrostatic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spraying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				10 to 40%</a:t>
            </a:r>
          </a:p>
          <a:p>
            <a:pPr eaLnBrk="1" hangingPunct="1">
              <a:spcBef>
                <a:spcPct val="0"/>
              </a:spcBef>
              <a:buClrTx/>
              <a:buSzTx/>
              <a:buNone/>
              <a:defRPr/>
            </a:pPr>
            <a:r>
              <a:rPr lang="cs-CZ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Cloning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					10 to 20%</a:t>
            </a:r>
          </a:p>
          <a:p>
            <a:pPr eaLnBrk="1" hangingPunct="1">
              <a:spcBef>
                <a:spcPct val="0"/>
              </a:spcBef>
              <a:buClrTx/>
              <a:buSzTx/>
              <a:buNone/>
              <a:defRPr/>
            </a:pPr>
            <a:r>
              <a:rPr lang="cs-CZ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Watering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					10 to 20%</a:t>
            </a:r>
          </a:p>
          <a:p>
            <a:pPr eaLnBrk="1" hangingPunct="1">
              <a:spcBef>
                <a:spcPct val="0"/>
              </a:spcBef>
              <a:buClrTx/>
              <a:buSzTx/>
              <a:buNone/>
              <a:defRPr/>
            </a:pPr>
            <a:r>
              <a:rPr lang="cs-CZ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Dipping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					10 to 20%</a:t>
            </a:r>
          </a:p>
          <a:p>
            <a:pPr eaLnBrk="1" hangingPunct="1">
              <a:spcBef>
                <a:spcPct val="0"/>
              </a:spcBef>
              <a:buClrTx/>
              <a:buSzTx/>
              <a:buNone/>
              <a:defRPr/>
            </a:pPr>
            <a:r>
              <a:rPr lang="cs-CZ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Rolling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sheets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 				5 to 10%</a:t>
            </a:r>
          </a:p>
          <a:p>
            <a:pPr eaLnBrk="1" hangingPunct="1">
              <a:spcBef>
                <a:spcPct val="0"/>
              </a:spcBef>
              <a:buClrTx/>
              <a:buSzTx/>
              <a:buNone/>
              <a:defRPr/>
            </a:pPr>
            <a:r>
              <a:rPr lang="cs-CZ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Electrochemical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deposition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water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dilutable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NH) 10 to 20%</a:t>
            </a:r>
          </a:p>
          <a:p>
            <a:pPr eaLnBrk="1" hangingPunct="1">
              <a:spcBef>
                <a:spcPct val="0"/>
              </a:spcBef>
              <a:buClrTx/>
              <a:buSzTx/>
              <a:buNone/>
              <a:defRPr/>
            </a:pPr>
            <a:r>
              <a:rPr lang="cs-CZ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Electrostatic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application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powdered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NH 	10 to 15%</a:t>
            </a:r>
          </a:p>
          <a:p>
            <a:pPr eaLnBrk="1" hangingPunct="1">
              <a:spcBef>
                <a:spcPct val="0"/>
              </a:spcBef>
              <a:buClrTx/>
              <a:buSzTx/>
              <a:buNone/>
              <a:defRPr/>
            </a:pP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Fluid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application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NH </a:t>
            </a:r>
            <a:r>
              <a:rPr lang="cs-CZ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powders</a:t>
            </a:r>
            <a:r>
              <a:rPr lang="cs-C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		10 to 15%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  <a:defRPr/>
            </a:pPr>
            <a:endParaRPr lang="cs-CZ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33539" name="Rectangle 3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440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833540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15240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>
                <a:solidFill>
                  <a:srgbClr val="FF0000"/>
                </a:solidFill>
              </a:rPr>
              <a:t>Technologies and </a:t>
            </a:r>
            <a:r>
              <a:rPr lang="cs-CZ" dirty="0" err="1">
                <a:solidFill>
                  <a:srgbClr val="FF0000"/>
                </a:solidFill>
              </a:rPr>
              <a:t>their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Effectiveness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03C976-76BB-442C-A009-F405B3D56C33}" type="slidenum">
              <a:rPr lang="cs-CZ" smtClean="0"/>
              <a:pPr>
                <a:defRPr/>
              </a:pPr>
              <a:t>67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513664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altLang="cs-CZ" sz="6000" dirty="0">
                <a:solidFill>
                  <a:srgbClr val="FF0000"/>
                </a:solidFill>
              </a:rPr>
              <a:t>Sol-gel </a:t>
            </a:r>
            <a:r>
              <a:rPr lang="cs-CZ" altLang="cs-CZ" sz="6000" dirty="0" err="1">
                <a:solidFill>
                  <a:srgbClr val="FF0000"/>
                </a:solidFill>
              </a:rPr>
              <a:t>Method</a:t>
            </a:r>
            <a:endParaRPr lang="cs-CZ" altLang="cs-CZ" sz="6000" dirty="0">
              <a:solidFill>
                <a:srgbClr val="FF0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2565400"/>
            <a:ext cx="8610600" cy="3816350"/>
          </a:xfrm>
        </p:spPr>
        <p:txBody>
          <a:bodyPr/>
          <a:lstStyle/>
          <a:p>
            <a:pPr>
              <a:defRPr/>
            </a:pPr>
            <a:r>
              <a:rPr lang="cs-CZ" altLang="cs-CZ" dirty="0" err="1">
                <a:solidFill>
                  <a:srgbClr val="000000"/>
                </a:solidFill>
                <a:effectLst/>
              </a:rPr>
              <a:t>chemical</a:t>
            </a:r>
            <a:r>
              <a:rPr lang="cs-CZ" altLang="cs-CZ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dirty="0" err="1">
                <a:solidFill>
                  <a:srgbClr val="000000"/>
                </a:solidFill>
                <a:effectLst/>
              </a:rPr>
              <a:t>method</a:t>
            </a:r>
            <a:r>
              <a:rPr lang="cs-CZ" altLang="cs-CZ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dirty="0" err="1">
                <a:solidFill>
                  <a:srgbClr val="000000"/>
                </a:solidFill>
                <a:effectLst/>
              </a:rPr>
              <a:t>of</a:t>
            </a:r>
            <a:r>
              <a:rPr lang="cs-CZ" altLang="cs-CZ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dirty="0" err="1">
                <a:solidFill>
                  <a:srgbClr val="000000"/>
                </a:solidFill>
                <a:effectLst/>
              </a:rPr>
              <a:t>preparation</a:t>
            </a:r>
            <a:r>
              <a:rPr lang="cs-CZ" altLang="cs-CZ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dirty="0" err="1">
                <a:solidFill>
                  <a:srgbClr val="000000"/>
                </a:solidFill>
                <a:effectLst/>
              </a:rPr>
              <a:t>of</a:t>
            </a:r>
            <a:r>
              <a:rPr lang="cs-CZ" altLang="cs-CZ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dirty="0" err="1">
                <a:solidFill>
                  <a:srgbClr val="000000"/>
                </a:solidFill>
                <a:effectLst/>
              </a:rPr>
              <a:t>special</a:t>
            </a:r>
            <a:r>
              <a:rPr lang="cs-CZ" altLang="cs-CZ" dirty="0">
                <a:solidFill>
                  <a:srgbClr val="000000"/>
                </a:solidFill>
                <a:effectLst/>
              </a:rPr>
              <a:t> non-</a:t>
            </a:r>
            <a:r>
              <a:rPr lang="cs-CZ" altLang="cs-CZ" dirty="0" err="1">
                <a:solidFill>
                  <a:srgbClr val="000000"/>
                </a:solidFill>
                <a:effectLst/>
              </a:rPr>
              <a:t>metallic</a:t>
            </a:r>
            <a:r>
              <a:rPr lang="cs-CZ" altLang="cs-CZ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dirty="0" err="1">
                <a:solidFill>
                  <a:srgbClr val="000000"/>
                </a:solidFill>
                <a:effectLst/>
              </a:rPr>
              <a:t>materials</a:t>
            </a:r>
            <a:r>
              <a:rPr lang="cs-CZ" altLang="cs-CZ" dirty="0">
                <a:solidFill>
                  <a:srgbClr val="000000"/>
                </a:solidFill>
                <a:effectLst/>
              </a:rPr>
              <a:t> (</a:t>
            </a:r>
            <a:r>
              <a:rPr lang="cs-CZ" altLang="cs-CZ" dirty="0" err="1">
                <a:solidFill>
                  <a:srgbClr val="000000"/>
                </a:solidFill>
                <a:effectLst/>
              </a:rPr>
              <a:t>oxides</a:t>
            </a:r>
            <a:r>
              <a:rPr lang="cs-CZ" altLang="cs-CZ" dirty="0">
                <a:solidFill>
                  <a:srgbClr val="000000"/>
                </a:solidFill>
                <a:effectLst/>
              </a:rPr>
              <a:t>, </a:t>
            </a:r>
            <a:r>
              <a:rPr lang="cs-CZ" altLang="cs-CZ" dirty="0" err="1">
                <a:solidFill>
                  <a:srgbClr val="000000"/>
                </a:solidFill>
                <a:effectLst/>
              </a:rPr>
              <a:t>etc</a:t>
            </a:r>
            <a:r>
              <a:rPr lang="cs-CZ" altLang="cs-CZ" dirty="0">
                <a:solidFill>
                  <a:srgbClr val="000000"/>
                </a:solidFill>
                <a:effectLst/>
              </a:rPr>
              <a:t>.)</a:t>
            </a:r>
          </a:p>
          <a:p>
            <a:pPr>
              <a:defRPr/>
            </a:pPr>
            <a:r>
              <a:rPr lang="cs-CZ" altLang="cs-CZ" dirty="0" err="1">
                <a:solidFill>
                  <a:srgbClr val="000000"/>
                </a:solidFill>
                <a:effectLst/>
              </a:rPr>
              <a:t>homogenization</a:t>
            </a:r>
            <a:r>
              <a:rPr lang="cs-CZ" altLang="cs-CZ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dirty="0" err="1">
                <a:solidFill>
                  <a:srgbClr val="000000"/>
                </a:solidFill>
                <a:effectLst/>
              </a:rPr>
              <a:t>of</a:t>
            </a:r>
            <a:r>
              <a:rPr lang="cs-CZ" altLang="cs-CZ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altLang="cs-CZ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dirty="0" err="1">
                <a:solidFill>
                  <a:srgbClr val="000000"/>
                </a:solidFill>
                <a:effectLst/>
              </a:rPr>
              <a:t>starting</a:t>
            </a:r>
            <a:r>
              <a:rPr lang="cs-CZ" altLang="cs-CZ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dirty="0" err="1">
                <a:solidFill>
                  <a:srgbClr val="000000"/>
                </a:solidFill>
                <a:effectLst/>
              </a:rPr>
              <a:t>component</a:t>
            </a:r>
            <a:r>
              <a:rPr lang="cs-CZ" altLang="cs-CZ" dirty="0">
                <a:solidFill>
                  <a:srgbClr val="000000"/>
                </a:solidFill>
                <a:effectLst/>
              </a:rPr>
              <a:t> in </a:t>
            </a:r>
            <a:r>
              <a:rPr lang="cs-CZ" altLang="cs-CZ" dirty="0" err="1">
                <a:solidFill>
                  <a:srgbClr val="000000"/>
                </a:solidFill>
                <a:effectLst/>
              </a:rPr>
              <a:t>solution</a:t>
            </a:r>
            <a:r>
              <a:rPr lang="cs-CZ" altLang="cs-CZ" dirty="0">
                <a:solidFill>
                  <a:srgbClr val="000000"/>
                </a:solidFill>
                <a:effectLst/>
              </a:rPr>
              <a:t> </a:t>
            </a:r>
            <a:r>
              <a:rPr 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→ </a:t>
            </a:r>
          </a:p>
          <a:p>
            <a:pPr marL="0" indent="0">
              <a:buNone/>
              <a:defRPr/>
            </a:pPr>
            <a:r>
              <a:rPr lang="cs-CZ" altLang="cs-CZ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altLang="cs-CZ" dirty="0">
                <a:solidFill>
                  <a:srgbClr val="FF0000"/>
                </a:solidFill>
                <a:effectLst/>
              </a:rPr>
              <a:t>sol </a:t>
            </a:r>
            <a:r>
              <a:rPr lang="cs-CZ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→ </a:t>
            </a:r>
            <a:r>
              <a:rPr lang="cs-CZ" altLang="cs-CZ" dirty="0">
                <a:solidFill>
                  <a:srgbClr val="FF0000"/>
                </a:solidFill>
                <a:effectLst/>
              </a:rPr>
              <a:t>gel </a:t>
            </a:r>
          </a:p>
          <a:p>
            <a:pPr>
              <a:defRPr/>
            </a:pPr>
            <a:endParaRPr lang="cs-CZ" alt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C963D3-2C90-42ED-B2E3-C0F89B4455BB}" type="slidenum">
              <a:rPr lang="cs-CZ" smtClean="0"/>
              <a:pPr>
                <a:defRPr/>
              </a:pPr>
              <a:t>68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491381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-239712"/>
            <a:ext cx="8229600" cy="1371600"/>
          </a:xfrm>
        </p:spPr>
        <p:txBody>
          <a:bodyPr/>
          <a:lstStyle/>
          <a:p>
            <a:pPr>
              <a:defRPr/>
            </a:pPr>
            <a:r>
              <a:rPr lang="cs-CZ" altLang="cs-CZ" sz="6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882650"/>
            <a:ext cx="8353425" cy="4876800"/>
          </a:xfrm>
        </p:spPr>
        <p:txBody>
          <a:bodyPr/>
          <a:lstStyle/>
          <a:p>
            <a:pPr>
              <a:defRPr/>
            </a:pPr>
            <a:r>
              <a:rPr lang="cs-CZ" altLang="cs-CZ" sz="2800" dirty="0" err="1">
                <a:solidFill>
                  <a:srgbClr val="000000"/>
                </a:solidFill>
                <a:effectLst/>
              </a:rPr>
              <a:t>Colloidal</a:t>
            </a:r>
            <a:r>
              <a:rPr lang="cs-CZ" altLang="cs-CZ" sz="28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800" dirty="0" err="1">
                <a:solidFill>
                  <a:srgbClr val="000000"/>
                </a:solidFill>
                <a:effectLst/>
              </a:rPr>
              <a:t>solution</a:t>
            </a:r>
            <a:endParaRPr lang="cs-CZ" altLang="cs-CZ" sz="2800" dirty="0">
              <a:solidFill>
                <a:srgbClr val="000000"/>
              </a:solidFill>
              <a:effectLst/>
            </a:endParaRPr>
          </a:p>
          <a:p>
            <a:pPr>
              <a:defRPr/>
            </a:pPr>
            <a:r>
              <a:rPr lang="cs-CZ" altLang="cs-CZ" sz="2800" dirty="0" err="1">
                <a:solidFill>
                  <a:srgbClr val="000000"/>
                </a:solidFill>
                <a:effectLst/>
              </a:rPr>
              <a:t>Particles</a:t>
            </a:r>
            <a:r>
              <a:rPr lang="cs-CZ" altLang="cs-CZ" sz="2800" dirty="0">
                <a:solidFill>
                  <a:srgbClr val="000000"/>
                </a:solidFill>
                <a:effectLst/>
              </a:rPr>
              <a:t>: 1 </a:t>
            </a:r>
            <a:r>
              <a:rPr lang="cs-CZ" altLang="cs-CZ" sz="2800" dirty="0" err="1">
                <a:solidFill>
                  <a:srgbClr val="000000"/>
                </a:solidFill>
                <a:effectLst/>
              </a:rPr>
              <a:t>nm</a:t>
            </a:r>
            <a:r>
              <a:rPr lang="cs-CZ" altLang="cs-CZ" sz="2800" dirty="0">
                <a:solidFill>
                  <a:srgbClr val="000000"/>
                </a:solidFill>
                <a:effectLst/>
              </a:rPr>
              <a:t> to 1000 </a:t>
            </a:r>
            <a:r>
              <a:rPr lang="cs-CZ" altLang="cs-CZ" sz="2800" dirty="0" err="1">
                <a:solidFill>
                  <a:srgbClr val="000000"/>
                </a:solidFill>
                <a:effectLst/>
              </a:rPr>
              <a:t>nm</a:t>
            </a:r>
            <a:endParaRPr lang="cs-CZ" altLang="cs-CZ" sz="2800" dirty="0">
              <a:solidFill>
                <a:srgbClr val="000000"/>
              </a:solidFill>
              <a:effectLst/>
            </a:endParaRPr>
          </a:p>
          <a:p>
            <a:pPr>
              <a:buFont typeface="Wingdings" panose="05000000000000000000" pitchFamily="2" charset="2"/>
              <a:buNone/>
              <a:defRPr/>
            </a:pPr>
            <a:endParaRPr lang="cs-CZ" altLang="cs-CZ" dirty="0"/>
          </a:p>
        </p:txBody>
      </p:sp>
      <p:pic>
        <p:nvPicPr>
          <p:cNvPr id="4301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313" y="2208534"/>
            <a:ext cx="2597150" cy="2597150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9" name="Line 7"/>
          <p:cNvSpPr>
            <a:spLocks noChangeShapeType="1"/>
          </p:cNvSpPr>
          <p:nvPr/>
        </p:nvSpPr>
        <p:spPr bwMode="auto">
          <a:xfrm flipH="1">
            <a:off x="4281621" y="2299315"/>
            <a:ext cx="1295400" cy="376238"/>
          </a:xfrm>
          <a:prstGeom prst="line">
            <a:avLst/>
          </a:prstGeom>
          <a:noFill/>
          <a:ln w="25400" cap="sq">
            <a:solidFill>
              <a:srgbClr val="FF0000"/>
            </a:solidFill>
            <a:round/>
            <a:headEnd type="none" w="sm" len="sm"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>
              <a:defRPr/>
            </a:pPr>
            <a:endParaRPr lang="cs-CZ">
              <a:latin typeface="Arial" charset="0"/>
            </a:endParaRPr>
          </a:p>
        </p:txBody>
      </p:sp>
      <p:sp>
        <p:nvSpPr>
          <p:cNvPr id="6150" name="Line 8"/>
          <p:cNvSpPr>
            <a:spLocks noChangeShapeType="1"/>
          </p:cNvSpPr>
          <p:nvPr/>
        </p:nvSpPr>
        <p:spPr bwMode="auto">
          <a:xfrm flipH="1">
            <a:off x="4424496" y="3572182"/>
            <a:ext cx="1152525" cy="430213"/>
          </a:xfrm>
          <a:prstGeom prst="line">
            <a:avLst/>
          </a:prstGeom>
          <a:noFill/>
          <a:ln w="25400" cap="sq">
            <a:solidFill>
              <a:srgbClr val="FF0000"/>
            </a:solidFill>
            <a:round/>
            <a:headEnd type="none" w="sm" len="sm"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>
              <a:defRPr/>
            </a:pPr>
            <a:endParaRPr lang="cs-CZ">
              <a:latin typeface="Arial" charset="0"/>
            </a:endParaRPr>
          </a:p>
        </p:txBody>
      </p:sp>
      <p:sp>
        <p:nvSpPr>
          <p:cNvPr id="43015" name="Text Box 9"/>
          <p:cNvSpPr txBox="1">
            <a:spLocks noChangeArrowheads="1"/>
          </p:cNvSpPr>
          <p:nvPr/>
        </p:nvSpPr>
        <p:spPr bwMode="auto">
          <a:xfrm>
            <a:off x="5147370" y="1699151"/>
            <a:ext cx="273685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buClr>
                <a:schemeClr val="folHlink"/>
              </a:buCl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buClr>
                <a:schemeClr val="folHlink"/>
              </a:buClr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cs-CZ" altLang="cs-CZ" sz="2400" dirty="0" err="1">
                <a:solidFill>
                  <a:srgbClr val="000000"/>
                </a:solidFill>
                <a:effectLst/>
              </a:rPr>
              <a:t>particles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of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dispersed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component</a:t>
            </a:r>
            <a:endParaRPr lang="cs-CZ" altLang="cs-CZ" sz="2400" dirty="0">
              <a:solidFill>
                <a:srgbClr val="000000"/>
              </a:solidFill>
              <a:effectLst/>
            </a:endParaRPr>
          </a:p>
        </p:txBody>
      </p:sp>
      <p:sp>
        <p:nvSpPr>
          <p:cNvPr id="43016" name="Text Box 10"/>
          <p:cNvSpPr txBox="1">
            <a:spLocks noChangeArrowheads="1"/>
          </p:cNvSpPr>
          <p:nvPr/>
        </p:nvSpPr>
        <p:spPr bwMode="auto">
          <a:xfrm>
            <a:off x="5364088" y="3362122"/>
            <a:ext cx="2089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buClr>
                <a:schemeClr val="folHlink"/>
              </a:buCl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buClr>
                <a:schemeClr val="folHlink"/>
              </a:buClr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cs-CZ" altLang="cs-CZ" sz="2400" dirty="0" err="1">
                <a:solidFill>
                  <a:srgbClr val="000000"/>
                </a:solidFill>
                <a:effectLst/>
              </a:rPr>
              <a:t>solvent</a:t>
            </a:r>
            <a:endParaRPr lang="cs-CZ" altLang="cs-CZ" sz="2400" dirty="0">
              <a:solidFill>
                <a:srgbClr val="000000"/>
              </a:solidFill>
              <a:effectLst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C963D3-2C90-42ED-B2E3-C0F89B4455BB}" type="slidenum">
              <a:rPr lang="cs-CZ" smtClean="0"/>
              <a:pPr>
                <a:defRPr/>
              </a:pPr>
              <a:t>69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078484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113" y="4035425"/>
            <a:ext cx="2525712" cy="2525713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881188"/>
            <a:ext cx="8610600" cy="3121025"/>
          </a:xfrm>
        </p:spPr>
        <p:txBody>
          <a:bodyPr/>
          <a:lstStyle/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cs-CZ" altLang="cs-CZ" sz="2400" dirty="0" err="1">
                <a:solidFill>
                  <a:srgbClr val="000000"/>
                </a:solidFill>
                <a:effectLst/>
              </a:rPr>
              <a:t>Gelation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: </a:t>
            </a:r>
          </a:p>
          <a:p>
            <a:pPr>
              <a:lnSpc>
                <a:spcPct val="90000"/>
              </a:lnSpc>
            </a:pPr>
            <a:r>
              <a:rPr lang="cs-CZ" altLang="cs-CZ" sz="24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particles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of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dispersion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component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precipitate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and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bind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to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each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other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→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spatial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interconnection</a:t>
            </a:r>
            <a:endParaRPr lang="cs-CZ" altLang="cs-CZ" sz="2400" dirty="0">
              <a:solidFill>
                <a:srgbClr val="000000"/>
              </a:solidFill>
              <a:effectLst/>
            </a:endParaRPr>
          </a:p>
          <a:p>
            <a:pPr>
              <a:lnSpc>
                <a:spcPct val="90000"/>
              </a:lnSpc>
            </a:pPr>
            <a:r>
              <a:rPr lang="cs-CZ" altLang="cs-CZ" sz="2400" dirty="0" err="1">
                <a:solidFill>
                  <a:srgbClr val="000000"/>
                </a:solidFill>
                <a:effectLst/>
              </a:rPr>
              <a:t>viscosity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increases</a:t>
            </a:r>
            <a:endParaRPr lang="cs-CZ" altLang="cs-CZ" sz="2400" dirty="0">
              <a:solidFill>
                <a:srgbClr val="000000"/>
              </a:solidFill>
              <a:effectLst/>
            </a:endParaRPr>
          </a:p>
          <a:p>
            <a:pPr>
              <a:lnSpc>
                <a:spcPct val="90000"/>
              </a:lnSpc>
            </a:pPr>
            <a:r>
              <a:rPr lang="cs-CZ" altLang="cs-CZ" sz="2400" dirty="0" err="1">
                <a:solidFill>
                  <a:srgbClr val="000000"/>
                </a:solidFill>
                <a:effectLst/>
              </a:rPr>
              <a:t>solidification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→ gel: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altLang="cs-CZ" sz="2400" dirty="0">
                <a:solidFill>
                  <a:srgbClr val="000000"/>
                </a:solidFill>
                <a:effectLst/>
              </a:rPr>
              <a:t>	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structure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altLang="cs-CZ" sz="2400" dirty="0">
                <a:solidFill>
                  <a:srgbClr val="000000"/>
                </a:solidFill>
                <a:effectLst/>
              </a:rPr>
              <a:t>	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spatially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highly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porous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network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altLang="cs-CZ" sz="2400" dirty="0">
                <a:solidFill>
                  <a:srgbClr val="000000"/>
                </a:solidFill>
                <a:effectLst/>
              </a:rPr>
              <a:t>	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there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is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solvent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in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pores</a:t>
            </a:r>
            <a:endParaRPr lang="cs-CZ" altLang="cs-CZ" sz="2400" dirty="0">
              <a:solidFill>
                <a:srgbClr val="000000"/>
              </a:solidFill>
              <a:effectLst/>
            </a:endParaRPr>
          </a:p>
        </p:txBody>
      </p:sp>
      <p:sp>
        <p:nvSpPr>
          <p:cNvPr id="7172" name="Line 5"/>
          <p:cNvSpPr>
            <a:spLocks noChangeShapeType="1"/>
          </p:cNvSpPr>
          <p:nvPr/>
        </p:nvSpPr>
        <p:spPr bwMode="auto">
          <a:xfrm flipH="1">
            <a:off x="5973763" y="3622675"/>
            <a:ext cx="466725" cy="825500"/>
          </a:xfrm>
          <a:prstGeom prst="line">
            <a:avLst/>
          </a:prstGeom>
          <a:noFill/>
          <a:ln w="25400" cap="sq">
            <a:solidFill>
              <a:srgbClr val="FF0000"/>
            </a:solidFill>
            <a:round/>
            <a:headEnd type="none" w="sm" len="sm"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>
              <a:defRPr/>
            </a:pPr>
            <a:endParaRPr lang="cs-CZ">
              <a:latin typeface="Arial" charset="0"/>
            </a:endParaRPr>
          </a:p>
        </p:txBody>
      </p:sp>
      <p:sp>
        <p:nvSpPr>
          <p:cNvPr id="7173" name="Line 6"/>
          <p:cNvSpPr>
            <a:spLocks noChangeShapeType="1"/>
          </p:cNvSpPr>
          <p:nvPr/>
        </p:nvSpPr>
        <p:spPr bwMode="auto">
          <a:xfrm flipH="1">
            <a:off x="6732588" y="5962650"/>
            <a:ext cx="1008062" cy="346075"/>
          </a:xfrm>
          <a:prstGeom prst="line">
            <a:avLst/>
          </a:prstGeom>
          <a:noFill/>
          <a:ln w="25400" cap="sq">
            <a:solidFill>
              <a:srgbClr val="FF0000"/>
            </a:solidFill>
            <a:round/>
            <a:headEnd type="none" w="sm" len="sm"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>
              <a:defRPr/>
            </a:pPr>
            <a:endParaRPr lang="cs-CZ">
              <a:latin typeface="Arial" charset="0"/>
            </a:endParaRPr>
          </a:p>
        </p:txBody>
      </p:sp>
      <p:sp>
        <p:nvSpPr>
          <p:cNvPr id="44038" name="Text Box 7"/>
          <p:cNvSpPr txBox="1">
            <a:spLocks noChangeArrowheads="1"/>
          </p:cNvSpPr>
          <p:nvPr/>
        </p:nvSpPr>
        <p:spPr bwMode="auto">
          <a:xfrm>
            <a:off x="5719763" y="3146425"/>
            <a:ext cx="34925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buClr>
                <a:schemeClr val="folHlink"/>
              </a:buCl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buClr>
                <a:schemeClr val="folHlink"/>
              </a:buClr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cs-CZ" altLang="cs-CZ" sz="2400" dirty="0" err="1">
                <a:solidFill>
                  <a:srgbClr val="000000"/>
                </a:solidFill>
                <a:effectLst/>
              </a:rPr>
              <a:t>particles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of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dispersed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component</a:t>
            </a:r>
            <a:endParaRPr lang="cs-CZ" altLang="cs-CZ" sz="2400" dirty="0">
              <a:solidFill>
                <a:srgbClr val="000000"/>
              </a:solidFill>
              <a:effectLst/>
            </a:endParaRPr>
          </a:p>
        </p:txBody>
      </p:sp>
      <p:sp>
        <p:nvSpPr>
          <p:cNvPr id="44039" name="Text Box 8"/>
          <p:cNvSpPr txBox="1">
            <a:spLocks noChangeArrowheads="1"/>
          </p:cNvSpPr>
          <p:nvPr/>
        </p:nvSpPr>
        <p:spPr bwMode="auto">
          <a:xfrm>
            <a:off x="7235825" y="5505450"/>
            <a:ext cx="190817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buClr>
                <a:schemeClr val="folHlink"/>
              </a:buCl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buClr>
                <a:schemeClr val="folHlink"/>
              </a:buClr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cs-CZ" altLang="cs-CZ" sz="2400" dirty="0" err="1">
                <a:solidFill>
                  <a:srgbClr val="000000"/>
                </a:solidFill>
                <a:effectLst/>
              </a:rPr>
              <a:t>solvent</a:t>
            </a:r>
            <a:endParaRPr lang="cs-CZ" altLang="cs-CZ" sz="2400" dirty="0">
              <a:solidFill>
                <a:srgbClr val="000000"/>
              </a:solidFill>
              <a:effectLst/>
            </a:endParaRPr>
          </a:p>
        </p:txBody>
      </p:sp>
      <p:sp>
        <p:nvSpPr>
          <p:cNvPr id="7176" name="Rectangle 1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altLang="cs-CZ" sz="6000" dirty="0">
                <a:solidFill>
                  <a:srgbClr val="FF0000"/>
                </a:solidFill>
              </a:rPr>
              <a:t>Gel</a:t>
            </a:r>
            <a:endParaRPr lang="cs-CZ" alt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C963D3-2C90-42ED-B2E3-C0F89B4455BB}" type="slidenum">
              <a:rPr lang="cs-CZ" smtClean="0"/>
              <a:pPr>
                <a:defRPr/>
              </a:pPr>
              <a:t>70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68092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4292600"/>
            <a:ext cx="2309812" cy="2309813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5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-36512" y="26194"/>
            <a:ext cx="8088313" cy="5181600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  <a:defRPr/>
            </a:pPr>
            <a:endParaRPr lang="cs-CZ" altLang="cs-CZ" dirty="0"/>
          </a:p>
          <a:p>
            <a:pPr>
              <a:defRPr/>
            </a:pPr>
            <a:r>
              <a:rPr lang="cs-CZ" altLang="cs-CZ" sz="2400" dirty="0" err="1">
                <a:solidFill>
                  <a:srgbClr val="000000"/>
                </a:solidFill>
                <a:effectLst/>
              </a:rPr>
              <a:t>evaporation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of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solvent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(25-100</a:t>
            </a:r>
            <a:r>
              <a:rPr lang="cs-CZ" altLang="cs-CZ" sz="2400" baseline="30000" dirty="0">
                <a:solidFill>
                  <a:srgbClr val="000000"/>
                </a:solidFill>
                <a:effectLst/>
              </a:rPr>
              <a:t>o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C) </a:t>
            </a:r>
            <a:r>
              <a:rPr lang="cs-CZ" altLang="cs-CZ" sz="2400" dirty="0">
                <a:solidFill>
                  <a:srgbClr val="000000"/>
                </a:solidFill>
                <a:effectLst/>
                <a:cs typeface="Arial" charset="0"/>
              </a:rPr>
              <a:t>→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xerogel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endParaRPr lang="cs-CZ" altLang="cs-CZ" sz="2400" dirty="0">
              <a:solidFill>
                <a:srgbClr val="000000"/>
              </a:solidFill>
              <a:effectLst/>
              <a:cs typeface="Arial" charset="0"/>
            </a:endParaRPr>
          </a:p>
          <a:p>
            <a:pPr>
              <a:defRPr/>
            </a:pPr>
            <a:r>
              <a:rPr lang="cs-CZ" altLang="cs-CZ" sz="2400" dirty="0" err="1">
                <a:solidFill>
                  <a:srgbClr val="000000"/>
                </a:solidFill>
                <a:effectLst/>
              </a:rPr>
              <a:t>strengthening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gel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structure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</a:p>
          <a:p>
            <a:pPr>
              <a:defRPr/>
            </a:pPr>
            <a:r>
              <a:rPr lang="cs-CZ" altLang="cs-CZ" sz="2400" dirty="0">
                <a:solidFill>
                  <a:srgbClr val="000000"/>
                </a:solidFill>
                <a:effectLst/>
              </a:rPr>
              <a:t>air in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pores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instead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of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solvent</a:t>
            </a:r>
            <a:endParaRPr lang="cs-CZ" altLang="cs-CZ" sz="2400" dirty="0">
              <a:solidFill>
                <a:srgbClr val="000000"/>
              </a:solidFill>
              <a:effectLst/>
            </a:endParaRPr>
          </a:p>
          <a:p>
            <a:pPr>
              <a:defRPr/>
            </a:pPr>
            <a:r>
              <a:rPr lang="cs-CZ" altLang="cs-CZ" sz="2400" dirty="0" err="1">
                <a:solidFill>
                  <a:srgbClr val="000000"/>
                </a:solidFill>
                <a:effectLst/>
              </a:rPr>
              <a:t>highly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porous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structure</a:t>
            </a:r>
            <a:endParaRPr lang="cs-CZ" altLang="cs-CZ" sz="2400" dirty="0">
              <a:solidFill>
                <a:srgbClr val="000000"/>
              </a:solidFill>
              <a:effectLst/>
            </a:endParaRPr>
          </a:p>
          <a:p>
            <a:pPr>
              <a:defRPr/>
            </a:pPr>
            <a:r>
              <a:rPr lang="cs-CZ" altLang="cs-CZ" sz="2400" dirty="0" err="1">
                <a:solidFill>
                  <a:srgbClr val="000000"/>
                </a:solidFill>
                <a:effectLst/>
              </a:rPr>
              <a:t>large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specific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surface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area</a:t>
            </a:r>
          </a:p>
          <a:p>
            <a:pPr marL="0" indent="0">
              <a:buNone/>
              <a:defRPr/>
            </a:pPr>
            <a:r>
              <a:rPr lang="cs-CZ" altLang="cs-CZ" sz="2400" dirty="0" err="1">
                <a:solidFill>
                  <a:srgbClr val="000000"/>
                </a:solidFill>
                <a:effectLst/>
              </a:rPr>
              <a:t>e.g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.:</a:t>
            </a:r>
          </a:p>
          <a:p>
            <a:pPr>
              <a:defRPr/>
            </a:pPr>
            <a:r>
              <a:rPr lang="cs-CZ" altLang="cs-CZ" sz="2400" dirty="0" err="1">
                <a:solidFill>
                  <a:srgbClr val="000000"/>
                </a:solidFill>
                <a:effectLst/>
              </a:rPr>
              <a:t>silica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gel </a:t>
            </a:r>
          </a:p>
          <a:p>
            <a:pPr lvl="1">
              <a:defRPr/>
            </a:pPr>
            <a:r>
              <a:rPr lang="cs-CZ" altLang="cs-CZ" sz="2000" dirty="0" err="1">
                <a:solidFill>
                  <a:srgbClr val="000000"/>
                </a:solidFill>
                <a:effectLst/>
              </a:rPr>
              <a:t>porous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SiO</a:t>
            </a:r>
            <a:r>
              <a:rPr lang="cs-CZ" altLang="cs-CZ" sz="2000" baseline="-25000" dirty="0">
                <a:solidFill>
                  <a:srgbClr val="000000"/>
                </a:solidFill>
                <a:effectLst/>
              </a:rPr>
              <a:t>2</a:t>
            </a:r>
            <a:endParaRPr lang="cs-CZ" altLang="cs-CZ" sz="2000" dirty="0">
              <a:solidFill>
                <a:srgbClr val="000000"/>
              </a:solidFill>
              <a:effectLst/>
            </a:endParaRPr>
          </a:p>
          <a:p>
            <a:pPr lvl="1">
              <a:defRPr/>
            </a:pPr>
            <a:r>
              <a:rPr lang="cs-CZ" altLang="cs-CZ" sz="2000" dirty="0" err="1">
                <a:solidFill>
                  <a:srgbClr val="000000"/>
                </a:solidFill>
                <a:effectLst/>
              </a:rPr>
              <a:t>moisture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absorber</a:t>
            </a:r>
            <a:endParaRPr lang="cs-CZ" altLang="cs-CZ" sz="2000" dirty="0">
              <a:solidFill>
                <a:srgbClr val="000000"/>
              </a:solidFill>
              <a:effectLst/>
            </a:endParaRPr>
          </a:p>
          <a:p>
            <a:pPr>
              <a:defRPr/>
            </a:pPr>
            <a:r>
              <a:rPr lang="cs-CZ" altLang="cs-CZ" sz="2400" dirty="0" err="1">
                <a:solidFill>
                  <a:srgbClr val="000000"/>
                </a:solidFill>
                <a:effectLst/>
              </a:rPr>
              <a:t>gelation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of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aqueous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glass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sol</a:t>
            </a:r>
          </a:p>
          <a:p>
            <a:pPr lvl="1">
              <a:defRPr/>
            </a:pPr>
            <a:r>
              <a:rPr lang="cs-CZ" altLang="cs-CZ" sz="2000" dirty="0" err="1">
                <a:solidFill>
                  <a:srgbClr val="000000"/>
                </a:solidFill>
                <a:effectLst/>
              </a:rPr>
              <a:t>aqueous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Na</a:t>
            </a:r>
            <a:r>
              <a:rPr lang="cs-CZ" altLang="cs-CZ" sz="2000" baseline="-25000" dirty="0">
                <a:solidFill>
                  <a:srgbClr val="000000"/>
                </a:solidFill>
                <a:effectLst/>
              </a:rPr>
              <a:t>2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SiO</a:t>
            </a:r>
            <a:r>
              <a:rPr lang="cs-CZ" altLang="cs-CZ" sz="2000" baseline="-25000" dirty="0">
                <a:solidFill>
                  <a:srgbClr val="000000"/>
                </a:solidFill>
                <a:effectLst/>
              </a:rPr>
              <a:t>3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solution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</a:p>
        </p:txBody>
      </p:sp>
      <p:sp>
        <p:nvSpPr>
          <p:cNvPr id="8196" name="Line 5"/>
          <p:cNvSpPr>
            <a:spLocks noChangeShapeType="1"/>
          </p:cNvSpPr>
          <p:nvPr/>
        </p:nvSpPr>
        <p:spPr bwMode="auto">
          <a:xfrm flipH="1">
            <a:off x="4786313" y="3922713"/>
            <a:ext cx="1296987" cy="442912"/>
          </a:xfrm>
          <a:prstGeom prst="line">
            <a:avLst/>
          </a:prstGeom>
          <a:noFill/>
          <a:ln w="25400" cap="sq">
            <a:solidFill>
              <a:srgbClr val="FF0000"/>
            </a:solidFill>
            <a:round/>
            <a:headEnd type="none" w="sm" len="sm"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>
              <a:defRPr/>
            </a:pPr>
            <a:endParaRPr lang="cs-CZ">
              <a:latin typeface="Arial" charset="0"/>
            </a:endParaRPr>
          </a:p>
        </p:txBody>
      </p:sp>
      <p:sp>
        <p:nvSpPr>
          <p:cNvPr id="45061" name="Text Box 7"/>
          <p:cNvSpPr txBox="1">
            <a:spLocks noChangeArrowheads="1"/>
          </p:cNvSpPr>
          <p:nvPr/>
        </p:nvSpPr>
        <p:spPr bwMode="auto">
          <a:xfrm>
            <a:off x="5435600" y="3573463"/>
            <a:ext cx="34925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buClr>
                <a:schemeClr val="folHlink"/>
              </a:buCl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buClr>
                <a:schemeClr val="folHlink"/>
              </a:buClr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cs-CZ" altLang="cs-CZ" sz="2400" dirty="0" err="1">
                <a:solidFill>
                  <a:srgbClr val="000000"/>
                </a:solidFill>
                <a:effectLst/>
              </a:rPr>
              <a:t>particles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of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dispersed</a:t>
            </a:r>
            <a:r>
              <a:rPr lang="cs-CZ" altLang="cs-CZ" sz="24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400" dirty="0" err="1">
                <a:solidFill>
                  <a:srgbClr val="000000"/>
                </a:solidFill>
                <a:effectLst/>
              </a:rPr>
              <a:t>component</a:t>
            </a:r>
            <a:endParaRPr lang="cs-CZ" altLang="cs-CZ" sz="2400" dirty="0">
              <a:solidFill>
                <a:srgbClr val="000000"/>
              </a:solidFill>
              <a:effectLst/>
            </a:endParaRPr>
          </a:p>
        </p:txBody>
      </p:sp>
      <p:sp>
        <p:nvSpPr>
          <p:cNvPr id="8198" name="Rectangle 10"/>
          <p:cNvSpPr>
            <a:spLocks noGrp="1" noChangeArrowheads="1"/>
          </p:cNvSpPr>
          <p:nvPr>
            <p:ph type="title"/>
          </p:nvPr>
        </p:nvSpPr>
        <p:spPr>
          <a:xfrm>
            <a:off x="107950" y="-430213"/>
            <a:ext cx="8229600" cy="1371600"/>
          </a:xfrm>
        </p:spPr>
        <p:txBody>
          <a:bodyPr/>
          <a:lstStyle/>
          <a:p>
            <a:pPr>
              <a:defRPr/>
            </a:pPr>
            <a:r>
              <a:rPr lang="cs-CZ" altLang="cs-CZ" sz="6000" dirty="0" err="1">
                <a:solidFill>
                  <a:srgbClr val="FF0000"/>
                </a:solidFill>
              </a:rPr>
              <a:t>Xerogel</a:t>
            </a:r>
            <a:r>
              <a:rPr lang="cs-CZ" altLang="cs-CZ" sz="6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C963D3-2C90-42ED-B2E3-C0F89B4455BB}" type="slidenum">
              <a:rPr lang="cs-CZ" smtClean="0"/>
              <a:pPr>
                <a:defRPr/>
              </a:pPr>
              <a:t>71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6211579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514475"/>
            <a:ext cx="5495925" cy="1824038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  <a:defRPr/>
            </a:pPr>
            <a:endParaRPr lang="cs-CZ" altLang="cs-CZ" sz="2000" dirty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cs-CZ" altLang="cs-CZ" sz="2000" dirty="0" err="1">
                <a:solidFill>
                  <a:srgbClr val="000000"/>
                </a:solidFill>
                <a:effectLst/>
              </a:rPr>
              <a:t>Dip-coating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:</a:t>
            </a:r>
          </a:p>
          <a:p>
            <a:pPr>
              <a:defRPr/>
            </a:pPr>
            <a:r>
              <a:rPr lang="cs-CZ" altLang="cs-CZ" sz="2000" dirty="0" err="1">
                <a:solidFill>
                  <a:srgbClr val="000000"/>
                </a:solidFill>
                <a:effectLst/>
              </a:rPr>
              <a:t>substrate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immersed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in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liquid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(sol)</a:t>
            </a:r>
          </a:p>
          <a:p>
            <a:pPr>
              <a:defRPr/>
            </a:pPr>
            <a:r>
              <a:rPr lang="cs-CZ" altLang="cs-CZ" sz="2000" dirty="0" err="1">
                <a:solidFill>
                  <a:srgbClr val="000000"/>
                </a:solidFill>
                <a:effectLst/>
              </a:rPr>
              <a:t>constant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temperature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and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atmospheric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conditions</a:t>
            </a:r>
            <a:endParaRPr lang="cs-CZ" altLang="cs-CZ" sz="2000" dirty="0">
              <a:solidFill>
                <a:srgbClr val="000000"/>
              </a:solidFill>
              <a:effectLst/>
            </a:endParaRPr>
          </a:p>
          <a:p>
            <a:pPr>
              <a:defRPr/>
            </a:pPr>
            <a:r>
              <a:rPr lang="cs-CZ" altLang="cs-CZ" sz="2000" dirty="0" err="1">
                <a:solidFill>
                  <a:srgbClr val="000000"/>
                </a:solidFill>
                <a:effectLst/>
              </a:rPr>
              <a:t>pulling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at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a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constant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speed</a:t>
            </a:r>
          </a:p>
        </p:txBody>
      </p:sp>
      <p:pic>
        <p:nvPicPr>
          <p:cNvPr id="46083" name="Picture 6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372225" y="2060575"/>
            <a:ext cx="2119313" cy="1670050"/>
          </a:xfrm>
          <a:noFill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10244" name="Rectangle 3"/>
          <p:cNvSpPr>
            <a:spLocks noChangeArrowheads="1"/>
          </p:cNvSpPr>
          <p:nvPr/>
        </p:nvSpPr>
        <p:spPr bwMode="auto">
          <a:xfrm>
            <a:off x="0" y="368300"/>
            <a:ext cx="9144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4400" b="1" dirty="0">
                <a:solidFill>
                  <a:srgbClr val="FF0000"/>
                </a:solidFill>
                <a:latin typeface="+mj-lt"/>
              </a:rPr>
              <a:t>DIP-COATING Technology</a:t>
            </a:r>
          </a:p>
        </p:txBody>
      </p:sp>
      <p:pic>
        <p:nvPicPr>
          <p:cNvPr id="4608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9" y="3476626"/>
            <a:ext cx="4176588" cy="2385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086" name="Picture 9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06813" y="3730626"/>
            <a:ext cx="2077555" cy="2064926"/>
          </a:xfrm>
          <a:noFill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4E9FA8-FC1E-4144-B0CC-E4E52DDFECBB}" type="slidenum">
              <a:rPr lang="cs-CZ" smtClean="0"/>
              <a:pPr>
                <a:defRPr/>
              </a:pPr>
              <a:t>72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022137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2757488"/>
            <a:ext cx="4667251" cy="3110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10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3850" y="1700213"/>
            <a:ext cx="8610600" cy="2112962"/>
          </a:xfrm>
        </p:spPr>
        <p:txBody>
          <a:bodyPr/>
          <a:lstStyle/>
          <a:p>
            <a:r>
              <a:rPr lang="cs-CZ" altLang="cs-CZ" sz="2000" dirty="0" err="1">
                <a:solidFill>
                  <a:srgbClr val="000000"/>
                </a:solidFill>
                <a:effectLst/>
              </a:rPr>
              <a:t>rotation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of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substrate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about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its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own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axis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perpendicular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to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applied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surface</a:t>
            </a:r>
            <a:endParaRPr lang="cs-CZ" altLang="cs-CZ" sz="2000" dirty="0">
              <a:solidFill>
                <a:srgbClr val="000000"/>
              </a:solidFill>
              <a:effectLst/>
            </a:endParaRPr>
          </a:p>
          <a:p>
            <a:r>
              <a:rPr lang="cs-CZ" altLang="cs-CZ" sz="2000" dirty="0">
                <a:solidFill>
                  <a:srgbClr val="000000"/>
                </a:solidFill>
                <a:effectLst/>
              </a:rPr>
              <a:t>spin-on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glass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–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microelectronics</a:t>
            </a:r>
            <a:endParaRPr lang="cs-CZ" altLang="cs-CZ" sz="2000" dirty="0">
              <a:solidFill>
                <a:srgbClr val="000000"/>
              </a:solidFill>
              <a:effectLst/>
            </a:endParaRPr>
          </a:p>
          <a:p>
            <a:r>
              <a:rPr lang="cs-CZ" altLang="cs-CZ" sz="2000" dirty="0" err="1">
                <a:solidFill>
                  <a:srgbClr val="000000"/>
                </a:solidFill>
                <a:effectLst/>
              </a:rPr>
              <a:t>glasses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with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rotational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symmetry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,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e.g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.,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optical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lenses</a:t>
            </a:r>
            <a:endParaRPr lang="cs-CZ" altLang="cs-CZ" sz="2000" dirty="0">
              <a:solidFill>
                <a:srgbClr val="000000"/>
              </a:solidFill>
              <a:effectLst/>
            </a:endParaRPr>
          </a:p>
          <a:p>
            <a:r>
              <a:rPr lang="cs-CZ" altLang="cs-CZ" sz="2000" dirty="0" err="1">
                <a:solidFill>
                  <a:srgbClr val="000000"/>
                </a:solidFill>
                <a:effectLst/>
              </a:rPr>
              <a:t>layer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thickness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: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several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hundred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nm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to 10 </a:t>
            </a:r>
            <a:r>
              <a:rPr lang="el-GR" altLang="cs-CZ" sz="2000" i="1" dirty="0"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μ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m </a:t>
            </a:r>
          </a:p>
        </p:txBody>
      </p:sp>
      <p:sp>
        <p:nvSpPr>
          <p:cNvPr id="11268" name="Rectangle 3"/>
          <p:cNvSpPr>
            <a:spLocks noChangeArrowheads="1"/>
          </p:cNvSpPr>
          <p:nvPr/>
        </p:nvSpPr>
        <p:spPr bwMode="auto">
          <a:xfrm>
            <a:off x="0" y="368300"/>
            <a:ext cx="9144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4400" b="1" dirty="0">
                <a:solidFill>
                  <a:srgbClr val="FF0000"/>
                </a:solidFill>
                <a:latin typeface="+mj-lt"/>
              </a:rPr>
              <a:t>SPIN-COATING Technology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C963D3-2C90-42ED-B2E3-C0F89B4455BB}" type="slidenum">
              <a:rPr lang="cs-CZ" smtClean="0"/>
              <a:pPr>
                <a:defRPr/>
              </a:pPr>
              <a:t>73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597143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432175"/>
            <a:ext cx="4659312" cy="3389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altLang="cs-CZ" sz="2000" dirty="0" err="1">
                <a:solidFill>
                  <a:srgbClr val="000000"/>
                </a:solidFill>
                <a:effectLst/>
              </a:rPr>
              <a:t>applying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solution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to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substrate</a:t>
            </a:r>
            <a:endParaRPr lang="cs-CZ" altLang="cs-CZ" sz="2000" dirty="0">
              <a:solidFill>
                <a:srgbClr val="000000"/>
              </a:solidFill>
              <a:effectLst/>
            </a:endParaRPr>
          </a:p>
          <a:p>
            <a:r>
              <a:rPr lang="cs-CZ" altLang="cs-CZ" sz="2000" dirty="0" err="1">
                <a:solidFill>
                  <a:srgbClr val="000000"/>
                </a:solidFill>
                <a:effectLst/>
              </a:rPr>
              <a:t>modification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of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glass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properties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:</a:t>
            </a:r>
          </a:p>
          <a:p>
            <a:pPr lvl="1"/>
            <a:r>
              <a:rPr lang="cs-CZ" altLang="cs-CZ" sz="2000" dirty="0" err="1">
                <a:solidFill>
                  <a:srgbClr val="000000"/>
                </a:solidFill>
                <a:effectLst/>
              </a:rPr>
              <a:t>e.g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.: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application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of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polycarbonate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layers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on car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windows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</a:p>
          <a:p>
            <a:pPr>
              <a:buFont typeface="Wingdings" panose="05000000000000000000" pitchFamily="2" charset="2"/>
              <a:buNone/>
            </a:pPr>
            <a:r>
              <a:rPr lang="cs-CZ" altLang="cs-CZ" sz="2000" dirty="0" err="1">
                <a:solidFill>
                  <a:srgbClr val="000000"/>
                </a:solidFill>
                <a:effectLst/>
              </a:rPr>
              <a:t>advantages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: </a:t>
            </a:r>
          </a:p>
          <a:p>
            <a:r>
              <a:rPr lang="cs-CZ" altLang="cs-CZ" sz="2000" dirty="0" err="1">
                <a:solidFill>
                  <a:srgbClr val="000000"/>
                </a:solidFill>
                <a:effectLst/>
              </a:rPr>
              <a:t>application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of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layers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also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on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curved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surfaces</a:t>
            </a:r>
            <a:endParaRPr lang="cs-CZ" altLang="cs-CZ" sz="2000" dirty="0">
              <a:solidFill>
                <a:srgbClr val="000000"/>
              </a:solidFill>
              <a:effectLst/>
            </a:endParaRPr>
          </a:p>
          <a:p>
            <a:r>
              <a:rPr lang="cs-CZ" altLang="cs-CZ" sz="2000" dirty="0" err="1">
                <a:solidFill>
                  <a:srgbClr val="000000"/>
                </a:solidFill>
                <a:effectLst/>
              </a:rPr>
              <a:t>application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on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large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altLang="cs-CZ" sz="2000" dirty="0" err="1">
                <a:solidFill>
                  <a:srgbClr val="000000"/>
                </a:solidFill>
                <a:effectLst/>
              </a:rPr>
              <a:t>areas</a:t>
            </a:r>
            <a:r>
              <a:rPr lang="cs-CZ" altLang="cs-CZ" sz="2000" dirty="0">
                <a:solidFill>
                  <a:srgbClr val="000000"/>
                </a:solidFill>
                <a:effectLst/>
              </a:rPr>
              <a:t> </a:t>
            </a:r>
          </a:p>
        </p:txBody>
      </p:sp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0" y="368300"/>
            <a:ext cx="9144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4400" b="1" dirty="0">
                <a:solidFill>
                  <a:srgbClr val="FF0000"/>
                </a:solidFill>
                <a:latin typeface="+mj-lt"/>
              </a:rPr>
              <a:t>FLOW-COATING Technology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C963D3-2C90-42ED-B2E3-C0F89B4455BB}" type="slidenum">
              <a:rPr lang="cs-CZ" smtClean="0"/>
              <a:pPr>
                <a:defRPr/>
              </a:pPr>
              <a:t>74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403192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3691" y="460374"/>
            <a:ext cx="9612313" cy="3192463"/>
          </a:xfrm>
        </p:spPr>
        <p:txBody>
          <a:bodyPr/>
          <a:lstStyle/>
          <a:p>
            <a:pPr marL="0" indent="0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cs-CZ" sz="2000" dirty="0" err="1">
                <a:solidFill>
                  <a:srgbClr val="000000"/>
                </a:solidFill>
                <a:effectLst/>
              </a:rPr>
              <a:t>Printing</a:t>
            </a:r>
            <a:endParaRPr lang="cs-CZ" sz="2000" dirty="0">
              <a:solidFill>
                <a:srgbClr val="000000"/>
              </a:solidFill>
              <a:effectLst/>
            </a:endParaRPr>
          </a:p>
          <a:p>
            <a:pPr>
              <a:lnSpc>
                <a:spcPct val="90000"/>
              </a:lnSpc>
              <a:defRPr/>
            </a:pPr>
            <a:r>
              <a:rPr lang="cs-CZ" sz="2000" dirty="0">
                <a:solidFill>
                  <a:srgbClr val="000000"/>
                </a:solidFill>
                <a:effectLst/>
              </a:rPr>
              <a:t>use: car and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decorative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glass</a:t>
            </a:r>
            <a:r>
              <a:rPr lang="cs-CZ" sz="2000" dirty="0">
                <a:solidFill>
                  <a:srgbClr val="000000"/>
                </a:solidFill>
                <a:effectLst/>
              </a:rPr>
              <a:t>,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glass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stove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doors</a:t>
            </a:r>
            <a:r>
              <a:rPr lang="cs-CZ" sz="2000" dirty="0">
                <a:solidFill>
                  <a:srgbClr val="000000"/>
                </a:solidFill>
                <a:effectLst/>
              </a:rPr>
              <a:t>,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etc</a:t>
            </a:r>
            <a:r>
              <a:rPr lang="cs-CZ" sz="2000" dirty="0">
                <a:solidFill>
                  <a:srgbClr val="000000"/>
                </a:solidFill>
                <a:effectLst/>
              </a:rPr>
              <a:t>. </a:t>
            </a:r>
          </a:p>
          <a:p>
            <a:pPr>
              <a:lnSpc>
                <a:spcPct val="9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  <a:effectLst/>
              </a:rPr>
              <a:t>procedure</a:t>
            </a:r>
            <a:r>
              <a:rPr lang="cs-CZ" sz="2000" dirty="0">
                <a:solidFill>
                  <a:srgbClr val="000000"/>
                </a:solidFill>
                <a:effectLst/>
              </a:rPr>
              <a:t>: </a:t>
            </a:r>
          </a:p>
          <a:p>
            <a:pPr lvl="1">
              <a:lnSpc>
                <a:spcPct val="9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material</a:t>
            </a:r>
            <a:r>
              <a:rPr lang="cs-CZ" sz="2000" dirty="0">
                <a:solidFill>
                  <a:srgbClr val="000000"/>
                </a:solidFill>
                <a:effectLst/>
              </a:rPr>
              <a:t> (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organic</a:t>
            </a:r>
            <a:r>
              <a:rPr lang="cs-CZ" sz="2000" dirty="0">
                <a:solidFill>
                  <a:srgbClr val="000000"/>
                </a:solidFill>
                <a:effectLst/>
              </a:rPr>
              <a:t> polymer)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is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applied</a:t>
            </a:r>
            <a:r>
              <a:rPr lang="cs-CZ" sz="2000" dirty="0">
                <a:solidFill>
                  <a:srgbClr val="000000"/>
                </a:solidFill>
                <a:effectLst/>
              </a:rPr>
              <a:t> to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glass</a:t>
            </a:r>
            <a:r>
              <a:rPr lang="cs-CZ" sz="2000" dirty="0">
                <a:solidFill>
                  <a:srgbClr val="000000"/>
                </a:solidFill>
                <a:effectLst/>
              </a:rPr>
              <a:t> by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screen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printing</a:t>
            </a:r>
            <a:endParaRPr lang="cs-CZ" sz="2000" dirty="0">
              <a:solidFill>
                <a:srgbClr val="000000"/>
              </a:solidFill>
              <a:effectLst/>
            </a:endParaRPr>
          </a:p>
          <a:p>
            <a:pPr lvl="1">
              <a:lnSpc>
                <a:spcPct val="9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  <a:effectLst/>
              </a:rPr>
              <a:t>drying</a:t>
            </a:r>
            <a:r>
              <a:rPr lang="cs-CZ" sz="2000" dirty="0">
                <a:solidFill>
                  <a:srgbClr val="000000"/>
                </a:solidFill>
                <a:effectLst/>
              </a:rPr>
              <a:t> by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heat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or</a:t>
            </a:r>
            <a:r>
              <a:rPr lang="cs-CZ" sz="2000" dirty="0">
                <a:solidFill>
                  <a:srgbClr val="000000"/>
                </a:solidFill>
                <a:effectLst/>
              </a:rPr>
              <a:t> UV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radiation</a:t>
            </a:r>
            <a:r>
              <a:rPr lang="cs-CZ" sz="2000" dirty="0">
                <a:solidFill>
                  <a:srgbClr val="000000"/>
                </a:solidFill>
                <a:effectLst/>
              </a:rPr>
              <a:t> (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substrate</a:t>
            </a:r>
            <a:r>
              <a:rPr lang="cs-CZ" sz="2000" dirty="0">
                <a:solidFill>
                  <a:srgbClr val="000000"/>
                </a:solidFill>
                <a:effectLst/>
              </a:rPr>
              <a:t> and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applied</a:t>
            </a:r>
            <a:r>
              <a:rPr lang="cs-CZ" sz="2000" dirty="0">
                <a:solidFill>
                  <a:srgbClr val="000000"/>
                </a:solidFill>
                <a:effectLst/>
              </a:rPr>
              <a:t> film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must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have</a:t>
            </a:r>
            <a:r>
              <a:rPr lang="cs-CZ" sz="2000" dirty="0">
                <a:solidFill>
                  <a:srgbClr val="000000"/>
                </a:solidFill>
                <a:effectLst/>
              </a:rPr>
              <a:t> a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similar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value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of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thermal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expansion</a:t>
            </a:r>
            <a:r>
              <a:rPr lang="cs-CZ" sz="2000" dirty="0">
                <a:solidFill>
                  <a:srgbClr val="000000"/>
                </a:solidFill>
                <a:effectLst/>
              </a:rPr>
              <a:t> so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that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layer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does</a:t>
            </a:r>
            <a:r>
              <a:rPr lang="cs-CZ" sz="2000" dirty="0">
                <a:solidFill>
                  <a:srgbClr val="000000"/>
                </a:solidFill>
                <a:effectLst/>
              </a:rPr>
              <a:t> not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crack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during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firing</a:t>
            </a:r>
            <a:r>
              <a:rPr lang="cs-CZ" sz="2000" dirty="0">
                <a:solidFill>
                  <a:srgbClr val="000000"/>
                </a:solidFill>
                <a:effectLst/>
              </a:rPr>
              <a:t> and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cooling</a:t>
            </a:r>
            <a:r>
              <a:rPr lang="cs-CZ" sz="2000" dirty="0">
                <a:solidFill>
                  <a:srgbClr val="000000"/>
                </a:solidFill>
                <a:effectLst/>
              </a:rPr>
              <a:t>)</a:t>
            </a:r>
          </a:p>
          <a:p>
            <a:pPr lvl="1">
              <a:lnSpc>
                <a:spcPct val="9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  <a:effectLst/>
              </a:rPr>
              <a:t>heat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treatment</a:t>
            </a:r>
            <a:endParaRPr lang="cs-CZ" sz="2000" dirty="0">
              <a:solidFill>
                <a:srgbClr val="000000"/>
              </a:solidFill>
              <a:effectLst/>
            </a:endParaRPr>
          </a:p>
          <a:p>
            <a:pPr lvl="1">
              <a:lnSpc>
                <a:spcPct val="90000"/>
              </a:lnSpc>
              <a:defRPr/>
            </a:pPr>
            <a:r>
              <a:rPr lang="cs-CZ" sz="2000" dirty="0" err="1">
                <a:solidFill>
                  <a:srgbClr val="000000"/>
                </a:solidFill>
                <a:effectLst/>
              </a:rPr>
              <a:t>layer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thickness</a:t>
            </a:r>
            <a:r>
              <a:rPr lang="cs-CZ" sz="2000" dirty="0">
                <a:solidFill>
                  <a:srgbClr val="000000"/>
                </a:solidFill>
                <a:effectLst/>
              </a:rPr>
              <a:t>: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tens</a:t>
            </a:r>
            <a:r>
              <a:rPr lang="cs-CZ" sz="2000" dirty="0">
                <a:solidFill>
                  <a:srgbClr val="000000"/>
                </a:solidFill>
                <a:effectLst/>
              </a:rPr>
              <a:t> to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hundreds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of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i="1" dirty="0" err="1">
                <a:solidFill>
                  <a:srgbClr val="000000"/>
                </a:solidFill>
                <a:effectLst/>
              </a:rPr>
              <a:t>μ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m</a:t>
            </a:r>
            <a:endParaRPr lang="cs-CZ" sz="2000" dirty="0">
              <a:solidFill>
                <a:srgbClr val="000000"/>
              </a:solidFill>
              <a:effectLst/>
            </a:endParaRP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-1692696" y="-295275"/>
            <a:ext cx="9144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4400" b="1" dirty="0">
                <a:solidFill>
                  <a:srgbClr val="FF0000"/>
                </a:solidFill>
                <a:latin typeface="+mj-lt"/>
              </a:rPr>
              <a:t>PRINTING Technology</a:t>
            </a:r>
          </a:p>
        </p:txBody>
      </p:sp>
      <p:pic>
        <p:nvPicPr>
          <p:cNvPr id="4915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5162" y="3341686"/>
            <a:ext cx="5895975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C963D3-2C90-42ED-B2E3-C0F89B4455BB}" type="slidenum">
              <a:rPr lang="cs-CZ" smtClean="0"/>
              <a:pPr>
                <a:defRPr/>
              </a:pPr>
              <a:t>75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5944455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50825" y="1484313"/>
            <a:ext cx="8610600" cy="5545137"/>
          </a:xfrm>
        </p:spPr>
        <p:txBody>
          <a:bodyPr/>
          <a:lstStyle/>
          <a:p>
            <a:pPr>
              <a:buNone/>
              <a:defRPr/>
            </a:pPr>
            <a:r>
              <a:rPr lang="cs-CZ" sz="2000" dirty="0">
                <a:solidFill>
                  <a:srgbClr val="000000"/>
                </a:solidFill>
                <a:effectLst/>
              </a:rPr>
              <a:t>Sol-gel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layer</a:t>
            </a:r>
            <a:r>
              <a:rPr lang="cs-CZ" sz="2000" dirty="0">
                <a:solidFill>
                  <a:srgbClr val="000000"/>
                </a:solidFill>
                <a:effectLst/>
              </a:rPr>
              <a:t> –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chemical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bonding</a:t>
            </a:r>
            <a:r>
              <a:rPr lang="cs-CZ" sz="2000" dirty="0">
                <a:solidFill>
                  <a:srgbClr val="000000"/>
                </a:solidFill>
                <a:effectLst/>
              </a:rPr>
              <a:t> to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surface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cs-CZ" sz="800" dirty="0">
              <a:solidFill>
                <a:srgbClr val="000000"/>
              </a:solidFill>
              <a:effectLst/>
            </a:endParaRPr>
          </a:p>
          <a:p>
            <a:pPr>
              <a:buFont typeface="Wingdings" panose="05000000000000000000" pitchFamily="2" charset="2"/>
              <a:buNone/>
              <a:defRPr/>
            </a:pPr>
            <a:r>
              <a:rPr lang="cs-CZ" sz="2000" dirty="0" err="1">
                <a:solidFill>
                  <a:schemeClr val="tx1">
                    <a:lumMod val="60000"/>
                    <a:lumOff val="40000"/>
                  </a:schemeClr>
                </a:solidFill>
                <a:effectLst/>
              </a:rPr>
              <a:t>Thickness</a:t>
            </a:r>
            <a:r>
              <a:rPr lang="cs-CZ" sz="2000" dirty="0">
                <a:solidFill>
                  <a:schemeClr val="tx1">
                    <a:lumMod val="60000"/>
                    <a:lumOff val="40000"/>
                  </a:schemeClr>
                </a:solidFill>
                <a:effectLst/>
              </a:rPr>
              <a:t>:</a:t>
            </a:r>
          </a:p>
          <a:p>
            <a:pPr>
              <a:defRPr/>
            </a:pPr>
            <a:r>
              <a:rPr lang="cs-CZ" sz="2000" dirty="0" err="1">
                <a:solidFill>
                  <a:srgbClr val="000000"/>
                </a:solidFill>
                <a:effectLst/>
              </a:rPr>
              <a:t>normally</a:t>
            </a:r>
            <a:r>
              <a:rPr lang="cs-CZ" sz="2000" dirty="0">
                <a:solidFill>
                  <a:srgbClr val="000000"/>
                </a:solidFill>
                <a:effectLst/>
              </a:rPr>
              <a:t> 20-150 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nm</a:t>
            </a:r>
            <a:endParaRPr lang="cs-CZ" sz="2000" dirty="0">
              <a:solidFill>
                <a:srgbClr val="000000"/>
              </a:solidFill>
              <a:effectLst/>
            </a:endParaRPr>
          </a:p>
          <a:p>
            <a:pPr>
              <a:defRPr/>
            </a:pPr>
            <a:r>
              <a:rPr lang="cs-CZ" sz="2000" dirty="0" err="1">
                <a:solidFill>
                  <a:srgbClr val="000000"/>
                </a:solidFill>
                <a:effectLst/>
              </a:rPr>
              <a:t>or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repeated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application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or</a:t>
            </a:r>
            <a:r>
              <a:rPr lang="cs-CZ" sz="2000" dirty="0">
                <a:solidFill>
                  <a:srgbClr val="000000"/>
                </a:solidFill>
                <a:effectLst/>
              </a:rPr>
              <a:t> in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special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cases</a:t>
            </a:r>
            <a:r>
              <a:rPr lang="cs-CZ" sz="2000" dirty="0">
                <a:solidFill>
                  <a:srgbClr val="000000"/>
                </a:solidFill>
                <a:effectLst/>
              </a:rPr>
              <a:t> up to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hundreds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of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i="1" dirty="0">
                <a:solidFill>
                  <a:srgbClr val="000000"/>
                </a:solidFill>
                <a:effectLst/>
              </a:rPr>
              <a:t>µ</a:t>
            </a:r>
            <a:r>
              <a:rPr lang="cs-CZ" sz="2000" dirty="0">
                <a:solidFill>
                  <a:srgbClr val="000000"/>
                </a:solidFill>
                <a:effectLst/>
              </a:rPr>
              <a:t>m</a:t>
            </a:r>
          </a:p>
          <a:p>
            <a:pPr>
              <a:defRPr/>
            </a:pPr>
            <a:endParaRPr lang="cs-CZ" sz="800" dirty="0">
              <a:solidFill>
                <a:srgbClr val="000000"/>
              </a:solidFill>
              <a:effectLst/>
            </a:endParaRPr>
          </a:p>
          <a:p>
            <a:pPr>
              <a:buFont typeface="Wingdings" panose="05000000000000000000" pitchFamily="2" charset="2"/>
              <a:buNone/>
              <a:defRPr/>
            </a:pPr>
            <a:r>
              <a:rPr lang="cs-CZ" sz="2000" dirty="0" err="1">
                <a:solidFill>
                  <a:schemeClr val="tx1">
                    <a:lumMod val="60000"/>
                    <a:lumOff val="40000"/>
                  </a:schemeClr>
                </a:solidFill>
                <a:effectLst/>
              </a:rPr>
              <a:t>Application</a:t>
            </a:r>
            <a:r>
              <a:rPr lang="cs-CZ" sz="2000" dirty="0">
                <a:solidFill>
                  <a:schemeClr val="tx1">
                    <a:lumMod val="60000"/>
                    <a:lumOff val="40000"/>
                  </a:schemeClr>
                </a:solidFill>
                <a:effectLst/>
              </a:rPr>
              <a:t>:</a:t>
            </a:r>
          </a:p>
          <a:p>
            <a:pPr>
              <a:defRPr/>
            </a:pPr>
            <a:r>
              <a:rPr lang="cs-CZ" sz="2000" dirty="0" err="1">
                <a:solidFill>
                  <a:srgbClr val="000000"/>
                </a:solidFill>
                <a:effectLst/>
              </a:rPr>
              <a:t>application</a:t>
            </a:r>
            <a:r>
              <a:rPr lang="cs-CZ" sz="2000" dirty="0">
                <a:solidFill>
                  <a:srgbClr val="000000"/>
                </a:solidFill>
                <a:effectLst/>
              </a:rPr>
              <a:t> by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various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techniques</a:t>
            </a:r>
            <a:endParaRPr lang="cs-CZ" sz="2000" dirty="0">
              <a:solidFill>
                <a:srgbClr val="000000"/>
              </a:solidFill>
              <a:effectLst/>
            </a:endParaRPr>
          </a:p>
          <a:p>
            <a:pPr>
              <a:defRPr/>
            </a:pPr>
            <a:r>
              <a:rPr lang="cs-CZ" sz="2000" dirty="0" err="1">
                <a:solidFill>
                  <a:srgbClr val="000000"/>
                </a:solidFill>
                <a:effectLst/>
              </a:rPr>
              <a:t>polymerization</a:t>
            </a:r>
            <a:r>
              <a:rPr lang="cs-CZ" sz="2000" dirty="0">
                <a:solidFill>
                  <a:srgbClr val="000000"/>
                </a:solidFill>
                <a:effectLst/>
              </a:rPr>
              <a:t> – by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action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of</a:t>
            </a:r>
            <a:r>
              <a:rPr lang="cs-CZ" sz="2000" dirty="0">
                <a:solidFill>
                  <a:srgbClr val="000000"/>
                </a:solidFill>
                <a:effectLst/>
              </a:rPr>
              <a:t> UV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light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or</a:t>
            </a:r>
            <a:r>
              <a:rPr lang="cs-CZ" sz="2000" dirty="0">
                <a:solidFill>
                  <a:srgbClr val="000000"/>
                </a:solidFill>
                <a:effectLst/>
              </a:rPr>
              <a:t> by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the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addition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of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catalysts</a:t>
            </a:r>
            <a:endParaRPr lang="cs-CZ" sz="2000" dirty="0">
              <a:solidFill>
                <a:srgbClr val="000000"/>
              </a:solidFill>
              <a:effectLst/>
            </a:endParaRPr>
          </a:p>
          <a:p>
            <a:pPr>
              <a:defRPr/>
            </a:pPr>
            <a:r>
              <a:rPr lang="cs-CZ" sz="2000" dirty="0" err="1">
                <a:solidFill>
                  <a:srgbClr val="000000"/>
                </a:solidFill>
                <a:effectLst/>
              </a:rPr>
              <a:t>heat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treatment</a:t>
            </a:r>
            <a:r>
              <a:rPr lang="cs-CZ" sz="2000" dirty="0">
                <a:solidFill>
                  <a:srgbClr val="000000"/>
                </a:solidFill>
                <a:effectLst/>
              </a:rPr>
              <a:t> –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inorganic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layers</a:t>
            </a:r>
            <a:endParaRPr lang="cs-CZ" sz="2000" dirty="0">
              <a:solidFill>
                <a:srgbClr val="000000"/>
              </a:solidFill>
              <a:effectLst/>
            </a:endParaRPr>
          </a:p>
          <a:p>
            <a:pPr>
              <a:defRPr/>
            </a:pPr>
            <a:endParaRPr lang="cs-CZ" sz="800" dirty="0">
              <a:solidFill>
                <a:srgbClr val="000000"/>
              </a:solidFill>
              <a:effectLst/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cs-CZ" sz="2000" dirty="0">
                <a:solidFill>
                  <a:schemeClr val="tx1">
                    <a:lumMod val="60000"/>
                    <a:lumOff val="40000"/>
                  </a:schemeClr>
                </a:solidFill>
                <a:effectLst/>
              </a:rPr>
              <a:t>Use:</a:t>
            </a:r>
          </a:p>
          <a:p>
            <a:pPr>
              <a:defRPr/>
            </a:pPr>
            <a:r>
              <a:rPr lang="cs-CZ" sz="2000" dirty="0">
                <a:solidFill>
                  <a:srgbClr val="000000"/>
                </a:solidFill>
                <a:effectLst/>
              </a:rPr>
              <a:t>anti-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corrosion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coatings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for</a:t>
            </a:r>
            <a:r>
              <a:rPr lang="cs-CZ" sz="2000" dirty="0">
                <a:solidFill>
                  <a:srgbClr val="000000"/>
                </a:solidFill>
                <a:effectLst/>
              </a:rPr>
              <a:t> metal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surfaces</a:t>
            </a:r>
            <a:r>
              <a:rPr lang="cs-CZ" sz="2000" dirty="0">
                <a:solidFill>
                  <a:srgbClr val="000000"/>
                </a:solidFill>
                <a:effectLst/>
              </a:rPr>
              <a:t>: aluminium,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steel</a:t>
            </a:r>
            <a:r>
              <a:rPr lang="cs-CZ" sz="2000" dirty="0">
                <a:solidFill>
                  <a:srgbClr val="000000"/>
                </a:solidFill>
                <a:effectLst/>
              </a:rPr>
              <a:t>,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etc</a:t>
            </a:r>
            <a:r>
              <a:rPr lang="cs-CZ" sz="2000" dirty="0">
                <a:solidFill>
                  <a:srgbClr val="000000"/>
                </a:solidFill>
                <a:effectLst/>
              </a:rPr>
              <a:t>.</a:t>
            </a:r>
          </a:p>
          <a:p>
            <a:pPr>
              <a:defRPr/>
            </a:pPr>
            <a:r>
              <a:rPr lang="cs-CZ" sz="2000" dirty="0" err="1">
                <a:solidFill>
                  <a:srgbClr val="000000"/>
                </a:solidFill>
                <a:effectLst/>
              </a:rPr>
              <a:t>optical</a:t>
            </a:r>
            <a:r>
              <a:rPr lang="cs-CZ" sz="2000" dirty="0">
                <a:solidFill>
                  <a:srgbClr val="000000"/>
                </a:solidFill>
                <a:effectLst/>
              </a:rPr>
              <a:t> and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electro-optical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components</a:t>
            </a:r>
            <a:endParaRPr lang="cs-CZ" sz="2000" dirty="0">
              <a:solidFill>
                <a:srgbClr val="000000"/>
              </a:solidFill>
              <a:effectLst/>
            </a:endParaRPr>
          </a:p>
          <a:p>
            <a:pPr>
              <a:defRPr/>
            </a:pPr>
            <a:r>
              <a:rPr lang="cs-CZ" sz="2000" dirty="0" err="1">
                <a:solidFill>
                  <a:srgbClr val="000000"/>
                </a:solidFill>
                <a:effectLst/>
              </a:rPr>
              <a:t>protective</a:t>
            </a:r>
            <a:r>
              <a:rPr lang="cs-CZ" sz="2000" dirty="0">
                <a:solidFill>
                  <a:srgbClr val="000000"/>
                </a:solidFill>
                <a:effectLst/>
              </a:rPr>
              <a:t> and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decorative</a:t>
            </a:r>
            <a:r>
              <a:rPr lang="cs-CZ" sz="2000" dirty="0">
                <a:solidFill>
                  <a:srgbClr val="000000"/>
                </a:solidFill>
                <a:effectLst/>
              </a:rPr>
              <a:t> </a:t>
            </a:r>
            <a:r>
              <a:rPr lang="cs-CZ" sz="2000" dirty="0" err="1">
                <a:solidFill>
                  <a:srgbClr val="000000"/>
                </a:solidFill>
                <a:effectLst/>
              </a:rPr>
              <a:t>coatings</a:t>
            </a:r>
            <a:endParaRPr lang="cs-CZ" sz="2000" dirty="0">
              <a:solidFill>
                <a:srgbClr val="000000"/>
              </a:solidFill>
              <a:effectLst/>
            </a:endParaRPr>
          </a:p>
          <a:p>
            <a:pPr>
              <a:defRPr/>
            </a:pPr>
            <a:endParaRPr lang="cs-CZ" sz="2000" dirty="0">
              <a:solidFill>
                <a:srgbClr val="000000"/>
              </a:solidFill>
            </a:endParaRPr>
          </a:p>
          <a:p>
            <a:pPr>
              <a:defRPr/>
            </a:pPr>
            <a:endParaRPr lang="cs-CZ" sz="2000" dirty="0">
              <a:solidFill>
                <a:srgbClr val="000000"/>
              </a:solidFill>
            </a:endParaRP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0" y="368300"/>
            <a:ext cx="9144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D4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4400" b="1" dirty="0" err="1">
                <a:solidFill>
                  <a:srgbClr val="FF0000"/>
                </a:solidFill>
                <a:latin typeface="+mn-lt"/>
              </a:rPr>
              <a:t>Application</a:t>
            </a:r>
            <a:r>
              <a:rPr lang="cs-CZ" altLang="cs-CZ" sz="44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cs-CZ" altLang="cs-CZ" sz="4400" b="1" dirty="0" err="1">
                <a:solidFill>
                  <a:srgbClr val="FF0000"/>
                </a:solidFill>
                <a:latin typeface="+mn-lt"/>
              </a:rPr>
              <a:t>of</a:t>
            </a:r>
            <a:r>
              <a:rPr lang="cs-CZ" altLang="cs-CZ" sz="44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cs-CZ" altLang="cs-CZ" sz="4400" b="1" dirty="0" err="1">
                <a:solidFill>
                  <a:srgbClr val="FF0000"/>
                </a:solidFill>
                <a:latin typeface="+mn-lt"/>
              </a:rPr>
              <a:t>the</a:t>
            </a:r>
            <a:r>
              <a:rPr lang="cs-CZ" altLang="cs-CZ" sz="4400" b="1" dirty="0">
                <a:solidFill>
                  <a:srgbClr val="FF0000"/>
                </a:solidFill>
                <a:latin typeface="+mn-lt"/>
              </a:rPr>
              <a:t> Sol-gel </a:t>
            </a:r>
            <a:r>
              <a:rPr lang="cs-CZ" altLang="cs-CZ" sz="4400" b="1" dirty="0" err="1">
                <a:solidFill>
                  <a:srgbClr val="FF0000"/>
                </a:solidFill>
                <a:latin typeface="+mn-lt"/>
              </a:rPr>
              <a:t>Method</a:t>
            </a:r>
            <a:endParaRPr lang="cs-CZ" altLang="cs-CZ" sz="44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C963D3-2C90-42ED-B2E3-C0F89B4455BB}" type="slidenum">
              <a:rPr lang="cs-CZ" smtClean="0"/>
              <a:pPr>
                <a:defRPr/>
              </a:pPr>
              <a:t>76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6184303"/>
      </p:ext>
    </p:extLst>
  </p:cSld>
  <p:clrMapOvr>
    <a:masterClrMapping/>
  </p:clrMapOvr>
</p:sld>
</file>

<file path=ppt/theme/theme1.xml><?xml version="1.0" encoding="utf-8"?>
<a:theme xmlns:a="http://schemas.openxmlformats.org/drawingml/2006/main" name="Textured">
  <a:themeElements>
    <a:clrScheme name="Textured 1">
      <a:dk1>
        <a:srgbClr val="660000"/>
      </a:dk1>
      <a:lt1>
        <a:srgbClr val="FFFFFF"/>
      </a:lt1>
      <a:dk2>
        <a:srgbClr val="800000"/>
      </a:dk2>
      <a:lt2>
        <a:srgbClr val="FFFFCC"/>
      </a:lt2>
      <a:accent1>
        <a:srgbClr val="BE7960"/>
      </a:accent1>
      <a:accent2>
        <a:srgbClr val="CC6600"/>
      </a:accent2>
      <a:accent3>
        <a:srgbClr val="C0AAAA"/>
      </a:accent3>
      <a:accent4>
        <a:srgbClr val="DADADA"/>
      </a:accent4>
      <a:accent5>
        <a:srgbClr val="DBBEB6"/>
      </a:accent5>
      <a:accent6>
        <a:srgbClr val="B95C00"/>
      </a:accent6>
      <a:hlink>
        <a:srgbClr val="FFCC66"/>
      </a:hlink>
      <a:folHlink>
        <a:srgbClr val="CC3300"/>
      </a:folHlink>
    </a:clrScheme>
    <a:fontScheme name="Textured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stealth" w="lg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hlink"/>
          </a:buClr>
          <a:buSzPct val="65000"/>
          <a:buFont typeface="Wingdings" pitchFamily="2" charset="2"/>
          <a:buChar char="n"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stealth" w="lg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hlink"/>
          </a:buClr>
          <a:buSzPct val="65000"/>
          <a:buFont typeface="Wingdings" pitchFamily="2" charset="2"/>
          <a:buChar char="n"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</a:defRPr>
        </a:defPPr>
      </a:lstStyle>
    </a:lnDef>
  </a:objectDefaults>
  <a:extraClrSchemeLst>
    <a:extraClrScheme>
      <a:clrScheme name="Textured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ured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Textured</Template>
  <TotalTime>28457</TotalTime>
  <Words>3126</Words>
  <Application>Microsoft Office PowerPoint</Application>
  <PresentationFormat>Předvádění na obrazovce (4:3)</PresentationFormat>
  <Paragraphs>943</Paragraphs>
  <Slides>76</Slides>
  <Notes>3</Notes>
  <HiddenSlides>0</HiddenSlides>
  <MMClips>0</MMClips>
  <ScaleCrop>false</ScaleCrop>
  <HeadingPairs>
    <vt:vector size="8" baseType="variant">
      <vt:variant>
        <vt:lpstr>Použitá písma</vt:lpstr>
      </vt:variant>
      <vt:variant>
        <vt:i4>6</vt:i4>
      </vt:variant>
      <vt:variant>
        <vt:lpstr>Motiv</vt:lpstr>
      </vt:variant>
      <vt:variant>
        <vt:i4>2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76</vt:i4>
      </vt:variant>
    </vt:vector>
  </HeadingPairs>
  <TitlesOfParts>
    <vt:vector size="85" baseType="lpstr">
      <vt:lpstr>Arial</vt:lpstr>
      <vt:lpstr>Calibri</vt:lpstr>
      <vt:lpstr>Times New Roman</vt:lpstr>
      <vt:lpstr>TimesNewRoman</vt:lpstr>
      <vt:lpstr>Verdana</vt:lpstr>
      <vt:lpstr>Wingdings</vt:lpstr>
      <vt:lpstr>Textured</vt:lpstr>
      <vt:lpstr>1_Office Theme</vt:lpstr>
      <vt:lpstr>Bitmap Image</vt:lpstr>
      <vt:lpstr>Prezentace aplikace PowerPoint</vt:lpstr>
      <vt:lpstr>SURFACES AND THEIR TREATMENT</vt:lpstr>
      <vt:lpstr>Basic Technological Areas in Surface Treatment </vt:lpstr>
      <vt:lpstr>Prezentace aplikace PowerPoint</vt:lpstr>
      <vt:lpstr>NH Components</vt:lpstr>
      <vt:lpstr>NH Types and Their Use</vt:lpstr>
      <vt:lpstr>NH Labelling</vt:lpstr>
      <vt:lpstr>NH Labelling</vt:lpstr>
      <vt:lpstr>Prezentace aplikace PowerPoint</vt:lpstr>
      <vt:lpstr>C - Nitrocellulose  NH</vt:lpstr>
      <vt:lpstr>O - Oil  NH</vt:lpstr>
      <vt:lpstr>S - Synthetic NH</vt:lpstr>
      <vt:lpstr>S - Synthetic NH</vt:lpstr>
      <vt:lpstr>S - Synthetic NH</vt:lpstr>
      <vt:lpstr>P - Polyurethane NH</vt:lpstr>
      <vt:lpstr>Prezentace aplikace PowerPoint</vt:lpstr>
      <vt:lpstr>K - Silicone (Polysiloxane) NH </vt:lpstr>
      <vt:lpstr>Zinc NH</vt:lpstr>
      <vt:lpstr>NH Application Technology</vt:lpstr>
      <vt:lpstr>Liquid NH Application Technology</vt:lpstr>
      <vt:lpstr>Liquid NH Application Technology</vt:lpstr>
      <vt:lpstr>Application Technology</vt:lpstr>
      <vt:lpstr>Spraying Technology</vt:lpstr>
      <vt:lpstr>Electrostatic Spraying</vt:lpstr>
      <vt:lpstr>Spraying on Continuous Lines</vt:lpstr>
      <vt:lpstr>Work Line</vt:lpstr>
      <vt:lpstr>  Product Suspension                    Drying Chamber</vt:lpstr>
      <vt:lpstr>Dipping Application</vt:lpstr>
      <vt:lpstr>Application by Pouring and Rolling</vt:lpstr>
      <vt:lpstr>Electrochemical (Electrophoretic) Application</vt:lpstr>
      <vt:lpstr>Prezentace aplikace PowerPoint</vt:lpstr>
      <vt:lpstr>Prezentace aplikace PowerPoint</vt:lpstr>
      <vt:lpstr>Electrochemical (Electrophoretic) Application</vt:lpstr>
      <vt:lpstr>Drying and Firing of Coatings</vt:lpstr>
      <vt:lpstr>NH Cured by UV Radiation</vt:lpstr>
      <vt:lpstr>NH Cured by UV Radiation</vt:lpstr>
      <vt:lpstr>NH Cured by UV Radiation</vt:lpstr>
      <vt:lpstr>NH Cured by UV Radiation</vt:lpstr>
      <vt:lpstr>NH Cured by UV Radiation</vt:lpstr>
      <vt:lpstr>NH Cured by UV Radiation</vt:lpstr>
      <vt:lpstr>NH Cured by UV Radiation</vt:lpstr>
      <vt:lpstr>Protection of NH Steel Structures</vt:lpstr>
      <vt:lpstr>Protection of NH Steel Structures</vt:lpstr>
      <vt:lpstr>Degradation of Coatings in the Atmosphere</vt:lpstr>
      <vt:lpstr>Coatings for Atmospheric Conditions</vt:lpstr>
      <vt:lpstr>Coating Properties</vt:lpstr>
      <vt:lpstr>Coating Properties</vt:lpstr>
      <vt:lpstr>Protective Coating Properties</vt:lpstr>
      <vt:lpstr>E - Powder Varnish Coatings</vt:lpstr>
      <vt:lpstr>E - Powder Varnish Coatings</vt:lpstr>
      <vt:lpstr>E - Powder Varnish Coatings</vt:lpstr>
      <vt:lpstr>Powder Paints</vt:lpstr>
      <vt:lpstr>Powder Paints</vt:lpstr>
      <vt:lpstr>Zinc Powder Paints</vt:lpstr>
      <vt:lpstr>Use of Powder Paints</vt:lpstr>
      <vt:lpstr>Powder Coating Technology</vt:lpstr>
      <vt:lpstr>Swirl (Fluid) Application</vt:lpstr>
      <vt:lpstr>Application of Powder Paints in an Electric Field</vt:lpstr>
      <vt:lpstr>Application of Powder Paints in an Electric Field</vt:lpstr>
      <vt:lpstr>Firing of Powder Paints</vt:lpstr>
      <vt:lpstr>Prezentace aplikace PowerPoint</vt:lpstr>
      <vt:lpstr>Prezentace aplikace PowerPoint</vt:lpstr>
      <vt:lpstr> - curing below the recommended T:    colour polymerization: slow and imperfect    negative effect on "smoothness" → "orange peel"  - slow onset of T:    negative effect on “smoothness"  - curing above the recommended T:    formation of defects in the layer and on the surface of the paint     degradation of resins, pigments →   - cracking and peeling of the paint on impact  - insufficient matt  - poorer chemical and weather resistance  - shorter life  slight overfiring – less of a problem than insufficient firing  overburning – economically disadvantageous   </vt:lpstr>
      <vt:lpstr>Optimization of Firing</vt:lpstr>
      <vt:lpstr>Peeling of Powder Paint</vt:lpstr>
      <vt:lpstr>Work Lines</vt:lpstr>
      <vt:lpstr>Technologies and their Effectiveness</vt:lpstr>
      <vt:lpstr>Sol-gel Method</vt:lpstr>
      <vt:lpstr>Sol</vt:lpstr>
      <vt:lpstr>Gel</vt:lpstr>
      <vt:lpstr>Xerogel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TEPELNÉ  ZPRACOVÁNÍ</dc:title>
  <dc:creator>wxp754p</dc:creator>
  <cp:lastModifiedBy>martin.buk@tiscali.cz</cp:lastModifiedBy>
  <cp:revision>315</cp:revision>
  <cp:lastPrinted>2016-03-24T14:22:06Z</cp:lastPrinted>
  <dcterms:created xsi:type="dcterms:W3CDTF">2004-12-17T12:04:57Z</dcterms:created>
  <dcterms:modified xsi:type="dcterms:W3CDTF">2023-02-14T22:45:28Z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9</vt:i4>
  </property>
</Properties>
</file>