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8"/>
  </p:notesMasterIdLst>
  <p:sldIdLst>
    <p:sldId id="283" r:id="rId2"/>
    <p:sldId id="256" r:id="rId3"/>
    <p:sldId id="257" r:id="rId4"/>
    <p:sldId id="259" r:id="rId5"/>
    <p:sldId id="261" r:id="rId6"/>
    <p:sldId id="258" r:id="rId7"/>
    <p:sldId id="260" r:id="rId8"/>
    <p:sldId id="262" r:id="rId9"/>
    <p:sldId id="266" r:id="rId10"/>
    <p:sldId id="267" r:id="rId11"/>
    <p:sldId id="268" r:id="rId12"/>
    <p:sldId id="269" r:id="rId13"/>
    <p:sldId id="270" r:id="rId14"/>
    <p:sldId id="275" r:id="rId15"/>
    <p:sldId id="263" r:id="rId16"/>
    <p:sldId id="264" r:id="rId17"/>
    <p:sldId id="265" r:id="rId18"/>
    <p:sldId id="272" r:id="rId19"/>
    <p:sldId id="271" r:id="rId20"/>
    <p:sldId id="277" r:id="rId21"/>
    <p:sldId id="280" r:id="rId22"/>
    <p:sldId id="281" r:id="rId23"/>
    <p:sldId id="282" r:id="rId24"/>
    <p:sldId id="273" r:id="rId25"/>
    <p:sldId id="274" r:id="rId26"/>
    <p:sldId id="276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 varScale="1">
        <p:scale>
          <a:sx n="83" d="100"/>
          <a:sy n="83" d="100"/>
        </p:scale>
        <p:origin x="1469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6B73A1-8780-427E-9382-06E2F06A0221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3AEF68-7F13-49A8-AC42-0850301212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856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F20C4-4C1C-4D0C-9FFB-60715E01D32E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6354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F20C4-4C1C-4D0C-9FFB-60715E01D32E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1302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F20C4-4C1C-4D0C-9FFB-60715E01D32E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2305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F20C4-4C1C-4D0C-9FFB-60715E01D32E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5778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F20C4-4C1C-4D0C-9FFB-60715E01D32E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8438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F20C4-4C1C-4D0C-9FFB-60715E01D32E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1281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F20C4-4C1C-4D0C-9FFB-60715E01D32E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9626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F20C4-4C1C-4D0C-9FFB-60715E01D32E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1044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F20C4-4C1C-4D0C-9FFB-60715E01D32E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7806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F20C4-4C1C-4D0C-9FFB-60715E01D32E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8027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F20C4-4C1C-4D0C-9FFB-60715E01D32E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06735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9156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9F20C4-4C1C-4D0C-9FFB-60715E01D32E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0E383-84EE-4B98-82F2-1032B6790C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915" y="115064"/>
            <a:ext cx="9142805" cy="55410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3" name="object 3"/>
          <p:cNvSpPr/>
          <p:nvPr/>
        </p:nvSpPr>
        <p:spPr>
          <a:xfrm>
            <a:off x="5715614" y="5967457"/>
            <a:ext cx="955492" cy="4617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4" name="object 4"/>
          <p:cNvSpPr/>
          <p:nvPr/>
        </p:nvSpPr>
        <p:spPr>
          <a:xfrm>
            <a:off x="3237482" y="6034640"/>
            <a:ext cx="1777486" cy="3300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5" name="object 5"/>
          <p:cNvSpPr/>
          <p:nvPr/>
        </p:nvSpPr>
        <p:spPr>
          <a:xfrm>
            <a:off x="2471704" y="5967460"/>
            <a:ext cx="692859" cy="462087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6" name="object 6"/>
          <p:cNvSpPr/>
          <p:nvPr/>
        </p:nvSpPr>
        <p:spPr>
          <a:xfrm>
            <a:off x="2793616" y="601876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7" name="object 7"/>
          <p:cNvSpPr/>
          <p:nvPr/>
        </p:nvSpPr>
        <p:spPr>
          <a:xfrm>
            <a:off x="2716657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8" name="object 8"/>
          <p:cNvSpPr/>
          <p:nvPr/>
        </p:nvSpPr>
        <p:spPr>
          <a:xfrm>
            <a:off x="2660318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9" name="object 9"/>
          <p:cNvSpPr/>
          <p:nvPr/>
        </p:nvSpPr>
        <p:spPr>
          <a:xfrm>
            <a:off x="2639698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0" name="object 10"/>
          <p:cNvSpPr/>
          <p:nvPr/>
        </p:nvSpPr>
        <p:spPr>
          <a:xfrm>
            <a:off x="2947536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1" name="object 11"/>
          <p:cNvSpPr/>
          <p:nvPr/>
        </p:nvSpPr>
        <p:spPr>
          <a:xfrm>
            <a:off x="2926915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2" name="object 12"/>
          <p:cNvSpPr/>
          <p:nvPr/>
        </p:nvSpPr>
        <p:spPr>
          <a:xfrm>
            <a:off x="2870576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3" name="object 13"/>
          <p:cNvSpPr/>
          <p:nvPr/>
        </p:nvSpPr>
        <p:spPr>
          <a:xfrm>
            <a:off x="2926915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4" name="object 14"/>
          <p:cNvSpPr/>
          <p:nvPr/>
        </p:nvSpPr>
        <p:spPr>
          <a:xfrm>
            <a:off x="2870576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5" name="object 15"/>
          <p:cNvSpPr/>
          <p:nvPr/>
        </p:nvSpPr>
        <p:spPr>
          <a:xfrm>
            <a:off x="2793616" y="632659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6" name="object 16"/>
          <p:cNvSpPr/>
          <p:nvPr/>
        </p:nvSpPr>
        <p:spPr>
          <a:xfrm>
            <a:off x="2716657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7" name="object 17"/>
          <p:cNvSpPr/>
          <p:nvPr/>
        </p:nvSpPr>
        <p:spPr>
          <a:xfrm>
            <a:off x="2660318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8" name="object 18"/>
          <p:cNvSpPr txBox="1"/>
          <p:nvPr/>
        </p:nvSpPr>
        <p:spPr>
          <a:xfrm>
            <a:off x="765785" y="2178688"/>
            <a:ext cx="7612217" cy="78944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ESF II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</a:t>
            </a:r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University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West</a:t>
            </a:r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Bohemia in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Pilsen</a:t>
            </a:r>
            <a:endParaRPr lang="cs-CZ" sz="171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71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7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</a:t>
            </a:r>
            <a:r>
              <a:rPr lang="cs-CZ" sz="17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7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</a:t>
            </a:r>
            <a:r>
              <a:rPr lang="cs-CZ" sz="17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CZ.02.2.69/0.0/0.0/18_056/0013239</a:t>
            </a:r>
          </a:p>
        </p:txBody>
      </p:sp>
      <p:pic>
        <p:nvPicPr>
          <p:cNvPr id="19" name="Obrázek 18" descr="https://opvvv.msmt.cz/media/msmt/uploads/OP_VVV/Pravidla_pro_publicitu/logolinky/JVS2_opraveny_aj/logolink_OP_VVV_hor_barva_eng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004" y="5608822"/>
            <a:ext cx="4509994" cy="10671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06526498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/>
              <a:t>Globalisation</a:t>
            </a:r>
            <a:r>
              <a:rPr lang="cs-CZ" dirty="0"/>
              <a:t> – </a:t>
            </a:r>
            <a:r>
              <a:rPr lang="cs-CZ" dirty="0" err="1"/>
              <a:t>Introduction</a:t>
            </a:r>
            <a:r>
              <a:rPr lang="cs-CZ" dirty="0"/>
              <a:t/>
            </a:r>
            <a:br>
              <a:rPr lang="cs-CZ" dirty="0"/>
            </a:br>
            <a:r>
              <a:rPr lang="cs-CZ" sz="3000" dirty="0" err="1"/>
              <a:t>definitions</a:t>
            </a:r>
            <a:r>
              <a:rPr lang="cs-CZ" sz="3000" dirty="0"/>
              <a:t> – </a:t>
            </a:r>
            <a:r>
              <a:rPr lang="cs-CZ" sz="3000" dirty="0" err="1"/>
              <a:t>when</a:t>
            </a:r>
            <a:r>
              <a:rPr lang="cs-CZ" sz="3000" dirty="0"/>
              <a:t>? - </a:t>
            </a:r>
            <a:r>
              <a:rPr lang="cs-CZ" sz="3000" dirty="0" err="1"/>
              <a:t>paradigms</a:t>
            </a:r>
            <a:r>
              <a:rPr lang="cs-CZ" sz="3000" dirty="0"/>
              <a:t> – modernity – postmodernity </a:t>
            </a:r>
            <a:r>
              <a:rPr lang="cs-CZ" sz="3000" dirty="0" err="1"/>
              <a:t>etc</a:t>
            </a:r>
            <a:r>
              <a:rPr lang="cs-CZ" sz="3000"/>
              <a:t>.</a:t>
            </a:r>
            <a:endParaRPr lang="cs-CZ" sz="3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Přemysl Rosůlek</a:t>
            </a:r>
          </a:p>
          <a:p>
            <a:r>
              <a:rPr lang="cs-CZ" sz="2400" dirty="0"/>
              <a:t>Department </a:t>
            </a:r>
            <a:r>
              <a:rPr lang="cs-CZ" sz="2400" dirty="0" err="1"/>
              <a:t>of</a:t>
            </a:r>
            <a:r>
              <a:rPr lang="cs-CZ" sz="2400" dirty="0"/>
              <a:t> </a:t>
            </a:r>
            <a:r>
              <a:rPr lang="cs-CZ" sz="2400" dirty="0" err="1"/>
              <a:t>Politics</a:t>
            </a:r>
            <a:r>
              <a:rPr lang="cs-CZ" sz="2400" dirty="0"/>
              <a:t> and International Relations University </a:t>
            </a:r>
            <a:r>
              <a:rPr lang="cs-CZ" sz="2400" dirty="0" err="1"/>
              <a:t>of</a:t>
            </a:r>
            <a:r>
              <a:rPr lang="cs-CZ" sz="2400" dirty="0"/>
              <a:t> </a:t>
            </a:r>
            <a:r>
              <a:rPr lang="cs-CZ" sz="2400" dirty="0" err="1"/>
              <a:t>West</a:t>
            </a:r>
            <a:r>
              <a:rPr lang="cs-CZ" sz="2400" dirty="0"/>
              <a:t> Bohemia in </a:t>
            </a:r>
            <a:r>
              <a:rPr lang="cs-CZ" sz="2400" dirty="0" err="1"/>
              <a:t>Pilsen</a:t>
            </a:r>
            <a:endParaRPr lang="cs-CZ" sz="2400" dirty="0"/>
          </a:p>
          <a:p>
            <a:endParaRPr lang="cs-CZ" dirty="0"/>
          </a:p>
        </p:txBody>
      </p:sp>
      <p:pic>
        <p:nvPicPr>
          <p:cNvPr id="6" name="Obrázek 5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300662"/>
            <a:ext cx="5273675" cy="1247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8395426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cs-CZ" dirty="0" err="1"/>
              <a:t>Globalisation</a:t>
            </a:r>
            <a:r>
              <a:rPr lang="cs-CZ" dirty="0"/>
              <a:t> – </a:t>
            </a:r>
            <a:r>
              <a:rPr lang="cs-CZ" dirty="0" err="1"/>
              <a:t>what</a:t>
            </a:r>
            <a:r>
              <a:rPr lang="cs-CZ" dirty="0"/>
              <a:t> sort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definition</a:t>
            </a:r>
            <a:r>
              <a:rPr lang="cs-CZ" dirty="0"/>
              <a:t>?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72608"/>
          </a:xfrm>
        </p:spPr>
        <p:txBody>
          <a:bodyPr>
            <a:normAutofit fontScale="85000" lnSpcReduction="20000"/>
          </a:bodyPr>
          <a:lstStyle/>
          <a:p>
            <a:r>
              <a:rPr lang="cs-CZ" dirty="0" err="1"/>
              <a:t>Americanization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World</a:t>
            </a:r>
            <a:endParaRPr lang="cs-CZ" dirty="0"/>
          </a:p>
          <a:p>
            <a:r>
              <a:rPr lang="cs-CZ" dirty="0"/>
              <a:t>„Risk society“ (Ulrich Beck)</a:t>
            </a:r>
          </a:p>
          <a:p>
            <a:r>
              <a:rPr lang="cs-CZ" dirty="0"/>
              <a:t>„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World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Flat</a:t>
            </a:r>
            <a:r>
              <a:rPr lang="cs-CZ" dirty="0"/>
              <a:t>“ (Thomas L. </a:t>
            </a:r>
            <a:r>
              <a:rPr lang="cs-CZ" dirty="0" err="1"/>
              <a:t>Friedman</a:t>
            </a:r>
            <a:r>
              <a:rPr lang="cs-CZ" dirty="0"/>
              <a:t>)</a:t>
            </a:r>
          </a:p>
          <a:p>
            <a:r>
              <a:rPr lang="cs-CZ" dirty="0" err="1"/>
              <a:t>McDonaldization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World</a:t>
            </a:r>
            <a:r>
              <a:rPr lang="cs-CZ" dirty="0"/>
              <a:t> (George </a:t>
            </a:r>
            <a:r>
              <a:rPr lang="cs-CZ" dirty="0" err="1"/>
              <a:t>Ritzer</a:t>
            </a:r>
            <a:r>
              <a:rPr lang="cs-CZ" dirty="0"/>
              <a:t>)</a:t>
            </a:r>
          </a:p>
          <a:p>
            <a:r>
              <a:rPr lang="cs-CZ" dirty="0" err="1"/>
              <a:t>CNNization</a:t>
            </a:r>
            <a:r>
              <a:rPr lang="cs-CZ" dirty="0"/>
              <a:t> (</a:t>
            </a:r>
            <a:r>
              <a:rPr lang="cs-CZ" dirty="0" err="1"/>
              <a:t>Crouteau</a:t>
            </a:r>
            <a:r>
              <a:rPr lang="cs-CZ" dirty="0"/>
              <a:t> – </a:t>
            </a:r>
            <a:r>
              <a:rPr lang="cs-CZ" dirty="0" err="1"/>
              <a:t>Hoynes</a:t>
            </a:r>
            <a:r>
              <a:rPr lang="cs-CZ" dirty="0"/>
              <a:t>)</a:t>
            </a:r>
          </a:p>
          <a:p>
            <a:r>
              <a:rPr lang="cs-CZ" dirty="0" err="1"/>
              <a:t>Hybridization</a:t>
            </a:r>
            <a:r>
              <a:rPr lang="cs-CZ" dirty="0"/>
              <a:t> (</a:t>
            </a:r>
            <a:r>
              <a:rPr lang="cs-CZ" dirty="0" err="1"/>
              <a:t>Hommi</a:t>
            </a:r>
            <a:r>
              <a:rPr lang="cs-CZ" dirty="0"/>
              <a:t> </a:t>
            </a:r>
            <a:r>
              <a:rPr lang="cs-CZ" dirty="0" err="1"/>
              <a:t>Bhabba</a:t>
            </a:r>
            <a:r>
              <a:rPr lang="cs-CZ" dirty="0"/>
              <a:t>)</a:t>
            </a:r>
          </a:p>
          <a:p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World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Global</a:t>
            </a:r>
            <a:r>
              <a:rPr lang="cs-CZ" dirty="0"/>
              <a:t> </a:t>
            </a:r>
            <a:r>
              <a:rPr lang="cs-CZ" dirty="0" err="1"/>
              <a:t>Village</a:t>
            </a:r>
            <a:r>
              <a:rPr lang="cs-CZ" dirty="0"/>
              <a:t> (</a:t>
            </a:r>
            <a:r>
              <a:rPr lang="cs-CZ" dirty="0" err="1"/>
              <a:t>Marshall</a:t>
            </a:r>
            <a:r>
              <a:rPr lang="cs-CZ" dirty="0"/>
              <a:t> </a:t>
            </a:r>
            <a:r>
              <a:rPr lang="cs-CZ" dirty="0" err="1"/>
              <a:t>McLuhan</a:t>
            </a:r>
            <a:r>
              <a:rPr lang="cs-CZ" dirty="0"/>
              <a:t>)</a:t>
            </a:r>
          </a:p>
          <a:p>
            <a:r>
              <a:rPr lang="cs-CZ" dirty="0"/>
              <a:t>„</a:t>
            </a:r>
            <a:r>
              <a:rPr lang="cs-CZ" dirty="0" err="1"/>
              <a:t>Toyotization</a:t>
            </a:r>
            <a:r>
              <a:rPr lang="cs-CZ" dirty="0"/>
              <a:t>“ </a:t>
            </a:r>
          </a:p>
          <a:p>
            <a:r>
              <a:rPr lang="cs-CZ" dirty="0"/>
              <a:t>„</a:t>
            </a:r>
            <a:r>
              <a:rPr lang="cs-CZ" dirty="0" err="1"/>
              <a:t>The</a:t>
            </a:r>
            <a:r>
              <a:rPr lang="cs-CZ" dirty="0"/>
              <a:t> End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History</a:t>
            </a:r>
            <a:r>
              <a:rPr lang="cs-CZ" dirty="0"/>
              <a:t>“ vs. „</a:t>
            </a:r>
            <a:r>
              <a:rPr lang="cs-CZ" dirty="0" err="1"/>
              <a:t>Clash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Civilization</a:t>
            </a:r>
            <a:r>
              <a:rPr lang="cs-CZ" dirty="0"/>
              <a:t>“ (Francis </a:t>
            </a:r>
            <a:r>
              <a:rPr lang="cs-CZ" dirty="0" err="1"/>
              <a:t>Fukuyama</a:t>
            </a:r>
            <a:r>
              <a:rPr lang="cs-CZ" dirty="0"/>
              <a:t> vs. Samuel </a:t>
            </a:r>
            <a:r>
              <a:rPr lang="cs-CZ" dirty="0" err="1"/>
              <a:t>Huntington</a:t>
            </a:r>
            <a:r>
              <a:rPr lang="cs-CZ" dirty="0"/>
              <a:t>)</a:t>
            </a:r>
          </a:p>
          <a:p>
            <a:r>
              <a:rPr lang="cs-CZ" dirty="0"/>
              <a:t>Network society (Manuel </a:t>
            </a:r>
            <a:r>
              <a:rPr lang="cs-CZ" dirty="0" err="1"/>
              <a:t>Castells</a:t>
            </a:r>
            <a:r>
              <a:rPr lang="cs-CZ" dirty="0"/>
              <a:t>)</a:t>
            </a:r>
          </a:p>
          <a:p>
            <a:r>
              <a:rPr lang="en-US" dirty="0" err="1"/>
              <a:t>Chimerica</a:t>
            </a:r>
            <a:r>
              <a:rPr lang="cs-CZ" dirty="0"/>
              <a:t> (</a:t>
            </a:r>
            <a:r>
              <a:rPr lang="en-US" dirty="0"/>
              <a:t>Ferguson </a:t>
            </a:r>
            <a:r>
              <a:rPr lang="cs-CZ" dirty="0"/>
              <a:t>+ </a:t>
            </a:r>
            <a:r>
              <a:rPr lang="en-US" dirty="0" err="1"/>
              <a:t>Schularick</a:t>
            </a:r>
            <a:r>
              <a:rPr lang="cs-CZ" dirty="0"/>
              <a:t>)</a:t>
            </a:r>
          </a:p>
          <a:p>
            <a:r>
              <a:rPr lang="cs-CZ" dirty="0" err="1"/>
              <a:t>The</a:t>
            </a:r>
            <a:r>
              <a:rPr lang="cs-CZ" dirty="0"/>
              <a:t> Post-</a:t>
            </a:r>
            <a:r>
              <a:rPr lang="cs-CZ" dirty="0" err="1"/>
              <a:t>American</a:t>
            </a:r>
            <a:r>
              <a:rPr lang="cs-CZ" dirty="0"/>
              <a:t> </a:t>
            </a:r>
            <a:r>
              <a:rPr lang="cs-CZ" dirty="0" err="1"/>
              <a:t>World</a:t>
            </a:r>
            <a:r>
              <a:rPr lang="cs-CZ" dirty="0"/>
              <a:t> (</a:t>
            </a:r>
            <a:r>
              <a:rPr lang="cs-CZ" dirty="0" err="1"/>
              <a:t>Fareed</a:t>
            </a:r>
            <a:r>
              <a:rPr lang="cs-CZ" dirty="0"/>
              <a:t> </a:t>
            </a:r>
            <a:r>
              <a:rPr lang="cs-CZ" dirty="0" err="1"/>
              <a:t>Zakaria</a:t>
            </a:r>
            <a:r>
              <a:rPr lang="cs-CZ" dirty="0"/>
              <a:t>)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7300357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err="1"/>
              <a:t>Dimenzions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globalizations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 fontScale="85000" lnSpcReduction="10000"/>
          </a:bodyPr>
          <a:lstStyle/>
          <a:p>
            <a:r>
              <a:rPr lang="cs-CZ" b="1" dirty="0" err="1"/>
              <a:t>economic</a:t>
            </a:r>
            <a:r>
              <a:rPr lang="cs-CZ" b="1" dirty="0"/>
              <a:t> </a:t>
            </a:r>
            <a:r>
              <a:rPr lang="cs-CZ" dirty="0"/>
              <a:t>(</a:t>
            </a:r>
            <a:r>
              <a:rPr lang="cs-CZ" dirty="0" err="1"/>
              <a:t>e.g</a:t>
            </a:r>
            <a:r>
              <a:rPr lang="cs-CZ" dirty="0"/>
              <a:t>. USD as a </a:t>
            </a:r>
            <a:r>
              <a:rPr lang="cs-CZ" dirty="0" err="1"/>
              <a:t>global</a:t>
            </a:r>
            <a:r>
              <a:rPr lang="cs-CZ" dirty="0"/>
              <a:t> </a:t>
            </a:r>
            <a:r>
              <a:rPr lang="cs-CZ" dirty="0" err="1"/>
              <a:t>currency</a:t>
            </a:r>
            <a:r>
              <a:rPr lang="cs-CZ" dirty="0"/>
              <a:t>, WB, </a:t>
            </a:r>
            <a:r>
              <a:rPr lang="cs-CZ" dirty="0" err="1"/>
              <a:t>China</a:t>
            </a:r>
            <a:r>
              <a:rPr lang="cs-CZ" dirty="0"/>
              <a:t>…)</a:t>
            </a:r>
          </a:p>
          <a:p>
            <a:r>
              <a:rPr lang="cs-CZ" b="1" dirty="0" err="1"/>
              <a:t>political</a:t>
            </a:r>
            <a:r>
              <a:rPr lang="cs-CZ" b="1" dirty="0"/>
              <a:t> </a:t>
            </a:r>
            <a:r>
              <a:rPr lang="cs-CZ" dirty="0"/>
              <a:t>(</a:t>
            </a:r>
            <a:r>
              <a:rPr lang="cs-CZ" dirty="0" err="1"/>
              <a:t>e.g</a:t>
            </a:r>
            <a:r>
              <a:rPr lang="cs-CZ" dirty="0"/>
              <a:t>. </a:t>
            </a:r>
            <a:r>
              <a:rPr lang="cs-CZ" dirty="0" err="1"/>
              <a:t>global</a:t>
            </a:r>
            <a:r>
              <a:rPr lang="cs-CZ" dirty="0"/>
              <a:t> </a:t>
            </a:r>
            <a:r>
              <a:rPr lang="cs-CZ" dirty="0" err="1"/>
              <a:t>governance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power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BRICS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power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Chimerica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Lonely</a:t>
            </a:r>
            <a:r>
              <a:rPr lang="cs-CZ" dirty="0"/>
              <a:t> </a:t>
            </a:r>
            <a:r>
              <a:rPr lang="cs-CZ" dirty="0" err="1"/>
              <a:t>Superpower</a:t>
            </a:r>
            <a:r>
              <a:rPr lang="cs-CZ" dirty="0"/>
              <a:t> </a:t>
            </a:r>
            <a:r>
              <a:rPr lang="en-US" dirty="0"/>
              <a:t>[USA]</a:t>
            </a:r>
            <a:r>
              <a:rPr lang="cs-CZ" dirty="0"/>
              <a:t> </a:t>
            </a:r>
            <a:r>
              <a:rPr lang="cs-CZ" dirty="0" err="1"/>
              <a:t>etc</a:t>
            </a:r>
            <a:r>
              <a:rPr lang="cs-CZ" dirty="0"/>
              <a:t>.)</a:t>
            </a:r>
          </a:p>
          <a:p>
            <a:r>
              <a:rPr lang="cs-CZ" b="1" dirty="0" err="1"/>
              <a:t>cultural</a:t>
            </a:r>
            <a:r>
              <a:rPr lang="cs-CZ" b="1" dirty="0"/>
              <a:t> </a:t>
            </a:r>
            <a:r>
              <a:rPr lang="cs-CZ" dirty="0"/>
              <a:t>(</a:t>
            </a:r>
            <a:r>
              <a:rPr lang="cs-CZ" dirty="0" err="1"/>
              <a:t>McDonalds</a:t>
            </a:r>
            <a:r>
              <a:rPr lang="cs-CZ" dirty="0"/>
              <a:t>)</a:t>
            </a:r>
          </a:p>
          <a:p>
            <a:r>
              <a:rPr lang="cs-CZ" b="1" dirty="0" err="1"/>
              <a:t>technological</a:t>
            </a:r>
            <a:r>
              <a:rPr lang="cs-CZ" b="1" dirty="0"/>
              <a:t> </a:t>
            </a:r>
            <a:r>
              <a:rPr lang="cs-CZ" dirty="0"/>
              <a:t>(</a:t>
            </a:r>
            <a:r>
              <a:rPr lang="cs-CZ" dirty="0" err="1"/>
              <a:t>McWord</a:t>
            </a:r>
            <a:r>
              <a:rPr lang="cs-CZ" dirty="0"/>
              <a:t>, Apple)</a:t>
            </a:r>
          </a:p>
          <a:p>
            <a:r>
              <a:rPr lang="cs-CZ" b="1" dirty="0" err="1"/>
              <a:t>military</a:t>
            </a:r>
            <a:r>
              <a:rPr lang="cs-CZ" b="1" dirty="0"/>
              <a:t> </a:t>
            </a:r>
            <a:r>
              <a:rPr lang="cs-CZ" dirty="0"/>
              <a:t>(„blue </a:t>
            </a:r>
            <a:r>
              <a:rPr lang="cs-CZ" dirty="0" err="1"/>
              <a:t>helms</a:t>
            </a:r>
            <a:r>
              <a:rPr lang="cs-CZ" dirty="0"/>
              <a:t>“, </a:t>
            </a:r>
            <a:r>
              <a:rPr lang="cs-CZ" dirty="0" err="1"/>
              <a:t>humanitarian</a:t>
            </a:r>
            <a:r>
              <a:rPr lang="cs-CZ" dirty="0"/>
              <a:t> </a:t>
            </a:r>
            <a:r>
              <a:rPr lang="cs-CZ" dirty="0" err="1"/>
              <a:t>interventions</a:t>
            </a:r>
            <a:r>
              <a:rPr lang="cs-CZ" dirty="0"/>
              <a:t>, ad hoc </a:t>
            </a:r>
            <a:r>
              <a:rPr lang="cs-CZ" dirty="0" err="1"/>
              <a:t>coalitions</a:t>
            </a:r>
            <a:r>
              <a:rPr lang="cs-CZ" dirty="0"/>
              <a:t> </a:t>
            </a:r>
            <a:r>
              <a:rPr lang="cs-CZ" dirty="0" err="1"/>
              <a:t>etc</a:t>
            </a:r>
            <a:r>
              <a:rPr lang="cs-CZ" dirty="0"/>
              <a:t>.)</a:t>
            </a:r>
          </a:p>
          <a:p>
            <a:r>
              <a:rPr lang="cs-CZ" b="1" dirty="0" err="1"/>
              <a:t>environmental</a:t>
            </a:r>
            <a:r>
              <a:rPr lang="cs-CZ" b="1" dirty="0"/>
              <a:t> </a:t>
            </a:r>
            <a:r>
              <a:rPr lang="cs-CZ" dirty="0"/>
              <a:t>(Greenpeace, „Green </a:t>
            </a:r>
            <a:r>
              <a:rPr lang="cs-CZ" dirty="0" err="1"/>
              <a:t>Deal</a:t>
            </a:r>
            <a:r>
              <a:rPr lang="cs-CZ" dirty="0"/>
              <a:t>“ </a:t>
            </a:r>
            <a:r>
              <a:rPr lang="cs-CZ" dirty="0" err="1"/>
              <a:t>etc</a:t>
            </a:r>
            <a:r>
              <a:rPr lang="cs-CZ" dirty="0"/>
              <a:t>.)</a:t>
            </a:r>
          </a:p>
          <a:p>
            <a:r>
              <a:rPr lang="cs-CZ" b="1" dirty="0"/>
              <a:t>media </a:t>
            </a:r>
            <a:r>
              <a:rPr lang="cs-CZ" dirty="0"/>
              <a:t>(network society, Internet, </a:t>
            </a:r>
            <a:r>
              <a:rPr lang="cs-CZ" dirty="0" err="1"/>
              <a:t>Social</a:t>
            </a:r>
            <a:r>
              <a:rPr lang="cs-CZ" dirty="0"/>
              <a:t> Media)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6142533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/>
              <a:t>Globalization</a:t>
            </a:r>
            <a:r>
              <a:rPr lang="cs-CZ" dirty="0"/>
              <a:t> – </a:t>
            </a:r>
            <a:r>
              <a:rPr lang="cs-CZ" dirty="0" err="1"/>
              <a:t>difficult</a:t>
            </a:r>
            <a:r>
              <a:rPr lang="cs-CZ" dirty="0"/>
              <a:t> to </a:t>
            </a:r>
            <a:r>
              <a:rPr lang="cs-CZ" dirty="0" err="1"/>
              <a:t>define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/>
              <a:t>?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„</a:t>
            </a:r>
            <a:r>
              <a:rPr lang="cs-CZ" dirty="0" err="1"/>
              <a:t>Globalisation</a:t>
            </a:r>
            <a:r>
              <a:rPr lang="cs-CZ" dirty="0"/>
              <a:t> has no </a:t>
            </a:r>
            <a:r>
              <a:rPr lang="cs-CZ" dirty="0" err="1"/>
              <a:t>definition</a:t>
            </a:r>
            <a:r>
              <a:rPr lang="cs-CZ" dirty="0"/>
              <a:t> “ (Martin Ehl)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err="1"/>
              <a:t>Difficulties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definition</a:t>
            </a:r>
            <a:r>
              <a:rPr lang="cs-CZ" dirty="0"/>
              <a:t>: </a:t>
            </a:r>
            <a:r>
              <a:rPr lang="cs-CZ" dirty="0" err="1"/>
              <a:t>global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hard to </a:t>
            </a:r>
            <a:r>
              <a:rPr lang="cs-CZ" dirty="0" err="1"/>
              <a:t>imagine</a:t>
            </a:r>
            <a:r>
              <a:rPr lang="cs-CZ" dirty="0"/>
              <a:t> and </a:t>
            </a:r>
            <a:r>
              <a:rPr lang="cs-CZ" dirty="0" err="1"/>
              <a:t>out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traditional</a:t>
            </a:r>
            <a:r>
              <a:rPr lang="cs-CZ" dirty="0"/>
              <a:t> </a:t>
            </a:r>
            <a:r>
              <a:rPr lang="cs-CZ" dirty="0" err="1"/>
              <a:t>measures</a:t>
            </a:r>
            <a:r>
              <a:rPr lang="cs-CZ" dirty="0"/>
              <a:t> </a:t>
            </a:r>
            <a:r>
              <a:rPr lang="cs-CZ" dirty="0" err="1"/>
              <a:t>too</a:t>
            </a:r>
            <a:r>
              <a:rPr lang="cs-CZ" dirty="0"/>
              <a:t> </a:t>
            </a:r>
            <a:r>
              <a:rPr lang="cs-CZ" dirty="0" err="1"/>
              <a:t>comprehensive</a:t>
            </a:r>
            <a:r>
              <a:rPr lang="cs-CZ" dirty="0"/>
              <a:t> (Miroslav Petříček)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574812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cs-CZ" dirty="0" err="1"/>
              <a:t>Globalization</a:t>
            </a:r>
            <a:r>
              <a:rPr lang="cs-CZ" dirty="0"/>
              <a:t> – 1st </a:t>
            </a:r>
            <a:r>
              <a:rPr lang="cs-CZ" dirty="0" err="1"/>
              <a:t>definition</a:t>
            </a:r>
            <a:r>
              <a:rPr lang="cs-CZ" dirty="0"/>
              <a:t> </a:t>
            </a:r>
            <a:r>
              <a:rPr lang="cs-CZ" dirty="0" err="1"/>
              <a:t>suggested</a:t>
            </a:r>
            <a:r>
              <a:rPr lang="cs-CZ" dirty="0"/>
              <a:t>:</a:t>
            </a:r>
            <a:br>
              <a:rPr lang="cs-CZ" dirty="0"/>
            </a:br>
            <a:r>
              <a:rPr lang="cs-CZ" dirty="0"/>
              <a:t>(</a:t>
            </a:r>
            <a:r>
              <a:rPr lang="cs-CZ" dirty="0" err="1"/>
              <a:t>distant</a:t>
            </a:r>
            <a:r>
              <a:rPr lang="cs-CZ" dirty="0"/>
              <a:t> </a:t>
            </a:r>
            <a:r>
              <a:rPr lang="cs-CZ" dirty="0" err="1"/>
              <a:t>localities</a:t>
            </a:r>
            <a:r>
              <a:rPr lang="cs-CZ" dirty="0"/>
              <a:t> &amp; </a:t>
            </a:r>
            <a:r>
              <a:rPr lang="cs-CZ" dirty="0" err="1"/>
              <a:t>local</a:t>
            </a:r>
            <a:r>
              <a:rPr lang="cs-CZ" dirty="0"/>
              <a:t> </a:t>
            </a:r>
            <a:r>
              <a:rPr lang="cs-CZ" dirty="0" err="1"/>
              <a:t>happenings</a:t>
            </a:r>
            <a:r>
              <a:rPr lang="cs-CZ" dirty="0"/>
              <a:t>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/>
          <a:lstStyle/>
          <a:p>
            <a:endParaRPr lang="cs-CZ" dirty="0"/>
          </a:p>
          <a:p>
            <a:pPr marL="0" indent="0">
              <a:buNone/>
            </a:pPr>
            <a:r>
              <a:rPr lang="en-US" sz="3000" dirty="0"/>
              <a:t>"the intensification of worldwide social relations which link </a:t>
            </a:r>
            <a:r>
              <a:rPr lang="en-US" sz="3000" b="1" dirty="0"/>
              <a:t>distant localities </a:t>
            </a:r>
            <a:r>
              <a:rPr lang="en-US" sz="3000" dirty="0"/>
              <a:t>in such a way that </a:t>
            </a:r>
            <a:r>
              <a:rPr lang="en-US" sz="3000" b="1" dirty="0"/>
              <a:t>local happenings </a:t>
            </a:r>
            <a:r>
              <a:rPr lang="en-US" sz="3000" dirty="0"/>
              <a:t>are shaped by events occurring many miles away and vice-versa" </a:t>
            </a:r>
            <a:r>
              <a:rPr lang="cs-CZ" sz="3000" dirty="0"/>
              <a:t>(</a:t>
            </a:r>
            <a:r>
              <a:rPr lang="cs-CZ" sz="3000" dirty="0" err="1"/>
              <a:t>Anthonny</a:t>
            </a:r>
            <a:r>
              <a:rPr lang="cs-CZ" sz="3000" dirty="0"/>
              <a:t> </a:t>
            </a:r>
            <a:r>
              <a:rPr lang="cs-CZ" sz="3000" dirty="0" err="1"/>
              <a:t>Gidens</a:t>
            </a:r>
            <a:r>
              <a:rPr lang="cs-CZ" sz="3000" dirty="0"/>
              <a:t>, 1990)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330658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/>
          </a:bodyPr>
          <a:lstStyle/>
          <a:p>
            <a:r>
              <a:rPr lang="cs-CZ" sz="3200" dirty="0" err="1"/>
              <a:t>Globalisation</a:t>
            </a:r>
            <a:r>
              <a:rPr lang="cs-CZ" sz="3200" dirty="0"/>
              <a:t> – 2nd </a:t>
            </a:r>
            <a:r>
              <a:rPr lang="cs-CZ" sz="3200" dirty="0" err="1"/>
              <a:t>definition</a:t>
            </a:r>
            <a:r>
              <a:rPr lang="cs-CZ" sz="3200" dirty="0"/>
              <a:t> </a:t>
            </a:r>
            <a:r>
              <a:rPr lang="cs-CZ" sz="3200" dirty="0" err="1"/>
              <a:t>suggested</a:t>
            </a:r>
            <a:r>
              <a:rPr lang="cs-CZ" sz="3200" dirty="0"/>
              <a:t>:</a:t>
            </a:r>
            <a:br>
              <a:rPr lang="cs-CZ" sz="3200" dirty="0"/>
            </a:br>
            <a:r>
              <a:rPr lang="cs-CZ" sz="3200" dirty="0"/>
              <a:t>(</a:t>
            </a:r>
            <a:r>
              <a:rPr lang="cs-CZ" sz="3200" dirty="0" err="1"/>
              <a:t>discontinuos</a:t>
            </a:r>
            <a:r>
              <a:rPr lang="cs-CZ" sz="3200" dirty="0"/>
              <a:t> </a:t>
            </a:r>
            <a:r>
              <a:rPr lang="cs-CZ" sz="3200" dirty="0" err="1"/>
              <a:t>change</a:t>
            </a:r>
            <a:r>
              <a:rPr lang="cs-CZ" sz="3200" dirty="0"/>
              <a:t>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705275"/>
          </a:xfrm>
        </p:spPr>
        <p:txBody>
          <a:bodyPr>
            <a:normAutofit fontScale="85000" lnSpcReduction="10000"/>
          </a:bodyPr>
          <a:lstStyle/>
          <a:p>
            <a:r>
              <a:rPr lang="cs-CZ" dirty="0"/>
              <a:t>„</a:t>
            </a:r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b="1" dirty="0" err="1"/>
              <a:t>discontinuos</a:t>
            </a:r>
            <a:r>
              <a:rPr lang="cs-CZ" b="1" dirty="0"/>
              <a:t> </a:t>
            </a:r>
            <a:r>
              <a:rPr lang="cs-CZ" b="1" dirty="0" err="1"/>
              <a:t>change</a:t>
            </a:r>
            <a:r>
              <a:rPr lang="cs-CZ" dirty="0"/>
              <a:t>“ (Miroslav Petříček): </a:t>
            </a:r>
          </a:p>
          <a:p>
            <a:pPr>
              <a:buFontTx/>
              <a:buChar char="-"/>
            </a:pPr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a </a:t>
            </a:r>
            <a:r>
              <a:rPr lang="cs-CZ" dirty="0" err="1"/>
              <a:t>process</a:t>
            </a:r>
            <a:r>
              <a:rPr lang="cs-CZ" dirty="0"/>
              <a:t>, </a:t>
            </a:r>
            <a:r>
              <a:rPr lang="cs-CZ" dirty="0" err="1"/>
              <a:t>number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processes</a:t>
            </a:r>
            <a:r>
              <a:rPr lang="cs-CZ" dirty="0"/>
              <a:t> = </a:t>
            </a:r>
            <a:r>
              <a:rPr lang="cs-CZ" dirty="0" err="1"/>
              <a:t>against</a:t>
            </a:r>
            <a:r>
              <a:rPr lang="cs-CZ" dirty="0"/>
              <a:t> </a:t>
            </a:r>
            <a:r>
              <a:rPr lang="cs-CZ" dirty="0" err="1"/>
              <a:t>theoretical</a:t>
            </a:r>
            <a:r>
              <a:rPr lang="cs-CZ" dirty="0"/>
              <a:t> </a:t>
            </a:r>
            <a:r>
              <a:rPr lang="cs-CZ" dirty="0" err="1"/>
              <a:t>models</a:t>
            </a:r>
            <a:r>
              <a:rPr lang="cs-CZ" dirty="0"/>
              <a:t> </a:t>
            </a:r>
          </a:p>
          <a:p>
            <a:pPr>
              <a:buFontTx/>
              <a:buChar char="-"/>
            </a:pPr>
            <a:r>
              <a:rPr lang="cs-CZ" dirty="0" err="1"/>
              <a:t>against</a:t>
            </a:r>
            <a:r>
              <a:rPr lang="cs-CZ" dirty="0"/>
              <a:t> </a:t>
            </a:r>
            <a:r>
              <a:rPr lang="cs-CZ" dirty="0" err="1"/>
              <a:t>causality</a:t>
            </a:r>
            <a:r>
              <a:rPr lang="cs-CZ" dirty="0"/>
              <a:t> (univerz. vs. </a:t>
            </a:r>
            <a:r>
              <a:rPr lang="cs-CZ" dirty="0" err="1"/>
              <a:t>global</a:t>
            </a:r>
            <a:r>
              <a:rPr lang="cs-CZ" dirty="0"/>
              <a:t>)</a:t>
            </a:r>
          </a:p>
          <a:p>
            <a:pPr>
              <a:buFontTx/>
              <a:buChar char="-"/>
            </a:pPr>
            <a:r>
              <a:rPr lang="cs-CZ" dirty="0" err="1"/>
              <a:t>raise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complexity</a:t>
            </a:r>
            <a:r>
              <a:rPr lang="cs-CZ" dirty="0"/>
              <a:t> </a:t>
            </a:r>
          </a:p>
          <a:p>
            <a:pPr>
              <a:buFontTx/>
              <a:buChar char="-"/>
            </a:pPr>
            <a:r>
              <a:rPr lang="cs-CZ" dirty="0" err="1"/>
              <a:t>Globalization</a:t>
            </a:r>
            <a:r>
              <a:rPr lang="cs-CZ" dirty="0"/>
              <a:t> has </a:t>
            </a:r>
            <a:r>
              <a:rPr lang="cs-CZ" dirty="0" err="1"/>
              <a:t>impacted</a:t>
            </a:r>
            <a:r>
              <a:rPr lang="cs-CZ" dirty="0"/>
              <a:t> </a:t>
            </a:r>
            <a:r>
              <a:rPr lang="cs-CZ" dirty="0" err="1"/>
              <a:t>every</a:t>
            </a:r>
            <a:r>
              <a:rPr lang="cs-CZ" dirty="0"/>
              <a:t> </a:t>
            </a:r>
            <a:r>
              <a:rPr lang="cs-CZ" dirty="0" err="1"/>
              <a:t>sphere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life</a:t>
            </a:r>
            <a:r>
              <a:rPr lang="cs-CZ" dirty="0"/>
              <a:t> = </a:t>
            </a:r>
            <a:r>
              <a:rPr lang="cs-CZ" dirty="0" err="1"/>
              <a:t>politics</a:t>
            </a:r>
            <a:r>
              <a:rPr lang="cs-CZ" dirty="0"/>
              <a:t>, </a:t>
            </a:r>
            <a:r>
              <a:rPr lang="cs-CZ" dirty="0" err="1"/>
              <a:t>culture</a:t>
            </a:r>
            <a:r>
              <a:rPr lang="cs-CZ" dirty="0"/>
              <a:t>, sociology, </a:t>
            </a:r>
            <a:r>
              <a:rPr lang="cs-CZ" dirty="0" err="1"/>
              <a:t>economy</a:t>
            </a:r>
            <a:r>
              <a:rPr lang="cs-CZ" dirty="0"/>
              <a:t>, technology </a:t>
            </a:r>
            <a:r>
              <a:rPr lang="cs-CZ" dirty="0" err="1"/>
              <a:t>etc</a:t>
            </a:r>
            <a:r>
              <a:rPr lang="cs-CZ" dirty="0"/>
              <a:t>.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9598412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dirty="0" err="1"/>
              <a:t>Globalization</a:t>
            </a:r>
            <a:r>
              <a:rPr lang="cs-CZ" dirty="0"/>
              <a:t> – </a:t>
            </a:r>
            <a:r>
              <a:rPr lang="cs-CZ" dirty="0" err="1"/>
              <a:t>when</a:t>
            </a:r>
            <a:r>
              <a:rPr lang="cs-CZ" dirty="0"/>
              <a:t> </a:t>
            </a:r>
            <a:r>
              <a:rPr lang="cs-CZ" dirty="0" err="1"/>
              <a:t>did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started</a:t>
            </a:r>
            <a:r>
              <a:rPr lang="cs-CZ" dirty="0"/>
              <a:t>?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16624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cs-CZ" b="1" dirty="0" err="1"/>
              <a:t>Some</a:t>
            </a:r>
            <a:r>
              <a:rPr lang="cs-CZ" b="1" dirty="0"/>
              <a:t> thesis to </a:t>
            </a:r>
            <a:r>
              <a:rPr lang="cs-CZ" b="1" dirty="0" err="1"/>
              <a:t>think</a:t>
            </a:r>
            <a:r>
              <a:rPr lang="cs-CZ" b="1" dirty="0"/>
              <a:t> </a:t>
            </a:r>
            <a:r>
              <a:rPr lang="cs-CZ" b="1" dirty="0" err="1"/>
              <a:t>about</a:t>
            </a:r>
            <a:r>
              <a:rPr lang="cs-CZ" b="1" dirty="0"/>
              <a:t>: </a:t>
            </a:r>
          </a:p>
          <a:p>
            <a:pPr marL="0" indent="0" algn="ctr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err="1"/>
              <a:t>Theses</a:t>
            </a:r>
            <a:r>
              <a:rPr lang="cs-CZ" b="1" dirty="0"/>
              <a:t> no. 1</a:t>
            </a:r>
            <a:r>
              <a:rPr lang="cs-CZ" dirty="0"/>
              <a:t>: „</a:t>
            </a:r>
            <a:r>
              <a:rPr lang="cs-CZ" i="1" dirty="0"/>
              <a:t>No big </a:t>
            </a:r>
            <a:r>
              <a:rPr lang="cs-CZ" i="1" dirty="0" err="1"/>
              <a:t>deal</a:t>
            </a:r>
            <a:r>
              <a:rPr lang="cs-CZ" dirty="0"/>
              <a:t>“. </a:t>
            </a:r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existed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beginning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human</a:t>
            </a:r>
            <a:r>
              <a:rPr lang="cs-CZ" dirty="0"/>
              <a:t> </a:t>
            </a:r>
            <a:r>
              <a:rPr lang="cs-CZ" dirty="0" err="1"/>
              <a:t>culture</a:t>
            </a:r>
            <a:r>
              <a:rPr lang="cs-CZ" dirty="0"/>
              <a:t> - </a:t>
            </a:r>
            <a:r>
              <a:rPr lang="cs-CZ" dirty="0" err="1"/>
              <a:t>always</a:t>
            </a:r>
            <a:r>
              <a:rPr lang="cs-CZ" dirty="0"/>
              <a:t>!</a:t>
            </a:r>
          </a:p>
          <a:p>
            <a:pPr marL="0" indent="0">
              <a:buNone/>
            </a:pPr>
            <a:r>
              <a:rPr lang="cs-CZ" b="1" dirty="0" err="1"/>
              <a:t>Theses</a:t>
            </a:r>
            <a:r>
              <a:rPr lang="cs-CZ" b="1" dirty="0"/>
              <a:t> no. 2</a:t>
            </a:r>
            <a:r>
              <a:rPr lang="cs-CZ" dirty="0"/>
              <a:t>: </a:t>
            </a:r>
            <a:r>
              <a:rPr lang="cs-CZ" i="1" dirty="0" err="1"/>
              <a:t>Christophorus</a:t>
            </a:r>
            <a:r>
              <a:rPr lang="cs-CZ" i="1" dirty="0"/>
              <a:t> </a:t>
            </a:r>
            <a:r>
              <a:rPr lang="cs-CZ" i="1" dirty="0" err="1"/>
              <a:t>Columbus</a:t>
            </a:r>
            <a:r>
              <a:rPr lang="cs-CZ" dirty="0"/>
              <a:t>! </a:t>
            </a:r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started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modern</a:t>
            </a:r>
            <a:r>
              <a:rPr lang="cs-CZ" dirty="0"/>
              <a:t> period (by </a:t>
            </a:r>
            <a:r>
              <a:rPr lang="cs-CZ" dirty="0" err="1"/>
              <a:t>discovery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America in 1492). </a:t>
            </a:r>
          </a:p>
          <a:p>
            <a:pPr marL="0" indent="0">
              <a:buNone/>
            </a:pPr>
            <a:r>
              <a:rPr lang="cs-CZ" b="1" dirty="0" err="1"/>
              <a:t>Theses</a:t>
            </a:r>
            <a:r>
              <a:rPr lang="cs-CZ" b="1" dirty="0"/>
              <a:t> no. 3</a:t>
            </a:r>
            <a:r>
              <a:rPr lang="cs-CZ" dirty="0"/>
              <a:t>: </a:t>
            </a:r>
            <a:r>
              <a:rPr lang="cs-CZ" i="1" dirty="0" err="1"/>
              <a:t>Industry</a:t>
            </a:r>
            <a:r>
              <a:rPr lang="cs-CZ" dirty="0"/>
              <a:t>! </a:t>
            </a:r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started</a:t>
            </a:r>
            <a:r>
              <a:rPr lang="cs-CZ" dirty="0"/>
              <a:t> </a:t>
            </a:r>
            <a:r>
              <a:rPr lang="cs-CZ" dirty="0" err="1"/>
              <a:t>around</a:t>
            </a:r>
            <a:r>
              <a:rPr lang="cs-CZ" dirty="0"/>
              <a:t> 1800 (advent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industrial</a:t>
            </a:r>
            <a:r>
              <a:rPr lang="cs-CZ" dirty="0"/>
              <a:t> </a:t>
            </a:r>
            <a:r>
              <a:rPr lang="cs-CZ" dirty="0" err="1"/>
              <a:t>revolution</a:t>
            </a:r>
            <a:r>
              <a:rPr lang="cs-CZ" dirty="0"/>
              <a:t>)</a:t>
            </a:r>
          </a:p>
          <a:p>
            <a:pPr marL="0" indent="0">
              <a:buNone/>
            </a:pPr>
            <a:r>
              <a:rPr lang="cs-CZ" dirty="0" err="1"/>
              <a:t>Theses</a:t>
            </a:r>
            <a:r>
              <a:rPr lang="cs-CZ" dirty="0"/>
              <a:t> no. 4: </a:t>
            </a:r>
            <a:r>
              <a:rPr lang="cs-CZ" i="1" dirty="0" err="1"/>
              <a:t>Satelites</a:t>
            </a:r>
            <a:r>
              <a:rPr lang="cs-CZ" i="1" dirty="0"/>
              <a:t>!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World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Global</a:t>
            </a:r>
            <a:r>
              <a:rPr lang="cs-CZ" dirty="0"/>
              <a:t> </a:t>
            </a:r>
            <a:r>
              <a:rPr lang="cs-CZ" dirty="0" err="1"/>
              <a:t>Village</a:t>
            </a:r>
            <a:r>
              <a:rPr lang="cs-CZ" dirty="0"/>
              <a:t> (</a:t>
            </a:r>
            <a:r>
              <a:rPr lang="cs-CZ" dirty="0" err="1"/>
              <a:t>McLuhan</a:t>
            </a:r>
            <a:r>
              <a:rPr lang="cs-CZ" dirty="0"/>
              <a:t>). </a:t>
            </a:r>
          </a:p>
          <a:p>
            <a:pPr marL="0" indent="0">
              <a:buNone/>
            </a:pPr>
            <a:r>
              <a:rPr lang="cs-CZ" b="1" dirty="0" err="1"/>
              <a:t>Theses</a:t>
            </a:r>
            <a:r>
              <a:rPr lang="cs-CZ" b="1" dirty="0"/>
              <a:t> no. 4</a:t>
            </a:r>
            <a:r>
              <a:rPr lang="cs-CZ" dirty="0"/>
              <a:t>: </a:t>
            </a:r>
            <a:r>
              <a:rPr lang="cs-CZ" i="1" dirty="0"/>
              <a:t>TNC</a:t>
            </a:r>
            <a:r>
              <a:rPr lang="cs-CZ" dirty="0"/>
              <a:t>!  </a:t>
            </a:r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started</a:t>
            </a:r>
            <a:r>
              <a:rPr lang="cs-CZ" dirty="0"/>
              <a:t> </a:t>
            </a:r>
            <a:r>
              <a:rPr lang="cs-CZ" dirty="0" err="1"/>
              <a:t>at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second </a:t>
            </a:r>
            <a:r>
              <a:rPr lang="cs-CZ" dirty="0" err="1"/>
              <a:t>half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20th </a:t>
            </a:r>
            <a:r>
              <a:rPr lang="cs-CZ" dirty="0" err="1"/>
              <a:t>century</a:t>
            </a:r>
            <a:r>
              <a:rPr lang="cs-CZ" dirty="0"/>
              <a:t> (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rise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TNC)</a:t>
            </a:r>
          </a:p>
          <a:p>
            <a:pPr marL="0" indent="0">
              <a:buNone/>
            </a:pPr>
            <a:r>
              <a:rPr lang="cs-CZ" b="1" dirty="0" err="1"/>
              <a:t>Theses</a:t>
            </a:r>
            <a:r>
              <a:rPr lang="cs-CZ" b="1" dirty="0"/>
              <a:t> no. 5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end </a:t>
            </a:r>
            <a:r>
              <a:rPr lang="cs-CZ" i="1" dirty="0" err="1"/>
              <a:t>of</a:t>
            </a:r>
            <a:r>
              <a:rPr lang="cs-CZ" i="1" dirty="0"/>
              <a:t> </a:t>
            </a:r>
            <a:r>
              <a:rPr lang="cs-CZ" i="1" dirty="0" err="1"/>
              <a:t>real</a:t>
            </a:r>
            <a:r>
              <a:rPr lang="cs-CZ" i="1" dirty="0"/>
              <a:t> </a:t>
            </a:r>
            <a:r>
              <a:rPr lang="cs-CZ" i="1" dirty="0" err="1"/>
              <a:t>socialism</a:t>
            </a:r>
            <a:r>
              <a:rPr lang="cs-CZ" dirty="0"/>
              <a:t>. </a:t>
            </a:r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started</a:t>
            </a:r>
            <a:r>
              <a:rPr lang="cs-CZ" dirty="0"/>
              <a:t> </a:t>
            </a:r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Fall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Berlin</a:t>
            </a:r>
            <a:r>
              <a:rPr lang="cs-CZ" dirty="0"/>
              <a:t> Wall (1989)</a:t>
            </a:r>
          </a:p>
          <a:p>
            <a:pPr marL="0" indent="0">
              <a:buNone/>
            </a:pPr>
            <a:r>
              <a:rPr lang="cs-CZ" b="1" dirty="0" err="1"/>
              <a:t>Theses</a:t>
            </a:r>
            <a:r>
              <a:rPr lang="cs-CZ" b="1" dirty="0"/>
              <a:t> no. 6</a:t>
            </a:r>
            <a:r>
              <a:rPr lang="cs-CZ" dirty="0"/>
              <a:t>: </a:t>
            </a:r>
            <a:r>
              <a:rPr lang="cs-CZ" i="1" dirty="0"/>
              <a:t>Internet</a:t>
            </a:r>
            <a:r>
              <a:rPr lang="cs-CZ" dirty="0"/>
              <a:t>!  </a:t>
            </a:r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started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rise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Internet (1990s).</a:t>
            </a:r>
          </a:p>
          <a:p>
            <a:pPr marL="0" indent="0">
              <a:buNone/>
            </a:pPr>
            <a:r>
              <a:rPr lang="cs-CZ" b="1" dirty="0" err="1"/>
              <a:t>Theses</a:t>
            </a:r>
            <a:r>
              <a:rPr lang="cs-CZ" b="1" dirty="0"/>
              <a:t> no. 7</a:t>
            </a:r>
            <a:r>
              <a:rPr lang="cs-CZ" dirty="0"/>
              <a:t>: </a:t>
            </a:r>
            <a:r>
              <a:rPr lang="cs-CZ" i="1" dirty="0" err="1"/>
              <a:t>Never</a:t>
            </a:r>
            <a:r>
              <a:rPr lang="cs-CZ" dirty="0"/>
              <a:t>! </a:t>
            </a:r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does</a:t>
            </a:r>
            <a:r>
              <a:rPr lang="cs-CZ" dirty="0"/>
              <a:t> not </a:t>
            </a:r>
            <a:r>
              <a:rPr lang="cs-CZ" dirty="0" err="1"/>
              <a:t>exist</a:t>
            </a:r>
            <a:r>
              <a:rPr lang="cs-CZ" dirty="0"/>
              <a:t> and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never</a:t>
            </a:r>
            <a:r>
              <a:rPr lang="cs-CZ" dirty="0"/>
              <a:t> </a:t>
            </a:r>
            <a:r>
              <a:rPr lang="cs-CZ" dirty="0" err="1"/>
              <a:t>existed</a:t>
            </a:r>
            <a:r>
              <a:rPr lang="cs-CZ" dirty="0"/>
              <a:t>.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908838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/>
              <a:t>Globalization</a:t>
            </a:r>
            <a:r>
              <a:rPr lang="cs-CZ" dirty="0"/>
              <a:t> and </a:t>
            </a:r>
            <a:r>
              <a:rPr lang="cs-CZ" dirty="0" err="1"/>
              <a:t>its</a:t>
            </a:r>
            <a:r>
              <a:rPr lang="cs-CZ" dirty="0"/>
              <a:t> emergence </a:t>
            </a:r>
            <a:r>
              <a:rPr lang="cs-CZ" dirty="0" err="1"/>
              <a:t>at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begininng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modern</a:t>
            </a:r>
            <a:r>
              <a:rPr lang="cs-CZ" dirty="0"/>
              <a:t> period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John </a:t>
            </a:r>
            <a:r>
              <a:rPr lang="cs-CZ" dirty="0" err="1"/>
              <a:t>Baylis</a:t>
            </a:r>
            <a:r>
              <a:rPr lang="cs-CZ" dirty="0"/>
              <a:t> – </a:t>
            </a:r>
            <a:r>
              <a:rPr lang="cs-CZ" dirty="0" err="1"/>
              <a:t>Steve</a:t>
            </a:r>
            <a:r>
              <a:rPr lang="cs-CZ" dirty="0"/>
              <a:t> Smith – Patricia </a:t>
            </a:r>
            <a:r>
              <a:rPr lang="cs-CZ" dirty="0" err="1"/>
              <a:t>Owens</a:t>
            </a:r>
            <a:r>
              <a:rPr lang="cs-CZ" dirty="0"/>
              <a:t> (</a:t>
            </a:r>
            <a:r>
              <a:rPr lang="cs-CZ" dirty="0" err="1"/>
              <a:t>Globalisation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World</a:t>
            </a:r>
            <a:r>
              <a:rPr lang="cs-CZ" dirty="0"/>
              <a:t> </a:t>
            </a:r>
            <a:r>
              <a:rPr lang="cs-CZ" dirty="0" err="1"/>
              <a:t>Politics</a:t>
            </a:r>
            <a:r>
              <a:rPr lang="cs-CZ" dirty="0"/>
              <a:t>, p. 22): </a:t>
            </a:r>
          </a:p>
          <a:p>
            <a:pPr marL="0" indent="0">
              <a:buNone/>
            </a:pPr>
            <a:r>
              <a:rPr lang="cs-CZ" b="1" dirty="0"/>
              <a:t>1st </a:t>
            </a:r>
            <a:r>
              <a:rPr lang="cs-CZ" b="1" dirty="0" err="1"/>
              <a:t>wawe</a:t>
            </a:r>
            <a:r>
              <a:rPr lang="cs-CZ" b="1" dirty="0"/>
              <a:t> </a:t>
            </a:r>
            <a:r>
              <a:rPr lang="cs-CZ" dirty="0"/>
              <a:t>(1450–1850): </a:t>
            </a:r>
            <a:r>
              <a:rPr lang="cs-CZ" dirty="0" err="1"/>
              <a:t>age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discoveries</a:t>
            </a:r>
            <a:r>
              <a:rPr lang="cs-CZ" dirty="0"/>
              <a:t> : </a:t>
            </a:r>
            <a:r>
              <a:rPr lang="cs-CZ" dirty="0" err="1"/>
              <a:t>European</a:t>
            </a:r>
            <a:r>
              <a:rPr lang="cs-CZ" dirty="0"/>
              <a:t> </a:t>
            </a:r>
            <a:r>
              <a:rPr lang="cs-CZ" dirty="0" err="1"/>
              <a:t>expansion</a:t>
            </a:r>
            <a:r>
              <a:rPr lang="cs-CZ" dirty="0"/>
              <a:t> and </a:t>
            </a:r>
            <a:r>
              <a:rPr lang="cs-CZ" dirty="0" err="1"/>
              <a:t>conquering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2nd </a:t>
            </a:r>
            <a:r>
              <a:rPr lang="cs-CZ" b="1" dirty="0" err="1"/>
              <a:t>wawe</a:t>
            </a:r>
            <a:r>
              <a:rPr lang="cs-CZ" b="1" dirty="0"/>
              <a:t> </a:t>
            </a:r>
            <a:r>
              <a:rPr lang="cs-CZ" dirty="0"/>
              <a:t>(1850–1945): major </a:t>
            </a:r>
            <a:r>
              <a:rPr lang="cs-CZ" dirty="0" err="1"/>
              <a:t>expansion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European</a:t>
            </a:r>
            <a:r>
              <a:rPr lang="cs-CZ" dirty="0"/>
              <a:t> </a:t>
            </a:r>
            <a:r>
              <a:rPr lang="cs-CZ" dirty="0" err="1"/>
              <a:t>powers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3rd </a:t>
            </a:r>
            <a:r>
              <a:rPr lang="cs-CZ" b="1" dirty="0" err="1"/>
              <a:t>wawes</a:t>
            </a:r>
            <a:r>
              <a:rPr lang="cs-CZ" b="1" dirty="0"/>
              <a:t> </a:t>
            </a:r>
            <a:r>
              <a:rPr lang="cs-CZ" dirty="0"/>
              <a:t>(1960 </a:t>
            </a:r>
            <a:r>
              <a:rPr lang="cs-CZ" dirty="0" err="1"/>
              <a:t>microchips</a:t>
            </a:r>
            <a:r>
              <a:rPr lang="cs-CZ" dirty="0"/>
              <a:t>, </a:t>
            </a:r>
            <a:r>
              <a:rPr lang="cs-CZ" dirty="0" err="1"/>
              <a:t>satelites</a:t>
            </a:r>
            <a:r>
              <a:rPr lang="cs-CZ" dirty="0"/>
              <a:t>)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3720378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/>
              <a:t>Globalisation</a:t>
            </a:r>
            <a:r>
              <a:rPr lang="cs-CZ" dirty="0"/>
              <a:t> and </a:t>
            </a:r>
            <a:r>
              <a:rPr lang="cs-CZ" dirty="0" err="1"/>
              <a:t>its</a:t>
            </a:r>
            <a:r>
              <a:rPr lang="cs-CZ" dirty="0"/>
              <a:t> emergence in </a:t>
            </a:r>
            <a:r>
              <a:rPr lang="cs-CZ" dirty="0" err="1"/>
              <a:t>modern</a:t>
            </a:r>
            <a:r>
              <a:rPr lang="cs-CZ" dirty="0"/>
              <a:t> period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dirty="0" err="1"/>
              <a:t>Fareed</a:t>
            </a:r>
            <a:r>
              <a:rPr lang="cs-CZ" b="1" dirty="0"/>
              <a:t> </a:t>
            </a:r>
            <a:r>
              <a:rPr lang="cs-CZ" b="1" dirty="0" err="1"/>
              <a:t>Zakaria</a:t>
            </a:r>
            <a:r>
              <a:rPr lang="cs-CZ" b="1" dirty="0"/>
              <a:t>: </a:t>
            </a:r>
          </a:p>
          <a:p>
            <a:pPr marL="0" indent="0" algn="ctr">
              <a:buNone/>
            </a:pPr>
            <a:r>
              <a:rPr lang="cs-CZ" dirty="0" err="1"/>
              <a:t>Three</a:t>
            </a:r>
            <a:r>
              <a:rPr lang="cs-CZ" dirty="0"/>
              <a:t> major </a:t>
            </a:r>
            <a:r>
              <a:rPr lang="cs-CZ" dirty="0" err="1"/>
              <a:t>changes</a:t>
            </a:r>
            <a:r>
              <a:rPr lang="cs-CZ" dirty="0"/>
              <a:t> in 500 </a:t>
            </a:r>
            <a:r>
              <a:rPr lang="cs-CZ" dirty="0" err="1"/>
              <a:t>years</a:t>
            </a:r>
            <a:r>
              <a:rPr lang="cs-CZ" dirty="0"/>
              <a:t>:</a:t>
            </a:r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b="1" dirty="0"/>
              <a:t>1st </a:t>
            </a:r>
            <a:r>
              <a:rPr lang="cs-CZ" b="1" dirty="0" err="1"/>
              <a:t>change</a:t>
            </a:r>
            <a:r>
              <a:rPr lang="cs-CZ" b="1" dirty="0"/>
              <a:t>: </a:t>
            </a:r>
          </a:p>
          <a:p>
            <a:pPr marL="0" indent="0" algn="ctr">
              <a:buNone/>
            </a:pPr>
            <a:r>
              <a:rPr lang="cs-CZ" dirty="0"/>
              <a:t>15th to 18th </a:t>
            </a:r>
            <a:r>
              <a:rPr lang="cs-CZ" dirty="0" err="1"/>
              <a:t>century</a:t>
            </a:r>
            <a:r>
              <a:rPr lang="cs-CZ" dirty="0"/>
              <a:t> = </a:t>
            </a:r>
            <a:r>
              <a:rPr lang="cs-CZ" dirty="0" err="1"/>
              <a:t>rise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West</a:t>
            </a:r>
            <a:endParaRPr lang="cs-CZ" dirty="0"/>
          </a:p>
          <a:p>
            <a:pPr marL="514350" indent="-514350">
              <a:buAutoNum type="alphaLcParenR"/>
            </a:pPr>
            <a:r>
              <a:rPr lang="cs-CZ" dirty="0" err="1"/>
              <a:t>capital</a:t>
            </a:r>
            <a:endParaRPr lang="cs-CZ" dirty="0"/>
          </a:p>
          <a:p>
            <a:pPr marL="514350" indent="-514350">
              <a:buAutoNum type="alphaLcParenR"/>
            </a:pPr>
            <a:r>
              <a:rPr lang="cs-CZ" dirty="0" err="1"/>
              <a:t>industrial</a:t>
            </a:r>
            <a:r>
              <a:rPr lang="cs-CZ" dirty="0"/>
              <a:t> </a:t>
            </a:r>
            <a:r>
              <a:rPr lang="cs-CZ" dirty="0" err="1"/>
              <a:t>revolution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8584921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/>
              <a:t>Globalisation</a:t>
            </a:r>
            <a:r>
              <a:rPr lang="cs-CZ" dirty="0"/>
              <a:t> and </a:t>
            </a:r>
            <a:r>
              <a:rPr lang="cs-CZ" dirty="0" err="1"/>
              <a:t>its</a:t>
            </a:r>
            <a:r>
              <a:rPr lang="cs-CZ" dirty="0"/>
              <a:t> emergence in </a:t>
            </a:r>
            <a:r>
              <a:rPr lang="cs-CZ" dirty="0" err="1"/>
              <a:t>modern</a:t>
            </a:r>
            <a:r>
              <a:rPr lang="cs-CZ" dirty="0"/>
              <a:t> period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cs-CZ" b="1" dirty="0" err="1"/>
              <a:t>Fareed</a:t>
            </a:r>
            <a:r>
              <a:rPr lang="cs-CZ" b="1" dirty="0"/>
              <a:t> </a:t>
            </a:r>
            <a:r>
              <a:rPr lang="cs-CZ" b="1" dirty="0" err="1"/>
              <a:t>Zakaria</a:t>
            </a:r>
            <a:r>
              <a:rPr lang="cs-CZ" b="1" dirty="0"/>
              <a:t>: </a:t>
            </a:r>
          </a:p>
          <a:p>
            <a:pPr marL="0" indent="0" algn="ctr">
              <a:buNone/>
            </a:pPr>
            <a:r>
              <a:rPr lang="cs-CZ" dirty="0" err="1"/>
              <a:t>Three</a:t>
            </a:r>
            <a:r>
              <a:rPr lang="cs-CZ" dirty="0"/>
              <a:t> major </a:t>
            </a:r>
            <a:r>
              <a:rPr lang="cs-CZ" dirty="0" err="1"/>
              <a:t>changes</a:t>
            </a:r>
            <a:r>
              <a:rPr lang="cs-CZ" dirty="0"/>
              <a:t> in 500 </a:t>
            </a:r>
            <a:r>
              <a:rPr lang="cs-CZ" dirty="0" err="1"/>
              <a:t>years</a:t>
            </a:r>
            <a:r>
              <a:rPr lang="cs-CZ" dirty="0"/>
              <a:t>:</a:t>
            </a:r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b="1" dirty="0"/>
              <a:t>2nd </a:t>
            </a:r>
            <a:r>
              <a:rPr lang="cs-CZ" b="1" dirty="0" err="1"/>
              <a:t>change</a:t>
            </a:r>
            <a:r>
              <a:rPr lang="cs-CZ" b="1" dirty="0"/>
              <a:t>: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2)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end </a:t>
            </a:r>
            <a:r>
              <a:rPr lang="cs-CZ" dirty="0" err="1"/>
              <a:t>of</a:t>
            </a:r>
            <a:r>
              <a:rPr lang="cs-CZ" dirty="0"/>
              <a:t> 19. </a:t>
            </a:r>
            <a:r>
              <a:rPr lang="cs-CZ" dirty="0" err="1"/>
              <a:t>century</a:t>
            </a:r>
            <a:r>
              <a:rPr lang="cs-CZ" dirty="0"/>
              <a:t> – </a:t>
            </a:r>
            <a:r>
              <a:rPr lang="cs-CZ" dirty="0" err="1"/>
              <a:t>rise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USA </a:t>
            </a:r>
          </a:p>
          <a:p>
            <a:pPr marL="514350" indent="-514350">
              <a:buAutoNum type="alphaLcParenR"/>
            </a:pPr>
            <a:r>
              <a:rPr lang="cs-CZ" dirty="0" err="1"/>
              <a:t>economic</a:t>
            </a:r>
            <a:endParaRPr lang="cs-CZ" dirty="0"/>
          </a:p>
          <a:p>
            <a:pPr marL="514350" indent="-514350">
              <a:buAutoNum type="alphaLcParenR"/>
            </a:pPr>
            <a:r>
              <a:rPr lang="cs-CZ" dirty="0" err="1"/>
              <a:t>political</a:t>
            </a:r>
            <a:r>
              <a:rPr lang="cs-CZ" dirty="0"/>
              <a:t> (</a:t>
            </a:r>
            <a:r>
              <a:rPr lang="cs-CZ" dirty="0" err="1"/>
              <a:t>over</a:t>
            </a:r>
            <a:r>
              <a:rPr lang="cs-CZ" dirty="0"/>
              <a:t> bipolarity to </a:t>
            </a:r>
            <a:r>
              <a:rPr lang="cs-CZ" dirty="0" err="1"/>
              <a:t>lonely</a:t>
            </a:r>
            <a:r>
              <a:rPr lang="cs-CZ" dirty="0"/>
              <a:t> </a:t>
            </a:r>
            <a:r>
              <a:rPr lang="cs-CZ" dirty="0" err="1"/>
              <a:t>superpower</a:t>
            </a:r>
            <a:r>
              <a:rPr lang="cs-CZ" dirty="0"/>
              <a:t>)</a:t>
            </a:r>
          </a:p>
          <a:p>
            <a:pPr marL="514350" indent="-514350">
              <a:buAutoNum type="alphaLcParenR"/>
            </a:pPr>
            <a:r>
              <a:rPr lang="cs-CZ" dirty="0"/>
              <a:t>science</a:t>
            </a:r>
          </a:p>
          <a:p>
            <a:pPr marL="514350" indent="-514350">
              <a:buAutoNum type="alphaLcParenR"/>
            </a:pPr>
            <a:r>
              <a:rPr lang="cs-CZ" dirty="0" err="1"/>
              <a:t>culture</a:t>
            </a:r>
            <a:r>
              <a:rPr lang="cs-CZ" dirty="0"/>
              <a:t> (</a:t>
            </a:r>
            <a:r>
              <a:rPr lang="cs-CZ" dirty="0" err="1"/>
              <a:t>McDonalds</a:t>
            </a:r>
            <a:r>
              <a:rPr lang="cs-CZ" dirty="0"/>
              <a:t>, Hollywood </a:t>
            </a:r>
            <a:r>
              <a:rPr lang="cs-CZ" dirty="0" err="1"/>
              <a:t>etc</a:t>
            </a:r>
            <a:r>
              <a:rPr lang="cs-CZ" dirty="0"/>
              <a:t>.)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2936184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/>
              <a:t>Globalisation</a:t>
            </a:r>
            <a:r>
              <a:rPr lang="cs-CZ" dirty="0"/>
              <a:t> and </a:t>
            </a:r>
            <a:r>
              <a:rPr lang="cs-CZ" dirty="0" err="1"/>
              <a:t>its</a:t>
            </a:r>
            <a:r>
              <a:rPr lang="cs-CZ" dirty="0"/>
              <a:t> emergence in </a:t>
            </a:r>
            <a:r>
              <a:rPr lang="cs-CZ" dirty="0" err="1"/>
              <a:t>modern</a:t>
            </a:r>
            <a:r>
              <a:rPr lang="cs-CZ" dirty="0"/>
              <a:t> period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cs-CZ" b="1" dirty="0" err="1"/>
              <a:t>Fareed</a:t>
            </a:r>
            <a:r>
              <a:rPr lang="cs-CZ" b="1" dirty="0"/>
              <a:t> </a:t>
            </a:r>
            <a:r>
              <a:rPr lang="cs-CZ" b="1" dirty="0" err="1"/>
              <a:t>Zakaria</a:t>
            </a:r>
            <a:r>
              <a:rPr lang="cs-CZ" b="1" dirty="0"/>
              <a:t>: </a:t>
            </a:r>
          </a:p>
          <a:p>
            <a:pPr marL="0" indent="0" algn="ctr">
              <a:buNone/>
            </a:pPr>
            <a:r>
              <a:rPr lang="cs-CZ" dirty="0" err="1"/>
              <a:t>Three</a:t>
            </a:r>
            <a:r>
              <a:rPr lang="cs-CZ" dirty="0"/>
              <a:t> major </a:t>
            </a:r>
            <a:r>
              <a:rPr lang="cs-CZ" dirty="0" err="1"/>
              <a:t>changes</a:t>
            </a:r>
            <a:r>
              <a:rPr lang="cs-CZ" dirty="0"/>
              <a:t> in 500 </a:t>
            </a:r>
            <a:r>
              <a:rPr lang="cs-CZ" dirty="0" err="1"/>
              <a:t>years</a:t>
            </a:r>
            <a:r>
              <a:rPr lang="cs-CZ" dirty="0"/>
              <a:t>:</a:t>
            </a:r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b="1" dirty="0"/>
              <a:t>3rd </a:t>
            </a:r>
            <a:r>
              <a:rPr lang="cs-CZ" b="1" dirty="0" err="1"/>
              <a:t>change</a:t>
            </a:r>
            <a:r>
              <a:rPr lang="cs-CZ" b="1" dirty="0"/>
              <a:t>: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/>
              <a:t>Fareed</a:t>
            </a:r>
            <a:r>
              <a:rPr lang="cs-CZ" dirty="0"/>
              <a:t> </a:t>
            </a:r>
            <a:r>
              <a:rPr lang="cs-CZ" dirty="0" err="1"/>
              <a:t>Zakaria</a:t>
            </a:r>
            <a:r>
              <a:rPr lang="cs-CZ" dirty="0"/>
              <a:t> (post-</a:t>
            </a:r>
            <a:r>
              <a:rPr lang="cs-CZ" dirty="0" err="1"/>
              <a:t>American</a:t>
            </a:r>
            <a:r>
              <a:rPr lang="cs-CZ" dirty="0"/>
              <a:t> </a:t>
            </a:r>
            <a:r>
              <a:rPr lang="cs-CZ" dirty="0" err="1"/>
              <a:t>world</a:t>
            </a:r>
            <a:r>
              <a:rPr lang="cs-CZ" dirty="0"/>
              <a:t>):</a:t>
            </a:r>
          </a:p>
          <a:p>
            <a:pPr marL="0" indent="0">
              <a:buNone/>
            </a:pPr>
            <a:r>
              <a:rPr lang="cs-CZ" dirty="0"/>
              <a:t>3) </a:t>
            </a:r>
            <a:r>
              <a:rPr lang="cs-CZ" dirty="0" err="1"/>
              <a:t>Currently</a:t>
            </a:r>
            <a:r>
              <a:rPr lang="cs-CZ" dirty="0"/>
              <a:t>, </a:t>
            </a:r>
            <a:r>
              <a:rPr lang="cs-CZ" dirty="0" err="1"/>
              <a:t>there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a </a:t>
            </a:r>
            <a:r>
              <a:rPr lang="cs-CZ" dirty="0" err="1"/>
              <a:t>rise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rest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world</a:t>
            </a:r>
            <a:endParaRPr lang="cs-CZ" dirty="0"/>
          </a:p>
          <a:p>
            <a:pPr marL="514350" indent="-514350">
              <a:buFont typeface="Arial" panose="020B0604020202020204" pitchFamily="34" charset="0"/>
              <a:buAutoNum type="alphaLcParenR"/>
            </a:pPr>
            <a:r>
              <a:rPr lang="cs-CZ" dirty="0" err="1"/>
              <a:t>tallest</a:t>
            </a:r>
            <a:r>
              <a:rPr lang="cs-CZ" dirty="0"/>
              <a:t> </a:t>
            </a:r>
            <a:r>
              <a:rPr lang="cs-CZ" dirty="0" err="1"/>
              <a:t>building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world</a:t>
            </a:r>
            <a:r>
              <a:rPr lang="cs-CZ" dirty="0"/>
              <a:t> in </a:t>
            </a:r>
            <a:r>
              <a:rPr lang="cs-CZ" b="1" dirty="0" err="1"/>
              <a:t>Asia</a:t>
            </a:r>
            <a:r>
              <a:rPr lang="cs-CZ" dirty="0"/>
              <a:t> (</a:t>
            </a:r>
            <a:r>
              <a:rPr lang="cs-CZ" dirty="0" err="1"/>
              <a:t>Taipei</a:t>
            </a:r>
            <a:r>
              <a:rPr lang="cs-CZ" dirty="0"/>
              <a:t> City, Dubaj)</a:t>
            </a:r>
          </a:p>
          <a:p>
            <a:pPr marL="514350" indent="-514350">
              <a:buAutoNum type="alphaLcParenR"/>
            </a:pPr>
            <a:r>
              <a:rPr lang="cs-CZ" dirty="0" err="1"/>
              <a:t>richest</a:t>
            </a:r>
            <a:r>
              <a:rPr lang="cs-CZ" dirty="0"/>
              <a:t> man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world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b="1" dirty="0" err="1"/>
              <a:t>Mexico</a:t>
            </a:r>
            <a:r>
              <a:rPr lang="cs-CZ" b="1" dirty="0"/>
              <a:t> </a:t>
            </a:r>
            <a:r>
              <a:rPr lang="cs-CZ" dirty="0"/>
              <a:t>(Carlos </a:t>
            </a:r>
            <a:r>
              <a:rPr lang="cs-CZ" dirty="0" err="1"/>
              <a:t>Slim</a:t>
            </a:r>
            <a:r>
              <a:rPr lang="cs-CZ" dirty="0"/>
              <a:t>)</a:t>
            </a:r>
          </a:p>
          <a:p>
            <a:pPr marL="514350" indent="-514350">
              <a:buAutoNum type="alphaLcParenR"/>
            </a:pPr>
            <a:r>
              <a:rPr lang="cs-CZ" dirty="0" err="1"/>
              <a:t>largest</a:t>
            </a:r>
            <a:r>
              <a:rPr lang="cs-CZ" dirty="0"/>
              <a:t> </a:t>
            </a:r>
            <a:r>
              <a:rPr lang="cs-CZ" dirty="0" err="1"/>
              <a:t>refineries</a:t>
            </a:r>
            <a:r>
              <a:rPr lang="cs-CZ" dirty="0"/>
              <a:t> in </a:t>
            </a:r>
            <a:r>
              <a:rPr lang="cs-CZ" b="1" dirty="0"/>
              <a:t>India</a:t>
            </a:r>
          </a:p>
          <a:p>
            <a:pPr marL="514350" indent="-514350">
              <a:buAutoNum type="alphaLcParenR"/>
            </a:pPr>
            <a:r>
              <a:rPr lang="cs-CZ" dirty="0" err="1"/>
              <a:t>largest</a:t>
            </a:r>
            <a:r>
              <a:rPr lang="cs-CZ" dirty="0"/>
              <a:t> </a:t>
            </a:r>
            <a:r>
              <a:rPr lang="cs-CZ" dirty="0" err="1"/>
              <a:t>factories</a:t>
            </a:r>
            <a:r>
              <a:rPr lang="cs-CZ" dirty="0"/>
              <a:t> in </a:t>
            </a:r>
            <a:r>
              <a:rPr lang="cs-CZ" b="1" dirty="0" err="1"/>
              <a:t>China</a:t>
            </a:r>
            <a:endParaRPr lang="cs-CZ" b="1" dirty="0"/>
          </a:p>
          <a:p>
            <a:pPr marL="514350" indent="-514350">
              <a:buAutoNum type="alphaLcParenR"/>
            </a:pPr>
            <a:r>
              <a:rPr lang="cs-CZ" dirty="0"/>
              <a:t>most </a:t>
            </a:r>
            <a:r>
              <a:rPr lang="cs-CZ" dirty="0" err="1"/>
              <a:t>important</a:t>
            </a:r>
            <a:r>
              <a:rPr lang="cs-CZ" dirty="0"/>
              <a:t> </a:t>
            </a:r>
            <a:r>
              <a:rPr lang="cs-CZ" dirty="0" err="1"/>
              <a:t>casino</a:t>
            </a:r>
            <a:r>
              <a:rPr lang="cs-CZ" dirty="0"/>
              <a:t> in </a:t>
            </a:r>
            <a:r>
              <a:rPr lang="cs-CZ" b="1" dirty="0"/>
              <a:t>Macao</a:t>
            </a:r>
          </a:p>
          <a:p>
            <a:pPr marL="514350" indent="-514350">
              <a:buAutoNum type="alphaLcParenR"/>
            </a:pPr>
            <a:r>
              <a:rPr lang="cs-CZ" dirty="0" err="1"/>
              <a:t>largest</a:t>
            </a:r>
            <a:r>
              <a:rPr lang="cs-CZ" dirty="0"/>
              <a:t> department </a:t>
            </a:r>
            <a:r>
              <a:rPr lang="cs-CZ" dirty="0" err="1"/>
              <a:t>store</a:t>
            </a:r>
            <a:r>
              <a:rPr lang="cs-CZ" dirty="0"/>
              <a:t> in </a:t>
            </a:r>
            <a:r>
              <a:rPr lang="cs-CZ" b="1" dirty="0"/>
              <a:t>Peking </a:t>
            </a:r>
            <a:r>
              <a:rPr lang="cs-CZ" dirty="0"/>
              <a:t>(</a:t>
            </a:r>
            <a:r>
              <a:rPr lang="cs-CZ" dirty="0" err="1"/>
              <a:t>Beijing</a:t>
            </a:r>
            <a:r>
              <a:rPr lang="cs-CZ" dirty="0"/>
              <a:t>)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55248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/>
              <a:t>Globalization</a:t>
            </a:r>
            <a:r>
              <a:rPr lang="cs-CZ" dirty="0"/>
              <a:t> and </a:t>
            </a:r>
            <a:r>
              <a:rPr lang="cs-CZ" dirty="0" err="1"/>
              <a:t>its</a:t>
            </a:r>
            <a:r>
              <a:rPr lang="cs-CZ" dirty="0"/>
              <a:t> emergence in </a:t>
            </a:r>
            <a:r>
              <a:rPr lang="cs-CZ" dirty="0" err="1"/>
              <a:t>modern</a:t>
            </a:r>
            <a:r>
              <a:rPr lang="cs-CZ" dirty="0"/>
              <a:t> period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53650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altLang="cs-CZ" dirty="0"/>
              <a:t>Thomas L. </a:t>
            </a:r>
            <a:r>
              <a:rPr lang="cs-CZ" altLang="cs-CZ" dirty="0" err="1"/>
              <a:t>Friedman</a:t>
            </a:r>
            <a:r>
              <a:rPr lang="cs-CZ" altLang="cs-CZ" dirty="0"/>
              <a:t> „</a:t>
            </a:r>
            <a:r>
              <a:rPr lang="cs-CZ" altLang="cs-CZ" dirty="0" err="1"/>
              <a:t>The</a:t>
            </a:r>
            <a:r>
              <a:rPr lang="cs-CZ" altLang="cs-CZ" dirty="0"/>
              <a:t> </a:t>
            </a:r>
            <a:r>
              <a:rPr lang="cs-CZ" altLang="cs-CZ" dirty="0" err="1"/>
              <a:t>World</a:t>
            </a:r>
            <a:r>
              <a:rPr lang="cs-CZ" altLang="cs-CZ" dirty="0"/>
              <a:t> </a:t>
            </a:r>
            <a:r>
              <a:rPr lang="cs-CZ" altLang="cs-CZ" dirty="0" err="1"/>
              <a:t>is</a:t>
            </a:r>
            <a:r>
              <a:rPr lang="cs-CZ" altLang="cs-CZ" dirty="0"/>
              <a:t> </a:t>
            </a:r>
            <a:r>
              <a:rPr lang="cs-CZ" altLang="cs-CZ" dirty="0" err="1"/>
              <a:t>Flat</a:t>
            </a:r>
            <a:r>
              <a:rPr lang="cs-CZ" altLang="cs-CZ" dirty="0"/>
              <a:t> “:</a:t>
            </a:r>
          </a:p>
          <a:p>
            <a:pPr marL="0" indent="0">
              <a:buNone/>
            </a:pPr>
            <a:endParaRPr lang="cs-CZ" altLang="cs-CZ" dirty="0"/>
          </a:p>
          <a:p>
            <a:r>
              <a:rPr lang="en-US" altLang="cs-CZ" dirty="0"/>
              <a:t>Globalization 1.0 (1492 to 1800)</a:t>
            </a:r>
            <a:r>
              <a:rPr lang="cs-CZ" altLang="cs-CZ" dirty="0"/>
              <a:t> </a:t>
            </a:r>
          </a:p>
          <a:p>
            <a:pPr marL="0" indent="0" algn="ctr">
              <a:buNone/>
            </a:pPr>
            <a:r>
              <a:rPr lang="cs-CZ" altLang="cs-CZ" dirty="0"/>
              <a:t>„</a:t>
            </a:r>
            <a:r>
              <a:rPr lang="cs-CZ" altLang="cs-CZ" dirty="0" err="1"/>
              <a:t>age</a:t>
            </a:r>
            <a:r>
              <a:rPr lang="cs-CZ" altLang="cs-CZ" dirty="0"/>
              <a:t> </a:t>
            </a:r>
            <a:r>
              <a:rPr lang="cs-CZ" altLang="cs-CZ" dirty="0" err="1"/>
              <a:t>of</a:t>
            </a:r>
            <a:r>
              <a:rPr lang="cs-CZ" altLang="cs-CZ" dirty="0"/>
              <a:t> </a:t>
            </a:r>
            <a:r>
              <a:rPr lang="cs-CZ" altLang="cs-CZ" b="1" dirty="0" err="1"/>
              <a:t>muscles</a:t>
            </a:r>
            <a:r>
              <a:rPr lang="cs-CZ" altLang="cs-CZ" dirty="0"/>
              <a:t>“</a:t>
            </a:r>
            <a:endParaRPr lang="en-US" altLang="cs-CZ" dirty="0"/>
          </a:p>
          <a:p>
            <a:r>
              <a:rPr lang="en-US" altLang="cs-CZ" dirty="0"/>
              <a:t>Globalization 2.0 (1800 to 2000)</a:t>
            </a:r>
            <a:r>
              <a:rPr lang="cs-CZ" altLang="cs-CZ" dirty="0"/>
              <a:t> </a:t>
            </a:r>
          </a:p>
          <a:p>
            <a:pPr marL="0" indent="0" algn="ctr">
              <a:buNone/>
            </a:pPr>
            <a:r>
              <a:rPr lang="cs-CZ" altLang="cs-CZ" dirty="0"/>
              <a:t>„</a:t>
            </a:r>
            <a:r>
              <a:rPr lang="cs-CZ" altLang="cs-CZ" dirty="0" err="1"/>
              <a:t>the</a:t>
            </a:r>
            <a:r>
              <a:rPr lang="cs-CZ" altLang="cs-CZ" dirty="0"/>
              <a:t> </a:t>
            </a:r>
            <a:r>
              <a:rPr lang="cs-CZ" altLang="cs-CZ" dirty="0" err="1"/>
              <a:t>age</a:t>
            </a:r>
            <a:r>
              <a:rPr lang="cs-CZ" altLang="cs-CZ" dirty="0"/>
              <a:t> </a:t>
            </a:r>
            <a:r>
              <a:rPr lang="cs-CZ" altLang="cs-CZ" dirty="0" err="1"/>
              <a:t>of</a:t>
            </a:r>
            <a:r>
              <a:rPr lang="cs-CZ" altLang="cs-CZ" dirty="0"/>
              <a:t> </a:t>
            </a:r>
            <a:r>
              <a:rPr lang="cs-CZ" altLang="cs-CZ" b="1" dirty="0" err="1"/>
              <a:t>steam</a:t>
            </a:r>
            <a:r>
              <a:rPr lang="cs-CZ" altLang="cs-CZ" dirty="0"/>
              <a:t>“</a:t>
            </a:r>
            <a:endParaRPr lang="en-US" altLang="cs-CZ" dirty="0"/>
          </a:p>
          <a:p>
            <a:r>
              <a:rPr lang="en-US" altLang="cs-CZ" dirty="0"/>
              <a:t>Globalization 3.0 (2000</a:t>
            </a:r>
            <a:r>
              <a:rPr lang="cs-CZ" altLang="cs-CZ" dirty="0"/>
              <a:t> –</a:t>
            </a:r>
            <a:r>
              <a:rPr lang="en-US" altLang="cs-CZ" dirty="0"/>
              <a:t>)</a:t>
            </a:r>
            <a:r>
              <a:rPr lang="cs-CZ" altLang="cs-CZ" dirty="0"/>
              <a:t> </a:t>
            </a:r>
          </a:p>
          <a:p>
            <a:pPr marL="0" indent="0" algn="ctr">
              <a:buNone/>
            </a:pPr>
            <a:r>
              <a:rPr lang="cs-CZ" altLang="cs-CZ" dirty="0"/>
              <a:t>„</a:t>
            </a:r>
            <a:r>
              <a:rPr lang="cs-CZ" altLang="cs-CZ" dirty="0" err="1"/>
              <a:t>the</a:t>
            </a:r>
            <a:r>
              <a:rPr lang="cs-CZ" altLang="cs-CZ" dirty="0"/>
              <a:t> </a:t>
            </a:r>
            <a:r>
              <a:rPr lang="cs-CZ" altLang="cs-CZ" dirty="0" err="1"/>
              <a:t>age</a:t>
            </a:r>
            <a:r>
              <a:rPr lang="cs-CZ" altLang="cs-CZ" dirty="0"/>
              <a:t> </a:t>
            </a:r>
            <a:r>
              <a:rPr lang="cs-CZ" altLang="cs-CZ" dirty="0" err="1"/>
              <a:t>of</a:t>
            </a:r>
            <a:r>
              <a:rPr lang="cs-CZ" altLang="cs-CZ" dirty="0"/>
              <a:t> </a:t>
            </a:r>
            <a:r>
              <a:rPr lang="cs-CZ" altLang="cs-CZ" b="1" dirty="0"/>
              <a:t>Internet</a:t>
            </a:r>
            <a:r>
              <a:rPr lang="cs-CZ" altLang="cs-CZ" dirty="0"/>
              <a:t>“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881239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/>
              <a:t>Globalization</a:t>
            </a:r>
            <a:r>
              <a:rPr lang="cs-CZ" dirty="0"/>
              <a:t> and modernity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Kevin O’Rourke </a:t>
            </a:r>
            <a:r>
              <a:rPr lang="cs-CZ" dirty="0"/>
              <a:t>- </a:t>
            </a:r>
            <a:r>
              <a:rPr lang="en-US" dirty="0"/>
              <a:t>Jeffrey Williamson</a:t>
            </a:r>
            <a:r>
              <a:rPr lang="cs-CZ" dirty="0"/>
              <a:t> (2002): </a:t>
            </a:r>
          </a:p>
          <a:p>
            <a:pPr marL="0" indent="0">
              <a:buNone/>
            </a:pPr>
            <a:r>
              <a:rPr lang="cs-CZ" dirty="0"/>
              <a:t>= </a:t>
            </a:r>
            <a:r>
              <a:rPr lang="en-US" dirty="0" err="1"/>
              <a:t>globali</a:t>
            </a:r>
            <a:r>
              <a:rPr lang="cs-CZ" dirty="0" err="1"/>
              <a:t>zation</a:t>
            </a:r>
            <a:r>
              <a:rPr lang="cs-CZ" dirty="0"/>
              <a:t> </a:t>
            </a:r>
            <a:r>
              <a:rPr lang="cs-CZ" dirty="0" err="1"/>
              <a:t>started</a:t>
            </a:r>
            <a:r>
              <a:rPr lang="cs-CZ" dirty="0"/>
              <a:t> in 19th </a:t>
            </a:r>
            <a:r>
              <a:rPr lang="cs-CZ" dirty="0" err="1"/>
              <a:t>century</a:t>
            </a:r>
            <a:endParaRPr lang="cs-CZ" dirty="0"/>
          </a:p>
          <a:p>
            <a:pPr>
              <a:buFontTx/>
              <a:buChar char="-"/>
            </a:pPr>
            <a:endParaRPr lang="cs-CZ" dirty="0"/>
          </a:p>
          <a:p>
            <a:pPr>
              <a:buFontTx/>
              <a:buChar char="-"/>
            </a:pPr>
            <a:r>
              <a:rPr lang="cs-CZ" dirty="0" err="1"/>
              <a:t>impact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prices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transport </a:t>
            </a:r>
            <a:r>
              <a:rPr lang="cs-CZ" dirty="0" err="1"/>
              <a:t>prices</a:t>
            </a:r>
            <a:r>
              <a:rPr lang="cs-CZ" dirty="0"/>
              <a:t> </a:t>
            </a:r>
            <a:r>
              <a:rPr lang="cs-CZ" dirty="0" err="1"/>
              <a:t>enabled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change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prices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commodities</a:t>
            </a:r>
            <a:r>
              <a:rPr lang="cs-CZ" dirty="0"/>
              <a:t> in </a:t>
            </a:r>
            <a:r>
              <a:rPr lang="cs-CZ" dirty="0" err="1"/>
              <a:t>Europe</a:t>
            </a:r>
            <a:r>
              <a:rPr lang="cs-CZ" dirty="0"/>
              <a:t> and </a:t>
            </a:r>
            <a:r>
              <a:rPr lang="cs-CZ" dirty="0" err="1"/>
              <a:t>Asia</a:t>
            </a:r>
            <a:r>
              <a:rPr lang="cs-CZ" dirty="0"/>
              <a:t> (</a:t>
            </a:r>
            <a:r>
              <a:rPr lang="cs-CZ" dirty="0" err="1"/>
              <a:t>neither</a:t>
            </a:r>
            <a:r>
              <a:rPr lang="cs-CZ" dirty="0"/>
              <a:t> </a:t>
            </a:r>
            <a:r>
              <a:rPr lang="cs-CZ" dirty="0" err="1"/>
              <a:t>discovery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America nor </a:t>
            </a:r>
            <a:r>
              <a:rPr lang="cs-CZ" dirty="0" err="1"/>
              <a:t>discovery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trail</a:t>
            </a:r>
            <a:r>
              <a:rPr lang="cs-CZ" dirty="0"/>
              <a:t> to </a:t>
            </a:r>
            <a:r>
              <a:rPr lang="cs-CZ" dirty="0" err="1"/>
              <a:t>Asia</a:t>
            </a:r>
            <a:r>
              <a:rPr lang="cs-CZ" dirty="0"/>
              <a:t> by </a:t>
            </a:r>
            <a:r>
              <a:rPr lang="cs-CZ" dirty="0" err="1"/>
              <a:t>Vasco</a:t>
            </a:r>
            <a:r>
              <a:rPr lang="cs-CZ" dirty="0"/>
              <a:t> de Gama had </a:t>
            </a:r>
            <a:r>
              <a:rPr lang="cs-CZ" dirty="0" err="1"/>
              <a:t>impact</a:t>
            </a:r>
            <a:r>
              <a:rPr lang="cs-CZ" dirty="0"/>
              <a:t> 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prices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commodities</a:t>
            </a:r>
            <a:r>
              <a:rPr lang="cs-CZ" dirty="0"/>
              <a:t>)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2255286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dirty="0" err="1"/>
              <a:t>Globalization</a:t>
            </a:r>
            <a:r>
              <a:rPr lang="cs-CZ" dirty="0"/>
              <a:t> and modernity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dirty="0"/>
              <a:t>Anthony </a:t>
            </a:r>
            <a:r>
              <a:rPr lang="cs-CZ" dirty="0" err="1"/>
              <a:t>Giddens</a:t>
            </a:r>
            <a:r>
              <a:rPr lang="cs-CZ" dirty="0"/>
              <a:t>: end </a:t>
            </a:r>
            <a:r>
              <a:rPr lang="cs-CZ" dirty="0" err="1"/>
              <a:t>of</a:t>
            </a:r>
            <a:r>
              <a:rPr lang="cs-CZ" dirty="0"/>
              <a:t> 20. </a:t>
            </a:r>
            <a:r>
              <a:rPr lang="cs-CZ" dirty="0" err="1"/>
              <a:t>century</a:t>
            </a:r>
            <a:r>
              <a:rPr lang="cs-CZ" dirty="0"/>
              <a:t> and </a:t>
            </a:r>
            <a:r>
              <a:rPr lang="cs-CZ" dirty="0" err="1"/>
              <a:t>beginning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epoche</a:t>
            </a:r>
            <a:r>
              <a:rPr lang="cs-CZ" dirty="0"/>
              <a:t> „</a:t>
            </a:r>
            <a:r>
              <a:rPr lang="cs-CZ" dirty="0" err="1"/>
              <a:t>beyond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borders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modernity“: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= </a:t>
            </a:r>
            <a:r>
              <a:rPr lang="cs-CZ" b="1" dirty="0" err="1"/>
              <a:t>information</a:t>
            </a:r>
            <a:r>
              <a:rPr lang="cs-CZ" b="1" dirty="0"/>
              <a:t> society </a:t>
            </a:r>
            <a:r>
              <a:rPr lang="cs-CZ" dirty="0"/>
              <a:t>(IT, know-how)</a:t>
            </a:r>
          </a:p>
          <a:p>
            <a:pPr marL="0" indent="0">
              <a:buNone/>
            </a:pPr>
            <a:r>
              <a:rPr lang="cs-CZ" dirty="0"/>
              <a:t>= </a:t>
            </a:r>
            <a:r>
              <a:rPr lang="cs-CZ" b="1" dirty="0" err="1"/>
              <a:t>consume</a:t>
            </a:r>
            <a:r>
              <a:rPr lang="cs-CZ" b="1" dirty="0"/>
              <a:t> society </a:t>
            </a:r>
            <a:r>
              <a:rPr lang="cs-CZ" dirty="0"/>
              <a:t>(plebiscite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consumers</a:t>
            </a:r>
            <a:r>
              <a:rPr lang="cs-CZ" dirty="0"/>
              <a:t>)</a:t>
            </a:r>
          </a:p>
          <a:p>
            <a:pPr marL="0" indent="0">
              <a:buNone/>
            </a:pPr>
            <a:r>
              <a:rPr lang="cs-CZ" dirty="0"/>
              <a:t>= </a:t>
            </a:r>
            <a:r>
              <a:rPr lang="cs-CZ" b="1" dirty="0"/>
              <a:t>post-</a:t>
            </a:r>
            <a:r>
              <a:rPr lang="cs-CZ" b="1" dirty="0" err="1"/>
              <a:t>industrial</a:t>
            </a:r>
            <a:r>
              <a:rPr lang="cs-CZ" b="1" dirty="0"/>
              <a:t> society </a:t>
            </a:r>
            <a:r>
              <a:rPr lang="cs-CZ" dirty="0"/>
              <a:t>(</a:t>
            </a:r>
            <a:r>
              <a:rPr lang="cs-CZ" dirty="0" err="1"/>
              <a:t>services</a:t>
            </a:r>
            <a:r>
              <a:rPr lang="cs-CZ" dirty="0"/>
              <a:t>, 3rd </a:t>
            </a:r>
            <a:r>
              <a:rPr lang="cs-CZ" dirty="0" err="1"/>
              <a:t>sector</a:t>
            </a:r>
            <a:r>
              <a:rPr lang="cs-CZ" dirty="0"/>
              <a:t>)</a:t>
            </a:r>
          </a:p>
          <a:p>
            <a:pPr marL="0" indent="0">
              <a:buNone/>
            </a:pPr>
            <a:r>
              <a:rPr lang="cs-CZ" dirty="0"/>
              <a:t>= </a:t>
            </a:r>
            <a:r>
              <a:rPr lang="cs-CZ" b="1" dirty="0" err="1"/>
              <a:t>postcapitalism</a:t>
            </a:r>
            <a:r>
              <a:rPr lang="cs-CZ" b="1" dirty="0"/>
              <a:t> </a:t>
            </a:r>
            <a:r>
              <a:rPr lang="cs-CZ" dirty="0"/>
              <a:t>(</a:t>
            </a:r>
            <a:r>
              <a:rPr lang="cs-CZ" dirty="0" err="1"/>
              <a:t>the</a:t>
            </a:r>
            <a:r>
              <a:rPr lang="cs-CZ" dirty="0"/>
              <a:t> end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class-divided</a:t>
            </a:r>
            <a:r>
              <a:rPr lang="cs-CZ" dirty="0"/>
              <a:t> </a:t>
            </a:r>
            <a:r>
              <a:rPr lang="cs-CZ" dirty="0" err="1"/>
              <a:t>differences</a:t>
            </a:r>
            <a:r>
              <a:rPr lang="cs-CZ" dirty="0"/>
              <a:t>)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8072760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/>
              <a:t>Globalization</a:t>
            </a:r>
            <a:r>
              <a:rPr lang="cs-CZ" dirty="0"/>
              <a:t> and post-2nd WW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dirty="0"/>
              <a:t>Jan Keller (prof. Sociology, CZ) and </a:t>
            </a:r>
            <a:r>
              <a:rPr lang="cs-CZ" dirty="0" err="1"/>
              <a:t>two</a:t>
            </a:r>
            <a:r>
              <a:rPr lang="cs-CZ" dirty="0"/>
              <a:t> </a:t>
            </a:r>
            <a:r>
              <a:rPr lang="cs-CZ" dirty="0" err="1"/>
              <a:t>phases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globalization</a:t>
            </a:r>
            <a:r>
              <a:rPr lang="cs-CZ" dirty="0"/>
              <a:t> (1/2 </a:t>
            </a:r>
            <a:r>
              <a:rPr lang="cs-CZ" b="1" dirty="0" err="1"/>
              <a:t>Nation</a:t>
            </a:r>
            <a:r>
              <a:rPr lang="cs-CZ" b="1" dirty="0"/>
              <a:t> </a:t>
            </a:r>
            <a:r>
              <a:rPr lang="cs-CZ" b="1" dirty="0" err="1"/>
              <a:t>states</a:t>
            </a:r>
            <a:r>
              <a:rPr lang="cs-CZ" dirty="0"/>
              <a:t>): </a:t>
            </a:r>
          </a:p>
          <a:p>
            <a:pPr marL="0" indent="0" algn="ctr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50.-60. </a:t>
            </a:r>
            <a:r>
              <a:rPr lang="cs-CZ" dirty="0" err="1"/>
              <a:t>years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20. </a:t>
            </a:r>
            <a:r>
              <a:rPr lang="cs-CZ" dirty="0" err="1"/>
              <a:t>century</a:t>
            </a:r>
            <a:r>
              <a:rPr lang="cs-CZ" dirty="0"/>
              <a:t> = </a:t>
            </a:r>
            <a:r>
              <a:rPr lang="cs-CZ" dirty="0" err="1"/>
              <a:t>national</a:t>
            </a:r>
            <a:r>
              <a:rPr lang="cs-CZ" dirty="0"/>
              <a:t> </a:t>
            </a:r>
            <a:r>
              <a:rPr lang="cs-CZ" dirty="0" err="1"/>
              <a:t>states</a:t>
            </a:r>
            <a:r>
              <a:rPr lang="cs-CZ" dirty="0"/>
              <a:t> are </a:t>
            </a:r>
            <a:r>
              <a:rPr lang="cs-CZ" dirty="0" err="1"/>
              <a:t>main</a:t>
            </a:r>
            <a:r>
              <a:rPr lang="cs-CZ" dirty="0"/>
              <a:t> </a:t>
            </a:r>
            <a:r>
              <a:rPr lang="cs-CZ" dirty="0" err="1"/>
              <a:t>actors</a:t>
            </a:r>
            <a:r>
              <a:rPr lang="cs-CZ" dirty="0"/>
              <a:t> – „</a:t>
            </a:r>
            <a:r>
              <a:rPr lang="cs-CZ" dirty="0" err="1"/>
              <a:t>developed</a:t>
            </a:r>
            <a:r>
              <a:rPr lang="cs-CZ" dirty="0"/>
              <a:t>“ </a:t>
            </a:r>
            <a:r>
              <a:rPr lang="cs-CZ" dirty="0" err="1"/>
              <a:t>help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South</a:t>
            </a:r>
            <a:r>
              <a:rPr lang="cs-CZ" dirty="0"/>
              <a:t> and </a:t>
            </a:r>
            <a:r>
              <a:rPr lang="cs-CZ" dirty="0" err="1"/>
              <a:t>its</a:t>
            </a:r>
            <a:r>
              <a:rPr lang="cs-CZ" dirty="0"/>
              <a:t> </a:t>
            </a:r>
            <a:r>
              <a:rPr lang="cs-CZ" dirty="0" err="1"/>
              <a:t>societal</a:t>
            </a:r>
            <a:r>
              <a:rPr lang="cs-CZ" dirty="0"/>
              <a:t> and </a:t>
            </a:r>
            <a:r>
              <a:rPr lang="cs-CZ" dirty="0" err="1"/>
              <a:t>environmental</a:t>
            </a:r>
            <a:r>
              <a:rPr lang="cs-CZ" dirty="0"/>
              <a:t> </a:t>
            </a:r>
            <a:r>
              <a:rPr lang="cs-CZ" dirty="0" err="1"/>
              <a:t>devastation</a:t>
            </a:r>
            <a:r>
              <a:rPr lang="cs-CZ" dirty="0"/>
              <a:t> (</a:t>
            </a:r>
            <a:r>
              <a:rPr lang="cs-CZ" dirty="0" err="1"/>
              <a:t>dependency</a:t>
            </a:r>
            <a:r>
              <a:rPr lang="cs-CZ" dirty="0"/>
              <a:t>, </a:t>
            </a:r>
            <a:r>
              <a:rPr lang="cs-CZ" dirty="0" err="1"/>
              <a:t>indebtedness</a:t>
            </a:r>
            <a:r>
              <a:rPr lang="cs-CZ" dirty="0"/>
              <a:t>) = IMF, WB, </a:t>
            </a:r>
            <a:r>
              <a:rPr lang="cs-CZ" dirty="0" err="1"/>
              <a:t>liberalization</a:t>
            </a:r>
            <a:r>
              <a:rPr lang="cs-CZ" dirty="0"/>
              <a:t>, </a:t>
            </a:r>
            <a:r>
              <a:rPr lang="cs-CZ" dirty="0" err="1"/>
              <a:t>lending</a:t>
            </a:r>
            <a:r>
              <a:rPr lang="cs-CZ" dirty="0"/>
              <a:t> </a:t>
            </a:r>
            <a:r>
              <a:rPr lang="cs-CZ" dirty="0" err="1"/>
              <a:t>etc</a:t>
            </a:r>
            <a:r>
              <a:rPr lang="cs-CZ" dirty="0"/>
              <a:t>. General prosperity </a:t>
            </a:r>
            <a:r>
              <a:rPr lang="cs-CZ" dirty="0" err="1"/>
              <a:t>is</a:t>
            </a:r>
            <a:r>
              <a:rPr lang="cs-CZ" dirty="0"/>
              <a:t> not a </a:t>
            </a:r>
            <a:r>
              <a:rPr lang="cs-CZ" dirty="0" err="1"/>
              <a:t>goal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transformation</a:t>
            </a:r>
            <a:r>
              <a:rPr lang="cs-CZ" dirty="0"/>
              <a:t> but to </a:t>
            </a:r>
            <a:r>
              <a:rPr lang="cs-CZ" dirty="0" err="1"/>
              <a:t>pay</a:t>
            </a:r>
            <a:r>
              <a:rPr lang="cs-CZ" dirty="0"/>
              <a:t> </a:t>
            </a:r>
            <a:r>
              <a:rPr lang="cs-CZ" dirty="0" err="1"/>
              <a:t>back</a:t>
            </a:r>
            <a:r>
              <a:rPr lang="cs-CZ" dirty="0"/>
              <a:t> to </a:t>
            </a:r>
            <a:r>
              <a:rPr lang="cs-CZ" dirty="0" err="1"/>
              <a:t>rich</a:t>
            </a:r>
            <a:r>
              <a:rPr lang="cs-CZ" dirty="0"/>
              <a:t> </a:t>
            </a:r>
            <a:r>
              <a:rPr lang="cs-CZ" dirty="0" err="1"/>
              <a:t>states</a:t>
            </a:r>
            <a:r>
              <a:rPr lang="cs-CZ" dirty="0"/>
              <a:t>.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1668445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cs-CZ" dirty="0" err="1"/>
              <a:t>Globalization</a:t>
            </a:r>
            <a:r>
              <a:rPr lang="cs-CZ" dirty="0"/>
              <a:t> and post-2nd WW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cs-CZ" sz="4300" dirty="0"/>
              <a:t>Jan Keller (prof. Sociology, CZ) and </a:t>
            </a:r>
            <a:r>
              <a:rPr lang="cs-CZ" sz="4300" dirty="0" err="1"/>
              <a:t>two</a:t>
            </a:r>
            <a:r>
              <a:rPr lang="cs-CZ" sz="4300" dirty="0"/>
              <a:t> </a:t>
            </a:r>
            <a:r>
              <a:rPr lang="cs-CZ" sz="4300" dirty="0" err="1"/>
              <a:t>phases</a:t>
            </a:r>
            <a:r>
              <a:rPr lang="cs-CZ" sz="4300" dirty="0"/>
              <a:t> </a:t>
            </a:r>
            <a:r>
              <a:rPr lang="cs-CZ" sz="4300" dirty="0" err="1"/>
              <a:t>of</a:t>
            </a:r>
            <a:r>
              <a:rPr lang="cs-CZ" sz="4300" dirty="0"/>
              <a:t> </a:t>
            </a:r>
            <a:r>
              <a:rPr lang="cs-CZ" sz="4300" dirty="0" err="1"/>
              <a:t>globalization</a:t>
            </a:r>
            <a:r>
              <a:rPr lang="cs-CZ" sz="4300" dirty="0"/>
              <a:t> (2/2 </a:t>
            </a:r>
            <a:r>
              <a:rPr lang="cs-CZ" sz="4300" b="1" dirty="0"/>
              <a:t>TNK</a:t>
            </a:r>
            <a:r>
              <a:rPr lang="cs-CZ" sz="4300" dirty="0"/>
              <a:t>):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1) TNK as a major </a:t>
            </a:r>
            <a:r>
              <a:rPr lang="cs-CZ" dirty="0" err="1"/>
              <a:t>players</a:t>
            </a:r>
            <a:r>
              <a:rPr lang="cs-CZ" dirty="0"/>
              <a:t>. </a:t>
            </a:r>
          </a:p>
          <a:p>
            <a:pPr marL="0" indent="0">
              <a:buNone/>
            </a:pPr>
            <a:r>
              <a:rPr lang="cs-CZ" dirty="0"/>
              <a:t>2)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decline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role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states</a:t>
            </a:r>
            <a:r>
              <a:rPr lang="cs-CZ" dirty="0"/>
              <a:t> and </a:t>
            </a:r>
            <a:r>
              <a:rPr lang="cs-CZ" dirty="0" err="1"/>
              <a:t>politicians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dirty="0"/>
              <a:t>3) </a:t>
            </a:r>
            <a:r>
              <a:rPr lang="cs-CZ" dirty="0" err="1"/>
              <a:t>North-South</a:t>
            </a:r>
            <a:r>
              <a:rPr lang="cs-CZ" dirty="0"/>
              <a:t> relations </a:t>
            </a:r>
            <a:r>
              <a:rPr lang="cs-CZ" dirty="0" err="1"/>
              <a:t>under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influence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TNK.</a:t>
            </a:r>
          </a:p>
          <a:p>
            <a:pPr marL="0" indent="0">
              <a:buNone/>
            </a:pPr>
            <a:r>
              <a:rPr lang="cs-CZ" dirty="0"/>
              <a:t>4)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core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TNK 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North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= top management</a:t>
            </a:r>
          </a:p>
          <a:p>
            <a:pPr marL="0" indent="0">
              <a:buNone/>
            </a:pPr>
            <a:r>
              <a:rPr lang="cs-CZ" dirty="0"/>
              <a:t>= </a:t>
            </a:r>
            <a:r>
              <a:rPr lang="cs-CZ" dirty="0" err="1"/>
              <a:t>development</a:t>
            </a:r>
            <a:r>
              <a:rPr lang="cs-CZ" dirty="0"/>
              <a:t>, </a:t>
            </a:r>
            <a:r>
              <a:rPr lang="cs-CZ" dirty="0" err="1"/>
              <a:t>research</a:t>
            </a:r>
            <a:r>
              <a:rPr lang="cs-CZ" dirty="0"/>
              <a:t>, </a:t>
            </a:r>
            <a:r>
              <a:rPr lang="cs-CZ" dirty="0" err="1"/>
              <a:t>advertisement</a:t>
            </a:r>
            <a:r>
              <a:rPr lang="cs-CZ" dirty="0"/>
              <a:t>, marketing</a:t>
            </a:r>
          </a:p>
          <a:p>
            <a:pPr marL="0" indent="0">
              <a:buNone/>
            </a:pPr>
            <a:r>
              <a:rPr lang="cs-CZ" dirty="0"/>
              <a:t>= </a:t>
            </a:r>
            <a:r>
              <a:rPr lang="cs-CZ" dirty="0" err="1"/>
              <a:t>periphery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sub-</a:t>
            </a:r>
            <a:r>
              <a:rPr lang="cs-CZ" dirty="0" err="1"/>
              <a:t>supplier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work</a:t>
            </a:r>
            <a:r>
              <a:rPr lang="cs-CZ" dirty="0"/>
              <a:t> </a:t>
            </a:r>
            <a:r>
              <a:rPr lang="cs-CZ" dirty="0" err="1"/>
              <a:t>only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Negative </a:t>
            </a:r>
            <a:r>
              <a:rPr lang="cs-CZ" dirty="0" err="1"/>
              <a:t>consequences</a:t>
            </a:r>
            <a:r>
              <a:rPr lang="cs-CZ" dirty="0"/>
              <a:t>: </a:t>
            </a:r>
            <a:r>
              <a:rPr lang="cs-CZ" dirty="0" err="1"/>
              <a:t>decline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prices</a:t>
            </a:r>
            <a:r>
              <a:rPr lang="cs-CZ" dirty="0"/>
              <a:t>, </a:t>
            </a:r>
            <a:r>
              <a:rPr lang="cs-CZ" dirty="0" err="1"/>
              <a:t>devastation</a:t>
            </a:r>
            <a:r>
              <a:rPr lang="cs-CZ" dirty="0"/>
              <a:t>, </a:t>
            </a:r>
            <a:r>
              <a:rPr lang="cs-CZ" dirty="0" err="1"/>
              <a:t>children´s</a:t>
            </a:r>
            <a:r>
              <a:rPr lang="cs-CZ" dirty="0"/>
              <a:t> </a:t>
            </a:r>
            <a:r>
              <a:rPr lang="cs-CZ" dirty="0" err="1"/>
              <a:t>work</a:t>
            </a:r>
            <a:r>
              <a:rPr lang="cs-CZ" dirty="0"/>
              <a:t>, </a:t>
            </a:r>
            <a:r>
              <a:rPr lang="cs-CZ" dirty="0" err="1"/>
              <a:t>environment</a:t>
            </a:r>
            <a:r>
              <a:rPr lang="cs-CZ" dirty="0"/>
              <a:t>, </a:t>
            </a:r>
            <a:r>
              <a:rPr lang="cs-CZ" dirty="0" err="1"/>
              <a:t>ban</a:t>
            </a:r>
            <a:r>
              <a:rPr lang="cs-CZ" dirty="0"/>
              <a:t> on </a:t>
            </a:r>
            <a:r>
              <a:rPr lang="cs-CZ" dirty="0" err="1"/>
              <a:t>strikes</a:t>
            </a:r>
            <a:r>
              <a:rPr lang="cs-CZ" dirty="0"/>
              <a:t>, long </a:t>
            </a:r>
            <a:r>
              <a:rPr lang="cs-CZ" dirty="0" err="1"/>
              <a:t>working</a:t>
            </a:r>
            <a:r>
              <a:rPr lang="cs-CZ" dirty="0"/>
              <a:t> </a:t>
            </a:r>
            <a:r>
              <a:rPr lang="cs-CZ" dirty="0" err="1"/>
              <a:t>hours</a:t>
            </a:r>
            <a:r>
              <a:rPr lang="cs-CZ" dirty="0"/>
              <a:t> </a:t>
            </a:r>
            <a:r>
              <a:rPr lang="cs-CZ" dirty="0" err="1"/>
              <a:t>etc</a:t>
            </a:r>
            <a:r>
              <a:rPr lang="cs-CZ" dirty="0"/>
              <a:t>.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239245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/>
              <a:t>Globalization</a:t>
            </a:r>
            <a:r>
              <a:rPr lang="cs-CZ" dirty="0"/>
              <a:t> and modernity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dirty="0" err="1"/>
              <a:t>Sociologist</a:t>
            </a:r>
            <a:r>
              <a:rPr lang="cs-CZ" dirty="0"/>
              <a:t> Ulrich Beck (1944-2015) and TNK: </a:t>
            </a:r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 err="1"/>
              <a:t>Capability</a:t>
            </a:r>
            <a:r>
              <a:rPr lang="cs-CZ" dirty="0"/>
              <a:t> to: </a:t>
            </a:r>
          </a:p>
          <a:p>
            <a:pPr marL="514350" indent="-514350">
              <a:buAutoNum type="alphaLcParenR"/>
            </a:pPr>
            <a:r>
              <a:rPr lang="cs-CZ" dirty="0"/>
              <a:t>export </a:t>
            </a:r>
            <a:r>
              <a:rPr lang="cs-CZ" dirty="0" err="1"/>
              <a:t>working</a:t>
            </a:r>
            <a:r>
              <a:rPr lang="cs-CZ" dirty="0"/>
              <a:t> </a:t>
            </a:r>
            <a:r>
              <a:rPr lang="cs-CZ" dirty="0" err="1"/>
              <a:t>places</a:t>
            </a:r>
            <a:r>
              <a:rPr lang="cs-CZ" dirty="0"/>
              <a:t>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places</a:t>
            </a:r>
            <a:r>
              <a:rPr lang="cs-CZ" dirty="0"/>
              <a:t> in </a:t>
            </a:r>
            <a:r>
              <a:rPr lang="cs-CZ" dirty="0" err="1"/>
              <a:t>which</a:t>
            </a:r>
            <a:r>
              <a:rPr lang="cs-CZ" dirty="0"/>
              <a:t> </a:t>
            </a:r>
            <a:r>
              <a:rPr lang="cs-CZ" dirty="0" err="1"/>
              <a:t>prices</a:t>
            </a:r>
            <a:r>
              <a:rPr lang="cs-CZ" dirty="0"/>
              <a:t> and </a:t>
            </a:r>
            <a:r>
              <a:rPr lang="cs-CZ" dirty="0" err="1"/>
              <a:t>costs</a:t>
            </a:r>
            <a:r>
              <a:rPr lang="cs-CZ" dirty="0"/>
              <a:t> are as </a:t>
            </a:r>
            <a:r>
              <a:rPr lang="cs-CZ" dirty="0" err="1"/>
              <a:t>lowest</a:t>
            </a:r>
            <a:r>
              <a:rPr lang="cs-CZ" dirty="0"/>
              <a:t> as </a:t>
            </a:r>
            <a:r>
              <a:rPr lang="cs-CZ" dirty="0" err="1"/>
              <a:t>possible</a:t>
            </a:r>
            <a:endParaRPr lang="cs-CZ" dirty="0"/>
          </a:p>
          <a:p>
            <a:pPr marL="514350" indent="-514350">
              <a:buAutoNum type="alphaLcParenR"/>
            </a:pPr>
            <a:r>
              <a:rPr lang="cs-CZ" dirty="0" err="1"/>
              <a:t>produce</a:t>
            </a:r>
            <a:r>
              <a:rPr lang="cs-CZ" dirty="0"/>
              <a:t> </a:t>
            </a:r>
            <a:r>
              <a:rPr lang="cs-CZ" dirty="0" err="1"/>
              <a:t>products</a:t>
            </a:r>
            <a:r>
              <a:rPr lang="cs-CZ" dirty="0"/>
              <a:t> and </a:t>
            </a:r>
            <a:r>
              <a:rPr lang="cs-CZ" dirty="0" err="1"/>
              <a:t>services</a:t>
            </a:r>
            <a:r>
              <a:rPr lang="cs-CZ" dirty="0"/>
              <a:t> in </a:t>
            </a:r>
            <a:r>
              <a:rPr lang="cs-CZ" dirty="0" err="1"/>
              <a:t>various</a:t>
            </a:r>
            <a:r>
              <a:rPr lang="cs-CZ" dirty="0"/>
              <a:t> </a:t>
            </a:r>
            <a:r>
              <a:rPr lang="cs-CZ" dirty="0" err="1"/>
              <a:t>places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world</a:t>
            </a:r>
            <a:endParaRPr lang="cs-CZ" dirty="0"/>
          </a:p>
          <a:p>
            <a:pPr marL="514350" indent="-514350">
              <a:buAutoNum type="alphaLcParenR"/>
            </a:pPr>
            <a:r>
              <a:rPr lang="cs-CZ" dirty="0" err="1"/>
              <a:t>confront</a:t>
            </a:r>
            <a:r>
              <a:rPr lang="cs-CZ" dirty="0"/>
              <a:t> </a:t>
            </a:r>
            <a:r>
              <a:rPr lang="cs-CZ" dirty="0" err="1"/>
              <a:t>national</a:t>
            </a:r>
            <a:r>
              <a:rPr lang="cs-CZ" dirty="0"/>
              <a:t> </a:t>
            </a:r>
            <a:r>
              <a:rPr lang="cs-CZ" dirty="0" err="1"/>
              <a:t>states</a:t>
            </a:r>
            <a:r>
              <a:rPr lang="cs-CZ" dirty="0"/>
              <a:t> </a:t>
            </a:r>
            <a:r>
              <a:rPr lang="cs-CZ" dirty="0" err="1"/>
              <a:t>against</a:t>
            </a:r>
            <a:r>
              <a:rPr lang="cs-CZ" dirty="0"/>
              <a:t> </a:t>
            </a:r>
            <a:r>
              <a:rPr lang="cs-CZ" dirty="0" err="1"/>
              <a:t>each</a:t>
            </a:r>
            <a:r>
              <a:rPr lang="cs-CZ" dirty="0"/>
              <a:t> </a:t>
            </a:r>
            <a:r>
              <a:rPr lang="cs-CZ" dirty="0" err="1"/>
              <a:t>other</a:t>
            </a:r>
            <a:r>
              <a:rPr lang="cs-CZ" dirty="0"/>
              <a:t> (</a:t>
            </a:r>
            <a:r>
              <a:rPr lang="cs-CZ" dirty="0" err="1"/>
              <a:t>fight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tax </a:t>
            </a:r>
            <a:r>
              <a:rPr lang="cs-CZ" dirty="0" err="1"/>
              <a:t>break</a:t>
            </a:r>
            <a:r>
              <a:rPr lang="cs-CZ" dirty="0"/>
              <a:t> and </a:t>
            </a:r>
            <a:r>
              <a:rPr lang="cs-CZ" dirty="0" err="1"/>
              <a:t>other</a:t>
            </a:r>
            <a:r>
              <a:rPr lang="cs-CZ" dirty="0"/>
              <a:t> </a:t>
            </a:r>
            <a:r>
              <a:rPr lang="cs-CZ" dirty="0" err="1"/>
              <a:t>easements</a:t>
            </a:r>
            <a:r>
              <a:rPr lang="cs-CZ" dirty="0"/>
              <a:t>)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6424220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dirty="0" err="1"/>
              <a:t>Globalization</a:t>
            </a:r>
            <a:r>
              <a:rPr lang="cs-CZ" dirty="0"/>
              <a:t> and post-modernity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726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900" dirty="0" err="1"/>
              <a:t>The</a:t>
            </a:r>
            <a:r>
              <a:rPr lang="cs-CZ" sz="2900" dirty="0"/>
              <a:t> Czech </a:t>
            </a:r>
            <a:r>
              <a:rPr lang="cs-CZ" sz="2900" dirty="0" err="1"/>
              <a:t>philosopher</a:t>
            </a:r>
            <a:r>
              <a:rPr lang="cs-CZ" sz="2900" dirty="0"/>
              <a:t> Miroslav Petříček (</a:t>
            </a:r>
            <a:r>
              <a:rPr lang="cs-CZ" sz="2900" dirty="0" err="1"/>
              <a:t>born</a:t>
            </a:r>
            <a:r>
              <a:rPr lang="cs-CZ" sz="2900" dirty="0"/>
              <a:t> 1951) &amp; </a:t>
            </a:r>
            <a:r>
              <a:rPr lang="cs-CZ" sz="2900" b="1" dirty="0" err="1"/>
              <a:t>universial</a:t>
            </a:r>
            <a:r>
              <a:rPr lang="cs-CZ" sz="2900" dirty="0"/>
              <a:t> (</a:t>
            </a:r>
            <a:r>
              <a:rPr lang="cs-CZ" sz="2900" b="1" dirty="0" err="1"/>
              <a:t>modern</a:t>
            </a:r>
            <a:r>
              <a:rPr lang="cs-CZ" sz="2900" dirty="0"/>
              <a:t>) vs. </a:t>
            </a:r>
            <a:r>
              <a:rPr lang="cs-CZ" sz="2900" b="1" dirty="0" err="1"/>
              <a:t>global</a:t>
            </a:r>
            <a:r>
              <a:rPr lang="cs-CZ" sz="2900" dirty="0"/>
              <a:t> (</a:t>
            </a:r>
            <a:r>
              <a:rPr lang="cs-CZ" sz="2900" b="1" dirty="0" err="1"/>
              <a:t>postmodern</a:t>
            </a:r>
            <a:r>
              <a:rPr lang="cs-CZ" sz="2900" dirty="0"/>
              <a:t>)</a:t>
            </a:r>
            <a:r>
              <a:rPr lang="cs-CZ" sz="2900" b="1" dirty="0"/>
              <a:t>: </a:t>
            </a:r>
          </a:p>
          <a:p>
            <a:pPr marL="0" indent="0">
              <a:buNone/>
            </a:pPr>
            <a:endParaRPr lang="cs-CZ" sz="2900" dirty="0"/>
          </a:p>
          <a:p>
            <a:pPr marL="0" indent="0" algn="ctr">
              <a:buNone/>
            </a:pPr>
            <a:r>
              <a:rPr lang="cs-CZ" sz="2900" b="1" dirty="0"/>
              <a:t>I. </a:t>
            </a:r>
          </a:p>
          <a:p>
            <a:pPr marL="0" indent="0">
              <a:buNone/>
            </a:pPr>
            <a:r>
              <a:rPr lang="cs-CZ" sz="2900" b="1" dirty="0" err="1"/>
              <a:t>Universalistic</a:t>
            </a:r>
            <a:r>
              <a:rPr lang="cs-CZ" sz="2900" b="1" dirty="0"/>
              <a:t> type </a:t>
            </a:r>
            <a:r>
              <a:rPr lang="cs-CZ" sz="2900" b="1" dirty="0" err="1"/>
              <a:t>of</a:t>
            </a:r>
            <a:r>
              <a:rPr lang="cs-CZ" sz="2900" b="1" dirty="0"/>
              <a:t> </a:t>
            </a:r>
            <a:r>
              <a:rPr lang="cs-CZ" sz="2900" b="1" dirty="0" err="1"/>
              <a:t>thinking</a:t>
            </a:r>
            <a:r>
              <a:rPr lang="cs-CZ" sz="2900" b="1" dirty="0"/>
              <a:t> </a:t>
            </a:r>
            <a:r>
              <a:rPr lang="cs-CZ" sz="2900" dirty="0"/>
              <a:t>= </a:t>
            </a:r>
            <a:r>
              <a:rPr lang="cs-CZ" sz="2900" dirty="0" err="1"/>
              <a:t>hiearchy</a:t>
            </a:r>
            <a:r>
              <a:rPr lang="cs-CZ" sz="2900" dirty="0"/>
              <a:t> and </a:t>
            </a:r>
            <a:r>
              <a:rPr lang="cs-CZ" sz="2900" dirty="0" err="1"/>
              <a:t>closeness</a:t>
            </a:r>
            <a:r>
              <a:rPr lang="cs-CZ" sz="2900" dirty="0"/>
              <a:t>; </a:t>
            </a:r>
            <a:r>
              <a:rPr lang="cs-CZ" sz="2900" dirty="0" err="1"/>
              <a:t>order</a:t>
            </a:r>
            <a:r>
              <a:rPr lang="cs-CZ" sz="2900" dirty="0"/>
              <a:t> (rule); </a:t>
            </a:r>
          </a:p>
          <a:p>
            <a:pPr marL="0" indent="0" algn="ctr">
              <a:buNone/>
            </a:pPr>
            <a:r>
              <a:rPr lang="cs-CZ" sz="2900" b="1" dirty="0"/>
              <a:t>II. </a:t>
            </a:r>
          </a:p>
          <a:p>
            <a:pPr marL="0" indent="0">
              <a:buNone/>
            </a:pPr>
            <a:r>
              <a:rPr lang="cs-CZ" sz="2900" b="1" dirty="0" err="1"/>
              <a:t>Global</a:t>
            </a:r>
            <a:r>
              <a:rPr lang="cs-CZ" sz="2900" b="1" dirty="0"/>
              <a:t> </a:t>
            </a:r>
            <a:r>
              <a:rPr lang="cs-CZ" sz="2900" b="1" dirty="0" err="1"/>
              <a:t>view</a:t>
            </a:r>
            <a:r>
              <a:rPr lang="cs-CZ" sz="2900" b="1" dirty="0"/>
              <a:t> </a:t>
            </a:r>
            <a:r>
              <a:rPr lang="cs-CZ" sz="2900" dirty="0"/>
              <a:t>= </a:t>
            </a:r>
            <a:r>
              <a:rPr lang="cs-CZ" sz="2900" dirty="0" err="1"/>
              <a:t>potential</a:t>
            </a:r>
            <a:r>
              <a:rPr lang="cs-CZ" sz="2900" dirty="0"/>
              <a:t> to </a:t>
            </a:r>
            <a:r>
              <a:rPr lang="cs-CZ" sz="2900" dirty="0" err="1"/>
              <a:t>discontinuity</a:t>
            </a:r>
            <a:r>
              <a:rPr lang="cs-CZ" sz="2900" dirty="0"/>
              <a:t> </a:t>
            </a:r>
            <a:r>
              <a:rPr lang="cs-CZ" sz="2900" dirty="0" err="1"/>
              <a:t>between</a:t>
            </a:r>
            <a:r>
              <a:rPr lang="cs-CZ" sz="2900" dirty="0"/>
              <a:t> </a:t>
            </a:r>
            <a:r>
              <a:rPr lang="cs-CZ" sz="2900" dirty="0" err="1"/>
              <a:t>local</a:t>
            </a:r>
            <a:r>
              <a:rPr lang="cs-CZ" sz="2900" dirty="0"/>
              <a:t> and </a:t>
            </a:r>
            <a:r>
              <a:rPr lang="cs-CZ" sz="2900" dirty="0" err="1"/>
              <a:t>global</a:t>
            </a:r>
            <a:r>
              <a:rPr lang="cs-CZ" sz="2900" dirty="0"/>
              <a:t>; </a:t>
            </a:r>
          </a:p>
          <a:p>
            <a:pPr marL="0" indent="0">
              <a:buNone/>
            </a:pPr>
            <a:r>
              <a:rPr lang="cs-CZ" sz="2900" dirty="0"/>
              <a:t>= absence </a:t>
            </a:r>
            <a:r>
              <a:rPr lang="cs-CZ" sz="2900" dirty="0" err="1"/>
              <a:t>of</a:t>
            </a:r>
            <a:r>
              <a:rPr lang="cs-CZ" sz="2900" dirty="0"/>
              <a:t> </a:t>
            </a:r>
            <a:r>
              <a:rPr lang="cs-CZ" sz="2900" dirty="0" err="1"/>
              <a:t>clear</a:t>
            </a:r>
            <a:r>
              <a:rPr lang="cs-CZ" sz="2900" dirty="0"/>
              <a:t> </a:t>
            </a:r>
            <a:r>
              <a:rPr lang="cs-CZ" sz="2900" dirty="0" err="1"/>
              <a:t>order</a:t>
            </a:r>
            <a:r>
              <a:rPr lang="cs-CZ" sz="2900" dirty="0"/>
              <a:t>;</a:t>
            </a:r>
          </a:p>
          <a:p>
            <a:pPr marL="0" indent="0">
              <a:buNone/>
            </a:pPr>
            <a:r>
              <a:rPr lang="cs-CZ" sz="2900" b="1" dirty="0"/>
              <a:t>In </a:t>
            </a:r>
            <a:r>
              <a:rPr lang="cs-CZ" sz="2900" b="1" dirty="0" err="1"/>
              <a:t>global</a:t>
            </a:r>
            <a:r>
              <a:rPr lang="cs-CZ" sz="2900" b="1" dirty="0"/>
              <a:t> </a:t>
            </a:r>
            <a:r>
              <a:rPr lang="cs-CZ" sz="2900" b="1" dirty="0" err="1"/>
              <a:t>world</a:t>
            </a:r>
            <a:r>
              <a:rPr lang="cs-CZ" sz="2900" b="1" dirty="0"/>
              <a:t> </a:t>
            </a:r>
            <a:r>
              <a:rPr lang="cs-CZ" sz="2900" dirty="0"/>
              <a:t>= </a:t>
            </a:r>
            <a:r>
              <a:rPr lang="cs-CZ" sz="2900" dirty="0" err="1"/>
              <a:t>the</a:t>
            </a:r>
            <a:r>
              <a:rPr lang="cs-CZ" sz="2900" dirty="0"/>
              <a:t> </a:t>
            </a:r>
            <a:r>
              <a:rPr lang="cs-CZ" sz="2900" dirty="0" err="1"/>
              <a:t>order</a:t>
            </a:r>
            <a:r>
              <a:rPr lang="cs-CZ" sz="2900" dirty="0"/>
              <a:t> (rule) </a:t>
            </a:r>
            <a:r>
              <a:rPr lang="cs-CZ" sz="2900" dirty="0" err="1"/>
              <a:t>does</a:t>
            </a:r>
            <a:r>
              <a:rPr lang="cs-CZ" sz="2900" dirty="0"/>
              <a:t> not </a:t>
            </a:r>
            <a:r>
              <a:rPr lang="cs-CZ" sz="2900" dirty="0" err="1"/>
              <a:t>stand</a:t>
            </a:r>
            <a:r>
              <a:rPr lang="cs-CZ" sz="2900" dirty="0"/>
              <a:t> </a:t>
            </a:r>
            <a:r>
              <a:rPr lang="cs-CZ" sz="2900" dirty="0" err="1"/>
              <a:t>over</a:t>
            </a:r>
            <a:r>
              <a:rPr lang="cs-CZ" sz="2900" dirty="0"/>
              <a:t> </a:t>
            </a:r>
            <a:r>
              <a:rPr lang="cs-CZ" sz="2900" dirty="0" err="1"/>
              <a:t>the</a:t>
            </a:r>
            <a:r>
              <a:rPr lang="cs-CZ" sz="2900" dirty="0"/>
              <a:t> reality as in </a:t>
            </a:r>
            <a:r>
              <a:rPr lang="cs-CZ" sz="2900" dirty="0" err="1"/>
              <a:t>the</a:t>
            </a:r>
            <a:r>
              <a:rPr lang="cs-CZ" sz="2900" dirty="0"/>
              <a:t> universal (</a:t>
            </a:r>
            <a:r>
              <a:rPr lang="cs-CZ" sz="2900" dirty="0" err="1"/>
              <a:t>modern</a:t>
            </a:r>
            <a:r>
              <a:rPr lang="cs-CZ" sz="2900" dirty="0"/>
              <a:t>) </a:t>
            </a:r>
            <a:r>
              <a:rPr lang="cs-CZ" sz="2900" dirty="0" err="1"/>
              <a:t>world</a:t>
            </a:r>
            <a:endParaRPr lang="cs-CZ" sz="2900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5222236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Discussion</a:t>
            </a:r>
            <a:r>
              <a:rPr lang="cs-CZ" dirty="0"/>
              <a:t> (4 </a:t>
            </a:r>
            <a:r>
              <a:rPr lang="cs-CZ" dirty="0" err="1"/>
              <a:t>items</a:t>
            </a:r>
            <a:r>
              <a:rPr lang="cs-CZ" dirty="0"/>
              <a:t>)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cs-CZ" dirty="0" err="1"/>
              <a:t>when</a:t>
            </a:r>
            <a:r>
              <a:rPr lang="cs-CZ" dirty="0"/>
              <a:t>?</a:t>
            </a:r>
          </a:p>
          <a:p>
            <a:pPr marL="514350" indent="-514350">
              <a:buAutoNum type="arabicParenR"/>
            </a:pPr>
            <a:r>
              <a:rPr lang="cs-CZ" dirty="0" err="1"/>
              <a:t>what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its</a:t>
            </a:r>
            <a:r>
              <a:rPr lang="cs-CZ" dirty="0"/>
              <a:t> </a:t>
            </a:r>
            <a:r>
              <a:rPr lang="cs-CZ" dirty="0" err="1"/>
              <a:t>main</a:t>
            </a:r>
            <a:r>
              <a:rPr lang="cs-CZ" dirty="0"/>
              <a:t> „</a:t>
            </a:r>
            <a:r>
              <a:rPr lang="cs-CZ" dirty="0" err="1"/>
              <a:t>engine</a:t>
            </a:r>
            <a:r>
              <a:rPr lang="cs-CZ" dirty="0"/>
              <a:t>“ (</a:t>
            </a:r>
            <a:r>
              <a:rPr lang="cs-CZ" dirty="0" err="1"/>
              <a:t>factor</a:t>
            </a:r>
            <a:r>
              <a:rPr lang="cs-CZ" dirty="0"/>
              <a:t>)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globalisation</a:t>
            </a:r>
            <a:r>
              <a:rPr lang="cs-CZ" dirty="0"/>
              <a:t>?</a:t>
            </a:r>
          </a:p>
          <a:p>
            <a:pPr marL="514350" indent="-514350">
              <a:buAutoNum type="arabicParenR"/>
            </a:pPr>
            <a:r>
              <a:rPr lang="cs-CZ" dirty="0" err="1"/>
              <a:t>which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paradigms</a:t>
            </a:r>
            <a:r>
              <a:rPr lang="cs-CZ" dirty="0"/>
              <a:t> do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like</a:t>
            </a:r>
            <a:r>
              <a:rPr lang="cs-CZ" dirty="0"/>
              <a:t> </a:t>
            </a:r>
            <a:r>
              <a:rPr lang="cs-CZ" dirty="0" err="1"/>
              <a:t>at</a:t>
            </a:r>
            <a:r>
              <a:rPr lang="cs-CZ" dirty="0"/>
              <a:t> most? </a:t>
            </a:r>
          </a:p>
          <a:p>
            <a:pPr marL="514350" indent="-514350">
              <a:buAutoNum type="arabicParenR"/>
            </a:pP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globalisation</a:t>
            </a:r>
            <a:r>
              <a:rPr lang="cs-CZ" dirty="0"/>
              <a:t> </a:t>
            </a:r>
            <a:r>
              <a:rPr lang="cs-CZ" dirty="0" err="1"/>
              <a:t>good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bad</a:t>
            </a:r>
            <a:r>
              <a:rPr lang="cs-CZ" dirty="0"/>
              <a:t>? 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/>
          </a:p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6178537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Globalisation</a:t>
            </a:r>
            <a:r>
              <a:rPr lang="cs-CZ" dirty="0"/>
              <a:t>: </a:t>
            </a:r>
            <a:r>
              <a:rPr lang="cs-CZ" dirty="0" err="1"/>
              <a:t>when</a:t>
            </a:r>
            <a:r>
              <a:rPr lang="cs-CZ" dirty="0"/>
              <a:t> </a:t>
            </a:r>
            <a:r>
              <a:rPr lang="cs-CZ" dirty="0" err="1"/>
              <a:t>did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started</a:t>
            </a:r>
            <a:r>
              <a:rPr lang="cs-CZ" dirty="0"/>
              <a:t>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buAutoNum type="arabicParenR"/>
            </a:pPr>
            <a:r>
              <a:rPr lang="cs-CZ" dirty="0"/>
              <a:t>G.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nothing</a:t>
            </a:r>
            <a:r>
              <a:rPr lang="cs-CZ" dirty="0"/>
              <a:t> </a:t>
            </a:r>
            <a:r>
              <a:rPr lang="cs-CZ" dirty="0" err="1"/>
              <a:t>new</a:t>
            </a:r>
            <a:r>
              <a:rPr lang="cs-CZ" dirty="0"/>
              <a:t> as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existed</a:t>
            </a:r>
            <a:r>
              <a:rPr lang="cs-CZ" dirty="0"/>
              <a:t> </a:t>
            </a:r>
            <a:r>
              <a:rPr lang="cs-CZ" dirty="0" err="1"/>
              <a:t>always</a:t>
            </a:r>
            <a:r>
              <a:rPr lang="cs-CZ" dirty="0"/>
              <a:t>!? </a:t>
            </a:r>
          </a:p>
          <a:p>
            <a:pPr marL="514350" indent="-514350">
              <a:buAutoNum type="arabicParenR"/>
            </a:pPr>
            <a:r>
              <a:rPr lang="cs-CZ" dirty="0"/>
              <a:t>G. </a:t>
            </a:r>
            <a:r>
              <a:rPr lang="cs-CZ" dirty="0" err="1"/>
              <a:t>was</a:t>
            </a:r>
            <a:r>
              <a:rPr lang="cs-CZ" dirty="0"/>
              <a:t> </a:t>
            </a:r>
            <a:r>
              <a:rPr lang="cs-CZ" dirty="0" err="1"/>
              <a:t>never</a:t>
            </a:r>
            <a:r>
              <a:rPr lang="cs-CZ" dirty="0"/>
              <a:t> a </a:t>
            </a:r>
            <a:r>
              <a:rPr lang="cs-CZ" dirty="0" err="1"/>
              <a:t>truth</a:t>
            </a:r>
            <a:r>
              <a:rPr lang="cs-CZ" dirty="0"/>
              <a:t> (</a:t>
            </a:r>
            <a:r>
              <a:rPr lang="cs-CZ" dirty="0" err="1"/>
              <a:t>locality</a:t>
            </a:r>
            <a:r>
              <a:rPr lang="cs-CZ" dirty="0"/>
              <a:t> and </a:t>
            </a:r>
            <a:r>
              <a:rPr lang="cs-CZ" dirty="0" err="1"/>
              <a:t>regionality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prevailing</a:t>
            </a:r>
            <a:r>
              <a:rPr lang="cs-CZ" dirty="0"/>
              <a:t>)!?</a:t>
            </a:r>
          </a:p>
          <a:p>
            <a:pPr marL="514350" indent="-514350">
              <a:buAutoNum type="arabicParenR"/>
            </a:pPr>
            <a:r>
              <a:rPr lang="cs-CZ" dirty="0"/>
              <a:t>G. has </a:t>
            </a:r>
            <a:r>
              <a:rPr lang="cs-CZ" dirty="0" err="1"/>
              <a:t>emerged</a:t>
            </a:r>
            <a:r>
              <a:rPr lang="cs-CZ" dirty="0"/>
              <a:t> in early modernity (</a:t>
            </a:r>
            <a:r>
              <a:rPr lang="cs-CZ" dirty="0" err="1"/>
              <a:t>e.g</a:t>
            </a:r>
            <a:r>
              <a:rPr lang="cs-CZ" dirty="0"/>
              <a:t>. 1492)?!</a:t>
            </a:r>
          </a:p>
          <a:p>
            <a:pPr marL="514350" indent="-514350">
              <a:buAutoNum type="arabicParenR"/>
            </a:pPr>
            <a:r>
              <a:rPr lang="cs-CZ" dirty="0"/>
              <a:t>G. has </a:t>
            </a:r>
            <a:r>
              <a:rPr lang="cs-CZ" dirty="0" err="1"/>
              <a:t>emerged</a:t>
            </a:r>
            <a:r>
              <a:rPr lang="cs-CZ" dirty="0"/>
              <a:t> </a:t>
            </a:r>
            <a:r>
              <a:rPr lang="cs-CZ" dirty="0" err="1"/>
              <a:t>during</a:t>
            </a:r>
            <a:r>
              <a:rPr lang="cs-CZ" dirty="0"/>
              <a:t> modernity (</a:t>
            </a:r>
            <a:r>
              <a:rPr lang="cs-CZ" dirty="0" err="1"/>
              <a:t>industrial</a:t>
            </a:r>
            <a:r>
              <a:rPr lang="cs-CZ" dirty="0"/>
              <a:t> </a:t>
            </a:r>
            <a:r>
              <a:rPr lang="cs-CZ" dirty="0" err="1"/>
              <a:t>revolution</a:t>
            </a:r>
            <a:r>
              <a:rPr lang="cs-CZ" dirty="0"/>
              <a:t>)?!</a:t>
            </a:r>
          </a:p>
          <a:p>
            <a:pPr marL="514350" indent="-514350">
              <a:buAutoNum type="arabicParenR"/>
            </a:pPr>
            <a:r>
              <a:rPr lang="cs-CZ" dirty="0"/>
              <a:t>G. has </a:t>
            </a:r>
            <a:r>
              <a:rPr lang="cs-CZ" dirty="0" err="1"/>
              <a:t>emerged</a:t>
            </a:r>
            <a:r>
              <a:rPr lang="cs-CZ" dirty="0"/>
              <a:t> </a:t>
            </a:r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WWII?!</a:t>
            </a:r>
          </a:p>
          <a:p>
            <a:pPr marL="514350" indent="-514350">
              <a:buAutoNum type="alphaLcParenR"/>
            </a:pPr>
            <a:r>
              <a:rPr lang="cs-CZ" dirty="0" err="1"/>
              <a:t>due</a:t>
            </a:r>
            <a:r>
              <a:rPr lang="cs-CZ" dirty="0"/>
              <a:t> to </a:t>
            </a:r>
            <a:r>
              <a:rPr lang="cs-CZ" dirty="0" err="1"/>
              <a:t>rise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power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TNK?!</a:t>
            </a:r>
          </a:p>
          <a:p>
            <a:pPr marL="514350" indent="-514350">
              <a:buAutoNum type="alphaLcParenR"/>
            </a:pPr>
            <a:r>
              <a:rPr lang="cs-CZ" dirty="0" err="1"/>
              <a:t>due</a:t>
            </a:r>
            <a:r>
              <a:rPr lang="cs-CZ" dirty="0"/>
              <a:t> to emergence and </a:t>
            </a:r>
            <a:r>
              <a:rPr lang="cs-CZ" dirty="0" err="1"/>
              <a:t>rise</a:t>
            </a:r>
            <a:r>
              <a:rPr lang="cs-CZ" dirty="0"/>
              <a:t> </a:t>
            </a:r>
            <a:r>
              <a:rPr lang="cs-CZ" dirty="0" err="1"/>
              <a:t>satellites</a:t>
            </a:r>
            <a:r>
              <a:rPr lang="cs-CZ" dirty="0"/>
              <a:t>?! </a:t>
            </a:r>
          </a:p>
          <a:p>
            <a:pPr marL="0" indent="0">
              <a:buNone/>
            </a:pPr>
            <a:r>
              <a:rPr lang="cs-CZ" dirty="0"/>
              <a:t>6) G. has </a:t>
            </a:r>
            <a:r>
              <a:rPr lang="cs-CZ" dirty="0" err="1"/>
              <a:t>emerged</a:t>
            </a:r>
            <a:r>
              <a:rPr lang="cs-CZ" dirty="0"/>
              <a:t> </a:t>
            </a:r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Fall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Berlin</a:t>
            </a:r>
            <a:r>
              <a:rPr lang="cs-CZ" dirty="0"/>
              <a:t> Wall?! </a:t>
            </a:r>
          </a:p>
          <a:p>
            <a:pPr marL="514350" indent="-514350">
              <a:buAutoNum type="alphaLcParenR"/>
            </a:pPr>
            <a:r>
              <a:rPr lang="cs-CZ" dirty="0" err="1"/>
              <a:t>due</a:t>
            </a:r>
            <a:r>
              <a:rPr lang="cs-CZ" dirty="0"/>
              <a:t> to </a:t>
            </a:r>
            <a:r>
              <a:rPr lang="cs-CZ" dirty="0" err="1"/>
              <a:t>global</a:t>
            </a:r>
            <a:r>
              <a:rPr lang="cs-CZ" dirty="0"/>
              <a:t> </a:t>
            </a:r>
            <a:r>
              <a:rPr lang="cs-CZ" dirty="0" err="1"/>
              <a:t>trade</a:t>
            </a:r>
            <a:r>
              <a:rPr lang="cs-CZ" dirty="0"/>
              <a:t>?!</a:t>
            </a:r>
          </a:p>
          <a:p>
            <a:pPr marL="514350" indent="-514350">
              <a:buAutoNum type="alphaLcParenR"/>
            </a:pPr>
            <a:r>
              <a:rPr lang="cs-CZ" dirty="0" err="1"/>
              <a:t>due</a:t>
            </a:r>
            <a:r>
              <a:rPr lang="cs-CZ" dirty="0"/>
              <a:t> to emergence and </a:t>
            </a:r>
            <a:r>
              <a:rPr lang="cs-CZ" dirty="0" err="1"/>
              <a:t>rise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internet and </a:t>
            </a:r>
            <a:r>
              <a:rPr lang="cs-CZ" dirty="0" err="1"/>
              <a:t>social</a:t>
            </a:r>
            <a:r>
              <a:rPr lang="cs-CZ" dirty="0"/>
              <a:t> media?!</a:t>
            </a:r>
          </a:p>
          <a:p>
            <a:pPr marL="0" indent="0">
              <a:buNone/>
            </a:pPr>
            <a:r>
              <a:rPr lang="cs-CZ" dirty="0"/>
              <a:t>7) </a:t>
            </a:r>
            <a:r>
              <a:rPr lang="cs-CZ" dirty="0" err="1"/>
              <a:t>Other</a:t>
            </a:r>
            <a:r>
              <a:rPr lang="cs-CZ" dirty="0"/>
              <a:t> – </a:t>
            </a:r>
            <a:r>
              <a:rPr lang="cs-CZ" dirty="0" err="1"/>
              <a:t>which</a:t>
            </a:r>
            <a:r>
              <a:rPr lang="cs-CZ" dirty="0"/>
              <a:t>?! 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5898409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/>
              <a:t>Globalisation</a:t>
            </a:r>
            <a:r>
              <a:rPr lang="cs-CZ" dirty="0"/>
              <a:t> (</a:t>
            </a:r>
            <a:r>
              <a:rPr lang="cs-CZ" dirty="0" err="1"/>
              <a:t>if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exists</a:t>
            </a:r>
            <a:r>
              <a:rPr lang="cs-CZ" dirty="0"/>
              <a:t> </a:t>
            </a:r>
            <a:r>
              <a:rPr lang="cs-CZ" dirty="0" err="1"/>
              <a:t>at</a:t>
            </a:r>
            <a:r>
              <a:rPr lang="cs-CZ" dirty="0"/>
              <a:t> </a:t>
            </a:r>
            <a:r>
              <a:rPr lang="cs-CZ" dirty="0" err="1"/>
              <a:t>all</a:t>
            </a:r>
            <a:r>
              <a:rPr lang="cs-CZ" dirty="0"/>
              <a:t>): </a:t>
            </a:r>
            <a:r>
              <a:rPr lang="cs-CZ" dirty="0" err="1"/>
              <a:t>what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behind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/>
              <a:t>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Economy</a:t>
            </a:r>
            <a:endParaRPr lang="cs-CZ" dirty="0"/>
          </a:p>
          <a:p>
            <a:r>
              <a:rPr lang="cs-CZ" dirty="0" err="1"/>
              <a:t>Politics</a:t>
            </a:r>
            <a:endParaRPr lang="cs-CZ" dirty="0"/>
          </a:p>
          <a:p>
            <a:r>
              <a:rPr lang="cs-CZ" dirty="0" err="1"/>
              <a:t>Culture</a:t>
            </a:r>
            <a:endParaRPr lang="cs-CZ" dirty="0"/>
          </a:p>
          <a:p>
            <a:r>
              <a:rPr lang="cs-CZ" dirty="0"/>
              <a:t>Technology</a:t>
            </a:r>
          </a:p>
          <a:p>
            <a:r>
              <a:rPr lang="cs-CZ" dirty="0"/>
              <a:t>Media</a:t>
            </a:r>
          </a:p>
          <a:p>
            <a:r>
              <a:rPr lang="cs-CZ" dirty="0"/>
              <a:t>(…) </a:t>
            </a:r>
            <a:r>
              <a:rPr lang="cs-CZ" i="1" dirty="0" err="1"/>
              <a:t>which</a:t>
            </a:r>
            <a:r>
              <a:rPr lang="cs-CZ" i="1" dirty="0"/>
              <a:t>?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6668087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/>
              <a:t>Globalisation</a:t>
            </a:r>
            <a:r>
              <a:rPr lang="cs-CZ" dirty="0"/>
              <a:t> and </a:t>
            </a:r>
            <a:r>
              <a:rPr lang="cs-CZ" dirty="0" err="1"/>
              <a:t>leading</a:t>
            </a:r>
            <a:r>
              <a:rPr lang="cs-CZ" dirty="0"/>
              <a:t> </a:t>
            </a:r>
            <a:r>
              <a:rPr lang="cs-CZ" dirty="0" err="1"/>
              <a:t>paradigm</a:t>
            </a:r>
            <a:r>
              <a:rPr lang="cs-CZ" dirty="0"/>
              <a:t>?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err="1"/>
              <a:t>Americanization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World</a:t>
            </a:r>
            <a:endParaRPr lang="cs-CZ" dirty="0"/>
          </a:p>
          <a:p>
            <a:r>
              <a:rPr lang="cs-CZ" dirty="0"/>
              <a:t>„Risk society“ (Ulrich Beck)</a:t>
            </a:r>
          </a:p>
          <a:p>
            <a:r>
              <a:rPr lang="cs-CZ" dirty="0"/>
              <a:t>„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World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Flat</a:t>
            </a:r>
            <a:r>
              <a:rPr lang="cs-CZ" dirty="0"/>
              <a:t>“ (Thomas L. </a:t>
            </a:r>
            <a:r>
              <a:rPr lang="cs-CZ" dirty="0" err="1"/>
              <a:t>Friedman</a:t>
            </a:r>
            <a:r>
              <a:rPr lang="cs-CZ" dirty="0"/>
              <a:t>)</a:t>
            </a:r>
          </a:p>
          <a:p>
            <a:r>
              <a:rPr lang="cs-CZ" dirty="0" err="1"/>
              <a:t>McDonaldization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World</a:t>
            </a:r>
            <a:r>
              <a:rPr lang="cs-CZ" dirty="0"/>
              <a:t> (George </a:t>
            </a:r>
            <a:r>
              <a:rPr lang="cs-CZ" dirty="0" err="1"/>
              <a:t>Ritzer</a:t>
            </a:r>
            <a:r>
              <a:rPr lang="cs-CZ" dirty="0"/>
              <a:t>)</a:t>
            </a:r>
          </a:p>
          <a:p>
            <a:r>
              <a:rPr lang="cs-CZ" dirty="0" err="1"/>
              <a:t>CNNization</a:t>
            </a:r>
            <a:r>
              <a:rPr lang="cs-CZ" dirty="0"/>
              <a:t> (</a:t>
            </a:r>
            <a:r>
              <a:rPr lang="cs-CZ" dirty="0" err="1"/>
              <a:t>Crouteau</a:t>
            </a:r>
            <a:r>
              <a:rPr lang="cs-CZ" dirty="0"/>
              <a:t> – </a:t>
            </a:r>
            <a:r>
              <a:rPr lang="cs-CZ" dirty="0" err="1"/>
              <a:t>Hoynes</a:t>
            </a:r>
            <a:r>
              <a:rPr lang="cs-CZ" dirty="0"/>
              <a:t>)</a:t>
            </a:r>
          </a:p>
          <a:p>
            <a:r>
              <a:rPr lang="cs-CZ" dirty="0" err="1"/>
              <a:t>Hybridization</a:t>
            </a:r>
            <a:r>
              <a:rPr lang="cs-CZ" dirty="0"/>
              <a:t> (</a:t>
            </a:r>
            <a:r>
              <a:rPr lang="cs-CZ" dirty="0" err="1"/>
              <a:t>Hommi</a:t>
            </a:r>
            <a:r>
              <a:rPr lang="cs-CZ" dirty="0"/>
              <a:t> </a:t>
            </a:r>
            <a:r>
              <a:rPr lang="cs-CZ" dirty="0" err="1"/>
              <a:t>Bhabba</a:t>
            </a:r>
            <a:r>
              <a:rPr lang="cs-CZ" dirty="0"/>
              <a:t>)</a:t>
            </a:r>
          </a:p>
          <a:p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World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Global</a:t>
            </a:r>
            <a:r>
              <a:rPr lang="cs-CZ" dirty="0"/>
              <a:t> </a:t>
            </a:r>
            <a:r>
              <a:rPr lang="cs-CZ" dirty="0" err="1"/>
              <a:t>Village</a:t>
            </a:r>
            <a:r>
              <a:rPr lang="cs-CZ" dirty="0"/>
              <a:t> (</a:t>
            </a:r>
            <a:r>
              <a:rPr lang="cs-CZ" dirty="0" err="1"/>
              <a:t>Marshall</a:t>
            </a:r>
            <a:r>
              <a:rPr lang="cs-CZ" dirty="0"/>
              <a:t> </a:t>
            </a:r>
            <a:r>
              <a:rPr lang="cs-CZ" dirty="0" err="1"/>
              <a:t>McLuhan</a:t>
            </a:r>
            <a:r>
              <a:rPr lang="cs-CZ" dirty="0"/>
              <a:t>)</a:t>
            </a:r>
          </a:p>
          <a:p>
            <a:r>
              <a:rPr lang="cs-CZ" dirty="0"/>
              <a:t>„</a:t>
            </a:r>
            <a:r>
              <a:rPr lang="cs-CZ" dirty="0" err="1"/>
              <a:t>Toyotization</a:t>
            </a:r>
            <a:r>
              <a:rPr lang="cs-CZ" dirty="0"/>
              <a:t>“ </a:t>
            </a:r>
          </a:p>
          <a:p>
            <a:r>
              <a:rPr lang="cs-CZ" dirty="0"/>
              <a:t>„</a:t>
            </a:r>
            <a:r>
              <a:rPr lang="cs-CZ" dirty="0" err="1"/>
              <a:t>The</a:t>
            </a:r>
            <a:r>
              <a:rPr lang="cs-CZ" dirty="0"/>
              <a:t> End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History</a:t>
            </a:r>
            <a:r>
              <a:rPr lang="cs-CZ" dirty="0"/>
              <a:t>“ vs. „</a:t>
            </a:r>
            <a:r>
              <a:rPr lang="cs-CZ" dirty="0" err="1"/>
              <a:t>Clash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Civilization</a:t>
            </a:r>
            <a:r>
              <a:rPr lang="cs-CZ" dirty="0"/>
              <a:t>“ (Francis </a:t>
            </a:r>
            <a:r>
              <a:rPr lang="cs-CZ" dirty="0" err="1"/>
              <a:t>Fukuyama</a:t>
            </a:r>
            <a:r>
              <a:rPr lang="cs-CZ" dirty="0"/>
              <a:t> vs. Samuel </a:t>
            </a:r>
            <a:r>
              <a:rPr lang="cs-CZ" dirty="0" err="1"/>
              <a:t>Huntington</a:t>
            </a:r>
            <a:r>
              <a:rPr lang="cs-CZ" dirty="0"/>
              <a:t>)</a:t>
            </a:r>
          </a:p>
          <a:p>
            <a:r>
              <a:rPr lang="cs-CZ" dirty="0"/>
              <a:t>Network society (Manuel </a:t>
            </a:r>
            <a:r>
              <a:rPr lang="cs-CZ" dirty="0" err="1"/>
              <a:t>Castells</a:t>
            </a:r>
            <a:r>
              <a:rPr lang="cs-CZ" dirty="0"/>
              <a:t>)</a:t>
            </a:r>
          </a:p>
          <a:p>
            <a:r>
              <a:rPr lang="en-US" dirty="0" err="1"/>
              <a:t>Chimerica</a:t>
            </a:r>
            <a:r>
              <a:rPr lang="cs-CZ" dirty="0"/>
              <a:t> (</a:t>
            </a:r>
            <a:r>
              <a:rPr lang="en-US" dirty="0"/>
              <a:t>Ferguson </a:t>
            </a:r>
            <a:r>
              <a:rPr lang="cs-CZ" dirty="0"/>
              <a:t>+ </a:t>
            </a:r>
            <a:r>
              <a:rPr lang="en-US" dirty="0" err="1"/>
              <a:t>Schularick</a:t>
            </a:r>
            <a:r>
              <a:rPr lang="cs-CZ" dirty="0"/>
              <a:t>)</a:t>
            </a:r>
          </a:p>
          <a:p>
            <a:r>
              <a:rPr lang="cs-CZ" dirty="0" err="1"/>
              <a:t>The</a:t>
            </a:r>
            <a:r>
              <a:rPr lang="cs-CZ" dirty="0"/>
              <a:t> Post-</a:t>
            </a:r>
            <a:r>
              <a:rPr lang="cs-CZ" dirty="0" err="1"/>
              <a:t>American</a:t>
            </a:r>
            <a:r>
              <a:rPr lang="cs-CZ" dirty="0"/>
              <a:t> </a:t>
            </a:r>
            <a:r>
              <a:rPr lang="cs-CZ" dirty="0" err="1"/>
              <a:t>World</a:t>
            </a:r>
            <a:r>
              <a:rPr lang="cs-CZ" dirty="0"/>
              <a:t> (</a:t>
            </a:r>
            <a:r>
              <a:rPr lang="cs-CZ" dirty="0" err="1"/>
              <a:t>Fareed</a:t>
            </a:r>
            <a:r>
              <a:rPr lang="cs-CZ" dirty="0"/>
              <a:t> </a:t>
            </a:r>
            <a:r>
              <a:rPr lang="cs-CZ" dirty="0" err="1"/>
              <a:t>Zakaria</a:t>
            </a:r>
            <a:r>
              <a:rPr lang="cs-CZ" dirty="0"/>
              <a:t>)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3259268"/>
      </p:ext>
    </p:extLst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/>
              <a:t>Globalisation</a:t>
            </a:r>
            <a:r>
              <a:rPr lang="cs-CZ" dirty="0"/>
              <a:t> &amp; </a:t>
            </a:r>
            <a:r>
              <a:rPr lang="cs-CZ" dirty="0" err="1"/>
              <a:t>Good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Bad</a:t>
            </a:r>
            <a:r>
              <a:rPr lang="cs-CZ" dirty="0"/>
              <a:t>?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i="1" dirty="0"/>
              <a:t>Axiom </a:t>
            </a:r>
            <a:r>
              <a:rPr lang="cs-CZ" i="1" dirty="0" err="1"/>
              <a:t>that</a:t>
            </a:r>
            <a:r>
              <a:rPr lang="cs-CZ" i="1" dirty="0"/>
              <a:t> </a:t>
            </a:r>
            <a:r>
              <a:rPr lang="cs-CZ" b="1" i="1" dirty="0" err="1"/>
              <a:t>Globalization</a:t>
            </a:r>
            <a:r>
              <a:rPr lang="cs-CZ" b="1" i="1" dirty="0"/>
              <a:t> </a:t>
            </a:r>
            <a:r>
              <a:rPr lang="cs-CZ" b="1" i="1" dirty="0" err="1"/>
              <a:t>is</a:t>
            </a:r>
            <a:r>
              <a:rPr lang="cs-CZ" b="1" i="1" dirty="0"/>
              <a:t> GOOD</a:t>
            </a:r>
            <a:r>
              <a:rPr lang="cs-CZ" i="1" dirty="0"/>
              <a:t>: 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err="1"/>
              <a:t>Globalisation</a:t>
            </a:r>
            <a:r>
              <a:rPr lang="cs-CZ" dirty="0"/>
              <a:t> </a:t>
            </a:r>
            <a:r>
              <a:rPr lang="en-US" dirty="0"/>
              <a:t>“</a:t>
            </a:r>
            <a:r>
              <a:rPr lang="en-US" b="1" i="1" dirty="0"/>
              <a:t>has enriched the world scientifically and culturally, and benefited many people economically as well</a:t>
            </a:r>
            <a:r>
              <a:rPr lang="en-US" dirty="0"/>
              <a:t>”</a:t>
            </a:r>
            <a:r>
              <a:rPr lang="cs-CZ" dirty="0"/>
              <a:t> </a:t>
            </a:r>
            <a:r>
              <a:rPr lang="en-US" dirty="0"/>
              <a:t>Amartya Sen</a:t>
            </a:r>
            <a:r>
              <a:rPr lang="cs-CZ" dirty="0"/>
              <a:t>, </a:t>
            </a:r>
            <a:r>
              <a:rPr lang="cs-CZ" dirty="0" err="1"/>
              <a:t>born</a:t>
            </a:r>
            <a:r>
              <a:rPr lang="cs-CZ" dirty="0"/>
              <a:t> 1933, Indian </a:t>
            </a:r>
            <a:r>
              <a:rPr lang="cs-CZ" dirty="0" err="1"/>
              <a:t>Philosopher</a:t>
            </a:r>
            <a:r>
              <a:rPr lang="cs-CZ" dirty="0"/>
              <a:t> and </a:t>
            </a:r>
            <a:r>
              <a:rPr lang="cs-CZ" dirty="0" err="1"/>
              <a:t>Economist</a:t>
            </a:r>
            <a:r>
              <a:rPr lang="cs-CZ" dirty="0"/>
              <a:t>, Nobel </a:t>
            </a:r>
            <a:r>
              <a:rPr lang="cs-CZ" dirty="0" err="1"/>
              <a:t>price</a:t>
            </a:r>
            <a:r>
              <a:rPr lang="cs-CZ" dirty="0"/>
              <a:t> </a:t>
            </a:r>
            <a:r>
              <a:rPr lang="cs-CZ" dirty="0" err="1"/>
              <a:t>holder</a:t>
            </a:r>
            <a:r>
              <a:rPr lang="cs-CZ" dirty="0"/>
              <a:t> (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Economy</a:t>
            </a:r>
            <a:r>
              <a:rPr lang="cs-CZ" dirty="0"/>
              <a:t>)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0226639"/>
      </p:ext>
    </p:extLst>
  </p:cSld>
  <p:clrMapOvr>
    <a:masterClrMapping/>
  </p:clrMapOvr>
  <p:transition spd="slow">
    <p:push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Globalisation</a:t>
            </a:r>
            <a:r>
              <a:rPr lang="cs-CZ" dirty="0"/>
              <a:t> &amp; </a:t>
            </a:r>
            <a:r>
              <a:rPr lang="cs-CZ" dirty="0" err="1"/>
              <a:t>Good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Bad</a:t>
            </a:r>
            <a:r>
              <a:rPr lang="cs-CZ" dirty="0"/>
              <a:t>?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i="1" dirty="0"/>
              <a:t>Axiom </a:t>
            </a:r>
            <a:r>
              <a:rPr lang="cs-CZ" i="1" dirty="0" err="1"/>
              <a:t>that</a:t>
            </a:r>
            <a:r>
              <a:rPr lang="cs-CZ" i="1" dirty="0"/>
              <a:t> </a:t>
            </a:r>
            <a:r>
              <a:rPr lang="cs-CZ" b="1" i="1" dirty="0" err="1"/>
              <a:t>Globalization</a:t>
            </a:r>
            <a:r>
              <a:rPr lang="cs-CZ" b="1" i="1" dirty="0"/>
              <a:t> </a:t>
            </a:r>
            <a:r>
              <a:rPr lang="cs-CZ" b="1" i="1" dirty="0" err="1"/>
              <a:t>is</a:t>
            </a:r>
            <a:r>
              <a:rPr lang="cs-CZ" b="1" i="1" dirty="0"/>
              <a:t> BAD </a:t>
            </a:r>
            <a:r>
              <a:rPr lang="cs-CZ" i="1" dirty="0"/>
              <a:t>(</a:t>
            </a:r>
            <a:r>
              <a:rPr lang="cs-CZ" i="1" dirty="0" err="1"/>
              <a:t>mainly</a:t>
            </a:r>
            <a:r>
              <a:rPr lang="cs-CZ" i="1" dirty="0"/>
              <a:t> </a:t>
            </a:r>
            <a:r>
              <a:rPr lang="cs-CZ" i="1" dirty="0" err="1"/>
              <a:t>critics</a:t>
            </a:r>
            <a:r>
              <a:rPr lang="cs-CZ" i="1" dirty="0"/>
              <a:t> </a:t>
            </a:r>
            <a:r>
              <a:rPr lang="cs-CZ" i="1" dirty="0" err="1"/>
              <a:t>of</a:t>
            </a:r>
            <a:r>
              <a:rPr lang="cs-CZ" i="1" dirty="0"/>
              <a:t> </a:t>
            </a:r>
            <a:r>
              <a:rPr lang="cs-CZ" i="1" dirty="0" err="1"/>
              <a:t>the</a:t>
            </a:r>
            <a:r>
              <a:rPr lang="cs-CZ" i="1" dirty="0"/>
              <a:t> free market </a:t>
            </a:r>
            <a:r>
              <a:rPr lang="cs-CZ" i="1" dirty="0" err="1"/>
              <a:t>economy</a:t>
            </a:r>
            <a:r>
              <a:rPr lang="cs-CZ" i="1" dirty="0"/>
              <a:t>):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deepeing</a:t>
            </a:r>
            <a:r>
              <a:rPr lang="cs-CZ" dirty="0"/>
              <a:t> </a:t>
            </a:r>
            <a:r>
              <a:rPr lang="cs-CZ" dirty="0" err="1"/>
              <a:t>unequalities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world</a:t>
            </a:r>
            <a:r>
              <a:rPr lang="cs-CZ" dirty="0"/>
              <a:t> (Joseph </a:t>
            </a:r>
            <a:r>
              <a:rPr lang="cs-CZ" dirty="0" err="1"/>
              <a:t>Stiglitz</a:t>
            </a:r>
            <a:r>
              <a:rPr lang="cs-CZ" dirty="0"/>
              <a:t>)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2305839"/>
      </p:ext>
    </p:extLst>
  </p:cSld>
  <p:clrMapOvr>
    <a:masterClrMapping/>
  </p:clrMapOvr>
  <p:transition spd="slow">
    <p:push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70386"/>
          </a:xfrm>
        </p:spPr>
        <p:txBody>
          <a:bodyPr>
            <a:normAutofit/>
          </a:bodyPr>
          <a:lstStyle/>
          <a:p>
            <a:r>
              <a:rPr lang="cs-CZ" b="1" dirty="0" err="1"/>
              <a:t>The</a:t>
            </a:r>
            <a:r>
              <a:rPr lang="cs-CZ" b="1" dirty="0"/>
              <a:t> end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presentation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	</a:t>
            </a:r>
          </a:p>
          <a:p>
            <a:pPr marL="0" indent="0">
              <a:buNone/>
            </a:pPr>
            <a:r>
              <a:rPr lang="cs-CZ" b="1" dirty="0"/>
              <a:t>		</a:t>
            </a:r>
          </a:p>
          <a:p>
            <a:pPr marL="0" indent="0">
              <a:buNone/>
            </a:pPr>
            <a:r>
              <a:rPr lang="cs-CZ" b="1" dirty="0"/>
              <a:t>		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E383-84EE-4B98-82F2-1032B6790CBA}" type="slidenum">
              <a:rPr lang="cs-CZ" smtClean="0"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7109541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1547</TotalTime>
  <Words>1617</Words>
  <Application>Microsoft Office PowerPoint</Application>
  <PresentationFormat>Předvádění na obrazovce (4:3)</PresentationFormat>
  <Paragraphs>219</Paragraphs>
  <Slides>26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9" baseType="lpstr">
      <vt:lpstr>Arial</vt:lpstr>
      <vt:lpstr>Calibri</vt:lpstr>
      <vt:lpstr>Motiv systému Office</vt:lpstr>
      <vt:lpstr>Prezentace aplikace PowerPoint</vt:lpstr>
      <vt:lpstr>Globalisation – Introduction definitions – when? - paradigms – modernity – postmodernity etc.</vt:lpstr>
      <vt:lpstr>Globalisation – what sort of definition? </vt:lpstr>
      <vt:lpstr>Dimenzions of globalizations</vt:lpstr>
      <vt:lpstr>Globalization – difficult to define it? </vt:lpstr>
      <vt:lpstr>Globalization – 1st definition suggested: (distant localities &amp; local happenings)</vt:lpstr>
      <vt:lpstr>Globalisation – 2nd definition suggested: (discontinuos change)</vt:lpstr>
      <vt:lpstr>Globalization – when did it started? </vt:lpstr>
      <vt:lpstr>Globalization and its emergence at the begininng of the modern period</vt:lpstr>
      <vt:lpstr>Globalisation and its emergence in modern period</vt:lpstr>
      <vt:lpstr>Globalisation and its emergence in modern period</vt:lpstr>
      <vt:lpstr>Globalisation and its emergence in modern period</vt:lpstr>
      <vt:lpstr>Globalization and its emergence in modern period</vt:lpstr>
      <vt:lpstr>Globalization and modernity</vt:lpstr>
      <vt:lpstr>Globalization and modernity</vt:lpstr>
      <vt:lpstr>Globalization and post-2nd WW</vt:lpstr>
      <vt:lpstr>Globalization and post-2nd WW</vt:lpstr>
      <vt:lpstr>Globalization and modernity</vt:lpstr>
      <vt:lpstr>Globalization and post-modernity</vt:lpstr>
      <vt:lpstr>Discussion (4 items)</vt:lpstr>
      <vt:lpstr>Globalisation: when did it started?</vt:lpstr>
      <vt:lpstr>Globalisation (if it exists at all): what is behind it?</vt:lpstr>
      <vt:lpstr>Globalisation and leading paradigm? </vt:lpstr>
      <vt:lpstr>Globalisation &amp; Good or Bad? </vt:lpstr>
      <vt:lpstr>Globalisation &amp; Good or Bad? </vt:lpstr>
      <vt:lpstr>The end of presentation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GR1 - 1</dc:title>
  <dc:creator>Marta Kollerová</dc:creator>
  <cp:lastModifiedBy>martin.buk@tiscali.cz</cp:lastModifiedBy>
  <cp:revision>31</cp:revision>
  <dcterms:created xsi:type="dcterms:W3CDTF">2015-10-07T08:22:44Z</dcterms:created>
  <dcterms:modified xsi:type="dcterms:W3CDTF">2023-02-26T19:07:23Z</dcterms:modified>
</cp:coreProperties>
</file>