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0680700" cy="7556500"/>
  <p:notesSz cx="10680700" cy="75565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HJVFGM+Arial" panose="020B0604020202020204" pitchFamily="34" charset="0"/>
      <p:regular r:id="rId40"/>
    </p:embeddedFont>
    <p:embeddedFont>
      <p:font typeface="KHHPIV+Times New Roman Bold" panose="02020803070505020304" pitchFamily="18" charset="0"/>
      <p:regular r:id="rId41"/>
      <p:bold r:id="rId42"/>
    </p:embeddedFont>
    <p:embeddedFont>
      <p:font typeface="KWHNKT+Tahoma" panose="020B0604030504040204" pitchFamily="34" charset="0"/>
      <p:regular r:id="rId43"/>
    </p:embeddedFont>
    <p:embeddedFont>
      <p:font typeface="OGHFID+Times New Roman" panose="02020603050405020304" pitchFamily="18" charset="0"/>
      <p:regular r:id="rId44"/>
    </p:embeddedFont>
    <p:embeddedFont>
      <p:font typeface="PBTOHC+Wingdings" pitchFamily="2" charset="2"/>
      <p:regular r:id="rId45"/>
    </p:embeddedFont>
    <p:embeddedFont>
      <p:font typeface="PSPJLI+Arial" panose="020B0604020202020204" pitchFamily="34" charset="0"/>
      <p:regular r:id="rId46"/>
    </p:embeddedFont>
    <p:embeddedFont>
      <p:font typeface="QNUUNR+Tahoma Bold" panose="020B0804030504040204" pitchFamily="34" charset="0"/>
      <p:regular r:id="rId47"/>
      <p:bold r:id="rId48"/>
    </p:embeddedFont>
    <p:embeddedFont>
      <p:font typeface="Times New Roman" panose="02020603050405020304" pitchFamily="18" charset="0"/>
      <p:regular r:id="rId49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12" d="100"/>
          <a:sy n="112" d="100"/>
        </p:scale>
        <p:origin x="1648" y="20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3/10/23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899795" y="1753196"/>
            <a:ext cx="8734425" cy="37896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60273" y="6004706"/>
            <a:ext cx="7864991" cy="741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Ukázka možného</a:t>
            </a:r>
            <a:r>
              <a:rPr sz="2400" spc="26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uspořádání</a:t>
            </a:r>
            <a:r>
              <a:rPr sz="2400" spc="-19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vybavení</a:t>
            </a:r>
            <a:r>
              <a:rPr sz="2400" spc="-2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odborné</a:t>
            </a:r>
            <a:r>
              <a:rPr sz="2400" spc="-12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učebny</a:t>
            </a:r>
            <a:r>
              <a:rPr sz="2400" spc="-25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chemie</a:t>
            </a:r>
          </a:p>
          <a:p>
            <a:pPr marL="0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(foto:</a:t>
            </a:r>
            <a:r>
              <a:rPr sz="2400" spc="-22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L. Pechová)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1 / 33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A943C38-6EE8-BE91-960B-13A4BA81C9F5}"/>
              </a:ext>
            </a:extLst>
          </p:cNvPr>
          <p:cNvSpPr txBox="1"/>
          <p:nvPr/>
        </p:nvSpPr>
        <p:spPr>
          <a:xfrm>
            <a:off x="6492478" y="6790644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autorův archiv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514" y="5643502"/>
            <a:ext cx="4717631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GHFID+Times New Roman"/>
                <a:cs typeface="OGHFID+Times New Roman"/>
              </a:rPr>
              <a:t>Zařízení</a:t>
            </a:r>
            <a:r>
              <a:rPr sz="2400" spc="-45" dirty="0">
                <a:solidFill>
                  <a:srgbClr val="FFFF00"/>
                </a:solidFill>
                <a:latin typeface="OGHFID+Times New Roman"/>
                <a:cs typeface="OGHFID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OGHFID+Times New Roman"/>
                <a:cs typeface="OGHFID+Times New Roman"/>
              </a:rPr>
              <a:t>pro</a:t>
            </a:r>
            <a:r>
              <a:rPr sz="2400" spc="-32" dirty="0">
                <a:solidFill>
                  <a:srgbClr val="FFFF00"/>
                </a:solidFill>
                <a:latin typeface="OGHFID+Times New Roman"/>
                <a:cs typeface="OGHFID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OGHFID+Times New Roman"/>
                <a:cs typeface="OGHFID+Times New Roman"/>
              </a:rPr>
              <a:t>mytí</a:t>
            </a:r>
            <a:r>
              <a:rPr sz="2400" spc="10" dirty="0">
                <a:solidFill>
                  <a:srgbClr val="FFFF00"/>
                </a:solidFill>
                <a:latin typeface="OGHFID+Times New Roman"/>
                <a:cs typeface="OGHFID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OGHFID+Times New Roman"/>
                <a:cs typeface="OGHFID+Times New Roman"/>
              </a:rPr>
              <a:t>skla</a:t>
            </a:r>
            <a:r>
              <a:rPr sz="2400" spc="-12" dirty="0">
                <a:solidFill>
                  <a:srgbClr val="FFFF00"/>
                </a:solidFill>
                <a:latin typeface="OGHFID+Times New Roman"/>
                <a:cs typeface="OGHFID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OGHFID+Times New Roman"/>
                <a:cs typeface="OGHFID+Times New Roman"/>
              </a:rPr>
              <a:t>a sušák nádobí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45421" y="6368496"/>
            <a:ext cx="8474885" cy="262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Zdroj obrázku:</a:t>
            </a:r>
            <a:r>
              <a:rPr sz="1600" spc="17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spc="-19" dirty="0">
                <a:solidFill>
                  <a:srgbClr val="FFFFFF"/>
                </a:solidFill>
                <a:latin typeface="OGHFID+Times New Roman"/>
                <a:cs typeface="OGHFID+Times New Roman"/>
              </a:rPr>
              <a:t>PACHMANN,</a:t>
            </a:r>
            <a:r>
              <a:rPr sz="1600" spc="17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E.,</a:t>
            </a:r>
            <a:r>
              <a:rPr sz="1600" spc="24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HOFMANN,</a:t>
            </a:r>
            <a:r>
              <a:rPr sz="1600" spc="-3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spc="-214" dirty="0">
                <a:solidFill>
                  <a:srgbClr val="FFFFFF"/>
                </a:solidFill>
                <a:latin typeface="OGHFID+Times New Roman"/>
                <a:cs typeface="OGHFID+Times New Roman"/>
              </a:rPr>
              <a:t>V.</a:t>
            </a:r>
            <a:r>
              <a:rPr sz="1600" spc="228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Obec.</a:t>
            </a:r>
            <a:r>
              <a:rPr sz="1600" spc="16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didaktika chemie.</a:t>
            </a:r>
            <a:r>
              <a:rPr sz="1600" spc="52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spc="14" dirty="0">
                <a:solidFill>
                  <a:srgbClr val="FFFFFF"/>
                </a:solidFill>
                <a:latin typeface="OGHFID+Times New Roman"/>
                <a:cs typeface="OGHFID+Times New Roman"/>
              </a:rPr>
              <a:t>1.</a:t>
            </a:r>
            <a:r>
              <a:rPr sz="1600" spc="-32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vyd. Praha : SPN,</a:t>
            </a:r>
            <a:r>
              <a:rPr sz="1600" spc="19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1981.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2 / 33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514" y="6180657"/>
            <a:ext cx="8589672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Ukázka možného zařízení</a:t>
            </a:r>
            <a:r>
              <a:rPr sz="2400" spc="-48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chemické laboratoře</a:t>
            </a:r>
            <a:r>
              <a:rPr sz="2400" spc="-37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2400" baseline="23" dirty="0">
                <a:solidFill>
                  <a:srgbClr val="FFFFFF"/>
                </a:solidFill>
                <a:latin typeface="OGHFID+Times New Roman"/>
                <a:cs typeface="OGHFID+Times New Roman"/>
              </a:rPr>
              <a:t>(Foto</a:t>
            </a:r>
            <a:r>
              <a:rPr sz="2400" spc="-218" baseline="23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2400" spc="-214" baseline="23" dirty="0">
                <a:solidFill>
                  <a:srgbClr val="FFFFFF"/>
                </a:solidFill>
                <a:latin typeface="OGHFID+Times New Roman"/>
                <a:cs typeface="OGHFID+Times New Roman"/>
              </a:rPr>
              <a:t>V.</a:t>
            </a:r>
            <a:r>
              <a:rPr sz="2400" spc="11" baseline="23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2400" baseline="23" dirty="0">
                <a:solidFill>
                  <a:srgbClr val="FFFFFF"/>
                </a:solidFill>
                <a:latin typeface="OGHFID+Times New Roman"/>
                <a:cs typeface="OGHFID+Times New Roman"/>
              </a:rPr>
              <a:t>Machková)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3 / 33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499F64B-F78A-27EA-7250-3218FC64B033}"/>
              </a:ext>
            </a:extLst>
          </p:cNvPr>
          <p:cNvSpPr txBox="1"/>
          <p:nvPr/>
        </p:nvSpPr>
        <p:spPr>
          <a:xfrm>
            <a:off x="6682858" y="6740064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autorův archiv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08828" y="938947"/>
            <a:ext cx="7795281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spc="-12" dirty="0">
                <a:solidFill>
                  <a:srgbClr val="CCFFFF"/>
                </a:solidFill>
                <a:latin typeface="KWHNKT+Tahoma"/>
                <a:cs typeface="KWHNKT+Tahoma"/>
              </a:rPr>
              <a:t>I.</a:t>
            </a:r>
            <a:r>
              <a:rPr sz="4400" spc="35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TPV</a:t>
            </a:r>
            <a:r>
              <a:rPr sz="4400" spc="17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–</a:t>
            </a:r>
            <a:r>
              <a:rPr sz="4400" spc="10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spc="-10" dirty="0">
                <a:solidFill>
                  <a:srgbClr val="CCFFFF"/>
                </a:solidFill>
                <a:latin typeface="KWHNKT+Tahoma"/>
                <a:cs typeface="KWHNKT+Tahoma"/>
              </a:rPr>
              <a:t>b)</a:t>
            </a:r>
            <a:r>
              <a:rPr sz="4400" spc="33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Didaktická</a:t>
            </a:r>
            <a:r>
              <a:rPr sz="4400" spc="-29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technika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08930" y="1862604"/>
            <a:ext cx="7935354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Didaktická</a:t>
            </a:r>
            <a:r>
              <a:rPr sz="2800" spc="35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technika</a:t>
            </a:r>
            <a:r>
              <a:rPr sz="2800" spc="31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-</a:t>
            </a:r>
            <a:r>
              <a:rPr sz="2800" spc="847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technická</a:t>
            </a:r>
            <a:r>
              <a:rPr sz="2800" spc="32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zařízení sloužící k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08930" y="2203999"/>
            <a:ext cx="8789757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zpřístupňování</a:t>
            </a:r>
            <a:r>
              <a:rPr sz="2800" spc="52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informací z učebních pomůcek -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(učební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08930" y="2545396"/>
            <a:ext cx="5721264" cy="893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pomůcky – zdroje těchto informací)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Rozdělení: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08930" y="3398799"/>
            <a:ext cx="8448354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9" dirty="0">
                <a:solidFill>
                  <a:srgbClr val="FFFFFF"/>
                </a:solidFill>
                <a:latin typeface="KWHNKT+Tahoma"/>
                <a:cs typeface="KWHNKT+Tahoma"/>
              </a:rPr>
              <a:t>1.</a:t>
            </a:r>
            <a:r>
              <a:rPr sz="2800" spc="9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zařízení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pro</a:t>
            </a:r>
            <a:r>
              <a:rPr sz="2800" spc="1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nepromítaný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záznam</a:t>
            </a:r>
            <a:r>
              <a:rPr sz="2800" spc="1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(tabule,</a:t>
            </a:r>
            <a:r>
              <a:rPr sz="2800" spc="4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obrazy,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51713" y="3740195"/>
            <a:ext cx="1731768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flipcharty)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08930" y="4166896"/>
            <a:ext cx="8069693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9" dirty="0">
                <a:solidFill>
                  <a:srgbClr val="FFFFFF"/>
                </a:solidFill>
                <a:latin typeface="KWHNKT+Tahoma"/>
                <a:cs typeface="KWHNKT+Tahoma"/>
              </a:rPr>
              <a:t>2.</a:t>
            </a:r>
            <a:r>
              <a:rPr sz="2800" spc="9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zařízení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pro</a:t>
            </a:r>
            <a:r>
              <a:rPr sz="2800" spc="1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promítaný</a:t>
            </a:r>
            <a:r>
              <a:rPr sz="2800" spc="5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statický</a:t>
            </a:r>
            <a:r>
              <a:rPr sz="2800" spc="2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záznam</a:t>
            </a:r>
            <a:r>
              <a:rPr sz="2800" spc="4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(zpětné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351713" y="4508293"/>
            <a:ext cx="6463410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projektory, epiprojektory,</a:t>
            </a:r>
            <a:r>
              <a:rPr sz="2800" spc="3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diaprojektory)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008930" y="4934995"/>
            <a:ext cx="8558433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9" dirty="0">
                <a:solidFill>
                  <a:srgbClr val="FFFFFF"/>
                </a:solidFill>
                <a:latin typeface="KWHNKT+Tahoma"/>
                <a:cs typeface="KWHNKT+Tahoma"/>
              </a:rPr>
              <a:t>3.</a:t>
            </a:r>
            <a:r>
              <a:rPr sz="2800" spc="9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videotechnika (televizory,</a:t>
            </a:r>
            <a:r>
              <a:rPr sz="2800" spc="3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dataprojektory,</a:t>
            </a:r>
            <a:r>
              <a:rPr sz="2800" spc="4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kamery,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351713" y="5276390"/>
            <a:ext cx="6566388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vizualizéry,</a:t>
            </a:r>
            <a:r>
              <a:rPr sz="2800" spc="4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DVD</a:t>
            </a:r>
            <a:r>
              <a:rPr sz="2800" spc="-1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 videorekordéry</a:t>
            </a:r>
            <a:r>
              <a:rPr sz="2800" spc="5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apod.)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008930" y="5703092"/>
            <a:ext cx="8821228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9" dirty="0">
                <a:solidFill>
                  <a:srgbClr val="FFFFFF"/>
                </a:solidFill>
                <a:latin typeface="KWHNKT+Tahoma"/>
                <a:cs typeface="KWHNKT+Tahoma"/>
              </a:rPr>
              <a:t>4.</a:t>
            </a:r>
            <a:r>
              <a:rPr sz="2800" spc="9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počítačová technika – (počítače+interaktivní</a:t>
            </a:r>
            <a:r>
              <a:rPr sz="2800" spc="5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tabule)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4 / 33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19446" y="929891"/>
            <a:ext cx="8771060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FFFF"/>
                </a:solidFill>
                <a:latin typeface="KWHNKT+Tahoma"/>
                <a:cs typeface="KWHNKT+Tahoma"/>
              </a:rPr>
              <a:t>1.Zařízení pro</a:t>
            </a:r>
            <a:r>
              <a:rPr sz="4000" spc="23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000" dirty="0">
                <a:solidFill>
                  <a:srgbClr val="CCFFFF"/>
                </a:solidFill>
                <a:latin typeface="KWHNKT+Tahoma"/>
                <a:cs typeface="KWHNKT+Tahoma"/>
              </a:rPr>
              <a:t>nepromítaný záznam</a:t>
            </a:r>
            <a:r>
              <a:rPr sz="4000" spc="-15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000" spc="-13" dirty="0">
                <a:solidFill>
                  <a:srgbClr val="CCFFFF"/>
                </a:solidFill>
                <a:latin typeface="KWHNKT+Tahoma"/>
                <a:cs typeface="KWHNKT+Tahoma"/>
              </a:rPr>
              <a:t>(I)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07" y="2121815"/>
            <a:ext cx="5504906" cy="234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Zařízení</a:t>
            </a:r>
            <a:r>
              <a:rPr sz="2800" spc="2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pro nepromítaný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záznam:</a:t>
            </a:r>
          </a:p>
          <a:p>
            <a:pPr marL="0" marR="0">
              <a:lnSpc>
                <a:spcPts val="3374"/>
              </a:lnSpc>
              <a:spcBef>
                <a:spcPts val="32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-</a:t>
            </a:r>
            <a:r>
              <a:rPr sz="2800" spc="-19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tabule</a:t>
            </a:r>
          </a:p>
          <a:p>
            <a:pPr marL="0" marR="0">
              <a:lnSpc>
                <a:spcPts val="3374"/>
              </a:lnSpc>
              <a:spcBef>
                <a:spcPts val="32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-</a:t>
            </a:r>
            <a:r>
              <a:rPr sz="2800" spc="-19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obrazy</a:t>
            </a:r>
          </a:p>
          <a:p>
            <a:pPr marL="0" marR="0">
              <a:lnSpc>
                <a:spcPts val="3374"/>
              </a:lnSpc>
              <a:spcBef>
                <a:spcPts val="32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-</a:t>
            </a:r>
            <a:r>
              <a:rPr sz="2800" spc="-19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flipchart bloky</a:t>
            </a:r>
          </a:p>
          <a:p>
            <a:pPr marL="111313" marR="0">
              <a:lnSpc>
                <a:spcPts val="3374"/>
              </a:lnSpc>
              <a:spcBef>
                <a:spcPts val="322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Didaktická</a:t>
            </a:r>
            <a:r>
              <a:rPr sz="2800" spc="3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specifikace: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33521" y="4468761"/>
            <a:ext cx="7474275" cy="936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2250" spc="255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CCFFFF"/>
                </a:solidFill>
                <a:latin typeface="KWHNKT+Tahoma"/>
                <a:cs typeface="KWHNKT+Tahoma"/>
              </a:rPr>
              <a:t>vytváření</a:t>
            </a:r>
            <a:r>
              <a:rPr sz="2800" spc="52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KWHNKT+Tahoma"/>
                <a:cs typeface="KWHNKT+Tahoma"/>
              </a:rPr>
              <a:t>záznamu</a:t>
            </a:r>
            <a:r>
              <a:rPr sz="2800" spc="24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KWHNKT+Tahoma"/>
                <a:cs typeface="KWHNKT+Tahoma"/>
              </a:rPr>
              <a:t>(tabule,</a:t>
            </a:r>
            <a:r>
              <a:rPr sz="2800" spc="44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KWHNKT+Tahoma"/>
                <a:cs typeface="KWHNKT+Tahoma"/>
              </a:rPr>
              <a:t>flipchart bloky)</a:t>
            </a:r>
          </a:p>
          <a:p>
            <a:pPr marL="0" marR="0">
              <a:lnSpc>
                <a:spcPts val="3374"/>
              </a:lnSpc>
              <a:spcBef>
                <a:spcPts val="32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2250" spc="255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CCFFFF"/>
                </a:solidFill>
                <a:latin typeface="KWHNKT+Tahoma"/>
                <a:cs typeface="KWHNKT+Tahoma"/>
              </a:rPr>
              <a:t>kombinovaný</a:t>
            </a:r>
            <a:r>
              <a:rPr sz="2800" spc="51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KWHNKT+Tahoma"/>
                <a:cs typeface="KWHNKT+Tahoma"/>
              </a:rPr>
              <a:t>záznam</a:t>
            </a:r>
            <a:r>
              <a:rPr sz="2800" spc="50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KWHNKT+Tahoma"/>
                <a:cs typeface="KWHNKT+Tahoma"/>
              </a:rPr>
              <a:t>(magnetická tabule)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33521" y="5407470"/>
            <a:ext cx="7843543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2250" spc="255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CCFFFF"/>
                </a:solidFill>
                <a:latin typeface="KWHNKT+Tahoma"/>
                <a:cs typeface="KWHNKT+Tahoma"/>
              </a:rPr>
              <a:t>předkládáme</a:t>
            </a:r>
            <a:r>
              <a:rPr sz="2800" spc="58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KWHNKT+Tahoma"/>
                <a:cs typeface="KWHNKT+Tahoma"/>
              </a:rPr>
              <a:t>hotový</a:t>
            </a:r>
            <a:r>
              <a:rPr sz="2800" spc="23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KWHNKT+Tahoma"/>
                <a:cs typeface="KWHNKT+Tahoma"/>
              </a:rPr>
              <a:t>záznam</a:t>
            </a:r>
            <a:r>
              <a:rPr sz="2800" spc="17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KWHNKT+Tahoma"/>
                <a:cs typeface="KWHNKT+Tahoma"/>
              </a:rPr>
              <a:t>(obrazy,</a:t>
            </a:r>
            <a:r>
              <a:rPr sz="2800" spc="39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KWHNKT+Tahoma"/>
                <a:cs typeface="KWHNKT+Tahoma"/>
              </a:rPr>
              <a:t>tabule,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943131" y="5791519"/>
            <a:ext cx="1556017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CCFFFF"/>
                </a:solidFill>
                <a:latin typeface="KWHNKT+Tahoma"/>
                <a:cs typeface="KWHNKT+Tahoma"/>
              </a:rPr>
              <a:t>flipchart)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5 / 33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94281" y="679862"/>
            <a:ext cx="6185502" cy="12602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FFFF"/>
                </a:solidFill>
                <a:latin typeface="KWHNKT+Tahoma"/>
                <a:cs typeface="KWHNKT+Tahoma"/>
              </a:rPr>
              <a:t>1.Zařízení pro</a:t>
            </a:r>
            <a:r>
              <a:rPr sz="4000" spc="23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000" dirty="0">
                <a:solidFill>
                  <a:srgbClr val="CCFFFF"/>
                </a:solidFill>
                <a:latin typeface="KWHNKT+Tahoma"/>
                <a:cs typeface="KWHNKT+Tahoma"/>
              </a:rPr>
              <a:t>nepromítaný</a:t>
            </a:r>
          </a:p>
          <a:p>
            <a:pPr marL="0" marR="0">
              <a:lnSpc>
                <a:spcPts val="4799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FFFF"/>
                </a:solidFill>
                <a:latin typeface="KWHNKT+Tahoma"/>
                <a:cs typeface="KWHNKT+Tahoma"/>
              </a:rPr>
              <a:t>záznam</a:t>
            </a:r>
            <a:r>
              <a:rPr sz="4000" spc="-15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000" dirty="0">
                <a:solidFill>
                  <a:srgbClr val="CCFFFF"/>
                </a:solidFill>
                <a:latin typeface="KWHNKT+Tahoma"/>
                <a:cs typeface="KWHNKT+Tahoma"/>
              </a:rPr>
              <a:t>(II)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76712" y="2048646"/>
            <a:ext cx="7271523" cy="24493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14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458" baseline="1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Tabule,</a:t>
            </a:r>
            <a:r>
              <a:rPr sz="2800" spc="4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flipchart – univerzální,</a:t>
            </a:r>
            <a:r>
              <a:rPr sz="2800" spc="3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velmi</a:t>
            </a:r>
          </a:p>
          <a:p>
            <a:pPr marL="342968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frekventovaný</a:t>
            </a:r>
            <a:r>
              <a:rPr sz="2800" spc="5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prostředek k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vytváření</a:t>
            </a:r>
          </a:p>
          <a:p>
            <a:pPr marL="342968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záznamu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informací;</a:t>
            </a:r>
            <a:r>
              <a:rPr sz="2800" spc="1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odstranitelná</a:t>
            </a:r>
            <a:r>
              <a:rPr sz="2800" spc="3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stopa;</a:t>
            </a:r>
          </a:p>
          <a:p>
            <a:pPr marL="0" marR="0">
              <a:lnSpc>
                <a:spcPts val="3374"/>
              </a:lnSpc>
              <a:spcBef>
                <a:spcPts val="320"/>
              </a:spcBef>
              <a:spcAft>
                <a:spcPts val="0"/>
              </a:spcAft>
            </a:pPr>
            <a:r>
              <a:rPr sz="3400" baseline="-4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Výhody-</a:t>
            </a:r>
            <a:r>
              <a:rPr sz="2800" spc="3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bezporuchové,</a:t>
            </a:r>
            <a:r>
              <a:rPr sz="2800" spc="3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levné,</a:t>
            </a:r>
            <a:r>
              <a:rPr sz="2800" spc="1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jednoduché,</a:t>
            </a:r>
          </a:p>
          <a:p>
            <a:pPr marL="342968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umožňuje postupné</a:t>
            </a:r>
            <a:r>
              <a:rPr sz="2800" spc="2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vyvíjení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záznamu</a:t>
            </a:r>
            <a:endParaRPr lang="cs-CZ" sz="2800" dirty="0">
              <a:solidFill>
                <a:srgbClr val="FFFFFF"/>
              </a:solidFill>
              <a:latin typeface="KWHNKT+Tahoma"/>
              <a:cs typeface="KWHNKT+Tahoma"/>
            </a:endParaRPr>
          </a:p>
          <a:p>
            <a:pPr marL="342968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800" dirty="0">
                <a:solidFill>
                  <a:srgbClr val="FFFFFF"/>
                </a:solidFill>
                <a:latin typeface="KWHNKT+Tahoma"/>
                <a:cs typeface="KWHNKT+Tahoma"/>
              </a:rPr>
              <a:t>i 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obrazu</a:t>
            </a:r>
            <a:endParaRPr sz="2800" dirty="0">
              <a:solidFill>
                <a:srgbClr val="FFFFFF"/>
              </a:solidFill>
              <a:latin typeface="KWHNKT+Tahoma"/>
              <a:cs typeface="KWHNKT+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6712" y="4523551"/>
            <a:ext cx="7681613" cy="8507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2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2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Nevýhody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– závislé</a:t>
            </a:r>
            <a:r>
              <a:rPr sz="2800" spc="3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na grafickém</a:t>
            </a:r>
            <a:r>
              <a:rPr sz="2800" spc="1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předpokladu</a:t>
            </a:r>
          </a:p>
          <a:p>
            <a:pPr marL="342968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použivatele,</a:t>
            </a:r>
            <a:r>
              <a:rPr sz="2800" spc="3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odvrácení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pedagoga </a:t>
            </a:r>
            <a:r>
              <a:rPr sz="2800" spc="17" dirty="0">
                <a:solidFill>
                  <a:srgbClr val="FFFFFF"/>
                </a:solidFill>
                <a:latin typeface="KWHNKT+Tahoma"/>
                <a:cs typeface="KWHNKT+Tahoma"/>
              </a:rPr>
              <a:t>od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19680" y="5291649"/>
            <a:ext cx="6993760" cy="8507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posluchačů,</a:t>
            </a:r>
            <a:r>
              <a:rPr sz="2800" spc="1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náročné</a:t>
            </a:r>
            <a:r>
              <a:rPr sz="2800" spc="3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kresby</a:t>
            </a:r>
            <a:r>
              <a:rPr sz="2800" spc="2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nelze</a:t>
            </a:r>
            <a:r>
              <a:rPr sz="2800" spc="3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opětovně</a:t>
            </a:r>
          </a:p>
          <a:p>
            <a:pPr marL="0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využít,</a:t>
            </a:r>
            <a:r>
              <a:rPr sz="2800" spc="4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mazání</a:t>
            </a:r>
            <a:r>
              <a:rPr sz="2800" spc="2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záznamu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– mokrá</a:t>
            </a:r>
            <a:r>
              <a:rPr sz="2800" spc="3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tabule;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6 / 33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424" y="651101"/>
            <a:ext cx="5750913" cy="1247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Strategie</a:t>
            </a:r>
            <a:r>
              <a:rPr sz="4400" spc="-38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použití</a:t>
            </a:r>
          </a:p>
          <a:p>
            <a:pPr marL="70180" marR="0">
              <a:lnSpc>
                <a:spcPts val="3374"/>
              </a:lnSpc>
              <a:spcBef>
                <a:spcPts val="828"/>
              </a:spcBef>
              <a:spcAft>
                <a:spcPts val="0"/>
              </a:spcAft>
            </a:pPr>
            <a:r>
              <a:rPr sz="3400" baseline="27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2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Dostatečně</a:t>
            </a:r>
            <a:r>
              <a:rPr sz="2800" spc="2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velké,</a:t>
            </a:r>
            <a:r>
              <a:rPr sz="2800" spc="1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úhledné</a:t>
            </a:r>
            <a:r>
              <a:rPr sz="2800" spc="3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písmo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5605" y="1858095"/>
            <a:ext cx="8606155" cy="893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 potřebné</a:t>
            </a:r>
            <a:r>
              <a:rPr sz="2800" spc="2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výši</a:t>
            </a:r>
            <a:r>
              <a:rPr sz="2800" spc="2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(čitelné pro všechny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žáky</a:t>
            </a:r>
            <a:r>
              <a:rPr sz="2800" spc="3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ve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třídě)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16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1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Suchá křída</a:t>
            </a:r>
            <a:r>
              <a:rPr sz="2800" spc="15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(</a:t>
            </a:r>
            <a:r>
              <a:rPr sz="2800" spc="1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spc="-24" dirty="0">
                <a:solidFill>
                  <a:srgbClr val="FFFFFF"/>
                </a:solidFill>
                <a:latin typeface="KWHNKT+Tahoma"/>
                <a:cs typeface="KWHNKT+Tahoma"/>
              </a:rPr>
              <a:t>na</a:t>
            </a:r>
            <a:r>
              <a:rPr sz="2800" spc="2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kreslení</a:t>
            </a:r>
            <a:r>
              <a:rPr sz="2800" spc="2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či rýsování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ostrá),</a:t>
            </a:r>
            <a:r>
              <a:rPr sz="2800" spc="4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výrazný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58518" y="2626193"/>
            <a:ext cx="2330121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1" dirty="0">
                <a:solidFill>
                  <a:srgbClr val="FFFFFF"/>
                </a:solidFill>
                <a:latin typeface="KWHNKT+Tahoma"/>
                <a:cs typeface="KWHNKT+Tahoma"/>
              </a:rPr>
              <a:t>fix</a:t>
            </a:r>
            <a:r>
              <a:rPr sz="2800" spc="4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(gravitace)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15605" y="3052895"/>
            <a:ext cx="8334931" cy="2088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2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Strategie</a:t>
            </a:r>
            <a:r>
              <a:rPr sz="2800" spc="2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mazání,</a:t>
            </a:r>
            <a:r>
              <a:rPr sz="2800" spc="4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krátkodobost</a:t>
            </a:r>
            <a:r>
              <a:rPr sz="2800" spc="3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expozice záznamu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7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2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Učitel stojí bokem,</a:t>
            </a:r>
            <a:r>
              <a:rPr sz="2800" spc="-2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nemluví </a:t>
            </a:r>
            <a:r>
              <a:rPr sz="2800" spc="-10" dirty="0">
                <a:solidFill>
                  <a:srgbClr val="FFFFFF"/>
                </a:solidFill>
                <a:latin typeface="KWHNKT+Tahoma"/>
                <a:cs typeface="KWHNKT+Tahoma"/>
              </a:rPr>
              <a:t>do</a:t>
            </a:r>
            <a:r>
              <a:rPr sz="2800" spc="1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tabule,</a:t>
            </a:r>
            <a:r>
              <a:rPr sz="2800" spc="1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občas</a:t>
            </a:r>
          </a:p>
          <a:p>
            <a:pPr marL="342913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poodstoupí a kresbu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či zápis kontroluje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40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4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Používáme</a:t>
            </a:r>
            <a:r>
              <a:rPr sz="2800" spc="2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různobarevné</a:t>
            </a:r>
            <a:r>
              <a:rPr sz="2800" spc="2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křídy</a:t>
            </a:r>
            <a:r>
              <a:rPr sz="2800" spc="2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či fixy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1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2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Kreslíme </a:t>
            </a:r>
            <a:r>
              <a:rPr sz="2800" spc="11" dirty="0">
                <a:solidFill>
                  <a:srgbClr val="FFFFFF"/>
                </a:solidFill>
                <a:latin typeface="KWHNKT+Tahoma"/>
                <a:cs typeface="KWHNKT+Tahoma"/>
              </a:rPr>
              <a:t>dle</a:t>
            </a:r>
            <a:r>
              <a:rPr sz="2800" spc="-1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šablon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15605" y="5101098"/>
            <a:ext cx="8097336" cy="893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52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5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Kresba </a:t>
            </a:r>
            <a:r>
              <a:rPr sz="2800" spc="18" dirty="0">
                <a:solidFill>
                  <a:srgbClr val="FFFFFF"/>
                </a:solidFill>
                <a:latin typeface="KWHNKT+Tahoma"/>
                <a:cs typeface="KWHNKT+Tahoma"/>
              </a:rPr>
              <a:t>do</a:t>
            </a:r>
            <a:r>
              <a:rPr sz="2800" spc="-3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předkreslených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obrazů</a:t>
            </a:r>
          </a:p>
          <a:p>
            <a:pPr marL="0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26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2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Pomůcky</a:t>
            </a:r>
            <a:r>
              <a:rPr sz="2800" spc="2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– ukazovátko,</a:t>
            </a:r>
            <a:r>
              <a:rPr sz="2800" spc="4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háček,</a:t>
            </a:r>
            <a:r>
              <a:rPr sz="2800" spc="4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magnety,</a:t>
            </a:r>
            <a:r>
              <a:rPr sz="2800" spc="4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mazací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58518" y="5869369"/>
            <a:ext cx="1813544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prostředky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15605" y="6296070"/>
            <a:ext cx="8500117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13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1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Dělení tabule</a:t>
            </a:r>
            <a:r>
              <a:rPr sz="2800" spc="2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– třetiny (poznámky</a:t>
            </a:r>
            <a:r>
              <a:rPr sz="2800" spc="5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učitele a žáků…)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7 / 33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90940" y="938947"/>
            <a:ext cx="3141526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Školní obraz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49832" y="1801589"/>
            <a:ext cx="7678949" cy="3162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27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850" spc="160" baseline="-2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Fotografie,</a:t>
            </a:r>
            <a:r>
              <a:rPr sz="3200" spc="1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realistická kresba,</a:t>
            </a:r>
            <a:r>
              <a:rPr sz="3200" spc="-1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schéma,</a:t>
            </a:r>
          </a:p>
          <a:p>
            <a:pPr marL="343042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diagram a</a:t>
            </a:r>
            <a:r>
              <a:rPr sz="3200" spc="-2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graf,</a:t>
            </a:r>
            <a:r>
              <a:rPr sz="3200" spc="-1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mapa,</a:t>
            </a:r>
            <a:r>
              <a:rPr sz="3200" spc="-1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názorná</a:t>
            </a:r>
            <a:r>
              <a:rPr sz="3200" spc="-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tabule</a:t>
            </a:r>
          </a:p>
          <a:p>
            <a:pPr marL="343042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(písmem zaznamenané</a:t>
            </a:r>
            <a:r>
              <a:rPr sz="3200" spc="-2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zákonitosti)</a:t>
            </a:r>
          </a:p>
          <a:p>
            <a:pPr marL="0" marR="0">
              <a:lnSpc>
                <a:spcPts val="3867"/>
              </a:lnSpc>
              <a:spcBef>
                <a:spcPts val="789"/>
              </a:spcBef>
              <a:spcAft>
                <a:spcPts val="0"/>
              </a:spcAft>
            </a:pPr>
            <a:r>
              <a:rPr sz="3850" baseline="-8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850" spc="-165" baseline="-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Periodická</a:t>
            </a:r>
            <a:r>
              <a:rPr sz="3200" spc="10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soustava</a:t>
            </a:r>
            <a:r>
              <a:rPr sz="3200" spc="15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prvků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3850" baseline="-26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850" spc="-165" baseline="-2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Zavěšování ve</a:t>
            </a:r>
            <a:r>
              <a:rPr sz="3200" spc="-3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třídě </a:t>
            </a:r>
            <a:r>
              <a:rPr sz="3200" spc="13" dirty="0">
                <a:solidFill>
                  <a:srgbClr val="FFFFFF"/>
                </a:solidFill>
                <a:latin typeface="KWHNKT+Tahoma"/>
                <a:cs typeface="KWHNKT+Tahoma"/>
              </a:rPr>
              <a:t>pro</a:t>
            </a:r>
            <a:r>
              <a:rPr sz="3200" spc="-2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delší dobu</a:t>
            </a:r>
          </a:p>
          <a:p>
            <a:pPr marL="343042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expozice informací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49833" y="5020292"/>
            <a:ext cx="5796846" cy="10170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26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850" spc="-165" baseline="-2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Nezbytné součásti expozice –</a:t>
            </a:r>
          </a:p>
          <a:p>
            <a:pPr marL="343042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ukazovátko,</a:t>
            </a:r>
            <a:r>
              <a:rPr sz="3200" spc="-1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KWHNKT+Tahoma"/>
                <a:cs typeface="KWHNKT+Tahoma"/>
              </a:rPr>
              <a:t>háček</a:t>
            </a:r>
            <a:r>
              <a:rPr sz="3200" spc="-4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k zavěšení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8 / 33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41554" y="722653"/>
            <a:ext cx="8402096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spc="-24" dirty="0">
                <a:solidFill>
                  <a:srgbClr val="CCFFFF"/>
                </a:solidFill>
                <a:latin typeface="KWHNKT+Tahoma"/>
                <a:cs typeface="KWHNKT+Tahoma"/>
              </a:rPr>
              <a:t>2.</a:t>
            </a:r>
            <a:r>
              <a:rPr sz="4400" spc="47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Zařízení pro</a:t>
            </a:r>
            <a:r>
              <a:rPr sz="4400" spc="-16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promítaný</a:t>
            </a:r>
            <a:r>
              <a:rPr sz="4400" spc="-50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záznam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76712" y="1832261"/>
            <a:ext cx="8184118" cy="1205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14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1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Zpětné projektory</a:t>
            </a:r>
            <a:r>
              <a:rPr sz="2800" spc="27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– projekce při</a:t>
            </a:r>
            <a:r>
              <a:rPr sz="2800" spc="-1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denním</a:t>
            </a:r>
          </a:p>
          <a:p>
            <a:pPr marL="342968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světle,</a:t>
            </a:r>
            <a:r>
              <a:rPr sz="2800" spc="1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příprava</a:t>
            </a:r>
            <a:r>
              <a:rPr sz="2800" spc="3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na promítání 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jednoduchá</a:t>
            </a:r>
            <a:r>
              <a:rPr sz="2800" spc="3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endParaRPr lang="cs-CZ" sz="2800" spc="31" dirty="0">
              <a:solidFill>
                <a:srgbClr val="FFFFFF"/>
              </a:solidFill>
              <a:latin typeface="KWHNKT+Tahoma"/>
              <a:cs typeface="KWHNKT+Tahoma"/>
            </a:endParaRPr>
          </a:p>
          <a:p>
            <a:pPr marL="342968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800" dirty="0">
                <a:solidFill>
                  <a:srgbClr val="FFFFFF"/>
                </a:solidFill>
                <a:latin typeface="KWHNKT+Tahoma"/>
                <a:cs typeface="KWHNKT+Tahoma"/>
              </a:rPr>
              <a:t>a 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levná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;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11958" y="3069713"/>
            <a:ext cx="7731691" cy="28563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6" dirty="0">
                <a:solidFill>
                  <a:srgbClr val="FFFFFF"/>
                </a:solidFill>
                <a:latin typeface="KWHNKT+Tahoma"/>
                <a:cs typeface="KWHNKT+Tahoma"/>
              </a:rPr>
              <a:t>a)</a:t>
            </a:r>
            <a:r>
              <a:rPr sz="2800" spc="2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projektory</a:t>
            </a:r>
            <a:r>
              <a:rPr sz="2800" spc="2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jednokomorové</a:t>
            </a:r>
            <a:r>
              <a:rPr sz="2800" spc="2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– klasický</a:t>
            </a:r>
          </a:p>
          <a:p>
            <a:pPr marL="120329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průsvit,</a:t>
            </a:r>
            <a:r>
              <a:rPr sz="2800" spc="1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umožňují</a:t>
            </a:r>
            <a:r>
              <a:rPr sz="2800" spc="-1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sledování „zakrytého</a:t>
            </a:r>
            <a:r>
              <a:rPr sz="2800" spc="3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textu“-</a:t>
            </a:r>
          </a:p>
          <a:p>
            <a:pPr marL="120329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velmi</a:t>
            </a:r>
            <a:r>
              <a:rPr sz="2800" spc="2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výhodné</a:t>
            </a:r>
            <a:r>
              <a:rPr sz="2800" spc="2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pro</a:t>
            </a:r>
            <a:r>
              <a:rPr sz="2800" spc="1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přednášejícího</a:t>
            </a:r>
            <a:r>
              <a:rPr sz="2800" spc="3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KWHNKT+Tahoma"/>
                <a:cs typeface="KWHNKT+Tahoma"/>
              </a:rPr>
              <a:t>(ví,</a:t>
            </a:r>
            <a:r>
              <a:rPr sz="2800" spc="4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jaká</a:t>
            </a:r>
          </a:p>
          <a:p>
            <a:pPr marL="120329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tematika</a:t>
            </a:r>
            <a:r>
              <a:rPr sz="2800" spc="3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bude následovat)</a:t>
            </a:r>
          </a:p>
          <a:p>
            <a:pPr marL="0" marR="0">
              <a:lnSpc>
                <a:spcPts val="3374"/>
              </a:lnSpc>
              <a:spcBef>
                <a:spcPts val="320"/>
              </a:spcBef>
              <a:spcAft>
                <a:spcPts val="0"/>
              </a:spcAft>
            </a:pPr>
            <a:r>
              <a:rPr sz="2800" spc="-10" dirty="0">
                <a:solidFill>
                  <a:srgbClr val="FFFFFF"/>
                </a:solidFill>
                <a:latin typeface="KWHNKT+Tahoma"/>
                <a:cs typeface="KWHNKT+Tahoma"/>
              </a:rPr>
              <a:t>b)</a:t>
            </a:r>
            <a:r>
              <a:rPr sz="2800" spc="2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projektory</a:t>
            </a:r>
            <a:r>
              <a:rPr sz="2800" spc="2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reflexní</a:t>
            </a:r>
            <a:r>
              <a:rPr sz="2800" spc="2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– přenosné,</a:t>
            </a:r>
            <a:r>
              <a:rPr sz="2800" spc="1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skládací;</a:t>
            </a:r>
          </a:p>
          <a:p>
            <a:pPr marL="120329" marR="0">
              <a:lnSpc>
                <a:spcPts val="3024"/>
              </a:lnSpc>
              <a:spcBef>
                <a:spcPts val="5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„zakrytý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text“ je „nečitelný“</a:t>
            </a:r>
            <a:r>
              <a:rPr sz="2800" spc="1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pro</a:t>
            </a:r>
          </a:p>
          <a:p>
            <a:pPr marL="120329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přednášejícího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9 / 33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801" y="651101"/>
            <a:ext cx="4232491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spc="-24" dirty="0">
                <a:solidFill>
                  <a:srgbClr val="CCFFFF"/>
                </a:solidFill>
                <a:latin typeface="KWHNKT+Tahoma"/>
                <a:cs typeface="KWHNKT+Tahoma"/>
              </a:rPr>
              <a:t>3.</a:t>
            </a:r>
            <a:r>
              <a:rPr sz="4400" spc="47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Videotechnika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5605" y="1717827"/>
            <a:ext cx="8423856" cy="12348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Uzavřený</a:t>
            </a:r>
            <a:r>
              <a:rPr sz="2800" spc="24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televizní</a:t>
            </a:r>
            <a:r>
              <a:rPr sz="2800" spc="23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okruh</a:t>
            </a:r>
            <a:r>
              <a:rPr sz="2800" spc="21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– sestava</a:t>
            </a:r>
            <a:r>
              <a:rPr sz="2800" spc="3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vytvořená</a:t>
            </a:r>
          </a:p>
          <a:p>
            <a:pPr marL="342913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propojením</a:t>
            </a:r>
            <a:r>
              <a:rPr sz="2800" spc="1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jednotlivých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součástí</a:t>
            </a:r>
            <a:r>
              <a:rPr sz="2800" spc="2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televizní techniky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15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1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Součásti uzavřeného</a:t>
            </a:r>
            <a:r>
              <a:rPr sz="2800" spc="3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televizního okruhu: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49329" y="2912626"/>
            <a:ext cx="7856292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6" dirty="0">
                <a:solidFill>
                  <a:srgbClr val="FFFFFF"/>
                </a:solidFill>
                <a:latin typeface="KWHNKT+Tahoma"/>
                <a:cs typeface="KWHNKT+Tahoma"/>
              </a:rPr>
              <a:t>a)</a:t>
            </a:r>
            <a:r>
              <a:rPr sz="2800" spc="3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snímací zařízení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– přeměna světelného</a:t>
            </a:r>
            <a:r>
              <a:rPr sz="2800" spc="4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signálu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58518" y="3254022"/>
            <a:ext cx="7713310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na elektrický</a:t>
            </a:r>
            <a:r>
              <a:rPr sz="2800" spc="2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nebo digitální; kamery</a:t>
            </a:r>
            <a:r>
              <a:rPr sz="2800" spc="2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(vizualizéry,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49329" y="3595418"/>
            <a:ext cx="6989024" cy="893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189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čtecí kamery,</a:t>
            </a:r>
            <a:r>
              <a:rPr sz="2800" spc="1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kompaktní</a:t>
            </a:r>
            <a:r>
              <a:rPr sz="2800" spc="5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kamery</a:t>
            </a:r>
            <a:r>
              <a:rPr sz="2800" spc="2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apod.)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0" dirty="0">
                <a:solidFill>
                  <a:srgbClr val="FFFFFF"/>
                </a:solidFill>
                <a:latin typeface="KWHNKT+Tahoma"/>
                <a:cs typeface="KWHNKT+Tahoma"/>
              </a:rPr>
              <a:t>b)</a:t>
            </a:r>
            <a:r>
              <a:rPr sz="2800" spc="1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záznamová</a:t>
            </a:r>
            <a:r>
              <a:rPr sz="2800" spc="61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zařízení</a:t>
            </a:r>
            <a:r>
              <a:rPr sz="2800" spc="11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– umožňují uchování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58518" y="4363516"/>
            <a:ext cx="7874392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získaného signálu</a:t>
            </a:r>
            <a:r>
              <a:rPr sz="2800" spc="2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 analogové</a:t>
            </a:r>
            <a:r>
              <a:rPr sz="2800" spc="2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spc="22" dirty="0">
                <a:solidFill>
                  <a:srgbClr val="FFFFFF"/>
                </a:solidFill>
                <a:latin typeface="KWHNKT+Tahoma"/>
                <a:cs typeface="KWHNKT+Tahoma"/>
              </a:rPr>
              <a:t>či</a:t>
            </a:r>
            <a:r>
              <a:rPr sz="2800" spc="-5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digitální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podobě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458518" y="4704912"/>
            <a:ext cx="6168682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(videorekordéry,</a:t>
            </a:r>
            <a:r>
              <a:rPr sz="2800" spc="3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dvd</a:t>
            </a:r>
            <a:r>
              <a:rPr sz="2800" spc="1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rekordéry</a:t>
            </a:r>
            <a:r>
              <a:rPr sz="2800" spc="2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apod.)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49329" y="5131614"/>
            <a:ext cx="6853819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c)</a:t>
            </a:r>
            <a:r>
              <a:rPr sz="2800" spc="1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zobrazovací</a:t>
            </a:r>
            <a:r>
              <a:rPr sz="2800" spc="21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jednotky</a:t>
            </a:r>
            <a:r>
              <a:rPr sz="2800" spc="885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-</a:t>
            </a:r>
            <a:r>
              <a:rPr sz="2800" spc="-1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zpětná</a:t>
            </a:r>
            <a:r>
              <a:rPr sz="2800" spc="3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přeměna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458518" y="5473010"/>
            <a:ext cx="7370922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elektrického</a:t>
            </a:r>
            <a:r>
              <a:rPr sz="2800" spc="1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nebo</a:t>
            </a:r>
            <a:r>
              <a:rPr sz="2800" spc="3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digitálního</a:t>
            </a:r>
            <a:r>
              <a:rPr sz="2800" spc="1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signálu</a:t>
            </a:r>
            <a:r>
              <a:rPr sz="2800" spc="2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na signál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458518" y="5814406"/>
            <a:ext cx="6719076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světelný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(monitory,</a:t>
            </a:r>
            <a:r>
              <a:rPr sz="2800" spc="4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dataprojektory</a:t>
            </a:r>
            <a:r>
              <a:rPr sz="2800" spc="5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apod.)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10 / 33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69773" y="532162"/>
            <a:ext cx="8088282" cy="1138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KWHNKT+Tahoma"/>
                <a:cs typeface="KWHNKT+Tahoma"/>
              </a:rPr>
              <a:t>Formy využití videotechniky</a:t>
            </a:r>
            <a:r>
              <a:rPr sz="3600" spc="35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3600" spc="-29" dirty="0">
                <a:solidFill>
                  <a:srgbClr val="CCFFFF"/>
                </a:solidFill>
                <a:latin typeface="KWHNKT+Tahoma"/>
                <a:cs typeface="KWHNKT+Tahoma"/>
              </a:rPr>
              <a:t>ve</a:t>
            </a:r>
            <a:r>
              <a:rPr sz="3600" spc="33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KWHNKT+Tahoma"/>
                <a:cs typeface="KWHNKT+Tahoma"/>
              </a:rPr>
              <a:t>školních</a:t>
            </a:r>
          </a:p>
          <a:p>
            <a:pPr marL="0" marR="0">
              <a:lnSpc>
                <a:spcPts val="4320"/>
              </a:lnSpc>
              <a:spcBef>
                <a:spcPts val="5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KWHNKT+Tahoma"/>
                <a:cs typeface="KWHNKT+Tahoma"/>
              </a:rPr>
              <a:t>podmínkách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418" y="1946430"/>
            <a:ext cx="7574472" cy="3943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12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850" spc="-167" baseline="1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Prezentace</a:t>
            </a:r>
            <a:r>
              <a:rPr sz="3200" spc="-2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videopořadů všech typů,</a:t>
            </a:r>
          </a:p>
          <a:p>
            <a:pPr marL="342847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včetně TVŠ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3850" baseline="12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850" spc="-167" baseline="1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Video</a:t>
            </a:r>
            <a:r>
              <a:rPr sz="3200" spc="-2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jako</a:t>
            </a:r>
            <a:r>
              <a:rPr sz="3200" spc="2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systém přenosu informací</a:t>
            </a:r>
          </a:p>
          <a:p>
            <a:pPr marL="0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3850" baseline="6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850" spc="-167" baseline="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Video</a:t>
            </a:r>
            <a:r>
              <a:rPr sz="3200" spc="-2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v systému kontroly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3850" baseline="-12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850" spc="-167" baseline="-1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Snímání,</a:t>
            </a:r>
            <a:r>
              <a:rPr sz="3200" spc="1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přenos</a:t>
            </a:r>
            <a:r>
              <a:rPr sz="3200" spc="-3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a</a:t>
            </a:r>
            <a:r>
              <a:rPr sz="3200" spc="-2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záznam experimentů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3850" baseline="-31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850" spc="-167" baseline="-3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Metoda</a:t>
            </a:r>
            <a:r>
              <a:rPr sz="3200" spc="-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mikrovyučování</a:t>
            </a:r>
          </a:p>
          <a:p>
            <a:pPr marL="0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3850" baseline="10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850" spc="-167" baseline="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Metoda</a:t>
            </a:r>
            <a:r>
              <a:rPr sz="3200" spc="-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videosimulací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11 / 33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750750" y="3858441"/>
            <a:ext cx="1063914" cy="7502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https://ww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spc="-14" dirty="0">
                <a:solidFill>
                  <a:srgbClr val="FFFFFF"/>
                </a:solidFill>
                <a:latin typeface="OGHFID+Times New Roman"/>
                <a:cs typeface="OGHFID+Times New Roman"/>
              </a:rPr>
              <a:t>w.alza.cz/v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ankyo-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750750" y="4589929"/>
            <a:ext cx="761082" cy="262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leisure-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750750" y="4833791"/>
            <a:ext cx="1019916" cy="7502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430wx-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d6931627.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htm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12 / 33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D0F8D787-0D87-4CD5-D473-24BEB1A966B4}"/>
              </a:ext>
            </a:extLst>
          </p:cNvPr>
          <p:cNvSpPr txBox="1"/>
          <p:nvPr/>
        </p:nvSpPr>
        <p:spPr>
          <a:xfrm>
            <a:off x="875854" y="6835123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autorův archiv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590" y="6076292"/>
            <a:ext cx="8188647" cy="865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GHFID+Times New Roman"/>
                <a:cs typeface="OGHFID+Times New Roman"/>
              </a:rPr>
              <a:t>Přednáška</a:t>
            </a:r>
            <a:r>
              <a:rPr sz="2400" spc="-10" dirty="0">
                <a:solidFill>
                  <a:srgbClr val="FFFF00"/>
                </a:solidFill>
                <a:latin typeface="OGHFID+Times New Roman"/>
                <a:cs typeface="OGHFID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OGHFID+Times New Roman"/>
                <a:cs typeface="OGHFID+Times New Roman"/>
              </a:rPr>
              <a:t>s prezentací</a:t>
            </a:r>
            <a:r>
              <a:rPr sz="2400" spc="-45" dirty="0">
                <a:solidFill>
                  <a:srgbClr val="FFFF00"/>
                </a:solidFill>
                <a:latin typeface="OGHFID+Times New Roman"/>
                <a:cs typeface="OGHFID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OGHFID+Times New Roman"/>
                <a:cs typeface="OGHFID+Times New Roman"/>
              </a:rPr>
              <a:t>detailu</a:t>
            </a:r>
            <a:r>
              <a:rPr sz="2400" spc="-52" dirty="0">
                <a:solidFill>
                  <a:srgbClr val="FFFF00"/>
                </a:solidFill>
                <a:latin typeface="OGHFID+Times New Roman"/>
                <a:cs typeface="OGHFID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OGHFID+Times New Roman"/>
                <a:cs typeface="OGHFID+Times New Roman"/>
              </a:rPr>
              <a:t>realizovaných</a:t>
            </a:r>
            <a:r>
              <a:rPr sz="2400" spc="-24" dirty="0">
                <a:solidFill>
                  <a:srgbClr val="FFFF00"/>
                </a:solidFill>
                <a:latin typeface="OGHFID+Times New Roman"/>
                <a:cs typeface="OGHFID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OGHFID+Times New Roman"/>
                <a:cs typeface="OGHFID+Times New Roman"/>
              </a:rPr>
              <a:t>experimentů</a:t>
            </a:r>
          </a:p>
          <a:p>
            <a:pPr marL="0" marR="0">
              <a:lnSpc>
                <a:spcPts val="1767"/>
              </a:lnSpc>
              <a:spcBef>
                <a:spcPts val="12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(Zdroj</a:t>
            </a:r>
            <a:r>
              <a:rPr sz="1600" spc="18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obrázku:</a:t>
            </a:r>
            <a:r>
              <a:rPr sz="1600" spc="17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BÍLEK, M.,</a:t>
            </a:r>
            <a:r>
              <a:rPr sz="1600" spc="16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(2007):</a:t>
            </a:r>
            <a:r>
              <a:rPr sz="1600" spc="-14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spc="-27" dirty="0">
                <a:solidFill>
                  <a:srgbClr val="FFFFFF"/>
                </a:solidFill>
                <a:latin typeface="OGHFID+Times New Roman"/>
                <a:cs typeface="OGHFID+Times New Roman"/>
              </a:rPr>
              <a:t>Vybrané</a:t>
            </a:r>
            <a:r>
              <a:rPr sz="1600" spc="5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aspekty vizualizace</a:t>
            </a:r>
            <a:r>
              <a:rPr sz="1600" spc="39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učiva přírodovědných předmětů;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spc="-52" dirty="0">
                <a:solidFill>
                  <a:srgbClr val="FFFFFF"/>
                </a:solidFill>
                <a:latin typeface="OGHFID+Times New Roman"/>
                <a:cs typeface="OGHFID+Times New Roman"/>
              </a:rPr>
              <a:t>MꝸV,</a:t>
            </a:r>
            <a:r>
              <a:rPr sz="1600" spc="34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Hradec Králové,</a:t>
            </a:r>
            <a:r>
              <a:rPr sz="1600" spc="14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1. vyd.,</a:t>
            </a:r>
            <a:r>
              <a:rPr sz="1600" spc="16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180</a:t>
            </a:r>
            <a:r>
              <a:rPr sz="1600" spc="15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s.)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13 / 33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537" y="722653"/>
            <a:ext cx="7961588" cy="33502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2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spc="-24" dirty="0">
                <a:solidFill>
                  <a:srgbClr val="CCFFFF"/>
                </a:solidFill>
                <a:latin typeface="KWHNKT+Tahoma"/>
                <a:cs typeface="KWHNKT+Tahoma"/>
              </a:rPr>
              <a:t>4.</a:t>
            </a:r>
            <a:r>
              <a:rPr sz="4400" spc="47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Počítačová</a:t>
            </a:r>
            <a:r>
              <a:rPr sz="4400" spc="-33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technika</a:t>
            </a:r>
          </a:p>
          <a:p>
            <a:pPr marL="0" marR="0">
              <a:lnSpc>
                <a:spcPts val="3867"/>
              </a:lnSpc>
              <a:spcBef>
                <a:spcPts val="768"/>
              </a:spcBef>
              <a:spcAft>
                <a:spcPts val="0"/>
              </a:spcAft>
            </a:pPr>
            <a:r>
              <a:rPr sz="3850" baseline="37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850" spc="-165" baseline="3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Počítačová</a:t>
            </a:r>
            <a:r>
              <a:rPr sz="3200" spc="12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technika</a:t>
            </a:r>
            <a:r>
              <a:rPr sz="3200" spc="15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včetně zobrazovacích</a:t>
            </a:r>
          </a:p>
          <a:p>
            <a:pPr marL="343011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zařízení představuje</a:t>
            </a:r>
            <a:r>
              <a:rPr sz="3200" spc="-2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vhodný</a:t>
            </a:r>
            <a:r>
              <a:rPr sz="3200" spc="3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soubor</a:t>
            </a:r>
          </a:p>
          <a:p>
            <a:pPr marL="343011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prostředků</a:t>
            </a:r>
            <a:r>
              <a:rPr sz="3200" spc="-3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spc="13" dirty="0">
                <a:solidFill>
                  <a:srgbClr val="FFFFFF"/>
                </a:solidFill>
                <a:latin typeface="KWHNKT+Tahoma"/>
                <a:cs typeface="KWHNKT+Tahoma"/>
              </a:rPr>
              <a:t>pro</a:t>
            </a:r>
            <a:r>
              <a:rPr sz="3200" spc="-2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podporu výuky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3850" baseline="-4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850" spc="-165" baseline="-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Základní součásti – PC (zpravidla</a:t>
            </a:r>
          </a:p>
          <a:p>
            <a:pPr marL="343011" marR="0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notebook)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58549" y="4128791"/>
            <a:ext cx="7963853" cy="16021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4511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-</a:t>
            </a:r>
            <a:r>
              <a:rPr sz="3200" spc="1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vhodný software (Microsoft</a:t>
            </a:r>
            <a:r>
              <a:rPr sz="3200" spc="-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PowerPoint?)</a:t>
            </a:r>
          </a:p>
          <a:p>
            <a:pPr marL="164511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-</a:t>
            </a:r>
            <a:r>
              <a:rPr sz="3200" spc="1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zobrazovací</a:t>
            </a:r>
            <a:r>
              <a:rPr sz="3200" spc="-3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jednotka</a:t>
            </a:r>
            <a:r>
              <a:rPr sz="3200" spc="-2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(zpravidla</a:t>
            </a:r>
          </a:p>
          <a:p>
            <a:pPr marL="0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dataprojektor)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14 / 33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79616" y="795843"/>
            <a:ext cx="8665136" cy="54623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184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Tvorba</a:t>
            </a:r>
            <a:r>
              <a:rPr sz="4400" spc="11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prezentace</a:t>
            </a:r>
          </a:p>
          <a:p>
            <a:pPr marL="0" marR="0">
              <a:lnSpc>
                <a:spcPts val="3374"/>
              </a:lnSpc>
              <a:spcBef>
                <a:spcPts val="420"/>
              </a:spcBef>
              <a:spcAft>
                <a:spcPts val="0"/>
              </a:spcAft>
            </a:pPr>
            <a:r>
              <a:rPr sz="3400" baseline="-28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2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Stručné,</a:t>
            </a:r>
            <a:r>
              <a:rPr sz="2800" spc="1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strukturované</a:t>
            </a:r>
            <a:r>
              <a:rPr sz="2800" spc="5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 heslovité vyjádření</a:t>
            </a:r>
            <a:r>
              <a:rPr sz="2800" spc="2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obsahu</a:t>
            </a:r>
          </a:p>
          <a:p>
            <a:pPr marL="0" marR="0">
              <a:lnSpc>
                <a:spcPts val="3374"/>
              </a:lnSpc>
              <a:spcBef>
                <a:spcPts val="320"/>
              </a:spcBef>
              <a:spcAft>
                <a:spcPts val="0"/>
              </a:spcAft>
            </a:pPr>
            <a:r>
              <a:rPr sz="3400" baseline="-33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3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Čitelný,</a:t>
            </a:r>
            <a:r>
              <a:rPr sz="2800" spc="4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přehledný a atraktivní</a:t>
            </a:r>
            <a:r>
              <a:rPr sz="2800" spc="5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text doplněný</a:t>
            </a:r>
            <a:r>
              <a:rPr sz="2800" spc="2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obrazy</a:t>
            </a:r>
          </a:p>
          <a:p>
            <a:pPr marL="0" marR="0">
              <a:lnSpc>
                <a:spcPts val="3374"/>
              </a:lnSpc>
              <a:spcBef>
                <a:spcPts val="322"/>
              </a:spcBef>
              <a:spcAft>
                <a:spcPts val="0"/>
              </a:spcAft>
            </a:pPr>
            <a:r>
              <a:rPr sz="3400" baseline="21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2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Stavebním</a:t>
            </a:r>
            <a:r>
              <a:rPr sz="2800" spc="1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prvkem</a:t>
            </a:r>
            <a:r>
              <a:rPr sz="2800" spc="1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prezentace</a:t>
            </a:r>
            <a:r>
              <a:rPr sz="2800" spc="2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jsou i mezery</a:t>
            </a:r>
          </a:p>
          <a:p>
            <a:pPr marL="342881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(doporučení – max.</a:t>
            </a:r>
            <a:r>
              <a:rPr sz="2800" spc="1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7 řádků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na slide)</a:t>
            </a:r>
          </a:p>
          <a:p>
            <a:pPr marL="0" marR="0">
              <a:lnSpc>
                <a:spcPts val="3374"/>
              </a:lnSpc>
              <a:spcBef>
                <a:spcPts val="320"/>
              </a:spcBef>
              <a:spcAft>
                <a:spcPts val="0"/>
              </a:spcAft>
            </a:pPr>
            <a:r>
              <a:rPr sz="3400" baseline="10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Používejte</a:t>
            </a:r>
            <a:r>
              <a:rPr sz="2800" spc="2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spc="-12" dirty="0">
                <a:solidFill>
                  <a:srgbClr val="FFFFFF"/>
                </a:solidFill>
                <a:latin typeface="KWHNKT+Tahoma"/>
                <a:cs typeface="KWHNKT+Tahoma"/>
              </a:rPr>
              <a:t>max.</a:t>
            </a:r>
            <a:r>
              <a:rPr sz="2800" spc="5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3</a:t>
            </a:r>
            <a:r>
              <a:rPr sz="2800" spc="-2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barvy,</a:t>
            </a:r>
            <a:r>
              <a:rPr sz="2800" spc="3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související prvky</a:t>
            </a:r>
            <a:r>
              <a:rPr sz="2800" spc="2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označte</a:t>
            </a:r>
          </a:p>
          <a:p>
            <a:pPr marL="342881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stejnou barvou</a:t>
            </a:r>
          </a:p>
          <a:p>
            <a:pPr marL="0" marR="0">
              <a:lnSpc>
                <a:spcPts val="3374"/>
              </a:lnSpc>
              <a:spcBef>
                <a:spcPts val="320"/>
              </a:spcBef>
              <a:spcAft>
                <a:spcPts val="0"/>
              </a:spcAft>
            </a:pPr>
            <a:r>
              <a:rPr sz="3400" baseline="-1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Animace</a:t>
            </a:r>
            <a:r>
              <a:rPr sz="2800" spc="3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zakomponujte</a:t>
            </a:r>
            <a:r>
              <a:rPr sz="2800" spc="2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spc="18" dirty="0">
                <a:solidFill>
                  <a:srgbClr val="FFFFFF"/>
                </a:solidFill>
                <a:latin typeface="KWHNKT+Tahoma"/>
                <a:cs typeface="KWHNKT+Tahoma"/>
              </a:rPr>
              <a:t>do</a:t>
            </a:r>
            <a:r>
              <a:rPr sz="2800" spc="-3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učebních</a:t>
            </a:r>
            <a:r>
              <a:rPr sz="2800" spc="-3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procesů tak,</a:t>
            </a:r>
          </a:p>
          <a:p>
            <a:pPr marL="342881" marR="0">
              <a:lnSpc>
                <a:spcPts val="3024"/>
              </a:lnSpc>
              <a:spcBef>
                <a:spcPts val="5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aby</a:t>
            </a:r>
            <a:r>
              <a:rPr sz="2800" spc="2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nebyly</a:t>
            </a:r>
            <a:r>
              <a:rPr sz="2800" spc="2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příčinou</a:t>
            </a:r>
            <a:r>
              <a:rPr sz="2800" spc="2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formálních</a:t>
            </a:r>
            <a:r>
              <a:rPr sz="2800" spc="2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komplikací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(prosté</a:t>
            </a:r>
          </a:p>
          <a:p>
            <a:pPr marL="342881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opisování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textu v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průběhu</a:t>
            </a:r>
            <a:r>
              <a:rPr sz="2800" spc="2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výkladu)</a:t>
            </a:r>
          </a:p>
          <a:p>
            <a:pPr marL="0" marR="0">
              <a:lnSpc>
                <a:spcPts val="3374"/>
              </a:lnSpc>
              <a:spcBef>
                <a:spcPts val="320"/>
              </a:spcBef>
              <a:spcAft>
                <a:spcPts val="0"/>
              </a:spcAft>
            </a:pPr>
            <a:r>
              <a:rPr sz="3400" baseline="-20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2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Protože</a:t>
            </a:r>
            <a:r>
              <a:rPr sz="2800" spc="2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píšeme zleva</a:t>
            </a:r>
            <a:r>
              <a:rPr sz="2800" spc="3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doprava,</a:t>
            </a:r>
            <a:r>
              <a:rPr sz="2800" spc="4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ukazujte</a:t>
            </a:r>
            <a:r>
              <a:rPr sz="2800" spc="2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 </a:t>
            </a:r>
            <a:r>
              <a:rPr sz="2800" spc="-10" dirty="0">
                <a:solidFill>
                  <a:srgbClr val="FFFFFF"/>
                </a:solidFill>
                <a:latin typeface="KWHNKT+Tahoma"/>
                <a:cs typeface="KWHNKT+Tahoma"/>
              </a:rPr>
              <a:t>do</a:t>
            </a:r>
          </a:p>
          <a:p>
            <a:pPr marL="342881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obrazu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zasahujte</a:t>
            </a:r>
            <a:r>
              <a:rPr sz="2800" spc="3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zleva</a:t>
            </a:r>
            <a:r>
              <a:rPr sz="2800" spc="3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 pohledu</a:t>
            </a:r>
            <a:r>
              <a:rPr sz="2800" spc="2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posluchače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15 / 33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73872" y="722653"/>
            <a:ext cx="7655452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Počítačem podporovaná</a:t>
            </a:r>
            <a:r>
              <a:rPr sz="4400" spc="-32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výuka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45470" y="1760480"/>
            <a:ext cx="8654747" cy="47993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6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69" baseline="-2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Počítačem</a:t>
            </a:r>
            <a:r>
              <a:rPr sz="2800" spc="-12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podporovaná</a:t>
            </a:r>
            <a:r>
              <a:rPr sz="2800" spc="31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výuka</a:t>
            </a:r>
            <a:r>
              <a:rPr sz="2800" spc="35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– nasazení</a:t>
            </a:r>
            <a:r>
              <a:rPr sz="2800" spc="26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výpočetní</a:t>
            </a:r>
          </a:p>
          <a:p>
            <a:pPr marL="342826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techniky při</a:t>
            </a:r>
            <a:r>
              <a:rPr sz="2800" spc="-13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vyučování</a:t>
            </a:r>
            <a:r>
              <a:rPr sz="2800" spc="25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a učení (Vaníček,</a:t>
            </a:r>
            <a:r>
              <a:rPr sz="2800" spc="39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2004);</a:t>
            </a:r>
          </a:p>
          <a:p>
            <a:pPr marL="43" marR="0">
              <a:lnSpc>
                <a:spcPts val="3374"/>
              </a:lnSpc>
              <a:spcBef>
                <a:spcPts val="322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CAL – computer-assisted</a:t>
            </a:r>
            <a:r>
              <a:rPr sz="2800" spc="1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learning</a:t>
            </a:r>
          </a:p>
          <a:p>
            <a:pPr marL="43" marR="0">
              <a:lnSpc>
                <a:spcPts val="3374"/>
              </a:lnSpc>
              <a:spcBef>
                <a:spcPts val="32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CAI</a:t>
            </a:r>
            <a:r>
              <a:rPr sz="2800" spc="1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– computer</a:t>
            </a:r>
            <a:r>
              <a:rPr sz="2800" spc="-1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aided</a:t>
            </a:r>
            <a:r>
              <a:rPr sz="2800" spc="1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instruction (výuka</a:t>
            </a:r>
            <a:r>
              <a:rPr sz="2800" spc="3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pomocí</a:t>
            </a:r>
          </a:p>
          <a:p>
            <a:pPr marL="342826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počítače)</a:t>
            </a:r>
          </a:p>
          <a:p>
            <a:pPr marL="0" marR="0">
              <a:lnSpc>
                <a:spcPts val="3374"/>
              </a:lnSpc>
              <a:spcBef>
                <a:spcPts val="320"/>
              </a:spcBef>
              <a:spcAft>
                <a:spcPts val="0"/>
              </a:spcAft>
            </a:pPr>
            <a:r>
              <a:rPr sz="3400" baseline="5" dirty="0">
                <a:solidFill>
                  <a:srgbClr val="CC99FF"/>
                </a:solidFill>
                <a:latin typeface="PBTOHC+Wingdings"/>
                <a:cs typeface="PBTOHC+Wingdings"/>
              </a:rPr>
              <a:t></a:t>
            </a:r>
            <a:r>
              <a:rPr sz="3400" spc="938" baseline="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lang="cs-CZ" sz="2800" dirty="0">
                <a:solidFill>
                  <a:srgbClr val="FFFFFF"/>
                </a:solidFill>
                <a:latin typeface="KWHNKT+Tahoma"/>
                <a:cs typeface="KWHNKT+Tahoma"/>
              </a:rPr>
              <a:t>I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nformační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 technologie – internet,</a:t>
            </a:r>
            <a:r>
              <a:rPr sz="2800" spc="1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elektronické</a:t>
            </a:r>
          </a:p>
          <a:p>
            <a:pPr marL="342826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multimediální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encyklopedie,</a:t>
            </a:r>
            <a:r>
              <a:rPr sz="2800" spc="1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slovníky</a:t>
            </a:r>
            <a:r>
              <a:rPr sz="2800" spc="2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…</a:t>
            </a:r>
          </a:p>
          <a:p>
            <a:pPr marL="0" marR="0">
              <a:lnSpc>
                <a:spcPts val="3374"/>
              </a:lnSpc>
              <a:spcBef>
                <a:spcPts val="320"/>
              </a:spcBef>
              <a:spcAft>
                <a:spcPts val="0"/>
              </a:spcAft>
            </a:pPr>
            <a:r>
              <a:rPr sz="3400" baseline="-6" dirty="0">
                <a:solidFill>
                  <a:srgbClr val="CC99FF"/>
                </a:solidFill>
                <a:latin typeface="PBTOHC+Wingdings"/>
                <a:cs typeface="PBTOHC+Wingdings"/>
              </a:rPr>
              <a:t></a:t>
            </a:r>
            <a:r>
              <a:rPr sz="3400" spc="938" baseline="-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lang="cs-CZ" sz="2800" dirty="0" err="1">
                <a:solidFill>
                  <a:srgbClr val="FFFFFF"/>
                </a:solidFill>
                <a:latin typeface="KWHNKT+Tahoma"/>
                <a:cs typeface="KWHNKT+Tahoma"/>
              </a:rPr>
              <a:t>Ko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munikační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technologie – e-mail,</a:t>
            </a:r>
            <a:r>
              <a:rPr sz="2800" spc="1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elektronické</a:t>
            </a:r>
          </a:p>
          <a:p>
            <a:pPr marL="342826" marR="0">
              <a:lnSpc>
                <a:spcPts val="3024"/>
              </a:lnSpc>
              <a:spcBef>
                <a:spcPts val="5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konference,</a:t>
            </a:r>
            <a:r>
              <a:rPr sz="2800" spc="1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videokonference</a:t>
            </a:r>
          </a:p>
          <a:p>
            <a:pPr marL="0" marR="0">
              <a:lnSpc>
                <a:spcPts val="3374"/>
              </a:lnSpc>
              <a:spcBef>
                <a:spcPts val="322"/>
              </a:spcBef>
              <a:spcAft>
                <a:spcPts val="0"/>
              </a:spcAft>
            </a:pPr>
            <a:r>
              <a:rPr sz="3400" baseline="42" dirty="0">
                <a:solidFill>
                  <a:srgbClr val="CC99FF"/>
                </a:solidFill>
                <a:latin typeface="PBTOHC+Wingdings"/>
                <a:cs typeface="PBTOHC+Wingdings"/>
              </a:rPr>
              <a:t></a:t>
            </a:r>
            <a:r>
              <a:rPr sz="3400" spc="61" baseline="4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Kognitivní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technologie – technologie</a:t>
            </a:r>
            <a:r>
              <a:rPr sz="2800" spc="2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používané</a:t>
            </a:r>
            <a:r>
              <a:rPr sz="2800" spc="2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endParaRPr lang="cs-CZ" sz="2800" spc="29" dirty="0">
              <a:solidFill>
                <a:srgbClr val="FFFFFF"/>
              </a:solidFill>
              <a:latin typeface="KWHNKT+Tahoma"/>
              <a:cs typeface="KWHNKT+Tahoma"/>
            </a:endParaRPr>
          </a:p>
          <a:p>
            <a:pPr marL="0" marR="0">
              <a:lnSpc>
                <a:spcPts val="3374"/>
              </a:lnSpc>
              <a:spcBef>
                <a:spcPts val="322"/>
              </a:spcBef>
              <a:spcAft>
                <a:spcPts val="0"/>
              </a:spcAft>
            </a:pPr>
            <a:r>
              <a:rPr lang="cs-CZ" sz="2800" dirty="0">
                <a:solidFill>
                  <a:srgbClr val="FFFFFF"/>
                </a:solidFill>
                <a:latin typeface="KWHNKT+Tahoma"/>
                <a:cs typeface="KWHNKT+Tahoma"/>
              </a:rPr>
              <a:t>v 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rámci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 poznávacího</a:t>
            </a:r>
            <a:r>
              <a:rPr sz="2800" spc="3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procesu;</a:t>
            </a:r>
            <a:r>
              <a:rPr sz="2800" spc="1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(výukové</a:t>
            </a:r>
            <a:r>
              <a:rPr sz="2800" spc="2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programy..)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16 / 33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78150" y="867395"/>
            <a:ext cx="8227703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Školní počítačové</a:t>
            </a:r>
            <a:r>
              <a:rPr sz="4400" spc="-39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měřící systémy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438" y="2048646"/>
            <a:ext cx="7854415" cy="4235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14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1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lang="cs-CZ" sz="2800" dirty="0">
                <a:solidFill>
                  <a:srgbClr val="FFFFFF"/>
                </a:solidFill>
                <a:latin typeface="KWHNKT+Tahoma"/>
                <a:cs typeface="KWHNKT+Tahoma"/>
              </a:rPr>
              <a:t>B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ezprostřední</a:t>
            </a:r>
            <a:r>
              <a:rPr sz="2800" spc="2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spojení počítače</a:t>
            </a:r>
            <a:r>
              <a:rPr sz="2800" spc="2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</a:t>
            </a:r>
            <a:r>
              <a:rPr sz="2800" spc="-2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aparaturou</a:t>
            </a:r>
          </a:p>
          <a:p>
            <a:pPr marL="342971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využitou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spc="-24" dirty="0">
                <a:solidFill>
                  <a:srgbClr val="FFFFFF"/>
                </a:solidFill>
                <a:latin typeface="KWHNKT+Tahoma"/>
                <a:cs typeface="KWHNKT+Tahoma"/>
              </a:rPr>
              <a:t>ve</a:t>
            </a:r>
            <a:r>
              <a:rPr sz="2800" spc="5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školním</a:t>
            </a:r>
            <a:r>
              <a:rPr sz="2800" spc="1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fyzikálním</a:t>
            </a:r>
            <a:r>
              <a:rPr sz="2800" spc="4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nebo</a:t>
            </a:r>
          </a:p>
          <a:p>
            <a:pPr marL="342971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chemickém</a:t>
            </a:r>
            <a:r>
              <a:rPr sz="2800" spc="-1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experimentu</a:t>
            </a:r>
            <a:r>
              <a:rPr sz="2800" spc="2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(on-line),</a:t>
            </a:r>
          </a:p>
          <a:p>
            <a:pPr marL="0" marR="0">
              <a:lnSpc>
                <a:spcPts val="3374"/>
              </a:lnSpc>
              <a:spcBef>
                <a:spcPts val="320"/>
              </a:spcBef>
              <a:spcAft>
                <a:spcPts val="0"/>
              </a:spcAft>
            </a:pPr>
            <a:r>
              <a:rPr sz="3400" baseline="-4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lang="cs-CZ" sz="2800" dirty="0">
                <a:solidFill>
                  <a:srgbClr val="FFFFFF"/>
                </a:solidFill>
                <a:latin typeface="KWHNKT+Tahoma"/>
                <a:cs typeface="KWHNKT+Tahoma"/>
              </a:rPr>
              <a:t>Po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díl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 počítače</a:t>
            </a:r>
            <a:r>
              <a:rPr sz="2800" spc="-3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na realizaci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experimentálních</a:t>
            </a:r>
          </a:p>
          <a:p>
            <a:pPr marL="342971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činností,</a:t>
            </a:r>
          </a:p>
          <a:p>
            <a:pPr marL="0" marR="0">
              <a:lnSpc>
                <a:spcPts val="3374"/>
              </a:lnSpc>
              <a:spcBef>
                <a:spcPts val="320"/>
              </a:spcBef>
              <a:spcAft>
                <a:spcPts val="0"/>
              </a:spcAft>
            </a:pPr>
            <a:r>
              <a:rPr sz="3400" baseline="-15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1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lang="cs-CZ" sz="2800" dirty="0">
                <a:solidFill>
                  <a:srgbClr val="FFFFFF"/>
                </a:solidFill>
                <a:latin typeface="KWHNKT+Tahoma"/>
                <a:cs typeface="KWHNKT+Tahoma"/>
              </a:rPr>
              <a:t>P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řiblížení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použití</a:t>
            </a:r>
            <a:r>
              <a:rPr sz="2800" spc="2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počítače v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automatizovaných</a:t>
            </a:r>
          </a:p>
          <a:p>
            <a:pPr marL="342971" marR="0">
              <a:lnSpc>
                <a:spcPts val="3024"/>
              </a:lnSpc>
              <a:spcBef>
                <a:spcPts val="5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systémech registrace dat a řízení</a:t>
            </a:r>
          </a:p>
          <a:p>
            <a:pPr marL="342971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technologických procesů,</a:t>
            </a:r>
          </a:p>
          <a:p>
            <a:pPr marL="0" marR="0">
              <a:lnSpc>
                <a:spcPts val="3374"/>
              </a:lnSpc>
              <a:spcBef>
                <a:spcPts val="320"/>
              </a:spcBef>
              <a:spcAft>
                <a:spcPts val="0"/>
              </a:spcAft>
            </a:pPr>
            <a:r>
              <a:rPr sz="3400" baseline="-34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3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lang="cs-CZ" sz="2800" dirty="0">
                <a:solidFill>
                  <a:srgbClr val="FFFFFF"/>
                </a:solidFill>
                <a:latin typeface="KWHNKT+Tahoma"/>
                <a:cs typeface="KWHNKT+Tahoma"/>
              </a:rPr>
              <a:t>P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oužívání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moderních metod 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získávání</a:t>
            </a:r>
            <a:r>
              <a:rPr sz="2800" spc="5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endParaRPr lang="cs-CZ" sz="2800" spc="54" dirty="0">
              <a:solidFill>
                <a:srgbClr val="FFFFFF"/>
              </a:solidFill>
              <a:latin typeface="KWHNKT+Tahoma"/>
              <a:cs typeface="KWHNKT+Tahoma"/>
            </a:endParaRPr>
          </a:p>
          <a:p>
            <a:pPr marL="0" marR="0">
              <a:lnSpc>
                <a:spcPts val="3374"/>
              </a:lnSpc>
              <a:spcBef>
                <a:spcPts val="320"/>
              </a:spcBef>
              <a:spcAft>
                <a:spcPts val="0"/>
              </a:spcAft>
            </a:pPr>
            <a:r>
              <a:rPr lang="cs-CZ" sz="2800" dirty="0">
                <a:solidFill>
                  <a:srgbClr val="FFFFFF"/>
                </a:solidFill>
                <a:latin typeface="KWHNKT+Tahoma"/>
                <a:cs typeface="KWHNKT+Tahoma"/>
              </a:rPr>
              <a:t>a 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zpracování</a:t>
            </a:r>
            <a:r>
              <a:rPr sz="2800" spc="5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informací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17 / 33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01908" y="699712"/>
            <a:ext cx="5315604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Experiment</a:t>
            </a:r>
            <a:r>
              <a:rPr sz="4400" spc="-31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a</a:t>
            </a:r>
            <a:r>
              <a:rPr sz="4400" spc="15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počítač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266365" y="3385190"/>
            <a:ext cx="1710626" cy="378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CC"/>
                </a:solidFill>
                <a:latin typeface="PSPJLI+Arial"/>
                <a:cs typeface="PSPJLI+Arial"/>
              </a:rPr>
              <a:t>SIMULACE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03779" y="3461389"/>
            <a:ext cx="1829242" cy="378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CC"/>
                </a:solidFill>
                <a:latin typeface="PSPJLI+Arial"/>
                <a:cs typeface="PSPJLI+Arial"/>
              </a:rPr>
              <a:t>REGULACE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48373" y="4451987"/>
            <a:ext cx="1101176" cy="378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CC"/>
                </a:solidFill>
                <a:latin typeface="PSPJLI+Arial"/>
                <a:cs typeface="PSPJLI+Arial"/>
              </a:rPr>
              <a:t>Reálný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669470" y="5000715"/>
            <a:ext cx="1660173" cy="378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CC"/>
                </a:solidFill>
                <a:latin typeface="PSPJLI+Arial"/>
                <a:cs typeface="PSPJLI+Arial"/>
              </a:rPr>
              <a:t>experiment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75788" y="5975983"/>
            <a:ext cx="2133892" cy="378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CC"/>
                </a:solidFill>
                <a:latin typeface="PSPJLI+Arial"/>
                <a:cs typeface="PSPJLI+Arial"/>
              </a:rPr>
              <a:t>ZPRACOVÁNÍ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062173" y="5975983"/>
            <a:ext cx="2133892" cy="378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CC"/>
                </a:solidFill>
                <a:latin typeface="PSPJLI+Arial"/>
                <a:cs typeface="PSPJLI+Arial"/>
              </a:rPr>
              <a:t>REGISTRACE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18 / 33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94308" y="1227067"/>
            <a:ext cx="4658385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Interaktivní</a:t>
            </a:r>
            <a:r>
              <a:rPr sz="4400" spc="-47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spc="12" dirty="0">
                <a:solidFill>
                  <a:srgbClr val="CCFFFF"/>
                </a:solidFill>
                <a:latin typeface="KWHNKT+Tahoma"/>
                <a:cs typeface="KWHNKT+Tahoma"/>
              </a:rPr>
              <a:t>tabule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418" y="2321350"/>
            <a:ext cx="7504788" cy="3282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17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850" spc="-167" baseline="-1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spc="13" dirty="0">
                <a:solidFill>
                  <a:srgbClr val="FFFFFF"/>
                </a:solidFill>
                <a:latin typeface="KWHNKT+Tahoma"/>
                <a:cs typeface="KWHNKT+Tahoma"/>
              </a:rPr>
              <a:t>Je</a:t>
            </a:r>
            <a:r>
              <a:rPr sz="3200" spc="-3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velká interaktivní</a:t>
            </a:r>
            <a:r>
              <a:rPr sz="3200" spc="3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plocha,</a:t>
            </a:r>
            <a:r>
              <a:rPr sz="3200" spc="1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ke které</a:t>
            </a:r>
            <a:r>
              <a:rPr sz="3200" spc="1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je</a:t>
            </a:r>
          </a:p>
          <a:p>
            <a:pPr marL="342847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připojen počítač a</a:t>
            </a:r>
            <a:r>
              <a:rPr sz="3200" spc="1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dataprojektor</a:t>
            </a:r>
          </a:p>
          <a:p>
            <a:pPr marL="0" marR="0">
              <a:lnSpc>
                <a:spcPts val="3867"/>
              </a:lnSpc>
              <a:spcBef>
                <a:spcPts val="306"/>
              </a:spcBef>
              <a:spcAft>
                <a:spcPts val="0"/>
              </a:spcAft>
            </a:pPr>
            <a:r>
              <a:rPr sz="3850" baseline="8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850" spc="-167" baseline="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Projektor promítá</a:t>
            </a:r>
            <a:r>
              <a:rPr sz="3200" spc="-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obraz</a:t>
            </a:r>
            <a:r>
              <a:rPr sz="3200" spc="1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z</a:t>
            </a:r>
            <a:r>
              <a:rPr sz="3200" spc="-1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počítače </a:t>
            </a:r>
            <a:r>
              <a:rPr sz="3200" spc="10" dirty="0">
                <a:solidFill>
                  <a:srgbClr val="FFFFFF"/>
                </a:solidFill>
                <a:latin typeface="KWHNKT+Tahoma"/>
                <a:cs typeface="KWHNKT+Tahoma"/>
              </a:rPr>
              <a:t>na</a:t>
            </a:r>
          </a:p>
          <a:p>
            <a:pPr marL="342847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tabuli a</a:t>
            </a:r>
            <a:r>
              <a:rPr sz="3200" spc="1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přes </a:t>
            </a:r>
            <a:r>
              <a:rPr sz="3200" spc="-22" dirty="0">
                <a:solidFill>
                  <a:srgbClr val="FFFFFF"/>
                </a:solidFill>
                <a:latin typeface="KWHNKT+Tahoma"/>
                <a:cs typeface="KWHNKT+Tahoma"/>
              </a:rPr>
              <a:t>ni</a:t>
            </a:r>
            <a:r>
              <a:rPr sz="3200" spc="2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můžeme prstem,</a:t>
            </a:r>
          </a:p>
          <a:p>
            <a:pPr marL="342847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speciálními fixy</a:t>
            </a:r>
            <a:r>
              <a:rPr sz="3200" spc="3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nebo</a:t>
            </a:r>
            <a:r>
              <a:rPr sz="3200" spc="-2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dalšími nástroji</a:t>
            </a:r>
          </a:p>
          <a:p>
            <a:pPr marL="342847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ovládat</a:t>
            </a:r>
            <a:r>
              <a:rPr sz="3200" spc="1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počítač</a:t>
            </a:r>
            <a:r>
              <a:rPr sz="3200" spc="-1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nebo</a:t>
            </a:r>
            <a:r>
              <a:rPr sz="3200" spc="-2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pracovat</a:t>
            </a:r>
            <a:r>
              <a:rPr sz="3200" spc="-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 err="1">
                <a:solidFill>
                  <a:srgbClr val="FFFFFF"/>
                </a:solidFill>
                <a:latin typeface="KWHNKT+Tahoma"/>
                <a:cs typeface="KWHNKT+Tahoma"/>
              </a:rPr>
              <a:t>přímo</a:t>
            </a:r>
            <a:r>
              <a:rPr sz="3200" spc="-1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endParaRPr lang="cs-CZ" sz="3200" spc="-15" dirty="0">
              <a:solidFill>
                <a:srgbClr val="FFFFFF"/>
              </a:solidFill>
              <a:latin typeface="KWHNKT+Tahoma"/>
              <a:cs typeface="KWHNKT+Tahoma"/>
            </a:endParaRPr>
          </a:p>
          <a:p>
            <a:pPr marL="342847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3200" dirty="0">
                <a:solidFill>
                  <a:srgbClr val="FFFFFF"/>
                </a:solidFill>
                <a:latin typeface="KWHNKT+Tahoma"/>
                <a:cs typeface="KWHNKT+Tahoma"/>
              </a:rPr>
              <a:t>s </a:t>
            </a:r>
            <a:r>
              <a:rPr sz="3200" dirty="0" err="1">
                <a:solidFill>
                  <a:srgbClr val="FFFFFF"/>
                </a:solidFill>
                <a:latin typeface="KWHNKT+Tahoma"/>
                <a:cs typeface="KWHNKT+Tahoma"/>
              </a:rPr>
              <a:t>interaktivní</a:t>
            </a:r>
            <a:r>
              <a:rPr sz="3200" spc="2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tabulí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51418" y="5588731"/>
            <a:ext cx="7656029" cy="9681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11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850" spc="-167" baseline="-1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spc="13" dirty="0">
                <a:solidFill>
                  <a:srgbClr val="FFFFFF"/>
                </a:solidFill>
                <a:latin typeface="KWHNKT+Tahoma"/>
                <a:cs typeface="KWHNKT+Tahoma"/>
              </a:rPr>
              <a:t>Je</a:t>
            </a:r>
            <a:r>
              <a:rPr sz="3200" spc="-3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zvětšený dotykový</a:t>
            </a:r>
            <a:r>
              <a:rPr sz="3200" spc="3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displej,</a:t>
            </a:r>
            <a:r>
              <a:rPr sz="3200" spc="-1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použitelný</a:t>
            </a:r>
          </a:p>
          <a:p>
            <a:pPr marL="342847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spc="10" dirty="0">
                <a:solidFill>
                  <a:srgbClr val="FFFFFF"/>
                </a:solidFill>
                <a:latin typeface="KWHNKT+Tahoma"/>
                <a:cs typeface="KWHNKT+Tahoma"/>
              </a:rPr>
              <a:t>na</a:t>
            </a:r>
            <a:r>
              <a:rPr sz="3200" spc="-3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všech</a:t>
            </a:r>
            <a:r>
              <a:rPr sz="3200" spc="-3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stupních</a:t>
            </a:r>
            <a:r>
              <a:rPr sz="3200" spc="3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vzdělávání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19 / 33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20 / 33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D1A5CF7B-E7B9-44F7-D35E-3A8DF402FF5A}"/>
              </a:ext>
            </a:extLst>
          </p:cNvPr>
          <p:cNvSpPr txBox="1"/>
          <p:nvPr/>
        </p:nvSpPr>
        <p:spPr>
          <a:xfrm>
            <a:off x="875854" y="6848289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autorův archiv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0" y="722653"/>
            <a:ext cx="6358679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Použití</a:t>
            </a:r>
            <a:r>
              <a:rPr sz="4400" spc="-49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interaktivní</a:t>
            </a:r>
            <a:r>
              <a:rPr sz="4400" spc="-48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tabule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05121" y="1946430"/>
            <a:ext cx="8044561" cy="3065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12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850" spc="-166" baseline="1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Umožňuje interakci s jakýmkoliv software,</a:t>
            </a:r>
          </a:p>
          <a:p>
            <a:pPr marL="342913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který běží</a:t>
            </a:r>
            <a:r>
              <a:rPr sz="3200" spc="-1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KWHNKT+Tahoma"/>
                <a:cs typeface="KWHNKT+Tahoma"/>
              </a:rPr>
              <a:t>na</a:t>
            </a:r>
            <a:r>
              <a:rPr sz="3200" spc="-3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připojeném</a:t>
            </a:r>
            <a:r>
              <a:rPr sz="3200" spc="-4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počítači,</a:t>
            </a:r>
            <a:r>
              <a:rPr sz="3200" spc="1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včetně</a:t>
            </a:r>
          </a:p>
          <a:p>
            <a:pPr marL="342913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internetového</a:t>
            </a:r>
            <a:r>
              <a:rPr sz="3200" spc="1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prohlížeče</a:t>
            </a:r>
          </a:p>
          <a:p>
            <a:pPr marL="0" marR="0">
              <a:lnSpc>
                <a:spcPts val="3867"/>
              </a:lnSpc>
              <a:spcBef>
                <a:spcPts val="791"/>
              </a:spcBef>
              <a:spcAft>
                <a:spcPts val="0"/>
              </a:spcAft>
            </a:pPr>
            <a:r>
              <a:rPr sz="3850" baseline="31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850" spc="-166" baseline="3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Přes</a:t>
            </a:r>
            <a:r>
              <a:rPr sz="3200" spc="-2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spc="24" dirty="0">
                <a:solidFill>
                  <a:srgbClr val="FFFFFF"/>
                </a:solidFill>
                <a:latin typeface="KWHNKT+Tahoma"/>
                <a:cs typeface="KWHNKT+Tahoma"/>
              </a:rPr>
              <a:t>IT</a:t>
            </a:r>
            <a:r>
              <a:rPr sz="3200" spc="-4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spc="28" dirty="0">
                <a:solidFill>
                  <a:srgbClr val="FFFFFF"/>
                </a:solidFill>
                <a:latin typeface="KWHNKT+Tahoma"/>
                <a:cs typeface="KWHNKT+Tahoma"/>
              </a:rPr>
              <a:t>je</a:t>
            </a:r>
            <a:r>
              <a:rPr sz="3200" spc="-5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možné ovládání počítače</a:t>
            </a:r>
          </a:p>
          <a:p>
            <a:pPr marL="342913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(klikání,</a:t>
            </a:r>
            <a:r>
              <a:rPr sz="3200" spc="1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přetahování textu,</a:t>
            </a:r>
            <a:r>
              <a:rPr sz="3200" spc="1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označování</a:t>
            </a:r>
          </a:p>
          <a:p>
            <a:pPr marL="342913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apod.)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05121" y="5067579"/>
            <a:ext cx="7768376" cy="10170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10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850" spc="-166" baseline="-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Použitím dodávaného</a:t>
            </a:r>
            <a:r>
              <a:rPr sz="3200" spc="-1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software je</a:t>
            </a:r>
            <a:r>
              <a:rPr sz="3200" spc="1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možné</a:t>
            </a:r>
          </a:p>
          <a:p>
            <a:pPr marL="342913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ukládat poznámky napsané</a:t>
            </a:r>
            <a:r>
              <a:rPr sz="3200" spc="-2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KWHNKT+Tahoma"/>
                <a:cs typeface="KWHNKT+Tahoma"/>
              </a:rPr>
              <a:t>na</a:t>
            </a:r>
            <a:r>
              <a:rPr sz="3200" dirty="0">
                <a:solidFill>
                  <a:srgbClr val="FFFFFF"/>
                </a:solidFill>
                <a:latin typeface="KWHNKT+Tahoma"/>
                <a:cs typeface="KWHNKT+Tahoma"/>
              </a:rPr>
              <a:t> plochu </a:t>
            </a:r>
            <a:r>
              <a:rPr sz="3200" spc="24" dirty="0">
                <a:solidFill>
                  <a:srgbClr val="FFFFFF"/>
                </a:solidFill>
                <a:latin typeface="KWHNKT+Tahoma"/>
                <a:cs typeface="KWHNKT+Tahoma"/>
              </a:rPr>
              <a:t>IT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21 / 33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94308" y="1227067"/>
            <a:ext cx="6744602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Obsluha</a:t>
            </a:r>
            <a:r>
              <a:rPr sz="4400" spc="-31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interaktivní</a:t>
            </a:r>
            <a:r>
              <a:rPr sz="4400" spc="-48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tabule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438" y="2286358"/>
            <a:ext cx="7442001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26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2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KWHNKT+Tahoma"/>
                <a:cs typeface="KWHNKT+Tahoma"/>
              </a:rPr>
              <a:t>IT</a:t>
            </a:r>
            <a:r>
              <a:rPr sz="2800" spc="1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bývají</a:t>
            </a:r>
            <a:r>
              <a:rPr sz="2800" spc="2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počítači připojeny přes rozhraní</a:t>
            </a:r>
            <a:r>
              <a:rPr sz="2800" spc="2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(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51438" y="2627754"/>
            <a:ext cx="7434868" cy="893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71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např.</a:t>
            </a:r>
            <a:r>
              <a:rPr sz="2800" spc="1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USB)</a:t>
            </a:r>
            <a:r>
              <a:rPr sz="2800" spc="1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nebo přes</a:t>
            </a:r>
            <a:r>
              <a:rPr sz="2800" spc="3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Bluetooth bezdrátově.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13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1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Ovladač</a:t>
            </a:r>
            <a:r>
              <a:rPr sz="2800" spc="4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tabule se instaluje </a:t>
            </a:r>
            <a:r>
              <a:rPr sz="2800" spc="18" dirty="0">
                <a:solidFill>
                  <a:srgbClr val="FFFFFF"/>
                </a:solidFill>
                <a:latin typeface="KWHNKT+Tahoma"/>
                <a:cs typeface="KWHNKT+Tahoma"/>
              </a:rPr>
              <a:t>do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 připojeného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94409" y="3395852"/>
            <a:ext cx="6681875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počítače a </a:t>
            </a:r>
            <a:r>
              <a:rPr sz="2800" spc="18" dirty="0">
                <a:solidFill>
                  <a:srgbClr val="FFFFFF"/>
                </a:solidFill>
                <a:latin typeface="KWHNKT+Tahoma"/>
                <a:cs typeface="KWHNKT+Tahoma"/>
              </a:rPr>
              <a:t>po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 startu</a:t>
            </a:r>
            <a:r>
              <a:rPr sz="2800" spc="2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počítače automaticky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894409" y="3737247"/>
            <a:ext cx="6366480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zabezpečuje</a:t>
            </a:r>
            <a:r>
              <a:rPr sz="2800" spc="2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komunikaci</a:t>
            </a:r>
            <a:r>
              <a:rPr sz="2800" spc="2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KWHNKT+Tahoma"/>
                <a:cs typeface="KWHNKT+Tahoma"/>
              </a:rPr>
              <a:t>IT</a:t>
            </a:r>
            <a:r>
              <a:rPr sz="2800" spc="1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 počítačem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51438" y="4163949"/>
            <a:ext cx="7614150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17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1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Ovladač</a:t>
            </a:r>
            <a:r>
              <a:rPr sz="2800" spc="4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převádí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informace o pozicích kurzoru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894409" y="4505345"/>
            <a:ext cx="7037135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 akcích prováděných</a:t>
            </a:r>
            <a:r>
              <a:rPr sz="2800" spc="2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nástroji (např.</a:t>
            </a:r>
            <a:r>
              <a:rPr sz="2800" spc="1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fixy)</a:t>
            </a:r>
            <a:r>
              <a:rPr sz="2800" spc="4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či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894409" y="4846742"/>
            <a:ext cx="6927055" cy="1149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prstem</a:t>
            </a:r>
            <a:r>
              <a:rPr sz="2800" spc="1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na tabuli na signály,</a:t>
            </a:r>
            <a:r>
              <a:rPr sz="2800" spc="1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které</a:t>
            </a:r>
            <a:r>
              <a:rPr sz="2800" spc="2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zastupují</a:t>
            </a:r>
          </a:p>
          <a:p>
            <a:pPr marL="0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kliknutí</a:t>
            </a:r>
            <a:r>
              <a:rPr sz="2800" spc="2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 pohyb myši.</a:t>
            </a:r>
            <a:r>
              <a:rPr sz="2800" spc="1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Tohoto efektu se</a:t>
            </a:r>
          </a:p>
          <a:p>
            <a:pPr marL="0" marR="0">
              <a:lnSpc>
                <a:spcPts val="268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dosáhne</a:t>
            </a:r>
            <a:r>
              <a:rPr sz="2800" spc="3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podle</a:t>
            </a:r>
            <a:r>
              <a:rPr sz="2800" spc="2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druhu </a:t>
            </a:r>
            <a:r>
              <a:rPr sz="2800" spc="-10" dirty="0">
                <a:solidFill>
                  <a:srgbClr val="FFFFFF"/>
                </a:solidFill>
                <a:latin typeface="KWHNKT+Tahoma"/>
                <a:cs typeface="KWHNKT+Tahoma"/>
              </a:rPr>
              <a:t>IT</a:t>
            </a:r>
            <a:r>
              <a:rPr sz="2800" spc="4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buď povrchem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894409" y="5870756"/>
            <a:ext cx="7030503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citlivým</a:t>
            </a:r>
            <a:r>
              <a:rPr sz="2800" spc="-1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na dotek,</a:t>
            </a:r>
            <a:r>
              <a:rPr sz="2800" spc="3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nebo</a:t>
            </a:r>
            <a:r>
              <a:rPr sz="2800" spc="-2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systémem</a:t>
            </a:r>
            <a:r>
              <a:rPr sz="2800" spc="-1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určujícím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894409" y="6212152"/>
            <a:ext cx="5655820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pozici </a:t>
            </a:r>
            <a:r>
              <a:rPr sz="2800" spc="-14" dirty="0">
                <a:solidFill>
                  <a:srgbClr val="FFFFFF"/>
                </a:solidFill>
                <a:latin typeface="KWHNKT+Tahoma"/>
                <a:cs typeface="KWHNKT+Tahoma"/>
              </a:rPr>
              <a:t>za</a:t>
            </a:r>
            <a:r>
              <a:rPr sz="2800" spc="1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pomoci optického snímání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22 / 33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0" y="651101"/>
            <a:ext cx="5295995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Interaktivní</a:t>
            </a:r>
            <a:r>
              <a:rPr sz="4400" spc="-47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učebnice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3806" y="1501441"/>
            <a:ext cx="7514633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Software</a:t>
            </a:r>
            <a:r>
              <a:rPr sz="2800" spc="3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vhodný</a:t>
            </a:r>
            <a:r>
              <a:rPr sz="2800" spc="2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pro</a:t>
            </a:r>
            <a:r>
              <a:rPr sz="2800" spc="4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výuku</a:t>
            </a:r>
            <a:r>
              <a:rPr sz="2800" spc="2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na interaktivních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16689" y="1842838"/>
            <a:ext cx="1376626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tabulích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3806" y="2269539"/>
            <a:ext cx="6925180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15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1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Splňují předpoklady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používání</a:t>
            </a:r>
            <a:r>
              <a:rPr sz="2800" spc="5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moderních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16689" y="2610935"/>
            <a:ext cx="5952048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technologií ve vyučovacích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hodinách.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73806" y="3037637"/>
            <a:ext cx="8484361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8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2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Tištěné verze učebnice jsou</a:t>
            </a:r>
            <a:r>
              <a:rPr sz="2800" spc="-1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zpracovány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pro použití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16689" y="3379033"/>
            <a:ext cx="7008560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na interaktivní</a:t>
            </a:r>
            <a:r>
              <a:rPr sz="2800" spc="5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tabuli</a:t>
            </a:r>
            <a:r>
              <a:rPr sz="2800" spc="2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 rozšířeny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o obrazový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316689" y="3720429"/>
            <a:ext cx="7386624" cy="808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materiál,</a:t>
            </a:r>
            <a:r>
              <a:rPr sz="2800" spc="1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audio a video ukázky,</a:t>
            </a:r>
            <a:r>
              <a:rPr sz="2800" spc="4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animace</a:t>
            </a:r>
          </a:p>
          <a:p>
            <a:pPr marL="0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 interaktivní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animace,</a:t>
            </a:r>
            <a:r>
              <a:rPr sz="2800" spc="1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doplňkové</a:t>
            </a:r>
            <a:r>
              <a:rPr sz="2800" spc="2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dokumenty,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316689" y="4403221"/>
            <a:ext cx="7202059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webové odkazy</a:t>
            </a:r>
            <a:r>
              <a:rPr sz="2800" spc="2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 mezipředmětové vztahy</a:t>
            </a:r>
            <a:r>
              <a:rPr sz="2800" spc="5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KWHNKT+Tahoma"/>
                <a:cs typeface="KWHNKT+Tahoma"/>
              </a:rPr>
              <a:t>do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316689" y="4744617"/>
            <a:ext cx="3013607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učebnic</a:t>
            </a:r>
            <a:r>
              <a:rPr sz="2800" spc="-1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 slovníků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973806" y="5171319"/>
            <a:ext cx="7541924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26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2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Přinášejí </a:t>
            </a:r>
            <a:r>
              <a:rPr sz="2800" spc="18" dirty="0">
                <a:solidFill>
                  <a:srgbClr val="FFFFFF"/>
                </a:solidFill>
                <a:latin typeface="KWHNKT+Tahoma"/>
                <a:cs typeface="KWHNKT+Tahoma"/>
              </a:rPr>
              <a:t>do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 výuky</a:t>
            </a:r>
            <a:r>
              <a:rPr sz="2800" spc="2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dynamiku,</a:t>
            </a:r>
            <a:r>
              <a:rPr sz="2800" spc="4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dávají</a:t>
            </a:r>
            <a:r>
              <a:rPr sz="2800" spc="2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možnost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316689" y="5512715"/>
            <a:ext cx="7008729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prezentovat</a:t>
            </a:r>
            <a:r>
              <a:rPr sz="2800" spc="3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učivo</a:t>
            </a:r>
            <a:r>
              <a:rPr sz="2800" spc="1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 souvislostech,</a:t>
            </a:r>
            <a:r>
              <a:rPr sz="2800" spc="1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přispívají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316689" y="5854111"/>
            <a:ext cx="7875155" cy="807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mnohem</a:t>
            </a:r>
            <a:r>
              <a:rPr sz="2800" spc="-1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zábavnějšímu</a:t>
            </a:r>
            <a:r>
              <a:rPr sz="2800" spc="2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 efektivnějšímu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rozvoji</a:t>
            </a:r>
          </a:p>
          <a:p>
            <a:pPr marL="0" marR="0">
              <a:lnSpc>
                <a:spcPts val="268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kompetencí žáků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23 / 33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77894" y="1204119"/>
            <a:ext cx="4240673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29"/>
                </a:solidFill>
                <a:latin typeface="KHHPIV+Times New Roman Bold"/>
                <a:cs typeface="KHHPIV+Times New Roman Bold"/>
              </a:rPr>
              <a:t>II. Učební pomůcky </a:t>
            </a:r>
            <a:r>
              <a:rPr sz="2400" b="1" spc="-52" dirty="0">
                <a:solidFill>
                  <a:srgbClr val="000029"/>
                </a:solidFill>
                <a:latin typeface="KHHPIV+Times New Roman Bold"/>
                <a:cs typeface="KHHPIV+Times New Roman Bold"/>
              </a:rPr>
              <a:t>(UP,</a:t>
            </a:r>
            <a:r>
              <a:rPr sz="2400" b="1" spc="52" dirty="0">
                <a:solidFill>
                  <a:srgbClr val="000029"/>
                </a:solidFill>
                <a:latin typeface="KHHPIV+Times New Roman Bold"/>
                <a:cs typeface="KHHPIV+Times New Roman Bold"/>
              </a:rPr>
              <a:t> </a:t>
            </a:r>
            <a:r>
              <a:rPr sz="2400" b="1" dirty="0">
                <a:solidFill>
                  <a:srgbClr val="000029"/>
                </a:solidFill>
                <a:latin typeface="KHHPIV+Times New Roman Bold"/>
                <a:cs typeface="KHHPIV+Times New Roman Bold"/>
              </a:rPr>
              <a:t>MDP)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77894" y="1935607"/>
            <a:ext cx="2312765" cy="741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29"/>
                </a:solidFill>
                <a:latin typeface="KHHPIV+Times New Roman Bold"/>
                <a:cs typeface="KHHPIV+Times New Roman Bold"/>
              </a:rPr>
              <a:t>a) Demonstrační</a:t>
            </a:r>
          </a:p>
          <a:p>
            <a:pPr marL="457198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b="1" dirty="0">
                <a:solidFill>
                  <a:srgbClr val="000029"/>
                </a:solidFill>
                <a:latin typeface="KHHPIV+Times New Roman Bold"/>
                <a:cs typeface="KHHPIV+Times New Roman Bold"/>
              </a:rPr>
              <a:t>pomůcky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59089" y="2667096"/>
            <a:ext cx="1753768" cy="741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29"/>
                </a:solidFill>
                <a:latin typeface="KHHPIV+Times New Roman Bold"/>
                <a:cs typeface="KHHPIV+Times New Roman Bold"/>
              </a:rPr>
              <a:t>b)</a:t>
            </a:r>
            <a:r>
              <a:rPr sz="2400" b="1" spc="-16" dirty="0">
                <a:solidFill>
                  <a:srgbClr val="000029"/>
                </a:solidFill>
                <a:latin typeface="KHHPIV+Times New Roman Bold"/>
                <a:cs typeface="KHHPIV+Times New Roman Bold"/>
              </a:rPr>
              <a:t> </a:t>
            </a:r>
            <a:r>
              <a:rPr sz="2400" b="1" dirty="0">
                <a:solidFill>
                  <a:srgbClr val="000029"/>
                </a:solidFill>
                <a:latin typeface="KHHPIV+Times New Roman Bold"/>
                <a:cs typeface="KHHPIV+Times New Roman Bold"/>
              </a:rPr>
              <a:t>Žákovské</a:t>
            </a:r>
          </a:p>
          <a:p>
            <a:pPr marL="228599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b="1" dirty="0">
                <a:solidFill>
                  <a:srgbClr val="000029"/>
                </a:solidFill>
                <a:latin typeface="KHHPIV+Times New Roman Bold"/>
                <a:cs typeface="KHHPIV+Times New Roman Bold"/>
              </a:rPr>
              <a:t>pomůcky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11489" y="3398733"/>
            <a:ext cx="2127498" cy="741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29"/>
                </a:solidFill>
                <a:latin typeface="KHHPIV+Times New Roman Bold"/>
                <a:cs typeface="KHHPIV+Times New Roman Bold"/>
              </a:rPr>
              <a:t>(školní</a:t>
            </a:r>
            <a:r>
              <a:rPr sz="2400" b="1" spc="-22" dirty="0">
                <a:solidFill>
                  <a:srgbClr val="000029"/>
                </a:solidFill>
                <a:latin typeface="KHHPIV+Times New Roman Bold"/>
                <a:cs typeface="KHHPIV+Times New Roman Bold"/>
              </a:rPr>
              <a:t> </a:t>
            </a:r>
            <a:r>
              <a:rPr sz="2400" b="1" dirty="0">
                <a:solidFill>
                  <a:srgbClr val="000029"/>
                </a:solidFill>
                <a:latin typeface="KHHPIV+Times New Roman Bold"/>
                <a:cs typeface="KHHPIV+Times New Roman Bold"/>
              </a:rPr>
              <a:t>potřeby</a:t>
            </a:r>
          </a:p>
          <a:p>
            <a:pPr marL="228598" marR="0">
              <a:lnSpc>
                <a:spcPts val="2657"/>
              </a:lnSpc>
              <a:spcBef>
                <a:spcPts val="171"/>
              </a:spcBef>
              <a:spcAft>
                <a:spcPts val="0"/>
              </a:spcAft>
            </a:pPr>
            <a:r>
              <a:rPr sz="2400" b="1" dirty="0">
                <a:solidFill>
                  <a:srgbClr val="000029"/>
                </a:solidFill>
                <a:latin typeface="KHHPIV+Times New Roman Bold"/>
                <a:cs typeface="KHHPIV+Times New Roman Bold"/>
              </a:rPr>
              <a:t>a učebnice)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24 / 33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801" y="885693"/>
            <a:ext cx="4961350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spc="10" dirty="0">
                <a:solidFill>
                  <a:srgbClr val="CCFFFF"/>
                </a:solidFill>
                <a:latin typeface="KWHNKT+Tahoma"/>
                <a:cs typeface="KWHNKT+Tahoma"/>
              </a:rPr>
              <a:t>II.</a:t>
            </a:r>
            <a:r>
              <a:rPr sz="4400" spc="-31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Učební pomůcky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76764" y="1897753"/>
            <a:ext cx="7666874" cy="42355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2550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2550" spc="325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spc="10" dirty="0">
                <a:solidFill>
                  <a:srgbClr val="FFFF00"/>
                </a:solidFill>
                <a:latin typeface="KWHNKT+Tahoma"/>
                <a:cs typeface="KWHNKT+Tahoma"/>
              </a:rPr>
              <a:t>„Z</a:t>
            </a:r>
            <a:r>
              <a:rPr sz="3200" spc="-11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hlediska teorie informace je</a:t>
            </a:r>
            <a:r>
              <a:rPr sz="3200" spc="11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učební</a:t>
            </a:r>
          </a:p>
          <a:p>
            <a:pPr marL="609631" marR="0">
              <a:lnSpc>
                <a:spcPts val="3456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pomůcka</a:t>
            </a:r>
            <a:r>
              <a:rPr sz="3200" spc="11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chápána</a:t>
            </a:r>
            <a:r>
              <a:rPr sz="3200" spc="-23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jako</a:t>
            </a:r>
            <a:r>
              <a:rPr sz="3200" spc="21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množina</a:t>
            </a:r>
          </a:p>
          <a:p>
            <a:pPr marL="609631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signálů,</a:t>
            </a:r>
            <a:r>
              <a:rPr sz="3200" spc="14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nesoucích</a:t>
            </a:r>
            <a:r>
              <a:rPr sz="3200" spc="-30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zprávy</a:t>
            </a:r>
            <a:r>
              <a:rPr sz="3200" spc="-39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o</a:t>
            </a:r>
            <a:r>
              <a:rPr sz="3200" spc="18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obsahu</a:t>
            </a:r>
            <a:r>
              <a:rPr sz="3200" spc="-35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a</a:t>
            </a:r>
          </a:p>
          <a:p>
            <a:pPr marL="609631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cíli etapy učení,</a:t>
            </a:r>
            <a:r>
              <a:rPr sz="3200" spc="-22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aby ovlivnila</a:t>
            </a:r>
            <a:r>
              <a:rPr sz="3200" spc="43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žákovo</a:t>
            </a:r>
          </a:p>
          <a:p>
            <a:pPr marL="609631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rozhodování o</a:t>
            </a:r>
            <a:r>
              <a:rPr sz="3200" spc="-14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výběru a</a:t>
            </a:r>
            <a:r>
              <a:rPr sz="3200" spc="-20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zpracování</a:t>
            </a:r>
          </a:p>
          <a:p>
            <a:pPr marL="609631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informací z</a:t>
            </a:r>
            <a:r>
              <a:rPr sz="3200" spc="13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těchto</a:t>
            </a:r>
            <a:r>
              <a:rPr sz="3200" spc="19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KWHNKT+Tahoma"/>
                <a:cs typeface="KWHNKT+Tahoma"/>
              </a:rPr>
              <a:t>zpráv“</a:t>
            </a:r>
          </a:p>
          <a:p>
            <a:pPr marL="4190936" marR="0">
              <a:lnSpc>
                <a:spcPts val="3867"/>
              </a:lnSpc>
              <a:spcBef>
                <a:spcPts val="356"/>
              </a:spcBef>
              <a:spcAft>
                <a:spcPts val="0"/>
              </a:spcAft>
            </a:pPr>
            <a:r>
              <a:rPr sz="3200" b="1" dirty="0">
                <a:solidFill>
                  <a:srgbClr val="9999FF"/>
                </a:solidFill>
                <a:latin typeface="QNUUNR+Tahoma Bold"/>
                <a:cs typeface="QNUUNR+Tahoma Bold"/>
              </a:rPr>
              <a:t>[Kouba,</a:t>
            </a:r>
            <a:r>
              <a:rPr sz="3200" b="1" spc="-18" dirty="0">
                <a:solidFill>
                  <a:srgbClr val="9999FF"/>
                </a:solidFill>
                <a:latin typeface="QNUUNR+Tahoma Bold"/>
                <a:cs typeface="QNUUNR+Tahoma Bold"/>
              </a:rPr>
              <a:t> </a:t>
            </a:r>
            <a:r>
              <a:rPr sz="3200" b="1" dirty="0">
                <a:solidFill>
                  <a:srgbClr val="9999FF"/>
                </a:solidFill>
                <a:latin typeface="QNUUNR+Tahoma Bold"/>
                <a:cs typeface="QNUUNR+Tahoma Bold"/>
              </a:rPr>
              <a:t>L.]</a:t>
            </a:r>
          </a:p>
          <a:p>
            <a:pPr marL="126428" marR="0">
              <a:lnSpc>
                <a:spcPts val="3867"/>
              </a:lnSpc>
              <a:spcBef>
                <a:spcPts val="306"/>
              </a:spcBef>
              <a:spcAft>
                <a:spcPts val="0"/>
              </a:spcAft>
            </a:pPr>
            <a:r>
              <a:rPr sz="3200" dirty="0">
                <a:solidFill>
                  <a:srgbClr val="9999FF"/>
                </a:solidFill>
                <a:latin typeface="KWHNKT+Tahoma"/>
                <a:cs typeface="KWHNKT+Tahoma"/>
              </a:rPr>
              <a:t>Technické systémy ve výuce II.</a:t>
            </a:r>
            <a:r>
              <a:rPr sz="3200" spc="10" dirty="0">
                <a:solidFill>
                  <a:srgbClr val="9999FF"/>
                </a:solidFill>
                <a:latin typeface="KWHNKT+Tahoma"/>
                <a:cs typeface="KWHNKT+Tahoma"/>
              </a:rPr>
              <a:t> </a:t>
            </a:r>
            <a:r>
              <a:rPr sz="3200" spc="16" dirty="0">
                <a:solidFill>
                  <a:srgbClr val="9999FF"/>
                </a:solidFill>
                <a:latin typeface="KWHNKT+Tahoma"/>
                <a:cs typeface="KWHNKT+Tahoma"/>
              </a:rPr>
              <a:t>UK</a:t>
            </a:r>
          </a:p>
          <a:p>
            <a:pPr marL="609631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9999FF"/>
                </a:solidFill>
                <a:latin typeface="KWHNKT+Tahoma"/>
                <a:cs typeface="KWHNKT+Tahoma"/>
              </a:rPr>
              <a:t>Praha,</a:t>
            </a:r>
            <a:r>
              <a:rPr sz="3200" spc="-17" dirty="0">
                <a:solidFill>
                  <a:srgbClr val="9999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9999FF"/>
                </a:solidFill>
                <a:latin typeface="KWHNKT+Tahoma"/>
                <a:cs typeface="KWHNKT+Tahoma"/>
              </a:rPr>
              <a:t>1995,</a:t>
            </a:r>
            <a:r>
              <a:rPr sz="3200" spc="18" dirty="0">
                <a:solidFill>
                  <a:srgbClr val="9999FF"/>
                </a:solidFill>
                <a:latin typeface="KWHNKT+Tahoma"/>
                <a:cs typeface="KWHNKT+Tahoma"/>
              </a:rPr>
              <a:t> </a:t>
            </a:r>
            <a:r>
              <a:rPr sz="3200" spc="-18" dirty="0">
                <a:solidFill>
                  <a:srgbClr val="9999FF"/>
                </a:solidFill>
                <a:latin typeface="KWHNKT+Tahoma"/>
                <a:cs typeface="KWHNKT+Tahoma"/>
              </a:rPr>
              <a:t>s.</a:t>
            </a:r>
            <a:r>
              <a:rPr sz="3200" spc="36" dirty="0">
                <a:solidFill>
                  <a:srgbClr val="9999FF"/>
                </a:solidFill>
                <a:latin typeface="KWHNKT+Tahoma"/>
                <a:cs typeface="KWHNKT+Tahoma"/>
              </a:rPr>
              <a:t> </a:t>
            </a:r>
            <a:r>
              <a:rPr sz="3200" dirty="0">
                <a:solidFill>
                  <a:srgbClr val="9999FF"/>
                </a:solidFill>
                <a:latin typeface="KWHNKT+Tahoma"/>
                <a:cs typeface="KWHNKT+Tahoma"/>
              </a:rPr>
              <a:t>8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25 / 33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0" y="651101"/>
            <a:ext cx="4961350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spc="10" dirty="0">
                <a:solidFill>
                  <a:srgbClr val="CCFFFF"/>
                </a:solidFill>
                <a:latin typeface="KWHNKT+Tahoma"/>
                <a:cs typeface="KWHNKT+Tahoma"/>
              </a:rPr>
              <a:t>II.</a:t>
            </a:r>
            <a:r>
              <a:rPr sz="4400" spc="-31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KWHNKT+Tahoma"/>
                <a:cs typeface="KWHNKT+Tahoma"/>
              </a:rPr>
              <a:t>Učební pomůcky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45470" y="1431394"/>
            <a:ext cx="8515498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27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69" baseline="2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Učební pomůcky</a:t>
            </a:r>
            <a:r>
              <a:rPr sz="2800" spc="22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–</a:t>
            </a:r>
            <a:r>
              <a:rPr sz="2800" spc="-27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mají přímý vztah</a:t>
            </a:r>
            <a:r>
              <a:rPr sz="2800" spc="27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k</a:t>
            </a:r>
            <a:r>
              <a:rPr sz="2800" spc="23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obsahu dané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88297" y="1772790"/>
            <a:ext cx="5895260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výuky</a:t>
            </a:r>
            <a:r>
              <a:rPr sz="2800" spc="54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a jejímu cíli</a:t>
            </a:r>
            <a:r>
              <a:rPr sz="2800" spc="-33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(obsahová</a:t>
            </a:r>
            <a:r>
              <a:rPr sz="2800" spc="61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složka)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45470" y="2199492"/>
            <a:ext cx="7343015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14" dirty="0">
                <a:solidFill>
                  <a:srgbClr val="CC99FF"/>
                </a:solidFill>
                <a:latin typeface="PBTOHC+Wingdings"/>
                <a:cs typeface="PBTOHC+Wingdings"/>
              </a:rPr>
              <a:t></a:t>
            </a:r>
            <a:r>
              <a:rPr sz="3400" spc="61" baseline="1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A)</a:t>
            </a:r>
            <a:r>
              <a:rPr sz="2800" spc="1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Pomůcky</a:t>
            </a:r>
            <a:r>
              <a:rPr sz="2800" spc="2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 pozorování</a:t>
            </a:r>
            <a:r>
              <a:rPr sz="2800" spc="5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 vyhledávání</a:t>
            </a:r>
            <a:r>
              <a:rPr sz="2800" spc="8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spc="-13" dirty="0">
                <a:solidFill>
                  <a:srgbClr val="FFFFFF"/>
                </a:solidFill>
                <a:latin typeface="KWHNKT+Tahoma"/>
                <a:cs typeface="KWHNKT+Tahoma"/>
              </a:rPr>
              <a:t>dat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88297" y="2540888"/>
            <a:ext cx="8265760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(statické</a:t>
            </a:r>
            <a:r>
              <a:rPr sz="2800" spc="3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modely,</a:t>
            </a:r>
            <a:r>
              <a:rPr sz="2800" spc="1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atlasy,</a:t>
            </a:r>
            <a:r>
              <a:rPr sz="2800" spc="3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tabulky,</a:t>
            </a:r>
            <a:r>
              <a:rPr sz="2800" spc="4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přírodniny…)</a:t>
            </a:r>
            <a:r>
              <a:rPr sz="2800" spc="3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–</a:t>
            </a:r>
            <a:r>
              <a:rPr sz="2800" spc="-2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při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88297" y="2882284"/>
            <a:ext cx="4547611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práci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nemění svou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strukturu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45470" y="3308986"/>
            <a:ext cx="7529101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18" dirty="0">
                <a:solidFill>
                  <a:srgbClr val="CC99FF"/>
                </a:solidFill>
                <a:latin typeface="PBTOHC+Wingdings"/>
                <a:cs typeface="PBTOHC+Wingdings"/>
              </a:rPr>
              <a:t></a:t>
            </a:r>
            <a:r>
              <a:rPr sz="3400" spc="61" baseline="1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B)</a:t>
            </a:r>
            <a:r>
              <a:rPr sz="2800" spc="1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Pomůcky</a:t>
            </a:r>
            <a:r>
              <a:rPr sz="2800" spc="2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 materiálním</a:t>
            </a:r>
            <a:r>
              <a:rPr sz="2800" spc="4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operacím</a:t>
            </a:r>
            <a:r>
              <a:rPr sz="2800" spc="-1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(funkční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388297" y="3650381"/>
            <a:ext cx="6354073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modely,</a:t>
            </a:r>
            <a:r>
              <a:rPr sz="2800" spc="4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pokusné</a:t>
            </a:r>
            <a:r>
              <a:rPr sz="2800" spc="3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soupravy,</a:t>
            </a:r>
            <a:r>
              <a:rPr sz="2800" spc="4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zobrazení a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430404" y="4062647"/>
            <a:ext cx="8578125" cy="19107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znázornění…),</a:t>
            </a:r>
            <a:r>
              <a:rPr sz="2800" spc="4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které</a:t>
            </a:r>
            <a:r>
              <a:rPr sz="2800" spc="2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slouží k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seznamování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endParaRPr lang="cs-CZ" sz="2800" spc="23" dirty="0">
              <a:solidFill>
                <a:srgbClr val="FFFFFF"/>
              </a:solidFill>
              <a:latin typeface="KWHNKT+Tahoma"/>
              <a:cs typeface="KWHNKT+Tahoma"/>
            </a:endParaRPr>
          </a:p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800" dirty="0">
                <a:solidFill>
                  <a:srgbClr val="FFFFFF"/>
                </a:solidFill>
                <a:latin typeface="KWHNKT+Tahoma"/>
                <a:cs typeface="KWHNKT+Tahoma"/>
              </a:rPr>
              <a:t>s 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vlastnostmi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,</a:t>
            </a:r>
            <a:r>
              <a:rPr sz="2800" spc="4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strukturou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nebo funkcí zkoumané</a:t>
            </a:r>
            <a:r>
              <a:rPr sz="2800" spc="2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věci,</a:t>
            </a:r>
          </a:p>
          <a:p>
            <a:pPr marL="0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vyvolávání</a:t>
            </a:r>
            <a:r>
              <a:rPr sz="2800" spc="8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jevů,</a:t>
            </a:r>
            <a:r>
              <a:rPr sz="2800" spc="1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 zjišťování</a:t>
            </a:r>
            <a:r>
              <a:rPr sz="2800" spc="2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vztahů</a:t>
            </a:r>
            <a:r>
              <a:rPr sz="2800" spc="2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 souvislostí</a:t>
            </a:r>
          </a:p>
          <a:p>
            <a:pPr marL="0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mezi</a:t>
            </a:r>
            <a:r>
              <a:rPr sz="2800" spc="-1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věcmi a jevy,</a:t>
            </a:r>
            <a:r>
              <a:rPr sz="2800" spc="-1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ke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zjišťování</a:t>
            </a:r>
            <a:r>
              <a:rPr sz="2800" spc="2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znaků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nebo</a:t>
            </a:r>
          </a:p>
          <a:p>
            <a:pPr marL="0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vlastností</a:t>
            </a:r>
            <a:r>
              <a:rPr sz="2800" spc="5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jiných věcí,</a:t>
            </a:r>
            <a:r>
              <a:rPr sz="2800" spc="-1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třídění poznatků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spc="18" dirty="0">
                <a:solidFill>
                  <a:srgbClr val="FFFFFF"/>
                </a:solidFill>
                <a:latin typeface="KWHNKT+Tahoma"/>
                <a:cs typeface="KWHNKT+Tahoma"/>
              </a:rPr>
              <a:t>do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430404" y="6042263"/>
            <a:ext cx="8130564" cy="836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systémů,</a:t>
            </a:r>
            <a:r>
              <a:rPr sz="2800" spc="1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nácviku</a:t>
            </a:r>
            <a:r>
              <a:rPr sz="2800" spc="3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manuálních</a:t>
            </a:r>
            <a:r>
              <a:rPr sz="2800" spc="2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dovedností</a:t>
            </a:r>
            <a:r>
              <a:rPr sz="2800" spc="2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endParaRPr lang="cs-CZ" sz="2800" spc="20" dirty="0">
              <a:solidFill>
                <a:srgbClr val="FFFFFF"/>
              </a:solidFill>
              <a:latin typeface="KWHNKT+Tahoma"/>
              <a:cs typeface="KWHNKT+Tahoma"/>
            </a:endParaRPr>
          </a:p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 k</a:t>
            </a:r>
            <a:r>
              <a:rPr lang="cs-CZ" sz="280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ovládnutí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manipulačních činností s technikou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26 / 33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62159" y="876560"/>
            <a:ext cx="8109199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Aparatura</a:t>
            </a:r>
            <a:r>
              <a:rPr sz="2800" spc="32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pro</a:t>
            </a:r>
            <a:r>
              <a:rPr sz="2800" spc="15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modelování</a:t>
            </a:r>
            <a:r>
              <a:rPr sz="2800" spc="23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procesu spalování</a:t>
            </a:r>
            <a:r>
              <a:rPr sz="2800" spc="23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plynů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68717" y="2114201"/>
            <a:ext cx="1030930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0000"/>
                </a:solidFill>
                <a:latin typeface="KWHNKT+Tahoma"/>
                <a:cs typeface="KWHNKT+Tahoma"/>
              </a:rPr>
              <a:t>Spínač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82585" y="3158079"/>
            <a:ext cx="721219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1" dirty="0">
                <a:solidFill>
                  <a:srgbClr val="FF0000"/>
                </a:solidFill>
                <a:latin typeface="KWHNKT+Tahoma"/>
                <a:cs typeface="KWHNKT+Tahoma"/>
              </a:rPr>
              <a:t>Víko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20165" y="4122780"/>
            <a:ext cx="1492919" cy="771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0000"/>
                </a:solidFill>
                <a:latin typeface="KWHNKT+Tahoma"/>
                <a:cs typeface="KWHNKT+Tahoma"/>
              </a:rPr>
              <a:t>Průhledný</a:t>
            </a:r>
          </a:p>
          <a:p>
            <a:pPr marL="329206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0000"/>
                </a:solidFill>
                <a:latin typeface="KWHNKT+Tahoma"/>
                <a:cs typeface="KWHNKT+Tahoma"/>
              </a:rPr>
              <a:t>válec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77786" y="5136297"/>
            <a:ext cx="1568495" cy="7716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0" dirty="0">
                <a:solidFill>
                  <a:srgbClr val="FF0000"/>
                </a:solidFill>
                <a:latin typeface="KWHNKT+Tahoma"/>
                <a:cs typeface="KWHNKT+Tahoma"/>
              </a:rPr>
              <a:t>Zapalovací</a:t>
            </a:r>
          </a:p>
          <a:p>
            <a:pPr marL="295572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0000"/>
                </a:solidFill>
                <a:latin typeface="KWHNKT+Tahoma"/>
                <a:cs typeface="KWHNKT+Tahoma"/>
              </a:rPr>
              <a:t>svíčka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58569" y="6291199"/>
            <a:ext cx="2590793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40029"/>
                </a:solidFill>
                <a:latin typeface="OGHFID+Times New Roman"/>
                <a:cs typeface="OGHFID+Times New Roman"/>
              </a:rPr>
              <a:t>Foto: Roman</a:t>
            </a:r>
            <a:r>
              <a:rPr sz="2400" spc="29" dirty="0">
                <a:solidFill>
                  <a:srgbClr val="140029"/>
                </a:solidFill>
                <a:latin typeface="OGHFID+Times New Roman"/>
                <a:cs typeface="OGHFID+Times New Roman"/>
              </a:rPr>
              <a:t> </a:t>
            </a:r>
            <a:r>
              <a:rPr sz="2400" dirty="0">
                <a:solidFill>
                  <a:srgbClr val="140029"/>
                </a:solidFill>
                <a:latin typeface="OGHFID+Times New Roman"/>
                <a:cs typeface="OGHFID+Times New Roman"/>
              </a:rPr>
              <a:t>Hásek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27 / 33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67968" y="545914"/>
            <a:ext cx="7508433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CCFFFF"/>
                </a:solidFill>
                <a:latin typeface="KWHNKT+Tahoma"/>
                <a:cs typeface="KWHNKT+Tahoma"/>
              </a:rPr>
              <a:t>Použití</a:t>
            </a:r>
            <a:r>
              <a:rPr sz="2800" spc="24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KWHNKT+Tahoma"/>
                <a:cs typeface="KWHNKT+Tahoma"/>
              </a:rPr>
              <a:t>Freeware</a:t>
            </a:r>
            <a:r>
              <a:rPr sz="2800" spc="31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KWHNKT+Tahoma"/>
                <a:cs typeface="KWHNKT+Tahoma"/>
              </a:rPr>
              <a:t>VirtualDub</a:t>
            </a:r>
            <a:r>
              <a:rPr sz="2800" spc="42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KWHNKT+Tahoma"/>
                <a:cs typeface="KWHNKT+Tahoma"/>
              </a:rPr>
              <a:t>-</a:t>
            </a:r>
            <a:r>
              <a:rPr sz="2800" spc="876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KWHNKT+Tahoma"/>
                <a:cs typeface="KWHNKT+Tahoma"/>
              </a:rPr>
              <a:t>hoření BENZÍNU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06885" y="6146391"/>
            <a:ext cx="2505450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Foto Roman</a:t>
            </a:r>
            <a:r>
              <a:rPr sz="2400" spc="29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Hásek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28 / 33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94281" y="1289448"/>
            <a:ext cx="6698068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FFFF"/>
                </a:solidFill>
                <a:latin typeface="KWHNKT+Tahoma"/>
                <a:cs typeface="KWHNKT+Tahoma"/>
              </a:rPr>
              <a:t>Interpretace učební pomůcky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384" y="2018058"/>
            <a:ext cx="6617579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850" baseline="-52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2850" spc="806" baseline="-5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Dva typy informací</a:t>
            </a:r>
            <a:r>
              <a:rPr sz="2400" spc="-2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– </a:t>
            </a:r>
            <a:r>
              <a:rPr sz="2400" spc="12" dirty="0">
                <a:solidFill>
                  <a:srgbClr val="FFFFFF"/>
                </a:solidFill>
                <a:latin typeface="KWHNKT+Tahoma"/>
                <a:cs typeface="KWHNKT+Tahoma"/>
              </a:rPr>
              <a:t>a)</a:t>
            </a:r>
            <a:r>
              <a:rPr sz="2400" spc="-2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obsahové</a:t>
            </a:r>
            <a:r>
              <a:rPr sz="2400" spc="-2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(souvisejí</a:t>
            </a:r>
            <a:r>
              <a:rPr sz="2400" spc="2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94279" y="2310802"/>
            <a:ext cx="6301055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poznatky,</a:t>
            </a:r>
            <a:r>
              <a:rPr sz="2400" spc="-4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pojmy,</a:t>
            </a:r>
            <a:r>
              <a:rPr sz="2400" spc="-1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myšlenkovými operacemi…)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41879" y="2676472"/>
            <a:ext cx="7539176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-</a:t>
            </a:r>
            <a:r>
              <a:rPr sz="2400" spc="1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b)</a:t>
            </a:r>
            <a:r>
              <a:rPr sz="2400" spc="1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interpretační</a:t>
            </a:r>
            <a:r>
              <a:rPr sz="2400" spc="-2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– specifikují</a:t>
            </a:r>
            <a:r>
              <a:rPr sz="2400" spc="-2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žákům</a:t>
            </a:r>
            <a:r>
              <a:rPr sz="2400" spc="-1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které</a:t>
            </a:r>
            <a:r>
              <a:rPr sz="2400" spc="-2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informace 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51384" y="2969067"/>
            <a:ext cx="7372421" cy="771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894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v jakém pořadí mají zpracovávat</a:t>
            </a:r>
            <a:r>
              <a:rPr sz="2400" spc="-1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(instrukce</a:t>
            </a:r>
            <a:r>
              <a:rPr sz="2400" spc="-2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učitele)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850" baseline="-4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2850" spc="568" baseline="-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Interpretační</a:t>
            </a:r>
            <a:r>
              <a:rPr sz="2400" spc="-2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složka</a:t>
            </a:r>
            <a:r>
              <a:rPr sz="2400" spc="-2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je v</a:t>
            </a:r>
            <a:r>
              <a:rPr sz="24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dostatečné</a:t>
            </a:r>
            <a:r>
              <a:rPr sz="2400" spc="-2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míře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894279" y="3627481"/>
            <a:ext cx="6889954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propracovaná</a:t>
            </a:r>
            <a:r>
              <a:rPr sz="2400" spc="-2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(vymezení cíle,</a:t>
            </a:r>
            <a:r>
              <a:rPr sz="2400" spc="1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příprava</a:t>
            </a:r>
            <a:r>
              <a:rPr sz="2400" spc="-2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technická</a:t>
            </a:r>
            <a:r>
              <a:rPr sz="2400" spc="-1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894279" y="3920076"/>
            <a:ext cx="7110511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didaktická [specifikace</a:t>
            </a:r>
            <a:r>
              <a:rPr sz="2400" spc="2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informačního</a:t>
            </a:r>
            <a:r>
              <a:rPr sz="2400" spc="-4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centra],</a:t>
            </a:r>
            <a:r>
              <a:rPr sz="2400" spc="-1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vlastní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894279" y="4212672"/>
            <a:ext cx="3946423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prezentace,</a:t>
            </a:r>
            <a:r>
              <a:rPr sz="2400" spc="1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KWHNKT+Tahoma"/>
                <a:cs typeface="KWHNKT+Tahoma"/>
              </a:rPr>
              <a:t>vyvození závěrů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551384" y="4578490"/>
            <a:ext cx="6903667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850" baseline="-5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2850" spc="568" baseline="-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KWHNKT+Tahoma"/>
                <a:cs typeface="KWHNKT+Tahoma"/>
              </a:rPr>
              <a:t>Podmínka</a:t>
            </a:r>
            <a:r>
              <a:rPr sz="2400" spc="-21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KWHNKT+Tahoma"/>
                <a:cs typeface="KWHNKT+Tahoma"/>
              </a:rPr>
              <a:t>úspěšné interpretace</a:t>
            </a:r>
            <a:r>
              <a:rPr sz="2400" spc="-22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KWHNKT+Tahoma"/>
                <a:cs typeface="KWHNKT+Tahoma"/>
              </a:rPr>
              <a:t>– cílené řízení</a:t>
            </a:r>
            <a:r>
              <a:rPr sz="2400" spc="-28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KWHNKT+Tahoma"/>
                <a:cs typeface="KWHNKT+Tahoma"/>
              </a:rPr>
              <a:t>a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894279" y="4871086"/>
            <a:ext cx="6981840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KWHNKT+Tahoma"/>
                <a:cs typeface="KWHNKT+Tahoma"/>
              </a:rPr>
              <a:t>regulace</a:t>
            </a:r>
            <a:r>
              <a:rPr sz="2400" spc="-24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KWHNKT+Tahoma"/>
                <a:cs typeface="KWHNKT+Tahoma"/>
              </a:rPr>
              <a:t>(významné</a:t>
            </a:r>
            <a:r>
              <a:rPr sz="2400" spc="-26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KWHNKT+Tahoma"/>
                <a:cs typeface="KWHNKT+Tahoma"/>
              </a:rPr>
              <a:t>znaky – síla podnětu,</a:t>
            </a:r>
            <a:r>
              <a:rPr sz="2400" spc="-42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KWHNKT+Tahoma"/>
                <a:cs typeface="KWHNKT+Tahoma"/>
              </a:rPr>
              <a:t>vybrané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894279" y="5163681"/>
            <a:ext cx="6473208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KWHNKT+Tahoma"/>
                <a:cs typeface="KWHNKT+Tahoma"/>
              </a:rPr>
              <a:t>kvalitativní vlastnosti [barva,</a:t>
            </a:r>
            <a:r>
              <a:rPr sz="2400" spc="13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KWHNKT+Tahoma"/>
                <a:cs typeface="KWHNKT+Tahoma"/>
              </a:rPr>
              <a:t>vůně,</a:t>
            </a:r>
            <a:r>
              <a:rPr sz="2400" spc="-13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KWHNKT+Tahoma"/>
                <a:cs typeface="KWHNKT+Tahoma"/>
              </a:rPr>
              <a:t>tvar],</a:t>
            </a:r>
            <a:r>
              <a:rPr sz="2400" spc="-17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KWHNKT+Tahoma"/>
                <a:cs typeface="KWHNKT+Tahoma"/>
              </a:rPr>
              <a:t>jejich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894279" y="5456276"/>
            <a:ext cx="5947468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KWHNKT+Tahoma"/>
                <a:cs typeface="KWHNKT+Tahoma"/>
              </a:rPr>
              <a:t>kombinace</a:t>
            </a:r>
            <a:r>
              <a:rPr sz="2400" spc="-49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KWHNKT+Tahoma"/>
                <a:cs typeface="KWHNKT+Tahoma"/>
              </a:rPr>
              <a:t>a</a:t>
            </a:r>
            <a:r>
              <a:rPr sz="2400" spc="30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KWHNKT+Tahoma"/>
                <a:cs typeface="KWHNKT+Tahoma"/>
              </a:rPr>
              <a:t>vztah [podobnost</a:t>
            </a:r>
            <a:r>
              <a:rPr sz="2400" spc="-18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KWHNKT+Tahoma"/>
                <a:cs typeface="KWHNKT+Tahoma"/>
              </a:rPr>
              <a:t>a kontrast],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894279" y="5748872"/>
            <a:ext cx="6721679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KWHNKT+Tahoma"/>
                <a:cs typeface="KWHNKT+Tahoma"/>
              </a:rPr>
              <a:t>prostorové</a:t>
            </a:r>
            <a:r>
              <a:rPr sz="2400" spc="-24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KWHNKT+Tahoma"/>
                <a:cs typeface="KWHNKT+Tahoma"/>
              </a:rPr>
              <a:t>a</a:t>
            </a:r>
            <a:r>
              <a:rPr sz="2400" spc="-18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KWHNKT+Tahoma"/>
                <a:cs typeface="KWHNKT+Tahoma"/>
              </a:rPr>
              <a:t>časoprostorové</a:t>
            </a:r>
            <a:r>
              <a:rPr sz="2400" spc="-24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KWHNKT+Tahoma"/>
                <a:cs typeface="KWHNKT+Tahoma"/>
              </a:rPr>
              <a:t>uspořádání)</a:t>
            </a:r>
            <a:r>
              <a:rPr sz="2400" spc="729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KWHNKT+Tahoma"/>
                <a:cs typeface="KWHNKT+Tahoma"/>
              </a:rPr>
              <a:t>[Kulič]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29 / 33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94281" y="1289448"/>
            <a:ext cx="7408558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FFFF"/>
                </a:solidFill>
                <a:latin typeface="KWHNKT+Tahoma"/>
                <a:cs typeface="KWHNKT+Tahoma"/>
              </a:rPr>
              <a:t>Demonstrační</a:t>
            </a:r>
            <a:r>
              <a:rPr sz="4000" spc="36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000" dirty="0">
                <a:solidFill>
                  <a:srgbClr val="CCFFFF"/>
                </a:solidFill>
                <a:latin typeface="KWHNKT+Tahoma"/>
                <a:cs typeface="KWHNKT+Tahoma"/>
              </a:rPr>
              <a:t>(učební)</a:t>
            </a:r>
            <a:r>
              <a:rPr sz="4000" spc="22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000" dirty="0">
                <a:solidFill>
                  <a:srgbClr val="CCFFFF"/>
                </a:solidFill>
                <a:latin typeface="KWHNKT+Tahoma"/>
                <a:cs typeface="KWHNKT+Tahoma"/>
              </a:rPr>
              <a:t>pomůcky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438" y="2286358"/>
            <a:ext cx="7239567" cy="893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26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2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Originální</a:t>
            </a:r>
            <a:r>
              <a:rPr sz="2800" spc="2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předměty</a:t>
            </a:r>
            <a:r>
              <a:rPr sz="2800" spc="2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 reálné skutečnosti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3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Zobrazení</a:t>
            </a:r>
            <a:r>
              <a:rPr sz="2800" spc="2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 znázornění</a:t>
            </a:r>
            <a:r>
              <a:rPr sz="2800" spc="2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předmětů (modely,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042199" y="3089041"/>
            <a:ext cx="2805947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obrazy,</a:t>
            </a:r>
            <a:r>
              <a:rPr sz="2800" spc="1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mapy….)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51438" y="3481157"/>
            <a:ext cx="6628806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16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1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Textové</a:t>
            </a:r>
            <a:r>
              <a:rPr sz="2800" spc="3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pomůcky</a:t>
            </a:r>
            <a:r>
              <a:rPr sz="2800" spc="2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– učebnice,</a:t>
            </a:r>
            <a:r>
              <a:rPr sz="2800" spc="-4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příručky,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995820" y="3903495"/>
            <a:ext cx="6277069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atlasy,</a:t>
            </a:r>
            <a:r>
              <a:rPr sz="2800" spc="44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pracovní sešity,</a:t>
            </a:r>
            <a:r>
              <a:rPr sz="2800" spc="1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časopisy,</a:t>
            </a:r>
            <a:r>
              <a:rPr sz="2800" spc="38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sbírky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995820" y="4277980"/>
            <a:ext cx="1328730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úloh…..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38601" y="4704682"/>
            <a:ext cx="7603497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12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-1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Pořady</a:t>
            </a:r>
            <a:r>
              <a:rPr sz="2800" spc="2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a programy</a:t>
            </a:r>
            <a:r>
              <a:rPr sz="2800" spc="5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prezentované</a:t>
            </a:r>
            <a:r>
              <a:rPr sz="2800" spc="29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didaktickou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006392" y="5101303"/>
            <a:ext cx="1667803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technikou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533524" y="5593728"/>
            <a:ext cx="7639323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22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2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Speciální pomůcky</a:t>
            </a:r>
            <a:r>
              <a:rPr sz="2800" spc="22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– žákovské</a:t>
            </a:r>
            <a:r>
              <a:rPr sz="2800" spc="58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experimentální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995820" y="6020430"/>
            <a:ext cx="5409072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soupravy,</a:t>
            </a:r>
            <a:r>
              <a:rPr sz="2800" spc="41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pomůcky</a:t>
            </a:r>
            <a:r>
              <a:rPr sz="2800" spc="22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pro</a:t>
            </a:r>
            <a:r>
              <a:rPr sz="2800" spc="15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spc="-13" dirty="0">
                <a:solidFill>
                  <a:srgbClr val="FFFF00"/>
                </a:solidFill>
                <a:latin typeface="KWHNKT+Tahoma"/>
                <a:cs typeface="KWHNKT+Tahoma"/>
              </a:rPr>
              <a:t>TV</a:t>
            </a:r>
            <a:r>
              <a:rPr sz="2800" spc="40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apod?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30 / 33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301664" y="748409"/>
            <a:ext cx="2754721" cy="741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Žákovská</a:t>
            </a:r>
            <a:r>
              <a:rPr sz="2400" spc="-11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laboratorní</a:t>
            </a:r>
          </a:p>
          <a:p>
            <a:pPr marL="0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souprava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01734" y="1717223"/>
            <a:ext cx="3468421" cy="7502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Zdroj obrázků:</a:t>
            </a:r>
            <a:r>
              <a:rPr sz="1600" spc="17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spc="-19" dirty="0">
                <a:solidFill>
                  <a:srgbClr val="FFFFFF"/>
                </a:solidFill>
                <a:latin typeface="OGHFID+Times New Roman"/>
                <a:cs typeface="OGHFID+Times New Roman"/>
              </a:rPr>
              <a:t>PACHMANN,</a:t>
            </a:r>
            <a:r>
              <a:rPr sz="1600" spc="17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E.,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HOFMANN,</a:t>
            </a:r>
            <a:r>
              <a:rPr sz="1600" spc="-3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spc="-198" dirty="0">
                <a:solidFill>
                  <a:srgbClr val="FFFFFF"/>
                </a:solidFill>
                <a:latin typeface="OGHFID+Times New Roman"/>
                <a:cs typeface="OGHFID+Times New Roman"/>
              </a:rPr>
              <a:t>V.</a:t>
            </a:r>
            <a:r>
              <a:rPr sz="1600" spc="18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Obec. didaktika</a:t>
            </a:r>
            <a:r>
              <a:rPr sz="1600" spc="22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chemie.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1. vyd.</a:t>
            </a:r>
            <a:r>
              <a:rPr sz="1600" spc="16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Praha</a:t>
            </a:r>
            <a:r>
              <a:rPr sz="1600" spc="1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:</a:t>
            </a:r>
            <a:r>
              <a:rPr sz="1600" spc="17" dirty="0">
                <a:solidFill>
                  <a:srgbClr val="FFFFFF"/>
                </a:solidFill>
                <a:latin typeface="OGHFID+Times New Roman"/>
                <a:cs typeface="OGHFID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GHFID+Times New Roman"/>
                <a:cs typeface="OGHFID+Times New Roman"/>
              </a:rPr>
              <a:t>SPN, 1981.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31 / 33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94281" y="785176"/>
            <a:ext cx="7788960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FFFF"/>
                </a:solidFill>
                <a:latin typeface="KWHNKT+Tahoma"/>
                <a:cs typeface="KWHNKT+Tahoma"/>
              </a:rPr>
              <a:t>Učební</a:t>
            </a:r>
            <a:r>
              <a:rPr sz="4000" spc="39" dirty="0">
                <a:solidFill>
                  <a:srgbClr val="CCFFFF"/>
                </a:solidFill>
                <a:latin typeface="KWHNKT+Tahoma"/>
                <a:cs typeface="KWHNKT+Tahoma"/>
              </a:rPr>
              <a:t> </a:t>
            </a:r>
            <a:r>
              <a:rPr sz="4000" dirty="0">
                <a:solidFill>
                  <a:srgbClr val="CCFFFF"/>
                </a:solidFill>
                <a:latin typeface="KWHNKT+Tahoma"/>
                <a:cs typeface="KWHNKT+Tahoma"/>
              </a:rPr>
              <a:t>pomůcky a autorský zákon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96923" y="1948083"/>
            <a:ext cx="3475560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30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3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Zákon</a:t>
            </a:r>
            <a:r>
              <a:rPr sz="2800" spc="3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35/1965 </a:t>
            </a:r>
            <a:r>
              <a:rPr sz="2800" spc="12" dirty="0">
                <a:solidFill>
                  <a:srgbClr val="FFFFFF"/>
                </a:solidFill>
                <a:latin typeface="KWHNKT+Tahoma"/>
                <a:cs typeface="KWHNKT+Tahoma"/>
              </a:rPr>
              <a:t>Sb.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96923" y="2460090"/>
            <a:ext cx="8274925" cy="36837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1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„autorské právo</a:t>
            </a:r>
            <a:r>
              <a:rPr sz="2800" spc="3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neporušuje,</a:t>
            </a:r>
            <a:r>
              <a:rPr sz="2800" spc="1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kdo</a:t>
            </a:r>
            <a:r>
              <a:rPr sz="2800" spc="1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použije námětu</a:t>
            </a:r>
          </a:p>
          <a:p>
            <a:pPr marL="34295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obsaženého v cizím</a:t>
            </a:r>
            <a:r>
              <a:rPr sz="2800" spc="-15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díle k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vytvoření</a:t>
            </a:r>
            <a:r>
              <a:rPr sz="2800" spc="23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nového</a:t>
            </a:r>
            <a:r>
              <a:rPr sz="2800" spc="4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díla</a:t>
            </a:r>
          </a:p>
          <a:p>
            <a:pPr marL="34295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původního“,</a:t>
            </a:r>
            <a:r>
              <a:rPr sz="2800" spc="1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nebo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21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2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kdo</a:t>
            </a:r>
            <a:r>
              <a:rPr sz="2800" spc="12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„cituje úryvky</a:t>
            </a:r>
            <a:r>
              <a:rPr sz="2800" spc="2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vydaného</a:t>
            </a:r>
            <a:r>
              <a:rPr sz="2800" spc="37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díla a 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uvede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autora</a:t>
            </a:r>
            <a:endParaRPr lang="cs-CZ" sz="2800" dirty="0">
              <a:solidFill>
                <a:srgbClr val="FFFFFF"/>
              </a:solidFill>
              <a:latin typeface="KWHNKT+Tahoma"/>
              <a:cs typeface="KWHNKT+Tahoma"/>
            </a:endParaRP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i</a:t>
            </a:r>
            <a:r>
              <a:rPr lang="cs-CZ" sz="2800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 err="1">
                <a:solidFill>
                  <a:srgbClr val="FFFFFF"/>
                </a:solidFill>
                <a:latin typeface="KWHNKT+Tahoma"/>
                <a:cs typeface="KWHNKT+Tahoma"/>
              </a:rPr>
              <a:t>název</a:t>
            </a:r>
            <a:r>
              <a:rPr sz="2800" spc="21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díla“,</a:t>
            </a:r>
            <a:r>
              <a:rPr sz="2800" spc="16" dirty="0">
                <a:solidFill>
                  <a:srgbClr val="FFFFFF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KWHNKT+Tahoma"/>
                <a:cs typeface="KWHNKT+Tahoma"/>
              </a:rPr>
              <a:t>nebo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10" dirty="0">
                <a:solidFill>
                  <a:srgbClr val="CC99FF"/>
                </a:solidFill>
                <a:latin typeface="PBTOHC+Wingdings"/>
                <a:cs typeface="PBTOHC+Wingdings"/>
              </a:rPr>
              <a:t></a:t>
            </a:r>
            <a:r>
              <a:rPr sz="3400" spc="170" baseline="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kdo</a:t>
            </a:r>
            <a:r>
              <a:rPr sz="2800" spc="12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„užije vydaného</a:t>
            </a:r>
            <a:r>
              <a:rPr sz="2800" spc="10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díla</a:t>
            </a:r>
            <a:r>
              <a:rPr sz="2800" spc="33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v samostatné</a:t>
            </a:r>
            <a:r>
              <a:rPr sz="2800" spc="30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přednášce</a:t>
            </a:r>
          </a:p>
          <a:p>
            <a:pPr marL="34295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výlučně</a:t>
            </a:r>
            <a:r>
              <a:rPr sz="2800" spc="30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k účelům</a:t>
            </a:r>
            <a:r>
              <a:rPr sz="2800" spc="-14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vyučovacím</a:t>
            </a:r>
            <a:r>
              <a:rPr sz="2800" spc="47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nebo</a:t>
            </a:r>
            <a:r>
              <a:rPr sz="2800" spc="-20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vzdělávacím,</a:t>
            </a:r>
          </a:p>
          <a:p>
            <a:pPr marL="34295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uvede-li autora</a:t>
            </a:r>
            <a:r>
              <a:rPr sz="2800" spc="34" dirty="0">
                <a:solidFill>
                  <a:srgbClr val="FFFF00"/>
                </a:solidFill>
                <a:latin typeface="KWHNKT+Tahoma"/>
                <a:cs typeface="KWHNK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KWHNKT+Tahoma"/>
                <a:cs typeface="KWHNKT+Tahoma"/>
              </a:rPr>
              <a:t>a dílo“.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32 / 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924527" y="5514675"/>
            <a:ext cx="4416869" cy="600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61616"/>
                </a:solidFill>
                <a:latin typeface="OGHFID+Times New Roman"/>
                <a:cs typeface="OGHFID+Times New Roman"/>
              </a:rPr>
              <a:t>Děkuji</a:t>
            </a:r>
            <a:r>
              <a:rPr sz="4000" spc="-36" dirty="0">
                <a:solidFill>
                  <a:srgbClr val="161616"/>
                </a:solidFill>
                <a:latin typeface="OGHFID+Times New Roman"/>
                <a:cs typeface="OGHFID+Times New Roman"/>
              </a:rPr>
              <a:t> </a:t>
            </a:r>
            <a:r>
              <a:rPr sz="4000" spc="23" dirty="0">
                <a:solidFill>
                  <a:srgbClr val="161616"/>
                </a:solidFill>
                <a:latin typeface="OGHFID+Times New Roman"/>
                <a:cs typeface="OGHFID+Times New Roman"/>
              </a:rPr>
              <a:t>za</a:t>
            </a:r>
            <a:r>
              <a:rPr sz="4000" spc="-41" dirty="0">
                <a:solidFill>
                  <a:srgbClr val="161616"/>
                </a:solidFill>
                <a:latin typeface="OGHFID+Times New Roman"/>
                <a:cs typeface="OGHFID+Times New Roman"/>
              </a:rPr>
              <a:t> </a:t>
            </a:r>
            <a:r>
              <a:rPr sz="4000" dirty="0">
                <a:solidFill>
                  <a:srgbClr val="161616"/>
                </a:solidFill>
                <a:latin typeface="OGHFID+Times New Roman"/>
                <a:cs typeface="OGHFID+Times New Roman"/>
              </a:rPr>
              <a:t>pozornost!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JVFGM+Arial"/>
                <a:cs typeface="HJVFGM+Arial"/>
              </a:rPr>
              <a:t>33 / 33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72C3154-9FE7-28DE-50FE-C97187FFBA23}"/>
              </a:ext>
            </a:extLst>
          </p:cNvPr>
          <p:cNvSpPr txBox="1"/>
          <p:nvPr/>
        </p:nvSpPr>
        <p:spPr>
          <a:xfrm>
            <a:off x="4177790" y="6499549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autorův archiv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1799</Words>
  <Application>Microsoft Macintosh PowerPoint</Application>
  <PresentationFormat>Vlastní</PresentationFormat>
  <Paragraphs>324</Paragraphs>
  <Slides>34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34</vt:i4>
      </vt:variant>
    </vt:vector>
  </HeadingPairs>
  <TitlesOfParts>
    <vt:vector size="44" baseType="lpstr">
      <vt:lpstr>Times New Roman</vt:lpstr>
      <vt:lpstr>KWHNKT+Tahoma</vt:lpstr>
      <vt:lpstr>Calibri</vt:lpstr>
      <vt:lpstr>OGHFID+Times New Roman</vt:lpstr>
      <vt:lpstr>KHHPIV+Times New Roman Bold</vt:lpstr>
      <vt:lpstr>PBTOHC+Wingdings</vt:lpstr>
      <vt:lpstr>HJVFGM+Arial</vt:lpstr>
      <vt:lpstr>QNUUNR+Tahoma Bold</vt:lpstr>
      <vt:lpstr>PSPJLI+Arial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doc2pdf</dc:creator>
  <cp:lastModifiedBy>Jan Topinka</cp:lastModifiedBy>
  <cp:revision>2</cp:revision>
  <dcterms:modified xsi:type="dcterms:W3CDTF">2023-03-10T14:11:02Z</dcterms:modified>
</cp:coreProperties>
</file>