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72" r:id="rId2"/>
    <p:sldId id="256" r:id="rId3"/>
    <p:sldId id="316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7" r:id="rId16"/>
    <p:sldId id="358" r:id="rId17"/>
    <p:sldId id="359" r:id="rId18"/>
    <p:sldId id="360" r:id="rId19"/>
    <p:sldId id="361" r:id="rId20"/>
    <p:sldId id="362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9213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CEFF4-1125-4806-852E-49FA82A1EA39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7413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9887" cy="39163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9213" y="9447213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7FEE9-4ED2-4351-8B45-7C22082196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896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469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dos.cz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faostat.fao.org/" TargetMode="External"/><Relationship Id="rId2" Type="http://schemas.openxmlformats.org/officeDocument/2006/relationships/hyperlink" Target="http://www.fao.org/home/e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Geografické informace v ekonomické geografii, techniky a metody jejich zpracování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4972386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69090" y="3429000"/>
            <a:ext cx="1853819" cy="106230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Prostorové statistické jednotky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NUTS 0 – NUTS 5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Oblasti – (počet v Česku = 8)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Kraje – 14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Okresy – 76 + 1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Obce – 6249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Části obcí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Městské části/ městské obvody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Katastrální území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imes New Roman" pitchFamily="18" charset="0"/>
              </a:rPr>
              <a:t>Základní sídelní jednotky (urbanistické obvody)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675" y="1322362"/>
            <a:ext cx="6010125" cy="42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Proměny hranic prostorových jednotek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Obvyklý jev s nímž se setkáme při geografickém výzkumu </a:t>
            </a:r>
            <a:br>
              <a:rPr lang="cs-CZ" sz="2400" b="1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Times New Roman" pitchFamily="18" charset="0"/>
              </a:rPr>
              <a:t> dochází ke slučování nebo rozdělování prostorových jednotek.</a:t>
            </a:r>
          </a:p>
          <a:p>
            <a:pPr indent="-342000">
              <a:lnSpc>
                <a:spcPct val="100000"/>
              </a:lnSpc>
              <a:spcBef>
                <a:spcPts val="2400"/>
              </a:spcBef>
              <a:buFont typeface="Wingdings" pitchFamily="2" charset="2"/>
              <a:buChar char="Ø"/>
            </a:pPr>
            <a:r>
              <a:rPr lang="cs-CZ" sz="2400" dirty="0">
                <a:cs typeface="Times New Roman" pitchFamily="18" charset="0"/>
              </a:rPr>
              <a:t>Např. počet obcí má v čase (především po r. 1989) </a:t>
            </a:r>
            <a:r>
              <a:rPr lang="cs-CZ" sz="2400" b="1" dirty="0">
                <a:cs typeface="Times New Roman" pitchFamily="18" charset="0"/>
              </a:rPr>
              <a:t>tendenci růst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  <a:buNone/>
            </a:pP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Spolu se zajištěním dostupnosti dat jeden z největších problémů při </a:t>
            </a:r>
            <a:r>
              <a:rPr lang="cs-CZ" sz="2400" b="1" dirty="0">
                <a:cs typeface="Times New Roman" pitchFamily="18" charset="0"/>
              </a:rPr>
              <a:t>analýze vývoje určitého jevu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Je nutné se s problémem vyrovnat, tj. především vzít skutečnost v potaz a přizpůsobit tomu práci.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27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Proměny hranic prostorových jednotek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Případy k řešení při </a:t>
            </a:r>
            <a:r>
              <a:rPr lang="cs-CZ" sz="2400" b="1" dirty="0">
                <a:cs typeface="Times New Roman" pitchFamily="18" charset="0"/>
              </a:rPr>
              <a:t>analýze vývoje nezaměstnanosti:</a:t>
            </a: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Případ sloučení obcí: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V roce 1991 jsou ze SLDB dostupná data za obce Lhota a Dolní Lhota, v roce 2021 jsou již data pouze za obec Lhota (obec Dolní Lhota je její součástí).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b="1" dirty="0">
                <a:cs typeface="Times New Roman" pitchFamily="18" charset="0"/>
              </a:rPr>
              <a:t>Úprava analýzy:</a:t>
            </a:r>
            <a:r>
              <a:rPr lang="cs-CZ" i="1" dirty="0">
                <a:cs typeface="Times New Roman" pitchFamily="18" charset="0"/>
              </a:rPr>
              <a:t> </a:t>
            </a:r>
            <a:r>
              <a:rPr lang="cs-CZ" dirty="0">
                <a:cs typeface="Times New Roman" pitchFamily="18" charset="0"/>
              </a:rPr>
              <a:t>původně samostatnou obec je nutné sloučit i v roce 1991.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Případ dělení obcí: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V roce 1991 jsou ze SLDB dostupná data za obec Horní Lhota, v roce 2021 máme i data za obec Lhotka, která vznikla odloučením od obce Horní Lhota.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b="1" dirty="0">
                <a:cs typeface="Times New Roman" pitchFamily="18" charset="0"/>
              </a:rPr>
              <a:t>Řešení: </a:t>
            </a:r>
            <a:r>
              <a:rPr lang="cs-CZ" dirty="0">
                <a:cs typeface="Times New Roman" pitchFamily="18" charset="0"/>
              </a:rPr>
              <a:t>dnes samostatnou obec sloučíme i v roce 2021.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870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Proměny hranic prostorových jednotek (3)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Případ přesunu části obce: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V roce 1991 je část obce Lhotka součástí Dolní Lhoty, ale v období do roku 2021 došlo k jejímu odtržení a po pár letech samostatnosti bylo z ekonomických důvodů rozhodnuto o připojení k Horní Lhotě.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b="1" dirty="0">
                <a:cs typeface="Times New Roman" pitchFamily="18" charset="0"/>
              </a:rPr>
              <a:t>Řešení:</a:t>
            </a:r>
            <a:r>
              <a:rPr lang="cs-CZ" dirty="0">
                <a:cs typeface="Times New Roman" pitchFamily="18" charset="0"/>
              </a:rPr>
              <a:t> obě obce spojím v obou letech (1991 a 2021).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389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Práce s databází a daty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1) Výběr vhodného zdroje (databáze):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Hlavně s ohledem na dostupnost dat, roky a územní jednotky, které potřebujeme ke zpracování práce.</a:t>
            </a:r>
            <a:endParaRPr lang="cs-CZ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2) Zpracování dat: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Výběr vhodné metody ke zpracování dat.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Pozor na územní změny (viz předchozí příklady).</a:t>
            </a:r>
            <a:endParaRPr lang="cs-CZ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3) Interpretace výsledků analýzy dat: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Pozor na (a) změny v metodice sledování jevu a (b) nepřesnosti ve statistice.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0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Dojížďka a vyjížďka obyvatel za prací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Prvně ze </a:t>
            </a:r>
            <a:r>
              <a:rPr lang="cs-CZ" sz="2400" b="1" dirty="0">
                <a:cs typeface="Times New Roman" pitchFamily="18" charset="0"/>
              </a:rPr>
              <a:t>sčítání 1961</a:t>
            </a:r>
            <a:r>
              <a:rPr lang="cs-CZ" sz="2400" dirty="0">
                <a:cs typeface="Times New Roman" pitchFamily="18" charset="0"/>
              </a:rPr>
              <a:t>, předtím jen z anketních šetření.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Sbírána data jen za 325 dojížďkových center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Za </a:t>
            </a:r>
            <a:r>
              <a:rPr lang="cs-CZ" sz="2400" b="1" dirty="0">
                <a:cs typeface="Times New Roman" pitchFamily="18" charset="0"/>
              </a:rPr>
              <a:t>všechny obce </a:t>
            </a:r>
            <a:r>
              <a:rPr lang="cs-CZ" sz="2400" dirty="0">
                <a:cs typeface="Times New Roman" pitchFamily="18" charset="0"/>
              </a:rPr>
              <a:t>(v případě, že dojíždí alespoň jedna osoba) </a:t>
            </a:r>
            <a:r>
              <a:rPr lang="cs-CZ" sz="2400" b="1" dirty="0">
                <a:cs typeface="Times New Roman" pitchFamily="18" charset="0"/>
              </a:rPr>
              <a:t>od roku 1991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Směry a objemy dojížďky, spotřeba času, struktura dojíždějících osob podle pohlaví a věku, denní a nedenní dojížďka, příslušnost k odvětvím národního hospodářství.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SLDB 2001, 2011: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Zjišťován i dopravní prostředek </a:t>
            </a:r>
            <a:r>
              <a:rPr lang="cs-CZ" dirty="0">
                <a:cs typeface="Times New Roman" pitchFamily="18" charset="0"/>
                <a:sym typeface="Wingdings" pitchFamily="2" charset="2"/>
              </a:rPr>
              <a:t> geografie dopravy.</a:t>
            </a:r>
            <a:endParaRPr lang="cs-CZ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Analýza za </a:t>
            </a:r>
            <a:r>
              <a:rPr lang="cs-CZ" sz="2400" b="1" dirty="0">
                <a:cs typeface="Times New Roman" pitchFamily="18" charset="0"/>
              </a:rPr>
              <a:t>kraje</a:t>
            </a:r>
            <a:r>
              <a:rPr lang="cs-CZ" sz="2400" dirty="0">
                <a:cs typeface="Times New Roman" pitchFamily="18" charset="0"/>
              </a:rPr>
              <a:t> je k dispozici na stránkách regionálních pracovišť ČSÚ.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939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Doprava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b="1" dirty="0">
                <a:cs typeface="Times New Roman" pitchFamily="18" charset="0"/>
              </a:rPr>
              <a:t>Hodnocení dopravní sítě: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cs-CZ" dirty="0">
                <a:cs typeface="Times New Roman" pitchFamily="18" charset="0"/>
              </a:rPr>
              <a:t>Ředitelství silnic a dálnic – silnice a dálnice v České republice.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imes New Roman" pitchFamily="18" charset="0"/>
              </a:rPr>
              <a:t>Délka silnic v krajích.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imes New Roman" pitchFamily="18" charset="0"/>
              </a:rPr>
              <a:t>Publikace o konkrétních silnicích.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cs-CZ" sz="2400" dirty="0">
                <a:cs typeface="Times New Roman" pitchFamily="18" charset="0"/>
              </a:rPr>
              <a:t>Páteřní síť dálnic a rychlostních silnic v ČR.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b="1" dirty="0">
                <a:cs typeface="Times New Roman" pitchFamily="18" charset="0"/>
              </a:rPr>
              <a:t>Počet spojení: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cs-CZ" dirty="0">
                <a:cs typeface="Times New Roman" pitchFamily="18" charset="0"/>
              </a:rPr>
              <a:t>IDOS </a:t>
            </a:r>
            <a:r>
              <a:rPr lang="cs-CZ" dirty="0">
                <a:cs typeface="Times New Roman" pitchFamily="18" charset="0"/>
                <a:hlinkClick r:id="rId2"/>
              </a:rPr>
              <a:t>http://www.idos.cz</a:t>
            </a:r>
            <a:r>
              <a:rPr lang="cs-CZ" dirty="0">
                <a:cs typeface="Times New Roman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b="1" dirty="0">
                <a:cs typeface="Times New Roman" pitchFamily="18" charset="0"/>
              </a:rPr>
              <a:t>Ministerstvo dopravy: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cs-CZ" dirty="0">
                <a:cs typeface="Times New Roman" pitchFamily="18" charset="0"/>
              </a:rPr>
              <a:t>Ročenka dopravy (statistické zjišťování od 1994).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cs-CZ" dirty="0">
                <a:cs typeface="Times New Roman" pitchFamily="18" charset="0"/>
              </a:rPr>
              <a:t>Čtvrtletní přehledy základních ukazatelů.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b="1" dirty="0">
                <a:cs typeface="Times New Roman" pitchFamily="18" charset="0"/>
              </a:rPr>
              <a:t>České dráhy</a:t>
            </a:r>
            <a:r>
              <a:rPr lang="cs-CZ" sz="2400" dirty="0">
                <a:cs typeface="Times New Roman" pitchFamily="18" charset="0"/>
              </a:rPr>
              <a:t> – mapa železniční sítě.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cs-CZ" sz="2400" b="1" dirty="0">
                <a:cs typeface="Times New Roman" pitchFamily="18" charset="0"/>
              </a:rPr>
              <a:t>Další data: </a:t>
            </a:r>
            <a:r>
              <a:rPr lang="cs-CZ" sz="2400" dirty="0">
                <a:cs typeface="Times New Roman" pitchFamily="18" charset="0"/>
              </a:rPr>
              <a:t>statistická ročenka (viz dále), regionální pracoviště ČSÚ.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356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986" y="1710813"/>
            <a:ext cx="6830839" cy="437535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Nezaměstnanost </a:t>
            </a:r>
            <a:r>
              <a:rPr lang="cs-CZ" sz="4300" b="1" i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(opakování z minulé hodiny)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Jaké instituce sbírají data o nezaměstnanosti?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Jaký je způsob sběru dat? 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Jaký je územní detail šetření? 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Který ze způsobů sběru dat je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přesnější a který lépe využitelný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v geografickém výzkumu?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32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Nezaměstnanost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Integrovaný portál </a:t>
            </a:r>
            <a:r>
              <a:rPr lang="cs-CZ" sz="2400" b="1" dirty="0">
                <a:cs typeface="Times New Roman" pitchFamily="18" charset="0"/>
              </a:rPr>
              <a:t>MPSV</a:t>
            </a:r>
            <a:r>
              <a:rPr lang="cs-CZ" sz="2400" dirty="0">
                <a:cs typeface="Times New Roman" pitchFamily="18" charset="0"/>
              </a:rPr>
              <a:t>, oddíl Zaměstnanost.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Statistiky nezaměstnanosti z územního hlediska; odlišná metodika od ČSÚ.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Územní detail: </a:t>
            </a:r>
            <a:r>
              <a:rPr lang="cs-CZ" sz="2400" dirty="0">
                <a:cs typeface="Times New Roman" pitchFamily="18" charset="0"/>
              </a:rPr>
              <a:t>kraje, okresy, obce.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Pozor na </a:t>
            </a:r>
            <a:r>
              <a:rPr lang="cs-CZ" sz="2400" b="1" dirty="0">
                <a:cs typeface="Times New Roman" pitchFamily="18" charset="0"/>
              </a:rPr>
              <a:t>změnu ve výpočtu míry nezaměstnanosti od 1/2013 </a:t>
            </a:r>
            <a:br>
              <a:rPr lang="cs-CZ" sz="2400" b="1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(dosažitelní uchazeči).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4809" y="3932903"/>
            <a:ext cx="6668991" cy="275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55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Nezaměstnanost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Výběrové šetření pracovních sil (ČSÚ):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Od roku 1992.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Domácnosti – </a:t>
            </a:r>
            <a:r>
              <a:rPr lang="cs-CZ" b="1" dirty="0">
                <a:cs typeface="Times New Roman" pitchFamily="18" charset="0"/>
              </a:rPr>
              <a:t>náhodně vybrané</a:t>
            </a:r>
            <a:r>
              <a:rPr lang="cs-CZ" dirty="0">
                <a:cs typeface="Times New Roman" pitchFamily="18" charset="0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Výsledky za </a:t>
            </a:r>
            <a:r>
              <a:rPr lang="cs-CZ" b="1" dirty="0">
                <a:cs typeface="Times New Roman" pitchFamily="18" charset="0"/>
              </a:rPr>
              <a:t>kraje</a:t>
            </a:r>
            <a:r>
              <a:rPr lang="cs-CZ" dirty="0">
                <a:cs typeface="Times New Roman" pitchFamily="18" charset="0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Zaměstnanost (věk, postavení </a:t>
            </a:r>
            <a:br>
              <a:rPr lang="cs-CZ" dirty="0">
                <a:cs typeface="Times New Roman" pitchFamily="18" charset="0"/>
              </a:rPr>
            </a:br>
            <a:r>
              <a:rPr lang="cs-CZ" dirty="0">
                <a:cs typeface="Times New Roman" pitchFamily="18" charset="0"/>
              </a:rPr>
              <a:t>v zaměstnání, klasifikace zaměstnání, </a:t>
            </a:r>
            <a:br>
              <a:rPr lang="cs-CZ" dirty="0">
                <a:cs typeface="Times New Roman" pitchFamily="18" charset="0"/>
              </a:rPr>
            </a:br>
            <a:r>
              <a:rPr lang="cs-CZ" dirty="0">
                <a:cs typeface="Times New Roman" pitchFamily="18" charset="0"/>
              </a:rPr>
              <a:t>délka úvazku), pracovní doba, </a:t>
            </a:r>
            <a:br>
              <a:rPr lang="cs-CZ" dirty="0">
                <a:cs typeface="Times New Roman" pitchFamily="18" charset="0"/>
              </a:rPr>
            </a:br>
            <a:r>
              <a:rPr lang="cs-CZ" dirty="0">
                <a:cs typeface="Times New Roman" pitchFamily="18" charset="0"/>
              </a:rPr>
              <a:t>nezaměstnanost.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Vzdělanostní struktura.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9549" y="1408430"/>
            <a:ext cx="5857483" cy="309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7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Statistická ročenka České republiky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Vydává každoročně </a:t>
            </a:r>
            <a:r>
              <a:rPr lang="cs-CZ" sz="2400" b="1" dirty="0">
                <a:cs typeface="Times New Roman" pitchFamily="18" charset="0"/>
              </a:rPr>
              <a:t>ČSÚ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Data za celé Česko i za jednotlivé kraje zvlášť.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Na webu 2001–2021.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Statistická ročenka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b="1" dirty="0">
                <a:cs typeface="Times New Roman" pitchFamily="18" charset="0"/>
              </a:rPr>
              <a:t>jednotlivých krajů</a:t>
            </a:r>
            <a:r>
              <a:rPr lang="cs-CZ" sz="2400" dirty="0">
                <a:cs typeface="Times New Roman" pitchFamily="18" charset="0"/>
              </a:rPr>
              <a:t> na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stránkách krajských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pracovišť ČSÚ.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8645" y="2653480"/>
            <a:ext cx="7142981" cy="377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38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295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Veřejná databáze ČSÚ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Souhrnná databáze vybraných informací: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23759"/>
            <a:ext cx="10515600" cy="385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94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Ekonomika – zemědělství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Český statistický úřad (ČSÚ)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Agrocenzus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FAO </a:t>
            </a:r>
            <a:r>
              <a:rPr lang="cs-CZ" sz="2400" dirty="0">
                <a:cs typeface="Times New Roman" pitchFamily="18" charset="0"/>
              </a:rPr>
              <a:t>(Organizace spojených národů pro výživu a zemědělství) – viz </a:t>
            </a:r>
            <a:r>
              <a:rPr lang="cs-CZ" sz="2400" i="1" dirty="0">
                <a:cs typeface="Times New Roman" pitchFamily="18" charset="0"/>
              </a:rPr>
              <a:t>semináře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  <a:hlinkClick r:id="rId2"/>
              </a:rPr>
              <a:t>www.fao.org/home/en</a:t>
            </a:r>
            <a:r>
              <a:rPr lang="cs-CZ" sz="2400" dirty="0">
                <a:cs typeface="Times New Roman" pitchFamily="18" charset="0"/>
              </a:rPr>
              <a:t> nebo </a:t>
            </a:r>
            <a:r>
              <a:rPr lang="cs-CZ" sz="2400" dirty="0">
                <a:cs typeface="Times New Roman" pitchFamily="18" charset="0"/>
                <a:hlinkClick r:id="rId3"/>
              </a:rPr>
              <a:t>http://faostat.fao.org</a:t>
            </a:r>
            <a:endParaRPr lang="cs-CZ" sz="2400" dirty="0">
              <a:cs typeface="Times New Roman" pitchFamily="18" charset="0"/>
            </a:endParaRP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Celosvětová srovnání </a:t>
            </a:r>
            <a:r>
              <a:rPr lang="cs-CZ" sz="2400" b="1" dirty="0">
                <a:cs typeface="Times New Roman" pitchFamily="18" charset="0"/>
              </a:rPr>
              <a:t>indikátorů zemědělství</a:t>
            </a:r>
            <a:r>
              <a:rPr lang="cs-CZ" sz="2400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ČÚZK</a:t>
            </a:r>
            <a:r>
              <a:rPr lang="cs-CZ" sz="2400" dirty="0">
                <a:cs typeface="Times New Roman" pitchFamily="18" charset="0"/>
              </a:rPr>
              <a:t> – Souhrnné přehledy o půdním fondu České republiky (dříve „Statistická ročenka půdního fondu“ – do roku 2009).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Každoročně od roku 1960 (od 1994 k dispozici v PDF na webu).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Dle krajů a okresů.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403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Databáze FAOSTAT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Online databáze </a:t>
            </a:r>
            <a:r>
              <a:rPr lang="cs-CZ" sz="2400" b="1" dirty="0">
                <a:ea typeface="Calibri" panose="020F0502020204030204" pitchFamily="34" charset="0"/>
              </a:rPr>
              <a:t>FAOSTAT</a:t>
            </a:r>
            <a:r>
              <a:rPr lang="cs-CZ" sz="2400" dirty="0">
                <a:ea typeface="Calibri" panose="020F0502020204030204" pitchFamily="34" charset="0"/>
              </a:rPr>
              <a:t> s informace o zemědělské struktuře a vývoji zemí.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34949"/>
            <a:ext cx="10515600" cy="483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62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Ekonomika – zemědělství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Databáze LUCC Czechia: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Data umožňují hodnocení </a:t>
            </a:r>
            <a:r>
              <a:rPr lang="cs-CZ" b="1" dirty="0">
                <a:cs typeface="Times New Roman" pitchFamily="18" charset="0"/>
              </a:rPr>
              <a:t>vývoje využití půdy </a:t>
            </a:r>
            <a:r>
              <a:rPr lang="cs-CZ" dirty="0">
                <a:cs typeface="Times New Roman" pitchFamily="18" charset="0"/>
              </a:rPr>
              <a:t>(v členění orná půda, louky, pastviny, trvalé kultury, lesní plochy, zastavěné, vodní a ostatní plochy) na úrovni </a:t>
            </a:r>
            <a:r>
              <a:rPr lang="cs-CZ" b="1" dirty="0">
                <a:cs typeface="Times New Roman" pitchFamily="18" charset="0"/>
              </a:rPr>
              <a:t>krajů, okresů, katastrů</a:t>
            </a:r>
            <a:r>
              <a:rPr lang="cs-CZ" dirty="0">
                <a:cs typeface="Times New Roman" pitchFamily="18" charset="0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Roky 1845, 1948, 1990, 2000 a 2010 pro 8903 tzv. srovnatelných územních jednotek (SÚJ), které tvoří buď </a:t>
            </a:r>
            <a:r>
              <a:rPr lang="cs-CZ" b="1" dirty="0">
                <a:cs typeface="Times New Roman" pitchFamily="18" charset="0"/>
              </a:rPr>
              <a:t>samostatné katastry </a:t>
            </a:r>
            <a:r>
              <a:rPr lang="cs-CZ" dirty="0">
                <a:cs typeface="Times New Roman" pitchFamily="18" charset="0"/>
              </a:rPr>
              <a:t>(pokud se jejich rozloha </a:t>
            </a:r>
            <a:br>
              <a:rPr lang="cs-CZ" dirty="0">
                <a:cs typeface="Times New Roman" pitchFamily="18" charset="0"/>
              </a:rPr>
            </a:br>
            <a:r>
              <a:rPr lang="cs-CZ" dirty="0">
                <a:cs typeface="Times New Roman" pitchFamily="18" charset="0"/>
              </a:rPr>
              <a:t>v celém sledovaném období nezměnila o více než 1%) nebo dvě a více katastrálních území </a:t>
            </a:r>
            <a:r>
              <a:rPr lang="cs-CZ" b="1" dirty="0">
                <a:cs typeface="Times New Roman" pitchFamily="18" charset="0"/>
              </a:rPr>
              <a:t>sloučených</a:t>
            </a:r>
            <a:r>
              <a:rPr lang="cs-CZ" dirty="0">
                <a:cs typeface="Times New Roman" pitchFamily="18" charset="0"/>
              </a:rPr>
              <a:t> tak, aby byla dodržena podmínka maximální změny SÚJ do 1% za sledované období.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413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LUCC Czechia online databáze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31146"/>
            <a:ext cx="10518749" cy="477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87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Ekonomika – průmysl a stavebnictví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Times New Roman" pitchFamily="18" charset="0"/>
              </a:rPr>
              <a:t>Český statistický úřad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imes New Roman" pitchFamily="18" charset="0"/>
              </a:rPr>
              <a:t>1997–2017 Evidenční počet zaměstnanců a jejich mzdy v krajích a okresech Česka.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imes New Roman" pitchFamily="18" charset="0"/>
              </a:rPr>
              <a:t>Struktura zaměstnanosti do úrovně okresů.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imes New Roman" pitchFamily="18" charset="0"/>
              </a:rPr>
              <a:t>Pouze data za celý průmysl.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imes New Roman" pitchFamily="18" charset="0"/>
              </a:rPr>
              <a:t>Skutečná pracoviště a ne pouze sídlo podniku.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imes New Roman" pitchFamily="18" charset="0"/>
              </a:rPr>
              <a:t>Bez malých podniků a soukromých podnikatelů.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imes New Roman" pitchFamily="18" charset="0"/>
              </a:rPr>
              <a:t>Regionální účty ČR – základní makroekonomické ukazatele za kraje.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imes New Roman" pitchFamily="18" charset="0"/>
              </a:rPr>
              <a:t>Data ČSÚ – podniková metoda, sídlo podniku – ne provozovny.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dirty="0">
                <a:cs typeface="Times New Roman" pitchFamily="18" charset="0"/>
              </a:rPr>
              <a:t>SLDB 2011, 2021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723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Ekonomika – průmysl a stavebnictví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Ministerstvo průmyslu a obchodu: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Regionální struktura stavebních prací (sídlo podniku).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Časové řady za ČR.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Bytová výstavba </a:t>
            </a:r>
            <a:r>
              <a:rPr lang="cs-CZ" sz="2400" dirty="0">
                <a:cs typeface="Times New Roman" pitchFamily="18" charset="0"/>
              </a:rPr>
              <a:t>– ČSÚ, od roku 1997 sledována za obce.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01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Cestovní ruch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Příjezdy domácích a zahraničních turistů zpracovává </a:t>
            </a:r>
            <a:r>
              <a:rPr lang="cs-CZ" sz="2400" b="1" dirty="0">
                <a:cs typeface="Times New Roman" pitchFamily="18" charset="0"/>
              </a:rPr>
              <a:t>Český statistický úřad </a:t>
            </a:r>
            <a:r>
              <a:rPr lang="cs-CZ" sz="2400" dirty="0">
                <a:cs typeface="Times New Roman" pitchFamily="18" charset="0"/>
              </a:rPr>
              <a:t>a od něj data přebírá </a:t>
            </a:r>
            <a:r>
              <a:rPr lang="cs-CZ" sz="2400" b="1" dirty="0">
                <a:cs typeface="Times New Roman" pitchFamily="18" charset="0"/>
              </a:rPr>
              <a:t>Czech </a:t>
            </a:r>
            <a:r>
              <a:rPr lang="cs-CZ" sz="2400" b="1" dirty="0" err="1">
                <a:cs typeface="Times New Roman" pitchFamily="18" charset="0"/>
              </a:rPr>
              <a:t>Tourism</a:t>
            </a:r>
            <a:r>
              <a:rPr lang="cs-CZ" sz="2400" b="1" dirty="0">
                <a:cs typeface="Times New Roman" pitchFamily="18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Evidují se pouze lidé ubytovaní v hromadných ubytovacích zařízeních.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Kraje a okresy ČR.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Databáze hromadných ubytovacích zařízení: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Aktualizována několikrát ročně.</a:t>
            </a: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Objekty individuální rekreace</a:t>
            </a:r>
            <a:r>
              <a:rPr lang="cs-CZ" sz="2400" dirty="0">
                <a:cs typeface="Times New Roman" pitchFamily="18" charset="0"/>
              </a:rPr>
              <a:t> (OIR):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SLDB 2011, 2021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4727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Distribuce cestovního ruchu dle přenocování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0477" y="1277227"/>
            <a:ext cx="8731045" cy="547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45816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Metody zpracování dat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Výběr vhodné metody výzkumu:</a:t>
            </a:r>
          </a:p>
          <a:p>
            <a:pPr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Navazuje na zvolenou teorii, výzkumné otázky / hypotézy, cíl výzkumu.</a:t>
            </a:r>
          </a:p>
          <a:p>
            <a:pPr marL="950400" lvl="2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1) Kvalitativní přístup – „měkká data“</a:t>
            </a:r>
          </a:p>
          <a:p>
            <a:pPr marL="950400" lvl="2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2) Kvantitativní přístup – statistická data</a:t>
            </a:r>
          </a:p>
          <a:p>
            <a:pPr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Objektivita vs. subjektivita výzkumníka.</a:t>
            </a:r>
          </a:p>
          <a:p>
            <a:pPr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Nutnost být schopen si danou metodu výzkumu obhájit – </a:t>
            </a:r>
            <a:r>
              <a:rPr lang="cs-CZ" b="1" dirty="0">
                <a:cs typeface="Times New Roman" pitchFamily="18" charset="0"/>
              </a:rPr>
              <a:t>vysvětlit užití </a:t>
            </a:r>
            <a:br>
              <a:rPr lang="cs-CZ" b="1" dirty="0">
                <a:cs typeface="Times New Roman" pitchFamily="18" charset="0"/>
              </a:rPr>
            </a:br>
            <a:r>
              <a:rPr lang="cs-CZ" b="1" dirty="0">
                <a:cs typeface="Times New Roman" pitchFamily="18" charset="0"/>
              </a:rPr>
              <a:t>v textu práce.</a:t>
            </a:r>
            <a:endParaRPr lang="cs-CZ" dirty="0">
              <a:cs typeface="Times New Roman" pitchFamily="18" charset="0"/>
            </a:endParaRPr>
          </a:p>
          <a:p>
            <a:pPr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u="sng" dirty="0">
                <a:cs typeface="Times New Roman" pitchFamily="18" charset="0"/>
              </a:rPr>
              <a:t>Otázka:</a:t>
            </a:r>
            <a:r>
              <a:rPr lang="cs-CZ" b="1" dirty="0">
                <a:cs typeface="Times New Roman" pitchFamily="18" charset="0"/>
              </a:rPr>
              <a:t> Jaké znáte metody?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468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Metody zpracování dat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Druhy zpracovávaných dat: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Statistická data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Data z dotazníkových šetření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Data z rozhovorů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Konečné výstupy: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Text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Tabulky, grafy, mapy, schémata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dirty="0">
                <a:cs typeface="Times New Roman" pitchFamily="18" charset="0"/>
              </a:rPr>
              <a:t>Prezentace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765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Kvantitativní metody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Při zvolení kvantitativního hodnocení určitého jevu máme dvě možnosti:</a:t>
            </a:r>
          </a:p>
          <a:p>
            <a:pPr marL="88011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b="1" dirty="0">
                <a:cs typeface="Times New Roman" pitchFamily="18" charset="0"/>
              </a:rPr>
              <a:t>1) Analyzovat statistická data </a:t>
            </a:r>
            <a:r>
              <a:rPr lang="cs-CZ" dirty="0">
                <a:cs typeface="Times New Roman" pitchFamily="18" charset="0"/>
              </a:rPr>
              <a:t>zjišťovaná různými institucemi (pokud jsou k dispozici).</a:t>
            </a:r>
            <a:endParaRPr lang="cs-CZ" i="1" dirty="0">
              <a:cs typeface="Times New Roman" pitchFamily="18" charset="0"/>
            </a:endParaRPr>
          </a:p>
          <a:p>
            <a:pPr marL="880110" lvl="1" indent="-230400">
              <a:lnSpc>
                <a:spcPct val="100000"/>
              </a:lnSpc>
              <a:spcBef>
                <a:spcPts val="2400"/>
              </a:spcBef>
            </a:pPr>
            <a:r>
              <a:rPr lang="cs-CZ" b="1" dirty="0">
                <a:cs typeface="Times New Roman" pitchFamily="18" charset="0"/>
              </a:rPr>
              <a:t>2) Vytvořit vlastní datový soubor </a:t>
            </a:r>
            <a:r>
              <a:rPr lang="cs-CZ" dirty="0">
                <a:cs typeface="Times New Roman" pitchFamily="18" charset="0"/>
              </a:rPr>
              <a:t>– pokud nejsou žádná data </a:t>
            </a:r>
            <a:br>
              <a:rPr lang="cs-CZ" dirty="0">
                <a:cs typeface="Times New Roman" pitchFamily="18" charset="0"/>
              </a:rPr>
            </a:br>
            <a:r>
              <a:rPr lang="cs-CZ" dirty="0">
                <a:cs typeface="Times New Roman" pitchFamily="18" charset="0"/>
              </a:rPr>
              <a:t>k dispozici – výběrové šetření (dotazníkové šetření), mapování.</a:t>
            </a:r>
          </a:p>
          <a:p>
            <a:pPr marL="880110" lvl="1" indent="-230400">
              <a:lnSpc>
                <a:spcPct val="100000"/>
              </a:lnSpc>
              <a:spcBef>
                <a:spcPts val="2400"/>
              </a:spcBef>
              <a:buNone/>
            </a:pPr>
            <a:endParaRPr lang="cs-CZ" dirty="0">
              <a:cs typeface="Times New Roman" pitchFamily="18" charset="0"/>
            </a:endParaRPr>
          </a:p>
          <a:p>
            <a:pPr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Obdobné rozhodování čeká i při využití kvalitativních metod výzkumu </a:t>
            </a:r>
            <a:br>
              <a:rPr lang="cs-CZ" sz="2400" dirty="0">
                <a:cs typeface="Times New Roman" pitchFamily="18" charset="0"/>
              </a:rPr>
            </a:br>
            <a:r>
              <a:rPr lang="cs-CZ" sz="2400" dirty="0">
                <a:cs typeface="Times New Roman" pitchFamily="18" charset="0"/>
              </a:rPr>
              <a:t>– např. </a:t>
            </a:r>
            <a:r>
              <a:rPr lang="cs-CZ" sz="2400" b="1" dirty="0">
                <a:cs typeface="Times New Roman" pitchFamily="18" charset="0"/>
              </a:rPr>
              <a:t>analýza existujících dokumentů vs. hloubkové rozhovory</a:t>
            </a:r>
            <a:r>
              <a:rPr lang="cs-CZ" sz="2400" dirty="0">
                <a:cs typeface="Times New Roman" pitchFamily="18" charset="0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156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Kvantitativní metody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Základní přehled metod:</a:t>
            </a:r>
            <a:endParaRPr lang="cs-CZ" sz="2400" dirty="0">
              <a:cs typeface="Times New Roman" pitchFamily="18" charset="0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Střední hodnoty (modus, medián, průměr) a jejich vztah k rozložení souboru.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Variabilita souboru (rozptyl a směrodatná odchylka, variační koeficient).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Korelace (Pearsonův a Spearmanův koeficient korelace).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Lorenzův oblouk a Giniho koeficient, atd.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629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Dotazníkové šetření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Druh výběrového šetření.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Používá se v případě, že je nutné získat data, která </a:t>
            </a:r>
            <a:r>
              <a:rPr lang="cs-CZ" sz="2400" b="1" dirty="0">
                <a:cs typeface="Times New Roman" pitchFamily="18" charset="0"/>
              </a:rPr>
              <a:t>nejsou sledována statistikou</a:t>
            </a:r>
            <a:r>
              <a:rPr lang="cs-CZ" sz="2400" dirty="0">
                <a:cs typeface="Times New Roman" pitchFamily="18" charset="0"/>
              </a:rPr>
              <a:t>, a je tedy nutné se zeptat přímo lidí.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Obvykle náročnější na sběr dat.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Obvykle si nemůžeme dovolit zjišťovat data od celé populace – musíme udělat výběr.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Populace </a:t>
            </a:r>
            <a:r>
              <a:rPr lang="cs-CZ" sz="2400" b="1" dirty="0">
                <a:cs typeface="Times New Roman" pitchFamily="18" charset="0"/>
                <a:sym typeface="Wingdings" pitchFamily="2" charset="2"/>
              </a:rPr>
              <a:t></a:t>
            </a:r>
            <a:r>
              <a:rPr lang="cs-CZ" sz="2400" b="1" dirty="0">
                <a:cs typeface="Times New Roman" pitchFamily="18" charset="0"/>
              </a:rPr>
              <a:t> výběrový soubor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201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Způsoby výběru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imes New Roman" pitchFamily="18" charset="0"/>
              </a:rPr>
              <a:t>4 typy výběru: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Výběr na základě dobrovolnosti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Výběr na základě dostupnosti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Kvótní výběr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imes New Roman" pitchFamily="18" charset="0"/>
              </a:rPr>
              <a:t>Náhodný výběr </a:t>
            </a:r>
            <a:r>
              <a:rPr lang="cs-CZ" sz="2400" dirty="0">
                <a:cs typeface="Times New Roman" pitchFamily="18" charset="0"/>
              </a:rPr>
              <a:t>(obvykle nejlepší)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Někdy používána metoda sněhové koule.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imes New Roman" pitchFamily="18" charset="0"/>
              </a:rPr>
              <a:t>Různé způsoby výběru přinesou různá (</a:t>
            </a:r>
            <a:r>
              <a:rPr lang="cs-CZ" sz="2400" b="1" dirty="0">
                <a:cs typeface="Times New Roman" pitchFamily="18" charset="0"/>
              </a:rPr>
              <a:t>různě zkreslená</a:t>
            </a:r>
            <a:r>
              <a:rPr lang="cs-CZ" sz="2400" dirty="0">
                <a:cs typeface="Times New Roman" pitchFamily="18" charset="0"/>
              </a:rPr>
              <a:t>) data – </a:t>
            </a:r>
            <a:r>
              <a:rPr lang="cs-CZ" sz="2400" b="1" dirty="0">
                <a:cs typeface="Times New Roman" pitchFamily="18" charset="0"/>
              </a:rPr>
              <a:t>nutno brát v potaz při jejich interpretaci.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34858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5619</TotalTime>
  <Words>1475</Words>
  <Application>Microsoft Macintosh PowerPoint</Application>
  <PresentationFormat>Širokoúhlá obrazovka</PresentationFormat>
  <Paragraphs>168</Paragraphs>
  <Slides>28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Geografické informace v ekonomické geografii, techniky a metody jejich zpracování</vt:lpstr>
      <vt:lpstr>Prostorové statistické jednotky</vt:lpstr>
      <vt:lpstr>Proměny hranic prostorových jednotek (1)</vt:lpstr>
      <vt:lpstr>Proměny hranic prostorových jednotek (2)</vt:lpstr>
      <vt:lpstr>Proměny hranic prostorových jednotek (3)</vt:lpstr>
      <vt:lpstr>Práce s databází a daty</vt:lpstr>
      <vt:lpstr>Dojížďka a vyjížďka obyvatel za prací</vt:lpstr>
      <vt:lpstr>Doprava</vt:lpstr>
      <vt:lpstr>Nezaměstnanost (opakování z minulé hodiny)</vt:lpstr>
      <vt:lpstr>Nezaměstnanost (1)</vt:lpstr>
      <vt:lpstr>Nezaměstnanost (2)</vt:lpstr>
      <vt:lpstr>Statistická ročenka České republiky</vt:lpstr>
      <vt:lpstr>Veřejná databáze ČSÚ</vt:lpstr>
      <vt:lpstr>Ekonomika – zemědělství (1)</vt:lpstr>
      <vt:lpstr>Databáze FAOSTAT</vt:lpstr>
      <vt:lpstr>Ekonomika – zemědělství (2)</vt:lpstr>
      <vt:lpstr>LUCC Czechia online databáze</vt:lpstr>
      <vt:lpstr>Ekonomika – průmysl a stavebnictví (1)</vt:lpstr>
      <vt:lpstr>Ekonomika – průmysl a stavebnictví (2)</vt:lpstr>
      <vt:lpstr>Cestovní ruch</vt:lpstr>
      <vt:lpstr>Distribuce cestovního ruchu dle přenocování</vt:lpstr>
      <vt:lpstr>Metody zpracování dat (1)</vt:lpstr>
      <vt:lpstr>Metody zpracování dat (2)</vt:lpstr>
      <vt:lpstr>Kvantitativní metody (1)</vt:lpstr>
      <vt:lpstr>Kvantitativní metody (2)</vt:lpstr>
      <vt:lpstr>Dotazníkové šetření</vt:lpstr>
      <vt:lpstr>Způsoby výběru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548</cp:revision>
  <cp:lastPrinted>2018-05-03T10:32:36Z</cp:lastPrinted>
  <dcterms:created xsi:type="dcterms:W3CDTF">2018-02-21T15:06:23Z</dcterms:created>
  <dcterms:modified xsi:type="dcterms:W3CDTF">2022-03-21T14:42:54Z</dcterms:modified>
</cp:coreProperties>
</file>