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5" r:id="rId2"/>
    <p:sldId id="260" r:id="rId3"/>
    <p:sldId id="259" r:id="rId4"/>
    <p:sldId id="261" r:id="rId5"/>
    <p:sldId id="258" r:id="rId6"/>
    <p:sldId id="302" r:id="rId7"/>
    <p:sldId id="303" r:id="rId8"/>
    <p:sldId id="304" r:id="rId9"/>
    <p:sldId id="30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718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836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87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04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82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4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68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58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343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3997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8404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3551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5245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5502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9154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489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7AE08-13CB-463D-B22D-6B94EBBB3A4C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2B67FC3-1751-4602-BDD4-6C51E0F468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24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800871EC-2DAE-7DBC-DB7A-65992B3A4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48" y="236140"/>
            <a:ext cx="8741280" cy="638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0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D5886082-94C0-4963-A2B7-12C13F6E1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8529" y="606310"/>
            <a:ext cx="9173182" cy="1183579"/>
          </a:xfrm>
        </p:spPr>
        <p:txBody>
          <a:bodyPr>
            <a:normAutofit fontScale="90000"/>
          </a:bodyPr>
          <a:lstStyle/>
          <a:p>
            <a:pPr algn="ctr"/>
            <a:r>
              <a:rPr lang="cs-CZ" altLang="cs-CZ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Autodiagnostický</a:t>
            </a:r>
            <a:r>
              <a:rPr lang="cs-CZ" alt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 rozbor klasifikace a hodnocení</a:t>
            </a:r>
            <a:br>
              <a:rPr lang="cs-CZ" altLang="cs-CZ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Jaké možnosti má učitel?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4579" name="Zástupný symbol pro obsah 2">
            <a:extLst>
              <a:ext uri="{FF2B5EF4-FFF2-40B4-BE49-F238E27FC236}">
                <a16:creationId xmlns:a16="http://schemas.microsoft.com/office/drawing/2014/main" id="{0A425DBC-7551-4720-BD17-7C54E98F7E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29966" y="1984444"/>
            <a:ext cx="10074646" cy="3926778"/>
          </a:xfrm>
        </p:spPr>
        <p:txBody>
          <a:bodyPr>
            <a:normAutofit/>
          </a:bodyPr>
          <a:lstStyle/>
          <a:p>
            <a:endParaRPr lang="cs-CZ" altLang="cs-CZ" dirty="0"/>
          </a:p>
          <a:p>
            <a:pPr marL="0" indent="0">
              <a:buNone/>
            </a:pPr>
            <a:r>
              <a:rPr lang="cs-CZ" altLang="cs-CZ" sz="2600" dirty="0">
                <a:latin typeface="Calibri" panose="020F0502020204030204" pitchFamily="34" charset="0"/>
                <a:cs typeface="Calibri" panose="020F0502020204030204" pitchFamily="34" charset="0"/>
              </a:rPr>
              <a:t>Zjišťování </a:t>
            </a: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rozdílu mezi požadavky učitele a jejich plnění žáky </a:t>
            </a:r>
          </a:p>
          <a:p>
            <a:pPr marL="0" indent="0">
              <a:buNone/>
            </a:pP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2600" dirty="0">
                <a:latin typeface="Calibri" panose="020F0502020204030204" pitchFamily="34" charset="0"/>
                <a:cs typeface="Calibri" panose="020F0502020204030204" pitchFamily="34" charset="0"/>
              </a:rPr>
              <a:t>– míra „spokojenosti“ učitele s dosaženými výsledky.</a:t>
            </a:r>
          </a:p>
          <a:p>
            <a:pPr marL="0" indent="0">
              <a:buNone/>
            </a:pPr>
            <a:endParaRPr lang="cs-CZ" altLang="cs-CZ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Rozdíly v úrovni klasifikace učitelů</a:t>
            </a:r>
            <a:r>
              <a:rPr lang="cs-CZ" altLang="cs-CZ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cs-CZ" altLang="cs-CZ" sz="2600" dirty="0">
                <a:latin typeface="Calibri" panose="020F0502020204030204" pitchFamily="34" charset="0"/>
                <a:cs typeface="Calibri" panose="020F0502020204030204" pitchFamily="34" charset="0"/>
              </a:rPr>
              <a:t>Porovnávání klasifikace s normou – kriteriální postup.</a:t>
            </a:r>
          </a:p>
          <a:p>
            <a:r>
              <a:rPr lang="cs-CZ" altLang="cs-CZ" sz="2600" dirty="0">
                <a:latin typeface="Calibri" panose="020F0502020204030204" pitchFamily="34" charset="0"/>
                <a:cs typeface="Calibri" panose="020F0502020204030204" pitchFamily="34" charset="0"/>
              </a:rPr>
              <a:t>Porovnávání vlastní klasifikace s klasifikací ostatních učitelů.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38609ED5-691F-46B1-BF24-F136A30CB7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81328" y="1663430"/>
            <a:ext cx="9786025" cy="4247792"/>
          </a:xfrm>
        </p:spPr>
        <p:txBody>
          <a:bodyPr/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Kvantitativní analýza rozptylu klasifikace, frekvence jednotlivých stupňů.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Stabilita výsledných známek.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Frekvence průběžné klasifikace.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Podobnost či výjimečnost známky v porovnání s ostatními známkami žáka.</a:t>
            </a:r>
          </a:p>
          <a:p>
            <a:pPr marL="0" indent="0">
              <a:buNone/>
            </a:pPr>
            <a:endParaRPr lang="cs-CZ" alt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>
            <a:extLst>
              <a:ext uri="{FF2B5EF4-FFF2-40B4-BE49-F238E27FC236}">
                <a16:creationId xmlns:a16="http://schemas.microsoft.com/office/drawing/2014/main" id="{60F100D7-6E0A-4A63-887B-998A73DFA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altLang="cs-CZ" sz="3200" b="1" dirty="0"/>
            </a:br>
            <a:br>
              <a:rPr lang="cs-CZ" altLang="cs-CZ" sz="3200" b="1" dirty="0"/>
            </a:br>
            <a:endParaRPr lang="cs-CZ" altLang="cs-CZ" sz="3200" dirty="0"/>
          </a:p>
        </p:txBody>
      </p:sp>
      <p:sp>
        <p:nvSpPr>
          <p:cNvPr id="26627" name="Zástupný symbol pro obsah 2">
            <a:extLst>
              <a:ext uri="{FF2B5EF4-FFF2-40B4-BE49-F238E27FC236}">
                <a16:creationId xmlns:a16="http://schemas.microsoft.com/office/drawing/2014/main" id="{2FCBAD7D-3C70-4BFB-90C8-8A57D9AAF6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9694" y="1682885"/>
            <a:ext cx="10064918" cy="4228337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Kritéria hodnocení: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Stupeň a uvědomělost osvojení učiva.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Úroveň myšlení, vyjadřování.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Aktivita, samostatnost, tvořivost, zájem o učení.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Snaživost, vytrvalost, pečlivost žáka.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Osobité zájmy, zájem o práci vůbec.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Jazyková správnost jeho projevu.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486C0536-577B-440E-92CA-8F22FFC4E6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3277" y="624110"/>
            <a:ext cx="5972783" cy="728035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Vnímání školní úspěšnosti</a:t>
            </a:r>
          </a:p>
        </p:txBody>
      </p:sp>
      <p:sp>
        <p:nvSpPr>
          <p:cNvPr id="27651" name="Zástupný symbol pro obsah 2">
            <a:extLst>
              <a:ext uri="{FF2B5EF4-FFF2-40B4-BE49-F238E27FC236}">
                <a16:creationId xmlns:a16="http://schemas.microsoft.com/office/drawing/2014/main" id="{E99F8F83-D961-43D7-B543-A9D60D6BC7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59149" y="1721796"/>
            <a:ext cx="10045463" cy="4189426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Činitelé ovlivňující utváření učitelova pojetí úspěšného žáka: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Obecná představa úspěšného žáka.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Předmětové pojetí.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Individuální osobnostní charakteristiky učitele, projevující se v konkrétních preferencích, obsahující vlastní zkušenost.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61CEBC7D-C917-4EC0-8834-F01ED44C4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5" y="624110"/>
            <a:ext cx="8911687" cy="669669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Školní úspěšnost – základní pojmy</a:t>
            </a:r>
          </a:p>
        </p:txBody>
      </p:sp>
      <p:sp>
        <p:nvSpPr>
          <p:cNvPr id="28675" name="Zástupný symbol pro obsah 2">
            <a:extLst>
              <a:ext uri="{FF2B5EF4-FFF2-40B4-BE49-F238E27FC236}">
                <a16:creationId xmlns:a16="http://schemas.microsoft.com/office/drawing/2014/main" id="{9310B618-F9CE-47C1-A3CB-97FB2F0520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9694" y="2133600"/>
            <a:ext cx="10064918" cy="3777622"/>
          </a:xfrm>
        </p:spPr>
        <p:txBody>
          <a:bodyPr>
            <a:normAutofit/>
          </a:bodyPr>
          <a:lstStyle/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Školní zdatnost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=  komplex dispozic, které úspěšnost podmiňují.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Školní výkonnost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= školní výkony.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Školní prospěch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= komplexní pojetí.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Školní úspěšnost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= vztah školní zdatnosti a výkonnosti.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Subjektivní prožívání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školní úspěšnosti žákem.</a:t>
            </a:r>
          </a:p>
        </p:txBody>
      </p:sp>
      <p:sp>
        <p:nvSpPr>
          <p:cNvPr id="28676" name="Zástupný symbol pro datum 3">
            <a:extLst>
              <a:ext uri="{FF2B5EF4-FFF2-40B4-BE49-F238E27FC236}">
                <a16:creationId xmlns:a16="http://schemas.microsoft.com/office/drawing/2014/main" id="{5D4B07E6-F11D-4DC9-9370-B5CD3CC945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6C6907DE-2BE3-4C0C-BDDA-373826E02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6" y="624110"/>
            <a:ext cx="4965466" cy="737762"/>
          </a:xfrm>
        </p:spPr>
        <p:txBody>
          <a:bodyPr>
            <a:normAutofit/>
          </a:bodyPr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Činitelé (ne)úspěšnosti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4613C52-9B23-4B7B-8BB7-46D7307DA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966" y="1731523"/>
            <a:ext cx="9941668" cy="417969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V. Hrabal spojuje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školní úspěšnost s motivací – hlavní motivační činitelé žákova neúspěchu –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frustrace a motivační konflikty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způsobené nesprávným vedením učitelů nebo rodičů.</a:t>
            </a:r>
          </a:p>
          <a:p>
            <a:pPr>
              <a:buFont typeface="Wingdings 3" panose="05040102010807070707" pitchFamily="18" charset="2"/>
              <a:buChar char="´"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Rovina v kontextu hodnocení -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společenská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rodiče, jejich postoje.</a:t>
            </a:r>
          </a:p>
          <a:p>
            <a:pPr>
              <a:buFont typeface="Wingdings 3" panose="05040102010807070707" pitchFamily="18" charset="2"/>
              <a:buChar char="´"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Rovina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pedagogická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škola, učitelé, kauzální </a:t>
            </a:r>
            <a:r>
              <a:rPr 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atribuce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očekávání, obraz (ne)úspěšného žáka.</a:t>
            </a:r>
          </a:p>
          <a:p>
            <a:pPr>
              <a:buFont typeface="Wingdings 3" panose="05040102010807070707" pitchFamily="18" charset="2"/>
              <a:buChar char="´"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Rovina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psychologická 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dopad školní úspěšnosti na žáka, jeho sebepojetí, sebehodnocení.</a:t>
            </a:r>
          </a:p>
          <a:p>
            <a:pPr>
              <a:defRPr/>
            </a:pPr>
            <a:endParaRPr lang="cs-CZ" dirty="0"/>
          </a:p>
        </p:txBody>
      </p:sp>
      <p:sp>
        <p:nvSpPr>
          <p:cNvPr id="29700" name="Zástupný symbol pro datum 3">
            <a:extLst>
              <a:ext uri="{FF2B5EF4-FFF2-40B4-BE49-F238E27FC236}">
                <a16:creationId xmlns:a16="http://schemas.microsoft.com/office/drawing/2014/main" id="{823B4C9F-95DF-4129-B191-0B48D5EC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Zástupný symbol pro obsah 2">
            <a:extLst>
              <a:ext uri="{FF2B5EF4-FFF2-40B4-BE49-F238E27FC236}">
                <a16:creationId xmlns:a16="http://schemas.microsoft.com/office/drawing/2014/main" id="{32DD3E1A-CEFE-4FCA-8183-D043FF68C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328" y="1566153"/>
            <a:ext cx="10123284" cy="464982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James – pojetí sebehodnocení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= poměr mezi úspěchy a aspiracemi 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(nedostatek úspěchů v oblasti, kde nejsou aspirace, nevede k narušení sebehodnocení).</a:t>
            </a:r>
          </a:p>
          <a:p>
            <a:pPr marL="0" indent="0">
              <a:buNone/>
              <a:defRPr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Krajním důsledkem nesprávně interpretovaného školního neúspěchu –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strach ze školy.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Obavy ze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ztráty získané pozice.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Jako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reakce na opakování nepříjemných prožitků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spojených s neúspěchem.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 žákovi se fixuje negativní sebehodnocení,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prohlubuje se neúspěch.</a:t>
            </a:r>
          </a:p>
          <a:p>
            <a:pPr>
              <a:defRPr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C3DEE8-8246-DF26-5AC1-1CAD19B5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D9B7AF-A57B-5F74-DD75-A18484261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68" y="1455313"/>
            <a:ext cx="9916444" cy="4455909"/>
          </a:xfrm>
        </p:spPr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William James, in 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BLATNÝ, Marek a Alena PLHÁKOVÁ.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Temperament, inteligence, sebepojetí: nové pohledy na tradiční témata psychologického výzkumu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Brno: Psychologický ústav Akademie věd ČR, 2003. ISBN 80-86620-05-0.</a:t>
            </a:r>
          </a:p>
          <a:p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SLAVÍK, Jan.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Hodnocení v současné škole: východiska a nové metody pro praxi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Praha: Portál, 1999. Pedagogická praxe (Portál). ISBN 80-7178-262-9.</a:t>
            </a:r>
          </a:p>
          <a:p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HRABAL, Vladimír.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Diagnostika: </a:t>
            </a:r>
            <a:r>
              <a:rPr lang="cs-CZ" sz="2000" b="0" i="1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pedagogickopsychologická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diagnostika žáka s úvodem do diagnostické aplikace statistiky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2. vyd. Praha: Karolinum, 2002. Učební texty Univerzity Karlovy v Praze. ISBN 80-246-0319-5.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805441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</TotalTime>
  <Words>450</Words>
  <Application>Microsoft Office PowerPoint</Application>
  <PresentationFormat>Širokoúhlá obrazovka</PresentationFormat>
  <Paragraphs>46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Stébla</vt:lpstr>
      <vt:lpstr>Prezentace aplikace PowerPoint</vt:lpstr>
      <vt:lpstr>Autodiagnostický rozbor klasifikace a hodnocení Jaké možnosti má učitel? </vt:lpstr>
      <vt:lpstr>Prezentace aplikace PowerPoint</vt:lpstr>
      <vt:lpstr>  </vt:lpstr>
      <vt:lpstr>Vnímání školní úspěšnosti</vt:lpstr>
      <vt:lpstr>Školní úspěšnost – základní pojmy</vt:lpstr>
      <vt:lpstr>Činitelé (ne)úspěšnosti</vt:lpstr>
      <vt:lpstr>Prezentace aplikace PowerPoint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13</cp:revision>
  <dcterms:created xsi:type="dcterms:W3CDTF">2021-08-31T16:13:54Z</dcterms:created>
  <dcterms:modified xsi:type="dcterms:W3CDTF">2023-08-29T08:22:27Z</dcterms:modified>
</cp:coreProperties>
</file>