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2" r:id="rId3"/>
    <p:sldId id="257" r:id="rId4"/>
    <p:sldId id="292" r:id="rId5"/>
    <p:sldId id="283" r:id="rId6"/>
    <p:sldId id="258" r:id="rId7"/>
    <p:sldId id="284" r:id="rId8"/>
    <p:sldId id="259" r:id="rId9"/>
    <p:sldId id="285" r:id="rId10"/>
    <p:sldId id="260" r:id="rId11"/>
    <p:sldId id="263" r:id="rId12"/>
    <p:sldId id="264" r:id="rId13"/>
    <p:sldId id="261" r:id="rId14"/>
    <p:sldId id="262" r:id="rId15"/>
    <p:sldId id="286" r:id="rId16"/>
    <p:sldId id="266" r:id="rId17"/>
    <p:sldId id="267" r:id="rId18"/>
    <p:sldId id="287" r:id="rId19"/>
    <p:sldId id="288" r:id="rId20"/>
    <p:sldId id="270" r:id="rId21"/>
    <p:sldId id="271" r:id="rId22"/>
    <p:sldId id="272" r:id="rId23"/>
    <p:sldId id="293" r:id="rId24"/>
    <p:sldId id="273" r:id="rId25"/>
    <p:sldId id="294" r:id="rId26"/>
    <p:sldId id="295" r:id="rId27"/>
    <p:sldId id="274" r:id="rId28"/>
    <p:sldId id="280" r:id="rId29"/>
    <p:sldId id="275" r:id="rId30"/>
    <p:sldId id="278" r:id="rId31"/>
    <p:sldId id="276" r:id="rId32"/>
    <p:sldId id="279" r:id="rId33"/>
    <p:sldId id="289" r:id="rId34"/>
    <p:sldId id="277" r:id="rId35"/>
    <p:sldId id="290" r:id="rId36"/>
    <p:sldId id="291" r:id="rId37"/>
    <p:sldId id="281" r:id="rId38"/>
    <p:sldId id="296" r:id="rId39"/>
    <p:sldId id="265" r:id="rId4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82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A2055FD5-BECA-4592-9529-1A33BA8B8574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54DA579B-046F-4A31-95D2-98C8B4D1DB4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1" name="Obdélník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Obdélník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Obdélník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Obdélník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55FD5-BECA-4592-9529-1A33BA8B8574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579B-046F-4A31-95D2-98C8B4D1DB4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A2055FD5-BECA-4592-9529-1A33BA8B8574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54DA579B-046F-4A31-95D2-98C8B4D1DB4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55FD5-BECA-4592-9529-1A33BA8B8574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579B-046F-4A31-95D2-98C8B4D1DB4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55FD5-BECA-4592-9529-1A33BA8B8574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579B-046F-4A31-95D2-98C8B4D1DB4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55FD5-BECA-4592-9529-1A33BA8B8574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579B-046F-4A31-95D2-98C8B4D1DB4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6" name="Rovnoramenný trojúhelník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55FD5-BECA-4592-9529-1A33BA8B8574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579B-046F-4A31-95D2-98C8B4D1DB4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Přímá spojovací čára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Rovnoramenný trojúhelník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55FD5-BECA-4592-9529-1A33BA8B8574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579B-046F-4A31-95D2-98C8B4D1DB4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Rovnoramenný trojúhelník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Zástupný symbol pro obsah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55FD5-BECA-4592-9529-1A33BA8B8574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579B-046F-4A31-95D2-98C8B4D1DB4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Rovnoramenný trojúhelník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55FD5-BECA-4592-9529-1A33BA8B8574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579B-046F-4A31-95D2-98C8B4D1DB4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55FD5-BECA-4592-9529-1A33BA8B8574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A579B-046F-4A31-95D2-98C8B4D1DB4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Rovnoramenný trojúhelník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2055FD5-BECA-4592-9529-1A33BA8B8574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4DA579B-046F-4A31-95D2-98C8B4D1DB4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8" name="Přímá spojovací čára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Přímá spojovací čára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ovnoramenný trojúhelník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://cs.wikipedia.org/wiki/Diabetes_mellitus" TargetMode="External"/><Relationship Id="rId3" Type="http://schemas.openxmlformats.org/officeDocument/2006/relationships/hyperlink" Target="http://www.biotox.cz/naturstoff/chemie/ch-sach-mono.html" TargetMode="External"/><Relationship Id="rId7" Type="http://schemas.openxmlformats.org/officeDocument/2006/relationships/hyperlink" Target="http://www.potravinova-alergie.info/clanek/alergie-mleko-intolerance-laktoza.php" TargetMode="External"/><Relationship Id="rId2" Type="http://schemas.openxmlformats.org/officeDocument/2006/relationships/hyperlink" Target="http://predmety.skylan.sk/chemia/schemy/glukoza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s.wikipedia.org/wiki/Clearance" TargetMode="External"/><Relationship Id="rId5" Type="http://schemas.openxmlformats.org/officeDocument/2006/relationships/hyperlink" Target="http://www.elmhurst.edu/~chm/vchembook/543ribose.html" TargetMode="External"/><Relationship Id="rId4" Type="http://schemas.openxmlformats.org/officeDocument/2006/relationships/hyperlink" Target="http://chemweb.lumika.cz/septima.htm" TargetMode="External"/><Relationship Id="rId9" Type="http://schemas.openxmlformats.org/officeDocument/2006/relationships/hyperlink" Target="http://naturstoff.sweb.cz/chemdir/sacharidy/aldosy-vz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Sacharidy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2020</a:t>
            </a: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altLang="cs-CZ" dirty="0"/>
              <a:t>cukry (pozor – jen </a:t>
            </a:r>
            <a:r>
              <a:rPr lang="cs-CZ" altLang="cs-CZ" dirty="0" smtClean="0"/>
              <a:t>mono- </a:t>
            </a:r>
            <a:r>
              <a:rPr lang="cs-CZ" altLang="cs-CZ" dirty="0"/>
              <a:t>a </a:t>
            </a:r>
            <a:r>
              <a:rPr lang="cs-CZ" altLang="cs-CZ" dirty="0" err="1" smtClean="0"/>
              <a:t>oligo</a:t>
            </a:r>
            <a:r>
              <a:rPr lang="cs-CZ" altLang="cs-CZ" dirty="0" smtClean="0"/>
              <a:t>- sacharidy)</a:t>
            </a:r>
            <a:endParaRPr lang="cs-CZ" altLang="cs-CZ" dirty="0" smtClean="0"/>
          </a:p>
          <a:p>
            <a:pPr lvl="1"/>
            <a:r>
              <a:rPr lang="cs-CZ" altLang="cs-CZ" dirty="0" smtClean="0"/>
              <a:t>nepoužívat </a:t>
            </a:r>
            <a:r>
              <a:rPr lang="cs-CZ" altLang="cs-CZ" dirty="0"/>
              <a:t>názvy jako </a:t>
            </a:r>
            <a:r>
              <a:rPr lang="cs-CZ" altLang="cs-CZ" dirty="0" smtClean="0"/>
              <a:t>uhlovodany</a:t>
            </a:r>
            <a:endParaRPr lang="cs-CZ" altLang="cs-CZ" dirty="0"/>
          </a:p>
          <a:p>
            <a:endParaRPr lang="cs-CZ" altLang="cs-CZ" dirty="0"/>
          </a:p>
          <a:p>
            <a:r>
              <a:rPr lang="cs-CZ" altLang="cs-CZ" dirty="0"/>
              <a:t>= polyhydroxyaldehydy a polyhydroxyketony, které obsahují minimálně 3 alifaticky vázané C</a:t>
            </a:r>
          </a:p>
          <a:p>
            <a:endParaRPr lang="cs-CZ" altLang="cs-CZ" dirty="0"/>
          </a:p>
          <a:p>
            <a:endParaRPr lang="cs-CZ" alt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8283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Sacharidy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rozšířeny u rostlin i živočichů</a:t>
            </a:r>
          </a:p>
          <a:p>
            <a:r>
              <a:rPr lang="cs-CZ" dirty="0" smtClean="0"/>
              <a:t>živočichové většinu sacharidů přijímají potravou</a:t>
            </a:r>
          </a:p>
          <a:p>
            <a:pPr lvl="1"/>
            <a:r>
              <a:rPr lang="cs-CZ" dirty="0" smtClean="0"/>
              <a:t>mohou být syntetizovány v organismu z bílkovin a tuků</a:t>
            </a:r>
          </a:p>
          <a:p>
            <a:r>
              <a:rPr lang="cs-CZ" dirty="0" smtClean="0"/>
              <a:t>rostliny sacharidy syntetizují z oxidu uhličitého a vody</a:t>
            </a:r>
          </a:p>
          <a:p>
            <a:pPr lvl="1"/>
            <a:r>
              <a:rPr lang="cs-CZ" dirty="0" smtClean="0"/>
              <a:t>FOTOSYNTÉZA</a:t>
            </a:r>
          </a:p>
          <a:p>
            <a:pPr lvl="1"/>
            <a:endParaRPr lang="cs-CZ" dirty="0" smtClean="0"/>
          </a:p>
        </p:txBody>
      </p:sp>
      <p:pic>
        <p:nvPicPr>
          <p:cNvPr id="1026" name="Picture 2" descr="Výsledek obrázku pro fotosyntéz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" t="1644" r="25614" b="3415"/>
          <a:stretch/>
        </p:blipFill>
        <p:spPr bwMode="auto">
          <a:xfrm>
            <a:off x="4139952" y="1548447"/>
            <a:ext cx="4608512" cy="460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podle počtu sacharidových jednotek se dále dělí:</a:t>
            </a:r>
          </a:p>
          <a:p>
            <a:pPr lvl="1"/>
            <a:r>
              <a:rPr lang="cs-CZ" dirty="0"/>
              <a:t>monosacharidy (1; </a:t>
            </a:r>
            <a:r>
              <a:rPr lang="cs-CZ" dirty="0" smtClean="0"/>
              <a:t>ribosa</a:t>
            </a:r>
            <a:r>
              <a:rPr lang="cs-CZ" dirty="0"/>
              <a:t>, </a:t>
            </a:r>
            <a:r>
              <a:rPr lang="cs-CZ" dirty="0" smtClean="0"/>
              <a:t>glukosa</a:t>
            </a:r>
            <a:r>
              <a:rPr lang="cs-CZ" dirty="0"/>
              <a:t>, </a:t>
            </a:r>
            <a:r>
              <a:rPr lang="cs-CZ" dirty="0" smtClean="0"/>
              <a:t>fruktosa</a:t>
            </a:r>
            <a:r>
              <a:rPr lang="cs-CZ" dirty="0"/>
              <a:t>…)</a:t>
            </a:r>
          </a:p>
          <a:p>
            <a:pPr lvl="1"/>
            <a:r>
              <a:rPr lang="cs-CZ" dirty="0"/>
              <a:t>disacharidy (2; </a:t>
            </a:r>
            <a:r>
              <a:rPr lang="cs-CZ" dirty="0" smtClean="0"/>
              <a:t>sacharosa</a:t>
            </a:r>
            <a:r>
              <a:rPr lang="cs-CZ" dirty="0"/>
              <a:t>, </a:t>
            </a:r>
            <a:r>
              <a:rPr lang="cs-CZ" dirty="0" smtClean="0"/>
              <a:t>laktosa</a:t>
            </a:r>
            <a:r>
              <a:rPr lang="cs-CZ" dirty="0"/>
              <a:t>…)</a:t>
            </a:r>
          </a:p>
          <a:p>
            <a:pPr lvl="1"/>
            <a:r>
              <a:rPr lang="cs-CZ" dirty="0"/>
              <a:t>oligosacharidy (</a:t>
            </a:r>
            <a:r>
              <a:rPr lang="cs-CZ" dirty="0"/>
              <a:t>2-10</a:t>
            </a:r>
            <a:r>
              <a:rPr lang="cs-CZ" dirty="0"/>
              <a:t> monosacharidů)</a:t>
            </a:r>
          </a:p>
          <a:p>
            <a:pPr lvl="1"/>
            <a:r>
              <a:rPr lang="cs-CZ" dirty="0"/>
              <a:t>polysacharidy (glykany= škrob, glykogen…)</a:t>
            </a:r>
          </a:p>
          <a:p>
            <a:r>
              <a:rPr lang="cs-CZ" dirty="0" smtClean="0"/>
              <a:t>glukosa </a:t>
            </a:r>
            <a:r>
              <a:rPr lang="cs-CZ" dirty="0"/>
              <a:t>je nejrozšířenějším sacharidem</a:t>
            </a:r>
          </a:p>
          <a:p>
            <a:r>
              <a:rPr lang="cs-CZ" dirty="0"/>
              <a:t>je sorbována do krve z potravy a stává se zdrojem pro výrobu ostatních sacharidů u živočichů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8208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funkce sacharidů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altLang="cs-CZ" dirty="0" smtClean="0"/>
              <a:t>zdroj energie</a:t>
            </a:r>
          </a:p>
          <a:p>
            <a:pPr lvl="1"/>
            <a:r>
              <a:rPr lang="cs-CZ" altLang="cs-CZ" dirty="0">
                <a:latin typeface="+mj-lt"/>
              </a:rPr>
              <a:t>1</a:t>
            </a:r>
            <a:r>
              <a:rPr lang="cs-CZ" altLang="cs-CZ" dirty="0" smtClean="0"/>
              <a:t> </a:t>
            </a:r>
            <a:r>
              <a:rPr lang="cs-CZ" altLang="cs-CZ" dirty="0"/>
              <a:t>g sacharidu poskytuje </a:t>
            </a:r>
            <a:r>
              <a:rPr lang="cs-CZ" altLang="cs-CZ" dirty="0">
                <a:latin typeface="+mj-lt"/>
              </a:rPr>
              <a:t>17</a:t>
            </a:r>
            <a:r>
              <a:rPr lang="cs-CZ" altLang="cs-CZ" dirty="0"/>
              <a:t> kJ</a:t>
            </a:r>
          </a:p>
          <a:p>
            <a:r>
              <a:rPr lang="cs-CZ" altLang="cs-CZ" dirty="0" smtClean="0"/>
              <a:t>stavební </a:t>
            </a:r>
            <a:r>
              <a:rPr lang="cs-CZ" altLang="cs-CZ" dirty="0"/>
              <a:t>jednotky buněk </a:t>
            </a:r>
            <a:endParaRPr lang="cs-CZ" altLang="cs-CZ" dirty="0" smtClean="0"/>
          </a:p>
          <a:p>
            <a:pPr lvl="1"/>
            <a:r>
              <a:rPr lang="cs-CZ" altLang="cs-CZ" dirty="0" smtClean="0"/>
              <a:t>polysacharidy</a:t>
            </a:r>
            <a:endParaRPr lang="cs-CZ" altLang="cs-CZ" dirty="0"/>
          </a:p>
          <a:p>
            <a:r>
              <a:rPr lang="cs-CZ" altLang="cs-CZ" dirty="0" smtClean="0"/>
              <a:t>ochranná </a:t>
            </a:r>
            <a:r>
              <a:rPr lang="cs-CZ" altLang="cs-CZ" dirty="0"/>
              <a:t>funkce před působením vnějších vlivů </a:t>
            </a:r>
          </a:p>
          <a:p>
            <a:pPr lvl="1"/>
            <a:r>
              <a:rPr lang="cs-CZ" altLang="cs-CZ" dirty="0" smtClean="0"/>
              <a:t>např</a:t>
            </a:r>
            <a:r>
              <a:rPr lang="cs-CZ" altLang="cs-CZ" dirty="0"/>
              <a:t>. proti velmi nízkým teplotám</a:t>
            </a:r>
          </a:p>
          <a:p>
            <a:r>
              <a:rPr lang="cs-CZ" altLang="cs-CZ" dirty="0" smtClean="0"/>
              <a:t>biologicky </a:t>
            </a:r>
            <a:r>
              <a:rPr lang="cs-CZ" altLang="cs-CZ" dirty="0"/>
              <a:t>aktivní látky nebo jejich složky </a:t>
            </a:r>
          </a:p>
          <a:p>
            <a:pPr lvl="1"/>
            <a:r>
              <a:rPr lang="cs-CZ" altLang="cs-CZ" dirty="0" smtClean="0"/>
              <a:t>např</a:t>
            </a:r>
            <a:r>
              <a:rPr lang="cs-CZ" altLang="cs-CZ" dirty="0"/>
              <a:t>. koenzymy, hormony, vitaminy,…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6875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Monosacharidy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nejjednodušší sacharidové jednotky</a:t>
            </a:r>
          </a:p>
          <a:p>
            <a:pPr lvl="1"/>
            <a:r>
              <a:rPr lang="cs-CZ" dirty="0" smtClean="0"/>
              <a:t>jedna cukerná jednotka</a:t>
            </a:r>
          </a:p>
          <a:p>
            <a:pPr lvl="1"/>
            <a:r>
              <a:rPr lang="cs-CZ" dirty="0" smtClean="0"/>
              <a:t>nemohou být dále děleny na jednodušší</a:t>
            </a:r>
          </a:p>
          <a:p>
            <a:r>
              <a:rPr lang="cs-CZ" altLang="cs-CZ" dirty="0" smtClean="0"/>
              <a:t>obsahují </a:t>
            </a:r>
            <a:r>
              <a:rPr lang="cs-CZ" altLang="cs-CZ" dirty="0"/>
              <a:t>3 funkční skupiny: </a:t>
            </a:r>
          </a:p>
          <a:p>
            <a:pPr lvl="1"/>
            <a:r>
              <a:rPr lang="cs-CZ" altLang="cs-CZ" dirty="0" smtClean="0"/>
              <a:t>karbonylová </a:t>
            </a:r>
            <a:r>
              <a:rPr lang="cs-CZ" altLang="cs-CZ" dirty="0"/>
              <a:t>&gt;C=O</a:t>
            </a:r>
          </a:p>
          <a:p>
            <a:pPr lvl="1"/>
            <a:r>
              <a:rPr lang="cs-CZ" altLang="cs-CZ" dirty="0" smtClean="0"/>
              <a:t>primární </a:t>
            </a:r>
            <a:r>
              <a:rPr lang="cs-CZ" altLang="cs-CZ" dirty="0"/>
              <a:t>alkoholová –CH</a:t>
            </a:r>
            <a:r>
              <a:rPr lang="cs-CZ" altLang="cs-CZ" baseline="-25000" dirty="0"/>
              <a:t>2</a:t>
            </a:r>
            <a:r>
              <a:rPr lang="cs-CZ" altLang="cs-CZ" dirty="0"/>
              <a:t>OH</a:t>
            </a:r>
          </a:p>
          <a:p>
            <a:pPr lvl="1"/>
            <a:r>
              <a:rPr lang="cs-CZ" altLang="cs-CZ" dirty="0" smtClean="0"/>
              <a:t>sekundární </a:t>
            </a:r>
            <a:r>
              <a:rPr lang="cs-CZ" altLang="cs-CZ" dirty="0"/>
              <a:t>alkoholová &gt;</a:t>
            </a:r>
            <a:r>
              <a:rPr lang="cs-CZ" altLang="cs-CZ" dirty="0" smtClean="0"/>
              <a:t>CHOH</a:t>
            </a:r>
            <a:endParaRPr lang="cs-CZ" dirty="0" smtClean="0"/>
          </a:p>
          <a:p>
            <a:pPr lvl="1"/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u="sng" dirty="0"/>
              <a:t>podle vnitřní struktury je dělíme na:</a:t>
            </a:r>
          </a:p>
          <a:p>
            <a:r>
              <a:rPr lang="cs-CZ" dirty="0"/>
              <a:t>1.) </a:t>
            </a:r>
            <a:r>
              <a:rPr lang="cs-CZ" u="sng" dirty="0" smtClean="0"/>
              <a:t>aldosy</a:t>
            </a:r>
            <a:r>
              <a:rPr lang="cs-CZ" dirty="0" smtClean="0"/>
              <a:t> </a:t>
            </a:r>
            <a:r>
              <a:rPr lang="cs-CZ" dirty="0"/>
              <a:t>a </a:t>
            </a:r>
            <a:r>
              <a:rPr lang="cs-CZ" u="sng" dirty="0" smtClean="0"/>
              <a:t>ketosy</a:t>
            </a:r>
            <a:endParaRPr lang="cs-CZ" u="sng" dirty="0"/>
          </a:p>
          <a:p>
            <a:r>
              <a:rPr lang="cs-CZ" u="sng" dirty="0" smtClean="0"/>
              <a:t>aldosy</a:t>
            </a:r>
            <a:r>
              <a:rPr lang="cs-CZ" dirty="0" smtClean="0"/>
              <a:t> </a:t>
            </a:r>
            <a:r>
              <a:rPr lang="cs-CZ" dirty="0"/>
              <a:t>mají kyslík vázaný dvojnou vazbou v molekule „na konci“ </a:t>
            </a:r>
          </a:p>
          <a:p>
            <a:pPr lvl="1"/>
            <a:r>
              <a:rPr lang="cs-CZ" dirty="0"/>
              <a:t>obsahují </a:t>
            </a:r>
            <a:r>
              <a:rPr lang="cs-CZ" dirty="0">
                <a:latin typeface="+mj-lt"/>
              </a:rPr>
              <a:t>R-CH=O</a:t>
            </a:r>
            <a:r>
              <a:rPr lang="cs-CZ" dirty="0"/>
              <a:t> skupinu</a:t>
            </a:r>
          </a:p>
          <a:p>
            <a:r>
              <a:rPr lang="cs-CZ" u="sng" dirty="0" smtClean="0"/>
              <a:t>ketosy</a:t>
            </a:r>
            <a:r>
              <a:rPr lang="cs-CZ" dirty="0" smtClean="0"/>
              <a:t> </a:t>
            </a:r>
            <a:r>
              <a:rPr lang="cs-CZ" dirty="0"/>
              <a:t>mají kyslík vázaný dvojnou vazbou na druhém uhlíku</a:t>
            </a:r>
          </a:p>
          <a:p>
            <a:pPr lvl="1"/>
            <a:r>
              <a:rPr lang="cs-CZ" dirty="0"/>
              <a:t>obsahují </a:t>
            </a:r>
            <a:r>
              <a:rPr lang="cs-CZ" dirty="0">
                <a:latin typeface="+mj-lt"/>
              </a:rPr>
              <a:t>R</a:t>
            </a:r>
            <a:r>
              <a:rPr lang="cs-CZ" baseline="-25000" dirty="0">
                <a:latin typeface="+mj-lt"/>
              </a:rPr>
              <a:t>1</a:t>
            </a:r>
            <a:r>
              <a:rPr lang="cs-CZ" dirty="0">
                <a:latin typeface="+mj-lt"/>
              </a:rPr>
              <a:t>-C=O-R</a:t>
            </a:r>
            <a:r>
              <a:rPr lang="cs-CZ" baseline="-25000" dirty="0">
                <a:latin typeface="+mj-lt"/>
              </a:rPr>
              <a:t>2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41626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2.) </a:t>
            </a:r>
            <a:r>
              <a:rPr lang="cs-CZ" u="sng" dirty="0" smtClean="0"/>
              <a:t>podle počtu uhlíkových atomů</a:t>
            </a:r>
          </a:p>
          <a:p>
            <a:pPr lvl="1"/>
            <a:r>
              <a:rPr lang="cs-CZ" sz="2600" dirty="0" smtClean="0"/>
              <a:t>triosy</a:t>
            </a:r>
            <a:endParaRPr lang="cs-CZ" sz="2600" dirty="0" smtClean="0"/>
          </a:p>
          <a:p>
            <a:pPr lvl="2"/>
            <a:r>
              <a:rPr lang="cs-CZ" sz="2600" dirty="0" smtClean="0"/>
              <a:t>obsahují tři molekuly uhlíku</a:t>
            </a:r>
          </a:p>
          <a:p>
            <a:pPr lvl="1"/>
            <a:r>
              <a:rPr lang="cs-CZ" sz="2600" dirty="0" smtClean="0"/>
              <a:t>tetrosy</a:t>
            </a:r>
            <a:endParaRPr lang="cs-CZ" sz="2600" dirty="0" smtClean="0"/>
          </a:p>
          <a:p>
            <a:pPr lvl="2"/>
            <a:r>
              <a:rPr lang="cs-CZ" sz="2600" dirty="0" smtClean="0"/>
              <a:t>obsahují čtyři molekuly uhlíku</a:t>
            </a:r>
          </a:p>
          <a:p>
            <a:pPr lvl="1"/>
            <a:r>
              <a:rPr lang="cs-CZ" sz="2600" dirty="0" smtClean="0"/>
              <a:t>pentosy</a:t>
            </a:r>
            <a:endParaRPr lang="cs-CZ" sz="2600" dirty="0" smtClean="0"/>
          </a:p>
          <a:p>
            <a:pPr lvl="2"/>
            <a:r>
              <a:rPr lang="cs-CZ" sz="2600" dirty="0" smtClean="0"/>
              <a:t>obsahují pět molekul uhlíku</a:t>
            </a:r>
          </a:p>
          <a:p>
            <a:pPr lvl="1"/>
            <a:r>
              <a:rPr lang="cs-CZ" sz="2600" dirty="0" smtClean="0"/>
              <a:t>hexosy </a:t>
            </a:r>
            <a:r>
              <a:rPr lang="cs-CZ" sz="2600" dirty="0" smtClean="0"/>
              <a:t>(6C)</a:t>
            </a:r>
          </a:p>
          <a:p>
            <a:pPr lvl="1"/>
            <a:r>
              <a:rPr lang="cs-CZ" sz="2600" dirty="0" smtClean="0"/>
              <a:t>heptosy </a:t>
            </a:r>
            <a:r>
              <a:rPr lang="cs-CZ" sz="2600" dirty="0" smtClean="0"/>
              <a:t>(7C)</a:t>
            </a:r>
          </a:p>
          <a:p>
            <a:pPr lvl="1"/>
            <a:r>
              <a:rPr lang="cs-CZ" sz="2600" dirty="0" smtClean="0"/>
              <a:t>oktosy </a:t>
            </a:r>
            <a:r>
              <a:rPr lang="cs-CZ" sz="2600" dirty="0" smtClean="0"/>
              <a:t>(8 C)</a:t>
            </a:r>
          </a:p>
          <a:p>
            <a:r>
              <a:rPr lang="cs-CZ" altLang="cs-CZ" sz="2800" dirty="0" smtClean="0"/>
              <a:t>kombinací </a:t>
            </a:r>
            <a:r>
              <a:rPr lang="cs-CZ" altLang="cs-CZ" sz="2800" dirty="0"/>
              <a:t>obojího – přesnější pojmenování – např. aldopentosa,…</a:t>
            </a:r>
          </a:p>
          <a:p>
            <a:endParaRPr lang="cs-CZ" sz="2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Struktura</a:t>
            </a:r>
          </a:p>
        </p:txBody>
      </p:sp>
      <p:sp>
        <p:nvSpPr>
          <p:cNvPr id="41987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cs-CZ" altLang="cs-CZ" dirty="0"/>
              <a:t>v</a:t>
            </a:r>
            <a:r>
              <a:rPr lang="cs-CZ" altLang="cs-CZ" dirty="0" smtClean="0"/>
              <a:t>yskytují se jako acyklické i cyklické látky</a:t>
            </a:r>
          </a:p>
          <a:p>
            <a:pPr eaLnBrk="1" hangingPunct="1"/>
            <a:endParaRPr lang="cs-CZ" altLang="cs-CZ" dirty="0" smtClean="0"/>
          </a:p>
          <a:p>
            <a:pPr lvl="1" eaLnBrk="1" hangingPunct="1"/>
            <a:r>
              <a:rPr lang="cs-CZ" altLang="cs-CZ" dirty="0" smtClean="0"/>
              <a:t>acyklické – triosy</a:t>
            </a:r>
          </a:p>
          <a:p>
            <a:pPr lvl="1" eaLnBrk="1" hangingPunct="1"/>
            <a:endParaRPr lang="cs-CZ" altLang="cs-CZ" dirty="0" smtClean="0"/>
          </a:p>
          <a:p>
            <a:pPr lvl="1" eaLnBrk="1" hangingPunct="1"/>
            <a:r>
              <a:rPr lang="cs-CZ" altLang="cs-CZ" dirty="0" smtClean="0"/>
              <a:t>cyklické </a:t>
            </a:r>
          </a:p>
          <a:p>
            <a:pPr lvl="2"/>
            <a:r>
              <a:rPr lang="cs-CZ" altLang="cs-CZ" dirty="0" smtClean="0"/>
              <a:t>od tetros výš </a:t>
            </a:r>
            <a:endParaRPr lang="cs-CZ" altLang="cs-CZ" dirty="0"/>
          </a:p>
          <a:p>
            <a:pPr lvl="2"/>
            <a:r>
              <a:rPr lang="cs-CZ" altLang="cs-CZ" dirty="0" smtClean="0"/>
              <a:t>vyskytují se převážně v 5-ti a 6-ti členných cyklických strukturách </a:t>
            </a:r>
          </a:p>
          <a:p>
            <a:pPr lvl="2"/>
            <a:r>
              <a:rPr lang="cs-CZ" altLang="cs-CZ" dirty="0" smtClean="0"/>
              <a:t>odvozené od </a:t>
            </a:r>
            <a:r>
              <a:rPr lang="cs-CZ" altLang="cs-CZ" dirty="0" smtClean="0"/>
              <a:t>tetrahydrofuranu </a:t>
            </a:r>
            <a:r>
              <a:rPr lang="cs-CZ" altLang="cs-CZ" dirty="0" smtClean="0">
                <a:latin typeface="+mj-lt"/>
              </a:rPr>
              <a:t>(obr.1) </a:t>
            </a:r>
            <a:r>
              <a:rPr lang="cs-CZ" altLang="cs-CZ" dirty="0" smtClean="0"/>
              <a:t>nebo </a:t>
            </a:r>
            <a:r>
              <a:rPr lang="cs-CZ" altLang="cs-CZ" dirty="0" smtClean="0"/>
              <a:t>tetrahydropyranu </a:t>
            </a:r>
            <a:r>
              <a:rPr lang="cs-CZ" altLang="cs-CZ" dirty="0" smtClean="0">
                <a:latin typeface="+mj-lt"/>
              </a:rPr>
              <a:t>(obr. 2) </a:t>
            </a:r>
            <a:r>
              <a:rPr lang="cs-CZ" altLang="cs-CZ" dirty="0" smtClean="0"/>
              <a:t>(heterocyklické sloučeniny)</a:t>
            </a:r>
          </a:p>
        </p:txBody>
      </p:sp>
      <p:pic>
        <p:nvPicPr>
          <p:cNvPr id="2052" name="Picture 4" descr="Výsledek obrázku pro tetrahydrofur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006" y="1412777"/>
            <a:ext cx="135015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8201156" y="2564904"/>
            <a:ext cx="835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+mj-lt"/>
              </a:rPr>
              <a:t>obr.1</a:t>
            </a:r>
            <a:endParaRPr lang="cs-CZ" dirty="0">
              <a:latin typeface="+mj-lt"/>
            </a:endParaRPr>
          </a:p>
        </p:txBody>
      </p:sp>
      <p:pic>
        <p:nvPicPr>
          <p:cNvPr id="2054" name="Picture 6" descr="Výsledek obrázku pro tetrahydropyra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420" y="3789040"/>
            <a:ext cx="1348736" cy="1528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ovéPole 7"/>
          <p:cNvSpPr txBox="1"/>
          <p:nvPr/>
        </p:nvSpPr>
        <p:spPr>
          <a:xfrm>
            <a:off x="8244408" y="4859868"/>
            <a:ext cx="835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+mj-lt"/>
              </a:rPr>
              <a:t>obr.2</a:t>
            </a:r>
            <a:endParaRPr lang="cs-C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1586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Triosy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glyceraldehyd 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odvození základní konfigurace L nebo D</a:t>
            </a:r>
          </a:p>
          <a:p>
            <a:pPr lvl="1"/>
            <a:r>
              <a:rPr lang="cs-CZ" dirty="0" smtClean="0"/>
              <a:t>L je zrcadlovým obrazem D</a:t>
            </a:r>
          </a:p>
          <a:p>
            <a:pPr lvl="1"/>
            <a:r>
              <a:rPr lang="cs-CZ" dirty="0" smtClean="0"/>
              <a:t>podle polohy -OH skupiny na uhlíku, který sousedí s posledním alkoholovým uhlíkem (tedy podle polohy –OH skupina na předposledním uhlíku)</a:t>
            </a:r>
          </a:p>
          <a:p>
            <a:pPr>
              <a:buNone/>
            </a:pPr>
            <a:endParaRPr lang="cs-CZ" dirty="0" smtClean="0"/>
          </a:p>
          <a:p>
            <a:r>
              <a:rPr lang="cs-CZ" dirty="0" err="1" smtClean="0"/>
              <a:t>dihydroxyaceton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1027" name="Picture 3" descr="C:\Users\Ája\Desktop\668px-L-glyceraldehyde-2D-Fisch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20785" y="170834"/>
            <a:ext cx="1728192" cy="1549681"/>
          </a:xfrm>
          <a:prstGeom prst="rect">
            <a:avLst/>
          </a:prstGeom>
          <a:noFill/>
        </p:spPr>
      </p:pic>
      <p:pic>
        <p:nvPicPr>
          <p:cNvPr id="1028" name="Picture 4" descr="C:\Users\Ája\Desktop\D-glyceraldehyde-2D-Fisch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209106"/>
            <a:ext cx="1512168" cy="1553410"/>
          </a:xfrm>
          <a:prstGeom prst="rect">
            <a:avLst/>
          </a:prstGeom>
          <a:noFill/>
        </p:spPr>
      </p:pic>
      <p:pic>
        <p:nvPicPr>
          <p:cNvPr id="1029" name="Picture 5" descr="C:\Users\Ája\Desktop\i7.gif"/>
          <p:cNvPicPr>
            <a:picLocks noChangeAspect="1" noChangeArrowheads="1"/>
          </p:cNvPicPr>
          <p:nvPr/>
        </p:nvPicPr>
        <p:blipFill>
          <a:blip r:embed="rId4" cstate="print"/>
          <a:srcRect l="41319" t="7289" r="37187" b="69220"/>
          <a:stretch>
            <a:fillRect/>
          </a:stretch>
        </p:blipFill>
        <p:spPr bwMode="auto">
          <a:xfrm>
            <a:off x="4017765" y="4348161"/>
            <a:ext cx="1872208" cy="17539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Označení – a +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molekuly jsou opticky aktivní</a:t>
            </a:r>
          </a:p>
          <a:p>
            <a:pPr lvl="1"/>
            <a:r>
              <a:rPr lang="cs-CZ" dirty="0" smtClean="0"/>
              <a:t>mají ve své molekule atom uhlíku, který je chirální (4 různé substituenty)</a:t>
            </a:r>
          </a:p>
          <a:p>
            <a:r>
              <a:rPr lang="cs-CZ" dirty="0" smtClean="0"/>
              <a:t>toto označení určuje, jak daná molekula stáčí rovinu polarizovaného světla</a:t>
            </a:r>
          </a:p>
          <a:p>
            <a:r>
              <a:rPr lang="cs-CZ" dirty="0" smtClean="0"/>
              <a:t>+ označuje stáčení pravotočivé</a:t>
            </a:r>
          </a:p>
          <a:p>
            <a:r>
              <a:rPr lang="cs-CZ" dirty="0" smtClean="0"/>
              <a:t>- označuje stáčení levotočivé</a:t>
            </a:r>
          </a:p>
          <a:p>
            <a:pPr lvl="1"/>
            <a:r>
              <a:rPr lang="cs-CZ" dirty="0" smtClean="0"/>
              <a:t>+ a – označení nemusí vždy souhlasit s označení L a D</a:t>
            </a:r>
          </a:p>
          <a:p>
            <a:r>
              <a:rPr lang="cs-CZ" dirty="0" smtClean="0"/>
              <a:t>racemická směs</a:t>
            </a:r>
          </a:p>
          <a:p>
            <a:pPr lvl="1"/>
            <a:r>
              <a:rPr lang="cs-CZ" dirty="0" smtClean="0"/>
              <a:t>nejeví optickou aktivitu</a:t>
            </a:r>
          </a:p>
          <a:p>
            <a:pPr lvl="1"/>
            <a:r>
              <a:rPr lang="cs-CZ" dirty="0" smtClean="0"/>
              <a:t>je stejný podíl L izomeru a D izomeru</a:t>
            </a:r>
          </a:p>
          <a:p>
            <a:pPr lvl="1"/>
            <a:r>
              <a:rPr lang="cs-CZ" dirty="0" smtClean="0"/>
              <a:t>někdy označována jako směs DL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Označení </a:t>
            </a:r>
            <a:r>
              <a:rPr lang="el-GR" dirty="0" smtClean="0">
                <a:cs typeface="Arial"/>
              </a:rPr>
              <a:t>α</a:t>
            </a:r>
            <a:r>
              <a:rPr lang="cs-CZ" dirty="0" smtClean="0">
                <a:latin typeface="Arial"/>
                <a:cs typeface="Arial"/>
              </a:rPr>
              <a:t> </a:t>
            </a:r>
            <a:r>
              <a:rPr lang="cs-CZ" dirty="0"/>
              <a:t>a</a:t>
            </a:r>
            <a:r>
              <a:rPr lang="cs-CZ" dirty="0" smtClean="0">
                <a:latin typeface="Arial"/>
                <a:cs typeface="Arial"/>
              </a:rPr>
              <a:t> </a:t>
            </a:r>
            <a:r>
              <a:rPr lang="el-GR" dirty="0" smtClean="0">
                <a:cs typeface="Arial"/>
              </a:rPr>
              <a:t>β</a:t>
            </a:r>
            <a:endParaRPr lang="cs-CZ" dirty="0" smtClean="0">
              <a:cs typeface="Arial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rozlišujeme položení první –OH </a:t>
            </a:r>
          </a:p>
          <a:p>
            <a:r>
              <a:rPr lang="cs-CZ" dirty="0" smtClean="0"/>
              <a:t>pokud je položena nad rovinou kruhu </a:t>
            </a:r>
            <a:r>
              <a:rPr lang="el-GR" dirty="0" smtClean="0">
                <a:cs typeface="Arial"/>
              </a:rPr>
              <a:t>α</a:t>
            </a:r>
            <a:r>
              <a:rPr lang="cs-CZ" dirty="0" smtClean="0">
                <a:latin typeface="Arial"/>
                <a:cs typeface="Arial"/>
              </a:rPr>
              <a:t> </a:t>
            </a:r>
          </a:p>
          <a:p>
            <a:r>
              <a:rPr lang="cs-CZ" dirty="0" smtClean="0"/>
              <a:t>pokud je –OH skupina položena pod rovinou kruhu </a:t>
            </a:r>
            <a:r>
              <a:rPr lang="el-GR" dirty="0" smtClean="0">
                <a:cs typeface="Arial"/>
              </a:rPr>
              <a:t>β</a:t>
            </a:r>
            <a:endParaRPr lang="cs-CZ" dirty="0" smtClean="0">
              <a:cs typeface="Arial"/>
            </a:endParaRPr>
          </a:p>
          <a:p>
            <a:pPr lvl="1"/>
            <a:r>
              <a:rPr lang="el-GR" altLang="cs-CZ" dirty="0">
                <a:ea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cs-CZ" alt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cs-CZ" altLang="cs-CZ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poloacetalová </a:t>
            </a:r>
            <a:r>
              <a:rPr lang="cs-CZ" alt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OH skupina dolu/vpravo</a:t>
            </a:r>
          </a:p>
          <a:p>
            <a:pPr lvl="1"/>
            <a:r>
              <a:rPr lang="el-GR" altLang="cs-CZ" dirty="0">
                <a:ea typeface="Calibri" panose="020F0502020204030204" pitchFamily="34" charset="0"/>
                <a:cs typeface="Calibri" panose="020F0502020204030204" pitchFamily="34" charset="0"/>
              </a:rPr>
              <a:t>β</a:t>
            </a:r>
            <a:r>
              <a:rPr lang="cs-CZ" alt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cs-CZ" altLang="cs-CZ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poloacetalová </a:t>
            </a:r>
            <a:r>
              <a:rPr lang="cs-CZ" alt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OH skupina nahoru/vlevo</a:t>
            </a:r>
            <a:endParaRPr lang="cs-CZ" altLang="cs-CZ" dirty="0"/>
          </a:p>
          <a:p>
            <a:endParaRPr lang="cs-CZ" dirty="0" smtClean="0">
              <a:cs typeface="Arial"/>
            </a:endParaRPr>
          </a:p>
          <a:p>
            <a:endParaRPr lang="cs-CZ" dirty="0" smtClean="0">
              <a:cs typeface="Arial"/>
            </a:endParaRP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Grafické znázornění = zápis sacharidů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>
                <a:latin typeface="+mj-lt"/>
              </a:rPr>
              <a:t>1</a:t>
            </a:r>
            <a:r>
              <a:rPr lang="cs-CZ" dirty="0" smtClean="0"/>
              <a:t>.) otevřená forma (strukturní lineární vzorec)</a:t>
            </a:r>
          </a:p>
          <a:p>
            <a:pPr lvl="1"/>
            <a:r>
              <a:rPr lang="cs-CZ" dirty="0" smtClean="0"/>
              <a:t>plně nevystihuje vlastnosti ani chemickou podstatu a nelze pomocí ní vysvětlit většinu chemických reakcí</a:t>
            </a:r>
          </a:p>
          <a:p>
            <a:r>
              <a:rPr lang="cs-CZ" dirty="0" smtClean="0"/>
              <a:t>2.) polocyklická forma = Fisherovy vzorce</a:t>
            </a:r>
          </a:p>
          <a:p>
            <a:pPr lvl="1"/>
            <a:r>
              <a:rPr lang="cs-CZ" dirty="0" smtClean="0"/>
              <a:t>dochází ke spojení karbonylové skupiny a alkoholové skupiny</a:t>
            </a:r>
          </a:p>
          <a:p>
            <a:pPr lvl="1"/>
            <a:r>
              <a:rPr lang="cs-CZ" dirty="0" smtClean="0"/>
              <a:t>poloacetalová vazba</a:t>
            </a:r>
          </a:p>
          <a:p>
            <a:r>
              <a:rPr lang="cs-CZ" dirty="0" smtClean="0"/>
              <a:t>3.) cyklická forma = Haworthovy vzorce</a:t>
            </a:r>
          </a:p>
          <a:p>
            <a:pPr lvl="1"/>
            <a:r>
              <a:rPr lang="cs-CZ" dirty="0" smtClean="0"/>
              <a:t>pravá strana - dolů</a:t>
            </a:r>
          </a:p>
          <a:p>
            <a:pPr lvl="1"/>
            <a:r>
              <a:rPr lang="cs-CZ" dirty="0" smtClean="0"/>
              <a:t>levá strana - nahoru</a:t>
            </a:r>
          </a:p>
          <a:p>
            <a:r>
              <a:rPr lang="cs-CZ" dirty="0" smtClean="0"/>
              <a:t>uspořádání do pěti nebo šestičlenného cyklu, který obsahuje atom kyslíku</a:t>
            </a:r>
          </a:p>
          <a:p>
            <a:pPr lvl="1"/>
            <a:r>
              <a:rPr lang="cs-CZ" dirty="0" smtClean="0"/>
              <a:t>furan</a:t>
            </a:r>
          </a:p>
          <a:p>
            <a:pPr lvl="1"/>
            <a:r>
              <a:rPr lang="cs-CZ" dirty="0" smtClean="0"/>
              <a:t>pyran</a:t>
            </a:r>
          </a:p>
          <a:p>
            <a:pPr lvl="1">
              <a:buNone/>
            </a:pPr>
            <a:endParaRPr lang="cs-CZ" dirty="0"/>
          </a:p>
        </p:txBody>
      </p:sp>
      <p:pic>
        <p:nvPicPr>
          <p:cNvPr id="2050" name="Picture 2" descr="C:\Users\Ája\Desktop\furan_pyra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4509120"/>
            <a:ext cx="2976859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074" name="Picture 2" descr="C:\Users\Ája\Desktop\glukoza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t="14718"/>
          <a:stretch>
            <a:fillRect/>
          </a:stretch>
        </p:blipFill>
        <p:spPr bwMode="auto">
          <a:xfrm>
            <a:off x="2051720" y="73970"/>
            <a:ext cx="5328592" cy="63393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Názvosloví a vzorce</a:t>
            </a:r>
          </a:p>
        </p:txBody>
      </p:sp>
      <p:sp>
        <p:nvSpPr>
          <p:cNvPr id="48131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cs-CZ" altLang="cs-CZ" dirty="0" smtClean="0"/>
              <a:t>obecně: aldohexosa,..</a:t>
            </a:r>
          </a:p>
          <a:p>
            <a:pPr eaLnBrk="1" hangingPunct="1"/>
            <a:r>
              <a:rPr lang="cs-CZ" altLang="cs-CZ" dirty="0" smtClean="0"/>
              <a:t>triviální názvy: glukosa,…</a:t>
            </a:r>
          </a:p>
          <a:p>
            <a:pPr eaLnBrk="1" hangingPunct="1"/>
            <a:r>
              <a:rPr lang="cs-CZ" altLang="cs-CZ" dirty="0" smtClean="0"/>
              <a:t>triviální název zahrnující v sobě cyklickou strukturu: </a:t>
            </a:r>
            <a:r>
              <a:rPr lang="cs-CZ" altLang="cs-CZ" dirty="0" err="1" smtClean="0"/>
              <a:t>glukopyranosa</a:t>
            </a:r>
            <a:r>
              <a:rPr lang="cs-CZ" altLang="cs-CZ" dirty="0" smtClean="0"/>
              <a:t>,…</a:t>
            </a:r>
          </a:p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dirty="0" smtClean="0"/>
              <a:t>před název: </a:t>
            </a:r>
            <a:r>
              <a:rPr lang="el-GR" altLang="cs-CZ" dirty="0" smtClean="0"/>
              <a:t>α</a:t>
            </a:r>
            <a:r>
              <a:rPr lang="cs-CZ" altLang="cs-CZ" dirty="0" smtClean="0"/>
              <a:t> a </a:t>
            </a:r>
            <a:r>
              <a:rPr lang="el-GR" altLang="cs-CZ" dirty="0" smtClean="0"/>
              <a:t>β</a:t>
            </a:r>
            <a:r>
              <a:rPr lang="cs-CZ" altLang="cs-CZ" dirty="0" smtClean="0"/>
              <a:t>, D nebo L, + nebo -</a:t>
            </a:r>
          </a:p>
        </p:txBody>
      </p:sp>
    </p:spTree>
    <p:extLst>
      <p:ext uri="{BB962C8B-B14F-4D97-AF65-F5344CB8AC3E}">
        <p14:creationId xmlns:p14="http://schemas.microsoft.com/office/powerpoint/2010/main" val="148194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Aldózy</a:t>
            </a:r>
            <a:endParaRPr lang="cs-CZ" dirty="0"/>
          </a:p>
        </p:txBody>
      </p:sp>
      <p:pic>
        <p:nvPicPr>
          <p:cNvPr id="2051" name="Picture 3" descr="C:\Users\Ája\Desktop\aldosy-vz.gif.jpg"/>
          <p:cNvPicPr>
            <a:picLocks noChangeAspect="1" noChangeArrowheads="1"/>
          </p:cNvPicPr>
          <p:nvPr/>
        </p:nvPicPr>
        <p:blipFill>
          <a:blip r:embed="rId2" cstate="print">
            <a:lum bright="-20000" contrast="40000"/>
          </a:blip>
          <a:srcRect t="4441" r="4035" b="4926"/>
          <a:stretch>
            <a:fillRect/>
          </a:stretch>
        </p:blipFill>
        <p:spPr bwMode="auto">
          <a:xfrm>
            <a:off x="971600" y="64625"/>
            <a:ext cx="7272808" cy="6868763"/>
          </a:xfrm>
          <a:prstGeom prst="rect">
            <a:avLst/>
          </a:prstGeom>
          <a:noFill/>
        </p:spPr>
      </p:pic>
      <p:sp>
        <p:nvSpPr>
          <p:cNvPr id="6" name="Zástupný symbol pro obsah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Kétózy</a:t>
            </a:r>
            <a:endParaRPr lang="cs-CZ" dirty="0"/>
          </a:p>
        </p:txBody>
      </p:sp>
      <p:pic>
        <p:nvPicPr>
          <p:cNvPr id="5122" name="Picture 2" descr="C:\Users\Ája\Desktop\ketoses.gif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7865907" cy="60486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Vlastnosti a reaktivita</a:t>
            </a:r>
          </a:p>
        </p:txBody>
      </p:sp>
      <p:sp>
        <p:nvSpPr>
          <p:cNvPr id="52227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cs-CZ" altLang="cs-CZ" dirty="0"/>
              <a:t>b</a:t>
            </a:r>
            <a:r>
              <a:rPr lang="cs-CZ" altLang="cs-CZ" dirty="0" smtClean="0"/>
              <a:t>ezbarvé, krystalické látky</a:t>
            </a:r>
          </a:p>
          <a:p>
            <a:pPr eaLnBrk="1" hangingPunct="1"/>
            <a:r>
              <a:rPr lang="cs-CZ" altLang="cs-CZ" dirty="0"/>
              <a:t>d</a:t>
            </a:r>
            <a:r>
              <a:rPr lang="cs-CZ" altLang="cs-CZ" dirty="0" smtClean="0"/>
              <a:t>obře rozpustné ve vodě</a:t>
            </a:r>
          </a:p>
          <a:p>
            <a:pPr eaLnBrk="1" hangingPunct="1"/>
            <a:r>
              <a:rPr lang="cs-CZ" altLang="cs-CZ" dirty="0" smtClean="0"/>
              <a:t>roztoky sladké chuti</a:t>
            </a:r>
          </a:p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dirty="0"/>
              <a:t>z</a:t>
            </a:r>
            <a:r>
              <a:rPr lang="cs-CZ" altLang="cs-CZ" dirty="0" smtClean="0"/>
              <a:t>ahřátím dochází k jejich rozkladu – karamelizaci</a:t>
            </a:r>
          </a:p>
          <a:p>
            <a:pPr eaLnBrk="1" hangingPunct="1"/>
            <a:endParaRPr lang="cs-CZ" altLang="cs-CZ" dirty="0" smtClean="0"/>
          </a:p>
        </p:txBody>
      </p:sp>
      <p:pic>
        <p:nvPicPr>
          <p:cNvPr id="3074" name="Picture 2" descr="Výsledek obrázku pro karameliza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557" y="4099442"/>
            <a:ext cx="3752606" cy="2500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Výsledek obrázku pro karameliz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03" y="4099442"/>
            <a:ext cx="4444752" cy="2500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Výsledek obrázku pro bílý cuk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99" y="1143000"/>
            <a:ext cx="4461164" cy="2325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72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 dirty="0" smtClean="0"/>
          </a:p>
        </p:txBody>
      </p:sp>
      <p:sp>
        <p:nvSpPr>
          <p:cNvPr id="53251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cs-CZ" altLang="cs-CZ" dirty="0"/>
              <a:t>v</a:t>
            </a:r>
            <a:r>
              <a:rPr lang="cs-CZ" altLang="cs-CZ" dirty="0" smtClean="0"/>
              <a:t>olný poloacetalový hydroxyl </a:t>
            </a:r>
            <a:endParaRPr lang="cs-CZ" altLang="cs-CZ" dirty="0"/>
          </a:p>
          <a:p>
            <a:pPr lvl="1"/>
            <a:r>
              <a:rPr lang="cs-CZ" altLang="cs-CZ" dirty="0" smtClean="0"/>
              <a:t>redukční účinky</a:t>
            </a:r>
          </a:p>
          <a:p>
            <a:pPr lvl="1"/>
            <a:r>
              <a:rPr lang="cs-CZ" altLang="cs-CZ" dirty="0" smtClean="0"/>
              <a:t>redukují měďnaté, stříbrné soli</a:t>
            </a:r>
          </a:p>
          <a:p>
            <a:pPr lvl="1"/>
            <a:r>
              <a:rPr lang="cs-CZ" altLang="cs-CZ" dirty="0"/>
              <a:t>n</a:t>
            </a:r>
            <a:r>
              <a:rPr lang="cs-CZ" altLang="cs-CZ" dirty="0" smtClean="0"/>
              <a:t>a těchto reakcích postaveny důkazy i stanovení – využívá se Fehlingovo činidlo, Tollensovo činidlo</a:t>
            </a:r>
          </a:p>
          <a:p>
            <a:pPr eaLnBrk="1" hangingPunct="1">
              <a:buFont typeface="Wingdings 3" panose="05040102010807070707" pitchFamily="18" charset="2"/>
              <a:buNone/>
            </a:pPr>
            <a:endParaRPr lang="cs-CZ" altLang="cs-CZ" dirty="0" smtClean="0"/>
          </a:p>
          <a:p>
            <a:pPr eaLnBrk="1" hangingPunct="1"/>
            <a:r>
              <a:rPr lang="cs-CZ" altLang="cs-CZ" dirty="0"/>
              <a:t>n</a:t>
            </a:r>
            <a:r>
              <a:rPr lang="cs-CZ" altLang="cs-CZ" dirty="0" smtClean="0"/>
              <a:t>ěkteré monosacharidy  podléhají fermentačním procesům </a:t>
            </a:r>
          </a:p>
          <a:p>
            <a:pPr lvl="1"/>
            <a:r>
              <a:rPr lang="cs-CZ" altLang="cs-CZ" dirty="0" smtClean="0"/>
              <a:t>působení např. </a:t>
            </a:r>
            <a:r>
              <a:rPr lang="cs-CZ" altLang="cs-CZ" dirty="0" err="1" smtClean="0"/>
              <a:t>Saccharomyces</a:t>
            </a:r>
            <a:endParaRPr lang="cs-CZ" altLang="cs-CZ" dirty="0" smtClean="0"/>
          </a:p>
          <a:p>
            <a:pPr lvl="1"/>
            <a:r>
              <a:rPr lang="cs-CZ" altLang="cs-CZ" dirty="0" smtClean="0"/>
              <a:t>přeměna na ethanol</a:t>
            </a:r>
          </a:p>
        </p:txBody>
      </p:sp>
      <p:pic>
        <p:nvPicPr>
          <p:cNvPr id="4098" name="Picture 2" descr="Výsledek obrázku pro fehlingovo činidl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2" r="9361"/>
          <a:stretch/>
        </p:blipFill>
        <p:spPr bwMode="auto">
          <a:xfrm>
            <a:off x="5364088" y="131250"/>
            <a:ext cx="3600400" cy="324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Výsledek obrázku pro tollensovo činidl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908" y="3400426"/>
            <a:ext cx="3754760" cy="281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984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1187625" y="159608"/>
            <a:ext cx="7344816" cy="654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Fyziologicky významné sacharidy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ribosa</a:t>
            </a:r>
            <a:r>
              <a:rPr lang="cs-CZ" dirty="0" smtClean="0"/>
              <a:t> </a:t>
            </a:r>
            <a:endParaRPr lang="cs-CZ" dirty="0" smtClean="0"/>
          </a:p>
          <a:p>
            <a:pPr lvl="1"/>
            <a:r>
              <a:rPr lang="cs-CZ" dirty="0">
                <a:solidFill>
                  <a:schemeClr val="tx1"/>
                </a:solidFill>
              </a:rPr>
              <a:t>aldopentosa</a:t>
            </a:r>
          </a:p>
          <a:p>
            <a:pPr lvl="1"/>
            <a:r>
              <a:rPr lang="cs-CZ" dirty="0">
                <a:solidFill>
                  <a:schemeClr val="tx1"/>
                </a:solidFill>
              </a:rPr>
              <a:t>součástí nukleových kyselin (DNA, RNA)</a:t>
            </a:r>
          </a:p>
          <a:p>
            <a:pPr lvl="1"/>
            <a:r>
              <a:rPr lang="cs-CZ" dirty="0">
                <a:solidFill>
                  <a:schemeClr val="tx1"/>
                </a:solidFill>
              </a:rPr>
              <a:t>ve formě 2-deoxyribosa, </a:t>
            </a:r>
            <a:r>
              <a:rPr lang="cs-CZ" dirty="0" err="1">
                <a:solidFill>
                  <a:schemeClr val="tx1"/>
                </a:solidFill>
              </a:rPr>
              <a:t>deoxyribosa</a:t>
            </a:r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7170" name="Picture 2" descr="C:\Users\Ája\Desktop\542ribosedeox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3708" y="3140968"/>
            <a:ext cx="5256584" cy="3542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179512" y="620688"/>
            <a:ext cx="9036496" cy="6741368"/>
          </a:xfrm>
        </p:spPr>
        <p:txBody>
          <a:bodyPr>
            <a:normAutofit/>
          </a:bodyPr>
          <a:lstStyle/>
          <a:p>
            <a:r>
              <a:rPr lang="cs-CZ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D-glukosa</a:t>
            </a:r>
            <a:endParaRPr lang="cs-CZ" sz="3200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lvl="1"/>
            <a:r>
              <a:rPr lang="cs-CZ" dirty="0">
                <a:solidFill>
                  <a:schemeClr val="tx1"/>
                </a:solidFill>
              </a:rPr>
              <a:t>nejrozšířenější monosacharid</a:t>
            </a:r>
          </a:p>
          <a:p>
            <a:pPr lvl="2"/>
            <a:r>
              <a:rPr lang="cs-CZ" altLang="cs-CZ" dirty="0"/>
              <a:t>= dextrosa, hroznový </a:t>
            </a:r>
            <a:r>
              <a:rPr lang="cs-CZ" altLang="cs-CZ" dirty="0" smtClean="0"/>
              <a:t>cukr</a:t>
            </a:r>
            <a:endParaRPr lang="cs-CZ" dirty="0" smtClean="0"/>
          </a:p>
          <a:p>
            <a:pPr lvl="1"/>
            <a:r>
              <a:rPr lang="cs-CZ" dirty="0">
                <a:solidFill>
                  <a:schemeClr val="tx1"/>
                </a:solidFill>
              </a:rPr>
              <a:t>volný se vyskytuje v ovocných šťávách, krvi, lymfě</a:t>
            </a:r>
          </a:p>
          <a:p>
            <a:pPr lvl="1"/>
            <a:r>
              <a:rPr lang="cs-CZ" dirty="0">
                <a:solidFill>
                  <a:schemeClr val="tx1"/>
                </a:solidFill>
              </a:rPr>
              <a:t>vázaná v polysacharidech</a:t>
            </a:r>
          </a:p>
          <a:p>
            <a:pPr lvl="2"/>
            <a:r>
              <a:rPr lang="cs-CZ" altLang="cs-CZ" dirty="0" smtClean="0"/>
              <a:t>stavební </a:t>
            </a:r>
            <a:r>
              <a:rPr lang="cs-CZ" altLang="cs-CZ" dirty="0"/>
              <a:t>složka oligosacharidů, polysacharidů</a:t>
            </a:r>
          </a:p>
          <a:p>
            <a:pPr lvl="1"/>
            <a:r>
              <a:rPr lang="cs-CZ" altLang="cs-CZ" dirty="0" smtClean="0">
                <a:solidFill>
                  <a:schemeClr val="tx1"/>
                </a:solidFill>
              </a:rPr>
              <a:t>výroba: </a:t>
            </a:r>
            <a:r>
              <a:rPr lang="cs-CZ" altLang="cs-CZ" dirty="0">
                <a:solidFill>
                  <a:schemeClr val="tx1"/>
                </a:solidFill>
              </a:rPr>
              <a:t>kyselou hydrolýzou škrobu</a:t>
            </a:r>
          </a:p>
          <a:p>
            <a:pPr lvl="1"/>
            <a:r>
              <a:rPr lang="cs-CZ" altLang="cs-CZ" dirty="0">
                <a:solidFill>
                  <a:schemeClr val="tx1"/>
                </a:solidFill>
              </a:rPr>
              <a:t>pro organismy zdroj energie (v krvi asi 0,1% obsah) </a:t>
            </a:r>
          </a:p>
          <a:p>
            <a:pPr lvl="1"/>
            <a:r>
              <a:rPr lang="cs-CZ" altLang="cs-CZ" dirty="0">
                <a:solidFill>
                  <a:schemeClr val="tx1"/>
                </a:solidFill>
              </a:rPr>
              <a:t>glykémie </a:t>
            </a:r>
          </a:p>
          <a:p>
            <a:pPr lvl="2"/>
            <a:r>
              <a:rPr lang="cs-CZ" altLang="cs-CZ" dirty="0" smtClean="0"/>
              <a:t>3,3-6,6 </a:t>
            </a:r>
            <a:r>
              <a:rPr lang="cs-CZ" altLang="cs-CZ" dirty="0"/>
              <a:t>mmol/l v kapilární </a:t>
            </a:r>
            <a:r>
              <a:rPr lang="cs-CZ" altLang="cs-CZ" dirty="0" smtClean="0"/>
              <a:t>krvi</a:t>
            </a:r>
          </a:p>
          <a:p>
            <a:pPr lvl="2"/>
            <a:r>
              <a:rPr lang="cs-CZ" altLang="cs-CZ" dirty="0" smtClean="0"/>
              <a:t>3,9-5,5 </a:t>
            </a:r>
            <a:r>
              <a:rPr lang="cs-CZ" altLang="cs-CZ" dirty="0"/>
              <a:t>mmol/l v </a:t>
            </a:r>
            <a:r>
              <a:rPr lang="cs-CZ" altLang="cs-CZ" dirty="0" smtClean="0"/>
              <a:t>žilní</a:t>
            </a:r>
          </a:p>
          <a:p>
            <a:pPr lvl="2"/>
            <a:r>
              <a:rPr lang="cs-CZ" altLang="cs-CZ" dirty="0" smtClean="0"/>
              <a:t>4,2-6,4 </a:t>
            </a:r>
            <a:r>
              <a:rPr lang="cs-CZ" altLang="cs-CZ" dirty="0"/>
              <a:t>mmol/l v </a:t>
            </a:r>
            <a:r>
              <a:rPr lang="cs-CZ" altLang="cs-CZ" dirty="0" smtClean="0"/>
              <a:t>plazmě</a:t>
            </a: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D- </a:t>
            </a:r>
            <a:r>
              <a:rPr lang="cs-CZ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galaktosa</a:t>
            </a:r>
            <a:endParaRPr lang="cs-CZ" sz="3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lvl="1"/>
            <a:r>
              <a:rPr lang="cs-CZ" dirty="0">
                <a:solidFill>
                  <a:schemeClr val="tx1"/>
                </a:solidFill>
              </a:rPr>
              <a:t>součástí mléčného cukru s </a:t>
            </a:r>
            <a:r>
              <a:rPr lang="cs-CZ" dirty="0" smtClean="0">
                <a:solidFill>
                  <a:schemeClr val="tx1"/>
                </a:solidFill>
              </a:rPr>
              <a:t>glukosou</a:t>
            </a:r>
            <a:endParaRPr lang="cs-CZ" dirty="0">
              <a:solidFill>
                <a:schemeClr val="tx1"/>
              </a:solidFill>
            </a:endParaRPr>
          </a:p>
          <a:p>
            <a:r>
              <a:rPr lang="cs-CZ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L-fruktosa</a:t>
            </a:r>
            <a:endParaRPr lang="cs-CZ" sz="3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lvl="1"/>
            <a:r>
              <a:rPr lang="cs-CZ" dirty="0">
                <a:solidFill>
                  <a:schemeClr val="tx1"/>
                </a:solidFill>
              </a:rPr>
              <a:t>nejrozšířenější </a:t>
            </a:r>
            <a:r>
              <a:rPr lang="cs-CZ" dirty="0" smtClean="0">
                <a:solidFill>
                  <a:schemeClr val="tx1"/>
                </a:solidFill>
              </a:rPr>
              <a:t>ketohexosa</a:t>
            </a:r>
            <a:endParaRPr lang="cs-CZ" dirty="0">
              <a:solidFill>
                <a:schemeClr val="tx1"/>
              </a:solidFill>
            </a:endParaRPr>
          </a:p>
          <a:p>
            <a:pPr lvl="1"/>
            <a:r>
              <a:rPr lang="cs-CZ" dirty="0">
                <a:solidFill>
                  <a:schemeClr val="tx1"/>
                </a:solidFill>
              </a:rPr>
              <a:t>ovocný cukr, med</a:t>
            </a:r>
          </a:p>
          <a:p>
            <a:pPr lvl="1"/>
            <a:r>
              <a:rPr lang="cs-CZ" dirty="0">
                <a:solidFill>
                  <a:schemeClr val="tx1"/>
                </a:solidFill>
              </a:rPr>
              <a:t>doprovází </a:t>
            </a:r>
            <a:r>
              <a:rPr lang="cs-CZ" dirty="0" smtClean="0">
                <a:solidFill>
                  <a:schemeClr val="tx1"/>
                </a:solidFill>
              </a:rPr>
              <a:t>glukosu </a:t>
            </a:r>
            <a:r>
              <a:rPr lang="cs-CZ" dirty="0">
                <a:solidFill>
                  <a:schemeClr val="tx1"/>
                </a:solidFill>
              </a:rPr>
              <a:t>v </a:t>
            </a:r>
            <a:r>
              <a:rPr lang="cs-CZ" dirty="0" smtClean="0">
                <a:solidFill>
                  <a:schemeClr val="tx1"/>
                </a:solidFill>
              </a:rPr>
              <a:t>sacharose</a:t>
            </a:r>
            <a:endParaRPr lang="cs-CZ" dirty="0">
              <a:solidFill>
                <a:schemeClr val="tx1"/>
              </a:solidFill>
            </a:endParaRPr>
          </a:p>
          <a:p>
            <a:pPr lvl="1"/>
            <a:r>
              <a:rPr lang="cs-CZ" dirty="0">
                <a:solidFill>
                  <a:schemeClr val="tx1"/>
                </a:solidFill>
              </a:rPr>
              <a:t>součástí polysacharidů (inulin)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01614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DISACHARIDY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vznikají spojením dvou monosacharidů</a:t>
            </a:r>
          </a:p>
          <a:p>
            <a:pPr lvl="1"/>
            <a:r>
              <a:rPr lang="cs-CZ" dirty="0" smtClean="0"/>
              <a:t>podle druhu vazby je rozdělujeme na </a:t>
            </a:r>
            <a:r>
              <a:rPr lang="cs-CZ" dirty="0" smtClean="0"/>
              <a:t>1,2- </a:t>
            </a:r>
            <a:r>
              <a:rPr lang="cs-CZ" dirty="0" smtClean="0"/>
              <a:t>a </a:t>
            </a:r>
            <a:r>
              <a:rPr lang="cs-CZ" dirty="0" smtClean="0"/>
              <a:t>1,4- </a:t>
            </a:r>
            <a:r>
              <a:rPr lang="cs-CZ" dirty="0" smtClean="0"/>
              <a:t>a </a:t>
            </a:r>
            <a:r>
              <a:rPr lang="cs-CZ" dirty="0" smtClean="0"/>
              <a:t>1,6-</a:t>
            </a:r>
            <a:endParaRPr lang="cs-CZ" dirty="0" smtClean="0"/>
          </a:p>
          <a:p>
            <a:r>
              <a:rPr lang="cs-CZ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Maltosa</a:t>
            </a:r>
            <a:endParaRPr lang="cs-CZ" sz="3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lvl="1"/>
            <a:r>
              <a:rPr lang="cs-CZ" dirty="0" smtClean="0">
                <a:solidFill>
                  <a:schemeClr val="tx1"/>
                </a:solidFill>
              </a:rPr>
              <a:t>vzniká jako produkt štěpení škrobu při klíčení ječmene</a:t>
            </a:r>
          </a:p>
          <a:p>
            <a:pPr lvl="1"/>
            <a:r>
              <a:rPr lang="cs-CZ" dirty="0" smtClean="0">
                <a:solidFill>
                  <a:schemeClr val="tx1"/>
                </a:solidFill>
              </a:rPr>
              <a:t>„sladovnický cukr“</a:t>
            </a:r>
            <a:endParaRPr lang="cs-CZ" dirty="0" smtClean="0">
              <a:solidFill>
                <a:schemeClr val="tx1"/>
              </a:solidFill>
            </a:endParaRPr>
          </a:p>
          <a:p>
            <a:pPr lvl="1"/>
            <a:r>
              <a:rPr lang="cs-CZ" dirty="0" smtClean="0">
                <a:solidFill>
                  <a:schemeClr val="tx1"/>
                </a:solidFill>
              </a:rPr>
              <a:t>vzniká také při trávení škrobu v ústech</a:t>
            </a:r>
          </a:p>
          <a:p>
            <a:pPr lvl="1"/>
            <a:r>
              <a:rPr lang="cs-CZ" dirty="0" smtClean="0">
                <a:solidFill>
                  <a:schemeClr val="tx1"/>
                </a:solidFill>
              </a:rPr>
              <a:t>vzniká spojením dvou molekul </a:t>
            </a:r>
            <a:r>
              <a:rPr lang="cs-CZ" dirty="0" smtClean="0">
                <a:solidFill>
                  <a:schemeClr val="tx1"/>
                </a:solidFill>
              </a:rPr>
              <a:t>glukosy </a:t>
            </a:r>
            <a:r>
              <a:rPr lang="cs-CZ" dirty="0" smtClean="0">
                <a:solidFill>
                  <a:schemeClr val="tx1"/>
                </a:solidFill>
              </a:rPr>
              <a:t>vazbou </a:t>
            </a:r>
            <a:r>
              <a:rPr lang="cs-CZ" dirty="0" smtClean="0">
                <a:solidFill>
                  <a:schemeClr val="tx1"/>
                </a:solidFill>
              </a:rPr>
              <a:t>1,4-</a:t>
            </a:r>
            <a:endParaRPr lang="cs-CZ" dirty="0" smtClean="0">
              <a:solidFill>
                <a:schemeClr val="tx1"/>
              </a:solidFill>
            </a:endParaRPr>
          </a:p>
        </p:txBody>
      </p:sp>
      <p:pic>
        <p:nvPicPr>
          <p:cNvPr id="5128" name="Picture 8" descr="Výsledek obrázku pro maltosa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72" r="618" b="4402"/>
          <a:stretch/>
        </p:blipFill>
        <p:spPr bwMode="auto">
          <a:xfrm>
            <a:off x="4184942" y="2243028"/>
            <a:ext cx="4896544" cy="399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Související obráze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80" y="152400"/>
            <a:ext cx="4272789" cy="3204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17792" y="1318159"/>
            <a:ext cx="8229600" cy="4937760"/>
          </a:xfrm>
        </p:spPr>
        <p:txBody>
          <a:bodyPr/>
          <a:lstStyle/>
          <a:p>
            <a:r>
              <a:rPr lang="cs-CZ" sz="3200" dirty="0">
                <a:solidFill>
                  <a:schemeClr val="tx2"/>
                </a:solidFill>
              </a:rPr>
              <a:t>Laktosa</a:t>
            </a:r>
          </a:p>
          <a:p>
            <a:pPr lvl="1"/>
            <a:r>
              <a:rPr lang="cs-CZ" dirty="0">
                <a:solidFill>
                  <a:schemeClr val="tx1"/>
                </a:solidFill>
              </a:rPr>
              <a:t>„mléčný cukr“</a:t>
            </a:r>
          </a:p>
          <a:p>
            <a:pPr lvl="1"/>
            <a:r>
              <a:rPr lang="cs-CZ" dirty="0">
                <a:solidFill>
                  <a:schemeClr val="tx1"/>
                </a:solidFill>
              </a:rPr>
              <a:t>vyskytuje se v mléce savců </a:t>
            </a:r>
            <a:endParaRPr lang="cs-CZ" dirty="0" smtClean="0">
              <a:solidFill>
                <a:schemeClr val="tx1"/>
              </a:solidFill>
            </a:endParaRPr>
          </a:p>
          <a:p>
            <a:pPr lvl="2"/>
            <a:r>
              <a:rPr lang="cs-CZ" dirty="0" smtClean="0">
                <a:solidFill>
                  <a:schemeClr val="tx1"/>
                </a:solidFill>
              </a:rPr>
              <a:t>4,5</a:t>
            </a:r>
            <a:r>
              <a:rPr lang="cs-CZ" dirty="0">
                <a:solidFill>
                  <a:schemeClr val="tx1"/>
                </a:solidFill>
              </a:rPr>
              <a:t>% kravské </a:t>
            </a:r>
            <a:r>
              <a:rPr lang="cs-CZ" dirty="0" smtClean="0">
                <a:solidFill>
                  <a:schemeClr val="tx1"/>
                </a:solidFill>
              </a:rPr>
              <a:t>mléko</a:t>
            </a:r>
          </a:p>
          <a:p>
            <a:pPr lvl="2"/>
            <a:r>
              <a:rPr lang="cs-CZ" dirty="0" smtClean="0">
                <a:solidFill>
                  <a:schemeClr val="tx1"/>
                </a:solidFill>
              </a:rPr>
              <a:t>7,5 </a:t>
            </a:r>
            <a:r>
              <a:rPr lang="cs-CZ" dirty="0">
                <a:solidFill>
                  <a:schemeClr val="tx1"/>
                </a:solidFill>
              </a:rPr>
              <a:t>% lidské </a:t>
            </a:r>
            <a:r>
              <a:rPr lang="cs-CZ" dirty="0" smtClean="0">
                <a:solidFill>
                  <a:schemeClr val="tx1"/>
                </a:solidFill>
              </a:rPr>
              <a:t>mléko</a:t>
            </a:r>
            <a:endParaRPr lang="cs-CZ" dirty="0">
              <a:solidFill>
                <a:schemeClr val="tx1"/>
              </a:solidFill>
            </a:endParaRPr>
          </a:p>
          <a:p>
            <a:pPr lvl="1"/>
            <a:r>
              <a:rPr lang="cs-CZ" dirty="0">
                <a:solidFill>
                  <a:schemeClr val="tx1"/>
                </a:solidFill>
              </a:rPr>
              <a:t>vzniká spojením glukózy a </a:t>
            </a:r>
            <a:r>
              <a:rPr lang="cs-CZ" dirty="0" smtClean="0">
                <a:solidFill>
                  <a:schemeClr val="tx1"/>
                </a:solidFill>
              </a:rPr>
              <a:t>galaktosy </a:t>
            </a:r>
            <a:r>
              <a:rPr lang="cs-CZ" dirty="0">
                <a:solidFill>
                  <a:schemeClr val="tx1"/>
                </a:solidFill>
              </a:rPr>
              <a:t>vazbou </a:t>
            </a:r>
            <a:r>
              <a:rPr lang="cs-CZ" dirty="0" smtClean="0">
                <a:solidFill>
                  <a:schemeClr val="tx1"/>
                </a:solidFill>
              </a:rPr>
              <a:t>1,4-</a:t>
            </a:r>
          </a:p>
          <a:p>
            <a:pPr lvl="1"/>
            <a:endParaRPr lang="cs-CZ" dirty="0">
              <a:solidFill>
                <a:schemeClr val="tx1"/>
              </a:solidFill>
            </a:endParaRPr>
          </a:p>
          <a:p>
            <a:pPr lvl="1"/>
            <a:endParaRPr lang="cs-CZ" dirty="0">
              <a:solidFill>
                <a:schemeClr val="tx1"/>
              </a:solidFill>
            </a:endParaRPr>
          </a:p>
          <a:p>
            <a:endParaRPr lang="cs-CZ" dirty="0"/>
          </a:p>
        </p:txBody>
      </p:sp>
      <p:pic>
        <p:nvPicPr>
          <p:cNvPr id="4" name="Picture 4" descr="Výsledek obrázku pro lakTOS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7" b="7097"/>
          <a:stretch/>
        </p:blipFill>
        <p:spPr bwMode="auto">
          <a:xfrm>
            <a:off x="4860032" y="-31297"/>
            <a:ext cx="3672408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51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Složení různých druhů mlék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779335894"/>
              </p:ext>
            </p:extLst>
          </p:nvPr>
        </p:nvGraphicFramePr>
        <p:xfrm>
          <a:off x="457200" y="1681794"/>
          <a:ext cx="8229599" cy="4267486"/>
        </p:xfrm>
        <a:graphic>
          <a:graphicData uri="http://schemas.openxmlformats.org/drawingml/2006/table">
            <a:tbl>
              <a:tblPr/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1227966">
                <a:tc>
                  <a:txBody>
                    <a:bodyPr/>
                    <a:lstStyle/>
                    <a:p>
                      <a:pPr algn="ctr" fontAlgn="ctr"/>
                      <a:r>
                        <a:rPr lang="cs-CZ" b="1" dirty="0" smtClean="0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savec</a:t>
                      </a:r>
                      <a:endParaRPr lang="cs-CZ" dirty="0">
                        <a:solidFill>
                          <a:srgbClr val="444444"/>
                        </a:solidFill>
                        <a:effectLst/>
                        <a:latin typeface="Open Sans"/>
                      </a:endParaRP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b="1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sušina</a:t>
                      </a:r>
                      <a:endParaRPr lang="cs-CZ">
                        <a:solidFill>
                          <a:srgbClr val="444444"/>
                        </a:solidFill>
                        <a:effectLst/>
                        <a:latin typeface="Open Sans"/>
                      </a:endParaRP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b="1" dirty="0" smtClean="0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tuk</a:t>
                      </a:r>
                      <a:endParaRPr lang="cs-CZ" dirty="0">
                        <a:solidFill>
                          <a:srgbClr val="444444"/>
                        </a:solidFill>
                        <a:effectLst/>
                        <a:latin typeface="Open Sans"/>
                      </a:endParaRP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b="1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 bílkovina kasein</a:t>
                      </a:r>
                      <a:endParaRPr lang="cs-CZ">
                        <a:solidFill>
                          <a:srgbClr val="444444"/>
                        </a:solidFill>
                        <a:effectLst/>
                        <a:latin typeface="Open Sans"/>
                      </a:endParaRP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b="1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syrovátkové bílkoviny</a:t>
                      </a:r>
                      <a:endParaRPr lang="cs-CZ">
                        <a:solidFill>
                          <a:srgbClr val="444444"/>
                        </a:solidFill>
                        <a:effectLst/>
                        <a:latin typeface="Open Sans"/>
                      </a:endParaRP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b="1" dirty="0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sacharidy (</a:t>
                      </a:r>
                      <a:r>
                        <a:rPr lang="cs-CZ" b="1" dirty="0" smtClean="0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laktosa</a:t>
                      </a:r>
                      <a:r>
                        <a:rPr lang="cs-CZ" b="1" dirty="0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)</a:t>
                      </a:r>
                      <a:endParaRPr lang="cs-CZ" dirty="0">
                        <a:solidFill>
                          <a:srgbClr val="444444"/>
                        </a:solidFill>
                        <a:effectLst/>
                        <a:latin typeface="Open Sans"/>
                      </a:endParaRP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b="1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minerální látky</a:t>
                      </a:r>
                      <a:endParaRPr lang="cs-CZ">
                        <a:solidFill>
                          <a:srgbClr val="444444"/>
                        </a:solidFill>
                        <a:effectLst/>
                        <a:latin typeface="Open Sans"/>
                      </a:endParaRP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59880">
                <a:tc>
                  <a:txBody>
                    <a:bodyPr/>
                    <a:lstStyle/>
                    <a:p>
                      <a:pPr algn="ctr" fontAlgn="ctr"/>
                      <a:r>
                        <a:rPr lang="cs-CZ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kůň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10,8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1,7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1,3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1,2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6,0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0,5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59880">
                <a:tc>
                  <a:txBody>
                    <a:bodyPr/>
                    <a:lstStyle/>
                    <a:p>
                      <a:pPr algn="ctr" fontAlgn="ctr"/>
                      <a:r>
                        <a:rPr lang="cs-CZ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kráva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12,7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3,9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2,6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0,6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4,6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0,7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59880">
                <a:tc>
                  <a:txBody>
                    <a:bodyPr/>
                    <a:lstStyle/>
                    <a:p>
                      <a:pPr algn="ctr" fontAlgn="ctr"/>
                      <a:r>
                        <a:rPr lang="cs-CZ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koza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13,3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4,5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3,0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0,6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4,3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0,8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59880">
                <a:tc>
                  <a:txBody>
                    <a:bodyPr/>
                    <a:lstStyle/>
                    <a:p>
                      <a:pPr algn="ctr" fontAlgn="ctr"/>
                      <a:r>
                        <a:rPr lang="cs-CZ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ovce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18,7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7,5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4,6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1,0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4,6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dirty="0">
                          <a:solidFill>
                            <a:srgbClr val="444444"/>
                          </a:solidFill>
                          <a:effectLst/>
                          <a:latin typeface="Open Sans"/>
                        </a:rPr>
                        <a:t>1,0</a:t>
                      </a:r>
                    </a:p>
                  </a:txBody>
                  <a:tcPr marL="47625" marR="47625" marT="28575" marB="28575" anchor="ctr">
                    <a:lnL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2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415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sacharosa</a:t>
            </a:r>
            <a:endParaRPr lang="cs-CZ" dirty="0" smtClean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nejrozšířenější disacharid</a:t>
            </a:r>
          </a:p>
          <a:p>
            <a:r>
              <a:rPr lang="cs-CZ" dirty="0" smtClean="0"/>
              <a:t>vzniká spojením </a:t>
            </a:r>
            <a:r>
              <a:rPr lang="cs-CZ" dirty="0" smtClean="0"/>
              <a:t>glukosy </a:t>
            </a:r>
            <a:r>
              <a:rPr lang="cs-CZ" dirty="0" smtClean="0"/>
              <a:t>a </a:t>
            </a:r>
            <a:r>
              <a:rPr lang="cs-CZ" dirty="0" smtClean="0"/>
              <a:t>fruktosy </a:t>
            </a:r>
            <a:r>
              <a:rPr lang="cs-CZ" dirty="0" smtClean="0"/>
              <a:t>(vazbou </a:t>
            </a:r>
            <a:r>
              <a:rPr lang="cs-CZ" dirty="0" smtClean="0"/>
              <a:t>1,2-)</a:t>
            </a:r>
            <a:endParaRPr lang="cs-CZ" dirty="0" smtClean="0"/>
          </a:p>
          <a:p>
            <a:r>
              <a:rPr lang="cs-CZ" dirty="0" smtClean="0"/>
              <a:t>cukrová řepa, třtina</a:t>
            </a:r>
            <a:endParaRPr lang="cs-CZ" dirty="0"/>
          </a:p>
        </p:txBody>
      </p:sp>
      <p:pic>
        <p:nvPicPr>
          <p:cNvPr id="1026" name="Picture 2" descr="C:\Users\Ája\Desktop\sacharoza.png"/>
          <p:cNvPicPr>
            <a:picLocks noChangeAspect="1" noChangeArrowheads="1"/>
          </p:cNvPicPr>
          <p:nvPr/>
        </p:nvPicPr>
        <p:blipFill>
          <a:blip r:embed="rId2" cstate="print"/>
          <a:srcRect t="20640"/>
          <a:stretch>
            <a:fillRect/>
          </a:stretch>
        </p:blipFill>
        <p:spPr bwMode="auto">
          <a:xfrm>
            <a:off x="4067944" y="2060848"/>
            <a:ext cx="4896544" cy="4410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2483768" y="260648"/>
            <a:ext cx="5328592" cy="6324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Polysacharidy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Škrob</a:t>
            </a:r>
          </a:p>
          <a:p>
            <a:pPr lvl="1"/>
            <a:r>
              <a:rPr lang="cs-CZ" dirty="0" smtClean="0">
                <a:solidFill>
                  <a:schemeClr val="tx1"/>
                </a:solidFill>
              </a:rPr>
              <a:t>nejvýznamnějším</a:t>
            </a:r>
            <a:r>
              <a:rPr lang="cs-CZ" sz="29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cs-CZ" dirty="0" smtClean="0">
                <a:solidFill>
                  <a:schemeClr val="tx1"/>
                </a:solidFill>
              </a:rPr>
              <a:t>zdrojem sacharidů v potravě</a:t>
            </a:r>
          </a:p>
          <a:p>
            <a:pPr lvl="1"/>
            <a:r>
              <a:rPr lang="cs-CZ" dirty="0" smtClean="0">
                <a:solidFill>
                  <a:schemeClr val="tx1"/>
                </a:solidFill>
              </a:rPr>
              <a:t>obilniny, brambory, luštěniny, zelenina</a:t>
            </a:r>
          </a:p>
          <a:p>
            <a:pPr lvl="1"/>
            <a:r>
              <a:rPr lang="cs-CZ" dirty="0" smtClean="0">
                <a:solidFill>
                  <a:schemeClr val="tx1"/>
                </a:solidFill>
              </a:rPr>
              <a:t>tvořen pouze molekulami </a:t>
            </a:r>
            <a:r>
              <a:rPr lang="cs-CZ" dirty="0" smtClean="0">
                <a:solidFill>
                  <a:schemeClr val="tx1"/>
                </a:solidFill>
              </a:rPr>
              <a:t>glukosy</a:t>
            </a:r>
            <a:endParaRPr lang="cs-CZ" dirty="0" smtClean="0">
              <a:solidFill>
                <a:schemeClr val="tx1"/>
              </a:solidFill>
            </a:endParaRPr>
          </a:p>
          <a:p>
            <a:pPr lvl="1"/>
            <a:r>
              <a:rPr lang="cs-CZ" dirty="0" smtClean="0">
                <a:solidFill>
                  <a:schemeClr val="tx1"/>
                </a:solidFill>
              </a:rPr>
              <a:t>je tvořen dvěma složkami </a:t>
            </a:r>
            <a:r>
              <a:rPr lang="cs-CZ" u="sng" dirty="0" smtClean="0">
                <a:solidFill>
                  <a:schemeClr val="tx1"/>
                </a:solidFill>
              </a:rPr>
              <a:t>amylosa </a:t>
            </a:r>
            <a:r>
              <a:rPr lang="cs-CZ" dirty="0" smtClean="0">
                <a:solidFill>
                  <a:schemeClr val="tx1"/>
                </a:solidFill>
              </a:rPr>
              <a:t>a </a:t>
            </a:r>
            <a:r>
              <a:rPr lang="cs-CZ" u="sng" dirty="0" smtClean="0">
                <a:solidFill>
                  <a:schemeClr val="tx1"/>
                </a:solidFill>
              </a:rPr>
              <a:t>amylopektin</a:t>
            </a:r>
            <a:endParaRPr lang="cs-CZ" dirty="0" smtClean="0">
              <a:solidFill>
                <a:schemeClr val="tx1"/>
              </a:solidFill>
            </a:endParaRPr>
          </a:p>
          <a:p>
            <a:r>
              <a:rPr lang="cs-CZ" u="sng" dirty="0" smtClean="0"/>
              <a:t>amylosa</a:t>
            </a:r>
            <a:r>
              <a:rPr lang="cs-CZ" dirty="0" smtClean="0"/>
              <a:t> </a:t>
            </a:r>
            <a:endParaRPr lang="cs-CZ" dirty="0" smtClean="0"/>
          </a:p>
          <a:p>
            <a:pPr lvl="1"/>
            <a:r>
              <a:rPr lang="cs-CZ" dirty="0" smtClean="0"/>
              <a:t>tvoří škrob z 15-20% </a:t>
            </a:r>
          </a:p>
          <a:p>
            <a:pPr lvl="1"/>
            <a:r>
              <a:rPr lang="cs-CZ" dirty="0" smtClean="0"/>
              <a:t>nerozvětvená struktura, která se prstencově stáčí</a:t>
            </a:r>
          </a:p>
          <a:p>
            <a:pPr lvl="1"/>
            <a:r>
              <a:rPr lang="cs-CZ" dirty="0" smtClean="0"/>
              <a:t>rozpustná ve vodě</a:t>
            </a:r>
          </a:p>
          <a:p>
            <a:r>
              <a:rPr lang="cs-CZ" u="sng" dirty="0" smtClean="0"/>
              <a:t>amylopektin </a:t>
            </a:r>
          </a:p>
          <a:p>
            <a:pPr lvl="1"/>
            <a:r>
              <a:rPr lang="cs-CZ" dirty="0" smtClean="0"/>
              <a:t>spojení </a:t>
            </a:r>
            <a:r>
              <a:rPr lang="cs-CZ" dirty="0" smtClean="0"/>
              <a:t>1,4-</a:t>
            </a:r>
            <a:endParaRPr lang="cs-CZ" dirty="0" smtClean="0"/>
          </a:p>
          <a:p>
            <a:pPr lvl="1"/>
            <a:r>
              <a:rPr lang="cs-CZ" dirty="0" smtClean="0"/>
              <a:t>větvená – ve větvení vazba </a:t>
            </a:r>
            <a:r>
              <a:rPr lang="cs-CZ" dirty="0" smtClean="0"/>
              <a:t>1,6-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lum bright="-30000" contrast="40000"/>
          </a:blip>
          <a:srcRect r="-4468" b="69055"/>
          <a:stretch>
            <a:fillRect/>
          </a:stretch>
        </p:blipFill>
        <p:spPr bwMode="auto">
          <a:xfrm>
            <a:off x="179512" y="1628800"/>
            <a:ext cx="9144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Glykogen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cs-CZ" dirty="0" smtClean="0">
                <a:solidFill>
                  <a:schemeClr val="tx1"/>
                </a:solidFill>
              </a:rPr>
              <a:t>zásobní polysacharid živočichů</a:t>
            </a:r>
          </a:p>
          <a:p>
            <a:pPr lvl="1"/>
            <a:r>
              <a:rPr lang="cs-CZ" dirty="0" smtClean="0">
                <a:solidFill>
                  <a:schemeClr val="tx1"/>
                </a:solidFill>
              </a:rPr>
              <a:t>větvenější strukturu než amylopektin</a:t>
            </a:r>
          </a:p>
          <a:p>
            <a:pPr lvl="1"/>
            <a:r>
              <a:rPr lang="cs-CZ" dirty="0" smtClean="0">
                <a:solidFill>
                  <a:schemeClr val="tx1"/>
                </a:solidFill>
              </a:rPr>
              <a:t>složen z </a:t>
            </a:r>
            <a:r>
              <a:rPr lang="cs-CZ" dirty="0" smtClean="0">
                <a:solidFill>
                  <a:schemeClr val="tx1"/>
                </a:solidFill>
              </a:rPr>
              <a:t>glukosových </a:t>
            </a:r>
            <a:r>
              <a:rPr lang="cs-CZ" dirty="0" smtClean="0">
                <a:solidFill>
                  <a:schemeClr val="tx1"/>
                </a:solidFill>
              </a:rPr>
              <a:t>jednotek spojených vazbou </a:t>
            </a:r>
            <a:r>
              <a:rPr lang="cs-CZ" dirty="0" smtClean="0">
                <a:solidFill>
                  <a:schemeClr val="tx1"/>
                </a:solidFill>
              </a:rPr>
              <a:t>1,4- </a:t>
            </a:r>
            <a:r>
              <a:rPr lang="cs-CZ" dirty="0" smtClean="0">
                <a:solidFill>
                  <a:schemeClr val="tx1"/>
                </a:solidFill>
              </a:rPr>
              <a:t>a ve větvení </a:t>
            </a:r>
            <a:r>
              <a:rPr lang="cs-CZ" dirty="0" smtClean="0">
                <a:solidFill>
                  <a:schemeClr val="tx1"/>
                </a:solidFill>
              </a:rPr>
              <a:t>vazbou1,6-</a:t>
            </a:r>
            <a:endParaRPr lang="cs-CZ" dirty="0" smtClean="0">
              <a:solidFill>
                <a:schemeClr val="tx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Inulin</a:t>
            </a:r>
          </a:p>
          <a:p>
            <a:pPr lvl="1"/>
            <a:r>
              <a:rPr lang="cs-CZ" dirty="0">
                <a:solidFill>
                  <a:schemeClr val="tx1"/>
                </a:solidFill>
              </a:rPr>
              <a:t>polymer </a:t>
            </a:r>
            <a:r>
              <a:rPr lang="cs-CZ" dirty="0" smtClean="0">
                <a:solidFill>
                  <a:schemeClr val="tx1"/>
                </a:solidFill>
              </a:rPr>
              <a:t>fruktosy </a:t>
            </a:r>
            <a:endParaRPr lang="cs-CZ" dirty="0">
              <a:solidFill>
                <a:schemeClr val="tx1"/>
              </a:solidFill>
            </a:endParaRPr>
          </a:p>
          <a:p>
            <a:pPr lvl="1"/>
            <a:r>
              <a:rPr lang="cs-CZ" dirty="0">
                <a:solidFill>
                  <a:schemeClr val="tx1"/>
                </a:solidFill>
              </a:rPr>
              <a:t>vyskytuje se v kořenech a hlízách jiřin, artyčoků a pampelišek</a:t>
            </a:r>
          </a:p>
          <a:p>
            <a:pPr lvl="1"/>
            <a:r>
              <a:rPr lang="cs-CZ" dirty="0">
                <a:solidFill>
                  <a:schemeClr val="tx1"/>
                </a:solidFill>
              </a:rPr>
              <a:t>používá se při fyziologických vyšetřeních k určení renální clearance </a:t>
            </a:r>
          </a:p>
          <a:p>
            <a:pPr lvl="2"/>
            <a:r>
              <a:rPr lang="cs-CZ" dirty="0" smtClean="0"/>
              <a:t>ledvinová clearance je veličina sloužící k nepřímému zjištění míry glomerulární filtrace</a:t>
            </a:r>
          </a:p>
          <a:p>
            <a:pPr lvl="2"/>
            <a:r>
              <a:rPr lang="cs-CZ" dirty="0" smtClean="0"/>
              <a:t>objem krevní plazmy očištěné ledvinami za jednotku času</a:t>
            </a:r>
          </a:p>
          <a:p>
            <a:pPr lvl="2"/>
            <a:r>
              <a:rPr lang="cs-CZ" dirty="0" smtClean="0"/>
              <a:t>průměrná hodnota clearance je 120 ml/min.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lum bright="-40000" contrast="40000"/>
          </a:blip>
          <a:srcRect t="34549" r="-1208"/>
          <a:stretch>
            <a:fillRect/>
          </a:stretch>
        </p:blipFill>
        <p:spPr bwMode="auto">
          <a:xfrm>
            <a:off x="1547664" y="404663"/>
            <a:ext cx="6552728" cy="6199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Zástupný symbol pro obsah 2"/>
          <p:cNvSpPr>
            <a:spLocks noGrp="1"/>
          </p:cNvSpPr>
          <p:nvPr>
            <p:ph idx="1"/>
          </p:nvPr>
        </p:nvSpPr>
        <p:spPr>
          <a:xfrm>
            <a:off x="457200" y="548680"/>
            <a:ext cx="7467600" cy="5925145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cs-CZ" altLang="cs-CZ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pektiny</a:t>
            </a:r>
            <a:endParaRPr lang="cs-CZ" altLang="cs-CZ" sz="3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lvl="1" eaLnBrk="1" hangingPunct="1"/>
            <a:r>
              <a:rPr lang="cs-CZ" altLang="cs-CZ" dirty="0" smtClean="0">
                <a:solidFill>
                  <a:schemeClr val="tx1"/>
                </a:solidFill>
              </a:rPr>
              <a:t>zásobní polysacharidy složité struktury</a:t>
            </a:r>
          </a:p>
          <a:p>
            <a:pPr lvl="1" eaLnBrk="1" hangingPunct="1"/>
            <a:r>
              <a:rPr lang="cs-CZ" altLang="cs-CZ" dirty="0" smtClean="0">
                <a:solidFill>
                  <a:schemeClr val="tx1"/>
                </a:solidFill>
              </a:rPr>
              <a:t>součást ovoce</a:t>
            </a:r>
          </a:p>
          <a:p>
            <a:pPr lvl="1" eaLnBrk="1" hangingPunct="1"/>
            <a:r>
              <a:rPr lang="cs-CZ" altLang="cs-CZ" dirty="0" smtClean="0">
                <a:solidFill>
                  <a:schemeClr val="tx1"/>
                </a:solidFill>
              </a:rPr>
              <a:t>při zahřívání tvoří gely </a:t>
            </a:r>
            <a:endParaRPr lang="cs-CZ" altLang="cs-CZ" dirty="0">
              <a:solidFill>
                <a:schemeClr val="tx1"/>
              </a:solidFill>
            </a:endParaRPr>
          </a:p>
          <a:p>
            <a:pPr lvl="2"/>
            <a:r>
              <a:rPr lang="cs-CZ" altLang="cs-CZ" dirty="0" smtClean="0"/>
              <a:t>výroba marmelád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chitin</a:t>
            </a:r>
            <a:endParaRPr lang="cs-CZ" altLang="cs-CZ" sz="3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lvl="1"/>
            <a:r>
              <a:rPr lang="cs-CZ" altLang="cs-CZ" dirty="0">
                <a:solidFill>
                  <a:schemeClr val="tx1"/>
                </a:solidFill>
              </a:rPr>
              <a:t>základní složka kutikul členovců, buněčných stěn hub</a:t>
            </a:r>
          </a:p>
          <a:p>
            <a:pPr lvl="1"/>
            <a:r>
              <a:rPr lang="cs-CZ" altLang="cs-CZ" dirty="0">
                <a:solidFill>
                  <a:schemeClr val="tx1"/>
                </a:solidFill>
              </a:rPr>
              <a:t>ve formě proteinového komplexu nebo doprovázen uhličitanem vápenatým</a:t>
            </a:r>
          </a:p>
        </p:txBody>
      </p:sp>
    </p:spTree>
    <p:extLst>
      <p:ext uri="{BB962C8B-B14F-4D97-AF65-F5344CB8AC3E}">
        <p14:creationId xmlns:p14="http://schemas.microsoft.com/office/powerpoint/2010/main" val="1192730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celulosa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cs-CZ" dirty="0" smtClean="0">
                <a:solidFill>
                  <a:schemeClr val="tx1"/>
                </a:solidFill>
              </a:rPr>
              <a:t>základní stavební jednotka rostlinného pletiva</a:t>
            </a:r>
          </a:p>
          <a:p>
            <a:pPr lvl="1"/>
            <a:r>
              <a:rPr lang="cs-CZ" dirty="0" smtClean="0">
                <a:solidFill>
                  <a:schemeClr val="tx1"/>
                </a:solidFill>
              </a:rPr>
              <a:t>je nerozpustná ve vodě</a:t>
            </a:r>
          </a:p>
          <a:p>
            <a:pPr lvl="1"/>
            <a:r>
              <a:rPr lang="cs-CZ" dirty="0" smtClean="0">
                <a:solidFill>
                  <a:schemeClr val="tx1"/>
                </a:solidFill>
              </a:rPr>
              <a:t>je složená z </a:t>
            </a:r>
            <a:r>
              <a:rPr lang="el-GR" dirty="0" smtClean="0">
                <a:solidFill>
                  <a:schemeClr val="tx1"/>
                </a:solidFill>
                <a:latin typeface="Calibri"/>
              </a:rPr>
              <a:t>β</a:t>
            </a:r>
            <a:r>
              <a:rPr lang="cs-CZ" dirty="0" smtClean="0">
                <a:solidFill>
                  <a:schemeClr val="tx1"/>
                </a:solidFill>
                <a:latin typeface="Calibri"/>
              </a:rPr>
              <a:t>- </a:t>
            </a:r>
            <a:r>
              <a:rPr lang="cs-CZ" dirty="0" smtClean="0">
                <a:solidFill>
                  <a:schemeClr val="tx1"/>
                </a:solidFill>
                <a:latin typeface="Calibri"/>
              </a:rPr>
              <a:t>glukosy </a:t>
            </a:r>
            <a:r>
              <a:rPr lang="cs-CZ" dirty="0" smtClean="0">
                <a:solidFill>
                  <a:schemeClr val="tx1"/>
                </a:solidFill>
                <a:latin typeface="Calibri"/>
              </a:rPr>
              <a:t>spojené vazbou </a:t>
            </a:r>
            <a:r>
              <a:rPr lang="cs-CZ" dirty="0" smtClean="0">
                <a:solidFill>
                  <a:schemeClr val="tx1"/>
                </a:solidFill>
                <a:latin typeface="Calibri"/>
              </a:rPr>
              <a:t>1,4-</a:t>
            </a:r>
            <a:endParaRPr lang="cs-CZ" dirty="0" smtClean="0">
              <a:solidFill>
                <a:schemeClr val="tx1"/>
              </a:solidFill>
              <a:latin typeface="Calibri"/>
            </a:endParaRPr>
          </a:p>
          <a:p>
            <a:pPr lvl="1"/>
            <a:r>
              <a:rPr lang="cs-CZ" dirty="0" smtClean="0">
                <a:solidFill>
                  <a:schemeClr val="tx1"/>
                </a:solidFill>
                <a:latin typeface="Calibri"/>
              </a:rPr>
              <a:t>pro trávení je potřeba </a:t>
            </a:r>
            <a:r>
              <a:rPr lang="cs-CZ" dirty="0" err="1" smtClean="0">
                <a:solidFill>
                  <a:schemeClr val="tx1"/>
                </a:solidFill>
                <a:latin typeface="Calibri"/>
              </a:rPr>
              <a:t>hydrolasa</a:t>
            </a:r>
            <a:r>
              <a:rPr lang="cs-CZ" dirty="0" smtClean="0">
                <a:solidFill>
                  <a:schemeClr val="tx1"/>
                </a:solidFill>
                <a:latin typeface="Calibri"/>
              </a:rPr>
              <a:t>, která rozštěpí </a:t>
            </a:r>
            <a:r>
              <a:rPr lang="el-GR" dirty="0" smtClean="0">
                <a:solidFill>
                  <a:schemeClr val="tx1"/>
                </a:solidFill>
              </a:rPr>
              <a:t>β</a:t>
            </a:r>
            <a:r>
              <a:rPr lang="cs-CZ" dirty="0" smtClean="0">
                <a:solidFill>
                  <a:schemeClr val="tx1"/>
                </a:solidFill>
              </a:rPr>
              <a:t>- </a:t>
            </a:r>
            <a:r>
              <a:rPr lang="cs-CZ" dirty="0" smtClean="0">
                <a:solidFill>
                  <a:schemeClr val="tx1"/>
                </a:solidFill>
              </a:rPr>
              <a:t>vazbu</a:t>
            </a:r>
          </a:p>
          <a:p>
            <a:pPr lvl="1"/>
            <a:r>
              <a:rPr lang="cs-CZ" dirty="0" smtClean="0">
                <a:solidFill>
                  <a:schemeClr val="tx1"/>
                </a:solidFill>
              </a:rPr>
              <a:t>většina savců tento enzym postrádá</a:t>
            </a:r>
          </a:p>
          <a:p>
            <a:pPr lvl="2"/>
            <a:r>
              <a:rPr lang="cs-CZ" dirty="0" smtClean="0"/>
              <a:t>tedy i člověk (k částečnému rozkladu může dojít v tlustém střevě)</a:t>
            </a:r>
          </a:p>
          <a:p>
            <a:pPr lvl="1"/>
            <a:r>
              <a:rPr lang="cs-CZ" dirty="0" smtClean="0"/>
              <a:t>býložravci tento enzym mají a proto je pro ně </a:t>
            </a:r>
            <a:r>
              <a:rPr lang="cs-CZ" dirty="0" smtClean="0"/>
              <a:t>celulosa </a:t>
            </a:r>
            <a:r>
              <a:rPr lang="cs-CZ" dirty="0" smtClean="0"/>
              <a:t>významným zdrojem energie</a:t>
            </a:r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cs-CZ" altLang="cs-CZ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mukopolysacharidy</a:t>
            </a:r>
          </a:p>
          <a:p>
            <a:pPr lvl="1"/>
            <a:r>
              <a:rPr lang="cs-CZ" altLang="cs-CZ" dirty="0" smtClean="0">
                <a:solidFill>
                  <a:schemeClr val="tx1"/>
                </a:solidFill>
              </a:rPr>
              <a:t>živočišného </a:t>
            </a:r>
            <a:r>
              <a:rPr lang="cs-CZ" altLang="cs-CZ" dirty="0">
                <a:solidFill>
                  <a:schemeClr val="tx1"/>
                </a:solidFill>
              </a:rPr>
              <a:t>původu</a:t>
            </a:r>
          </a:p>
          <a:p>
            <a:pPr lvl="1"/>
            <a:r>
              <a:rPr lang="cs-CZ" altLang="cs-CZ" dirty="0" smtClean="0">
                <a:solidFill>
                  <a:schemeClr val="tx1"/>
                </a:solidFill>
              </a:rPr>
              <a:t>různé </a:t>
            </a:r>
            <a:r>
              <a:rPr lang="cs-CZ" altLang="cs-CZ" dirty="0">
                <a:solidFill>
                  <a:schemeClr val="tx1"/>
                </a:solidFill>
              </a:rPr>
              <a:t>funkce </a:t>
            </a:r>
          </a:p>
          <a:p>
            <a:pPr lvl="2"/>
            <a:r>
              <a:rPr lang="cs-CZ" altLang="cs-CZ" dirty="0" smtClean="0">
                <a:solidFill>
                  <a:schemeClr val="tx1"/>
                </a:solidFill>
              </a:rPr>
              <a:t>součást </a:t>
            </a:r>
            <a:r>
              <a:rPr lang="cs-CZ" altLang="cs-CZ" dirty="0">
                <a:solidFill>
                  <a:schemeClr val="tx1"/>
                </a:solidFill>
              </a:rPr>
              <a:t>hlenovitých sekretů DS a </a:t>
            </a:r>
            <a:r>
              <a:rPr lang="cs-CZ" altLang="cs-CZ" dirty="0" smtClean="0">
                <a:solidFill>
                  <a:schemeClr val="tx1"/>
                </a:solidFill>
              </a:rPr>
              <a:t>TS</a:t>
            </a:r>
          </a:p>
          <a:p>
            <a:pPr lvl="2"/>
            <a:r>
              <a:rPr lang="cs-CZ" altLang="cs-CZ" dirty="0" smtClean="0">
                <a:solidFill>
                  <a:schemeClr val="tx1"/>
                </a:solidFill>
              </a:rPr>
              <a:t>součást pojiv</a:t>
            </a:r>
          </a:p>
          <a:p>
            <a:pPr lvl="2"/>
            <a:r>
              <a:rPr lang="cs-CZ" altLang="cs-CZ" dirty="0" smtClean="0">
                <a:solidFill>
                  <a:schemeClr val="tx1"/>
                </a:solidFill>
              </a:rPr>
              <a:t>kloubní </a:t>
            </a:r>
            <a:r>
              <a:rPr lang="cs-CZ" altLang="cs-CZ" dirty="0">
                <a:solidFill>
                  <a:schemeClr val="tx1"/>
                </a:solidFill>
              </a:rPr>
              <a:t>tekutiny,…</a:t>
            </a:r>
          </a:p>
          <a:p>
            <a:pPr lvl="1"/>
            <a:endParaRPr lang="cs-CZ" altLang="cs-CZ" dirty="0">
              <a:solidFill>
                <a:schemeClr val="tx1"/>
              </a:solidFill>
            </a:endParaRPr>
          </a:p>
          <a:p>
            <a:pPr lvl="1"/>
            <a:r>
              <a:rPr lang="cs-CZ" altLang="cs-CZ" dirty="0" smtClean="0">
                <a:solidFill>
                  <a:schemeClr val="tx1"/>
                </a:solidFill>
              </a:rPr>
              <a:t>často </a:t>
            </a:r>
            <a:r>
              <a:rPr lang="cs-CZ" altLang="cs-CZ" dirty="0">
                <a:solidFill>
                  <a:schemeClr val="tx1"/>
                </a:solidFill>
              </a:rPr>
              <a:t>vázány na bílkoviny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13218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Složené sacharidy</a:t>
            </a:r>
          </a:p>
        </p:txBody>
      </p:sp>
      <p:sp>
        <p:nvSpPr>
          <p:cNvPr id="75779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cs-CZ" altLang="cs-CZ" dirty="0" smtClean="0"/>
              <a:t>= </a:t>
            </a:r>
            <a:r>
              <a:rPr lang="cs-CZ" altLang="cs-CZ" dirty="0" smtClean="0"/>
              <a:t>glykosidy</a:t>
            </a:r>
            <a:endParaRPr lang="cs-CZ" altLang="cs-CZ" dirty="0" smtClean="0"/>
          </a:p>
          <a:p>
            <a:pPr eaLnBrk="1" hangingPunct="1"/>
            <a:r>
              <a:rPr lang="cs-CZ" altLang="cs-CZ" dirty="0"/>
              <a:t>v</a:t>
            </a:r>
            <a:r>
              <a:rPr lang="cs-CZ" altLang="cs-CZ" dirty="0" smtClean="0"/>
              <a:t>znikají záměnou vodíku v poloacetalovém hydroxylu jinou </a:t>
            </a:r>
            <a:r>
              <a:rPr lang="cs-CZ" altLang="cs-CZ" dirty="0" smtClean="0"/>
              <a:t>skupinou</a:t>
            </a:r>
            <a:endParaRPr lang="cs-CZ" altLang="cs-CZ" dirty="0" smtClean="0"/>
          </a:p>
          <a:p>
            <a:pPr eaLnBrk="1" hangingPunct="1"/>
            <a:r>
              <a:rPr lang="cs-CZ" altLang="cs-CZ" dirty="0"/>
              <a:t>v</a:t>
            </a:r>
            <a:r>
              <a:rPr lang="cs-CZ" altLang="cs-CZ" dirty="0" smtClean="0"/>
              <a:t>yskytují se hojně v </a:t>
            </a:r>
            <a:r>
              <a:rPr lang="cs-CZ" altLang="cs-CZ" dirty="0" smtClean="0"/>
              <a:t>přírodě</a:t>
            </a:r>
            <a:endParaRPr lang="cs-CZ" altLang="cs-CZ" dirty="0" smtClean="0"/>
          </a:p>
          <a:p>
            <a:pPr eaLnBrk="1" hangingPunct="1"/>
            <a:r>
              <a:rPr lang="cs-CZ" altLang="cs-CZ" dirty="0"/>
              <a:t>n</a:t>
            </a:r>
            <a:r>
              <a:rPr lang="cs-CZ" altLang="cs-CZ" dirty="0" smtClean="0"/>
              <a:t>ecukerný zbytek = </a:t>
            </a:r>
            <a:r>
              <a:rPr lang="cs-CZ" altLang="cs-CZ" dirty="0" smtClean="0"/>
              <a:t>aglykon</a:t>
            </a:r>
            <a:endParaRPr lang="cs-CZ" altLang="cs-CZ" dirty="0" smtClean="0"/>
          </a:p>
          <a:p>
            <a:pPr eaLnBrk="1" hangingPunct="1"/>
            <a:r>
              <a:rPr lang="cs-CZ" altLang="cs-CZ" dirty="0"/>
              <a:t>a</a:t>
            </a:r>
            <a:r>
              <a:rPr lang="cs-CZ" altLang="cs-CZ" dirty="0" smtClean="0"/>
              <a:t>glykon může být vázán přes různé prvky – O, S, N</a:t>
            </a:r>
          </a:p>
        </p:txBody>
      </p:sp>
    </p:spTree>
    <p:extLst>
      <p:ext uri="{BB962C8B-B14F-4D97-AF65-F5344CB8AC3E}">
        <p14:creationId xmlns:p14="http://schemas.microsoft.com/office/powerpoint/2010/main" val="165915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Nemoci spojené se sacharidy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251520" y="1143000"/>
            <a:ext cx="8445624" cy="5454352"/>
          </a:xfrm>
        </p:spPr>
        <p:txBody>
          <a:bodyPr>
            <a:normAutofit/>
          </a:bodyPr>
          <a:lstStyle/>
          <a:p>
            <a:r>
              <a:rPr lang="cs-CZ" dirty="0" smtClean="0"/>
              <a:t>cukrovka</a:t>
            </a:r>
          </a:p>
          <a:p>
            <a:pPr lvl="1"/>
            <a:r>
              <a:rPr lang="cs-CZ" dirty="0" smtClean="0"/>
              <a:t>Diabetes </a:t>
            </a:r>
            <a:r>
              <a:rPr lang="cs-CZ" dirty="0" err="1" smtClean="0"/>
              <a:t>mellitus</a:t>
            </a:r>
            <a:r>
              <a:rPr lang="cs-CZ" dirty="0" smtClean="0"/>
              <a:t> (zkratka DM), česky úplavice cukrová, krátce cukrovka</a:t>
            </a:r>
          </a:p>
          <a:p>
            <a:pPr lvl="1"/>
            <a:r>
              <a:rPr lang="cs-CZ" dirty="0" smtClean="0"/>
              <a:t>diabetes I. typu- v počátku jsou ničeny buňky slinivky břišní, které produkují hormon inzulin, vlastním imunitním systém</a:t>
            </a:r>
          </a:p>
          <a:p>
            <a:pPr lvl="1"/>
            <a:r>
              <a:rPr lang="cs-CZ" dirty="0" smtClean="0"/>
              <a:t>diabetes II. typu je způsoben sníženou citlivostí tkání vlastního těla k inzulinu</a:t>
            </a:r>
          </a:p>
          <a:p>
            <a:pPr lvl="1"/>
            <a:r>
              <a:rPr lang="cs-CZ" dirty="0" smtClean="0"/>
              <a:t>těhotenská cukrovka – 4% žen, zvýšený požadavek na inzulin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1026" name="Picture 2" descr="C:\Users\Ája\Desktop\240px-Blue_circle_for_diabetes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0"/>
            <a:ext cx="2286000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laktosová </a:t>
            </a:r>
            <a:r>
              <a:rPr lang="cs-CZ" dirty="0"/>
              <a:t>intolerance</a:t>
            </a:r>
          </a:p>
          <a:p>
            <a:pPr lvl="1"/>
            <a:r>
              <a:rPr lang="cs-CZ" dirty="0"/>
              <a:t>alergie na mléčný cukr </a:t>
            </a:r>
          </a:p>
          <a:p>
            <a:pPr lvl="1"/>
            <a:r>
              <a:rPr lang="cs-CZ" dirty="0"/>
              <a:t>metabolická porucha štěpení mléčného cukru, tato porucha je vrozená</a:t>
            </a:r>
          </a:p>
          <a:p>
            <a:pPr lvl="1"/>
            <a:r>
              <a:rPr lang="cs-CZ" dirty="0"/>
              <a:t>nemoc vzniká proto, že ve střevě chybí enzym </a:t>
            </a:r>
            <a:r>
              <a:rPr lang="cs-CZ" dirty="0" err="1" smtClean="0"/>
              <a:t>laktasa</a:t>
            </a:r>
            <a:r>
              <a:rPr lang="cs-CZ" dirty="0"/>
              <a:t>, který má na starosti štěpení mléčného cukru</a:t>
            </a:r>
          </a:p>
          <a:p>
            <a:pPr lvl="1"/>
            <a:r>
              <a:rPr lang="cs-CZ" dirty="0"/>
              <a:t>po požití se cukr pomocí enzymu nerozštěpí </a:t>
            </a:r>
          </a:p>
          <a:p>
            <a:pPr lvl="2"/>
            <a:r>
              <a:rPr lang="cs-CZ" dirty="0" smtClean="0"/>
              <a:t>organismus </a:t>
            </a:r>
            <a:r>
              <a:rPr lang="cs-CZ" dirty="0"/>
              <a:t>na </a:t>
            </a:r>
            <a:r>
              <a:rPr lang="cs-CZ" dirty="0" smtClean="0"/>
              <a:t>něj </a:t>
            </a:r>
            <a:r>
              <a:rPr lang="cs-CZ" dirty="0"/>
              <a:t>reaguje jako na cizorodou látku</a:t>
            </a:r>
          </a:p>
          <a:p>
            <a:pPr lvl="1"/>
            <a:r>
              <a:rPr lang="cs-CZ" dirty="0"/>
              <a:t>zvracení, průjem, </a:t>
            </a:r>
            <a:r>
              <a:rPr lang="cs-CZ" dirty="0" smtClean="0"/>
              <a:t>kožní </a:t>
            </a:r>
            <a:r>
              <a:rPr lang="cs-CZ" dirty="0"/>
              <a:t>projevy - atopický ekzém</a:t>
            </a:r>
          </a:p>
        </p:txBody>
      </p:sp>
    </p:spTree>
    <p:extLst>
      <p:ext uri="{BB962C8B-B14F-4D97-AF65-F5344CB8AC3E}">
        <p14:creationId xmlns:p14="http://schemas.microsoft.com/office/powerpoint/2010/main" val="281542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 smtClean="0"/>
              <a:t>ZÁKLADNÍ ŠKOLA RADOVANA KAUFMANA. </a:t>
            </a:r>
            <a:r>
              <a:rPr lang="cs-CZ" i="1" dirty="0" err="1" smtClean="0"/>
              <a:t>Chémie</a:t>
            </a:r>
            <a:r>
              <a:rPr lang="cs-CZ" i="1" dirty="0" smtClean="0"/>
              <a:t> 9. ročník</a:t>
            </a:r>
            <a:r>
              <a:rPr lang="cs-CZ" dirty="0" smtClean="0"/>
              <a:t> [online]. [cit. 12.3.2014]. Dostupný na WWW: </a:t>
            </a:r>
            <a:r>
              <a:rPr lang="cs-CZ" dirty="0" smtClean="0">
                <a:hlinkClick r:id="rId2"/>
              </a:rPr>
              <a:t>http://predmety.skylan.sk/chemia/schemy/glukoza.png</a:t>
            </a:r>
            <a:endParaRPr lang="cs-CZ" dirty="0" smtClean="0"/>
          </a:p>
          <a:p>
            <a:r>
              <a:rPr lang="cs-CZ" dirty="0" smtClean="0"/>
              <a:t>BIOTOX. </a:t>
            </a:r>
            <a:r>
              <a:rPr lang="cs-CZ" i="1" dirty="0" smtClean="0"/>
              <a:t>Monosacharidy</a:t>
            </a:r>
            <a:r>
              <a:rPr lang="cs-CZ" dirty="0" smtClean="0"/>
              <a:t> [online]. [cit. 12.3.2014]. Dostupný na WWW: </a:t>
            </a:r>
            <a:r>
              <a:rPr lang="cs-CZ" dirty="0" smtClean="0">
                <a:hlinkClick r:id="rId3"/>
              </a:rPr>
              <a:t>http://www.</a:t>
            </a:r>
            <a:r>
              <a:rPr lang="cs-CZ" dirty="0" err="1" smtClean="0">
                <a:hlinkClick r:id="rId3"/>
              </a:rPr>
              <a:t>biotox.cz</a:t>
            </a:r>
            <a:r>
              <a:rPr lang="cs-CZ" dirty="0" smtClean="0">
                <a:hlinkClick r:id="rId3"/>
              </a:rPr>
              <a:t>/</a:t>
            </a:r>
            <a:r>
              <a:rPr lang="cs-CZ" dirty="0" err="1" smtClean="0">
                <a:hlinkClick r:id="rId3"/>
              </a:rPr>
              <a:t>naturstoff</a:t>
            </a:r>
            <a:r>
              <a:rPr lang="cs-CZ" dirty="0" smtClean="0">
                <a:hlinkClick r:id="rId3"/>
              </a:rPr>
              <a:t>/chemie/ch-</a:t>
            </a:r>
            <a:r>
              <a:rPr lang="cs-CZ" dirty="0" err="1" smtClean="0">
                <a:hlinkClick r:id="rId3"/>
              </a:rPr>
              <a:t>sach</a:t>
            </a:r>
            <a:r>
              <a:rPr lang="cs-CZ" dirty="0" smtClean="0">
                <a:hlinkClick r:id="rId3"/>
              </a:rPr>
              <a:t>-mono.</a:t>
            </a:r>
            <a:r>
              <a:rPr lang="cs-CZ" dirty="0" err="1" smtClean="0">
                <a:hlinkClick r:id="rId3"/>
              </a:rPr>
              <a:t>html</a:t>
            </a:r>
            <a:endParaRPr lang="cs-CZ" dirty="0" smtClean="0"/>
          </a:p>
          <a:p>
            <a:r>
              <a:rPr lang="cs-CZ" dirty="0" smtClean="0"/>
              <a:t>LUMIKA.CZ. </a:t>
            </a:r>
            <a:r>
              <a:rPr lang="cs-CZ" i="1" dirty="0" smtClean="0"/>
              <a:t>Ketózy</a:t>
            </a:r>
            <a:r>
              <a:rPr lang="cs-CZ" dirty="0" smtClean="0"/>
              <a:t> [online]. [cit. 12.3.2014]. Dostupný na WWW: </a:t>
            </a:r>
            <a:r>
              <a:rPr lang="cs-CZ" dirty="0" smtClean="0">
                <a:hlinkClick r:id="rId4"/>
              </a:rPr>
              <a:t>http://chemweb.lumika.cz/septima.htm</a:t>
            </a:r>
            <a:endParaRPr lang="cs-CZ" dirty="0" smtClean="0"/>
          </a:p>
          <a:p>
            <a:r>
              <a:rPr lang="cs-CZ" dirty="0" smtClean="0"/>
              <a:t>VIRTUAL CHEMBOOK. </a:t>
            </a:r>
            <a:r>
              <a:rPr lang="cs-CZ" i="1" dirty="0" err="1" smtClean="0"/>
              <a:t>Karbohydrate</a:t>
            </a:r>
            <a:r>
              <a:rPr lang="cs-CZ" dirty="0" smtClean="0"/>
              <a:t> [online]. [cit. 12.3.2014]. Dostupný na WWW: </a:t>
            </a:r>
            <a:r>
              <a:rPr lang="cs-CZ" dirty="0" smtClean="0">
                <a:hlinkClick r:id="rId5"/>
              </a:rPr>
              <a:t>http://www.</a:t>
            </a:r>
            <a:r>
              <a:rPr lang="cs-CZ" dirty="0" err="1" smtClean="0">
                <a:hlinkClick r:id="rId5"/>
              </a:rPr>
              <a:t>elmhurst.edu</a:t>
            </a:r>
            <a:r>
              <a:rPr lang="cs-CZ" dirty="0" smtClean="0">
                <a:hlinkClick r:id="rId5"/>
              </a:rPr>
              <a:t>/~</a:t>
            </a:r>
            <a:r>
              <a:rPr lang="cs-CZ" dirty="0" err="1" smtClean="0">
                <a:hlinkClick r:id="rId5"/>
              </a:rPr>
              <a:t>chm</a:t>
            </a:r>
            <a:r>
              <a:rPr lang="cs-CZ" dirty="0" smtClean="0">
                <a:hlinkClick r:id="rId5"/>
              </a:rPr>
              <a:t>/</a:t>
            </a:r>
            <a:r>
              <a:rPr lang="cs-CZ" dirty="0" err="1" smtClean="0">
                <a:hlinkClick r:id="rId5"/>
              </a:rPr>
              <a:t>vchembook</a:t>
            </a:r>
            <a:r>
              <a:rPr lang="cs-CZ" dirty="0" smtClean="0">
                <a:hlinkClick r:id="rId5"/>
              </a:rPr>
              <a:t>/543ribose.html</a:t>
            </a:r>
            <a:endParaRPr lang="cs-CZ" dirty="0" smtClean="0"/>
          </a:p>
          <a:p>
            <a:r>
              <a:rPr lang="it-IT" dirty="0" smtClean="0"/>
              <a:t>WIKIPEDIE. </a:t>
            </a:r>
            <a:r>
              <a:rPr lang="cs-CZ" i="1" dirty="0" smtClean="0"/>
              <a:t>C</a:t>
            </a:r>
            <a:r>
              <a:rPr lang="it-IT" i="1" dirty="0" smtClean="0"/>
              <a:t>learance</a:t>
            </a:r>
            <a:r>
              <a:rPr lang="it-IT" dirty="0" smtClean="0"/>
              <a:t> [online]. [cit. 12.3.2014]. Dostupný na WWW: </a:t>
            </a:r>
            <a:r>
              <a:rPr lang="it-IT" dirty="0" smtClean="0">
                <a:hlinkClick r:id="rId6"/>
              </a:rPr>
              <a:t>http://cs.wikipedia.org/wiki/Clearance</a:t>
            </a:r>
            <a:endParaRPr lang="cs-CZ" dirty="0" smtClean="0"/>
          </a:p>
          <a:p>
            <a:r>
              <a:rPr lang="cs-CZ" dirty="0" smtClean="0"/>
              <a:t>POTRAVINOVÉ ALERGIE. </a:t>
            </a:r>
            <a:r>
              <a:rPr lang="cs-CZ" i="1" dirty="0" smtClean="0"/>
              <a:t>Alergie na mléko</a:t>
            </a:r>
            <a:r>
              <a:rPr lang="cs-CZ" dirty="0" smtClean="0"/>
              <a:t> [online]. [cit. 12.3.2014]. Dostupný na WWW: </a:t>
            </a:r>
            <a:r>
              <a:rPr lang="cs-CZ" dirty="0" smtClean="0">
                <a:hlinkClick r:id="rId7"/>
              </a:rPr>
              <a:t>http://www.</a:t>
            </a:r>
            <a:r>
              <a:rPr lang="cs-CZ" dirty="0" err="1" smtClean="0">
                <a:hlinkClick r:id="rId7"/>
              </a:rPr>
              <a:t>potravinova</a:t>
            </a:r>
            <a:r>
              <a:rPr lang="cs-CZ" dirty="0" smtClean="0">
                <a:hlinkClick r:id="rId7"/>
              </a:rPr>
              <a:t>-alergie.</a:t>
            </a:r>
            <a:r>
              <a:rPr lang="cs-CZ" dirty="0" err="1" smtClean="0">
                <a:hlinkClick r:id="rId7"/>
              </a:rPr>
              <a:t>info</a:t>
            </a:r>
            <a:r>
              <a:rPr lang="cs-CZ" dirty="0" smtClean="0">
                <a:hlinkClick r:id="rId7"/>
              </a:rPr>
              <a:t>/</a:t>
            </a:r>
            <a:r>
              <a:rPr lang="cs-CZ" dirty="0" err="1" smtClean="0">
                <a:hlinkClick r:id="rId7"/>
              </a:rPr>
              <a:t>clanek</a:t>
            </a:r>
            <a:r>
              <a:rPr lang="cs-CZ" dirty="0" smtClean="0">
                <a:hlinkClick r:id="rId7"/>
              </a:rPr>
              <a:t>/alergie-</a:t>
            </a:r>
            <a:r>
              <a:rPr lang="cs-CZ" dirty="0" err="1" smtClean="0">
                <a:hlinkClick r:id="rId7"/>
              </a:rPr>
              <a:t>mleko</a:t>
            </a:r>
            <a:r>
              <a:rPr lang="cs-CZ" dirty="0" smtClean="0">
                <a:hlinkClick r:id="rId7"/>
              </a:rPr>
              <a:t>-intolerance-</a:t>
            </a:r>
            <a:r>
              <a:rPr lang="cs-CZ" dirty="0" err="1" smtClean="0">
                <a:hlinkClick r:id="rId7"/>
              </a:rPr>
              <a:t>laktoza.php</a:t>
            </a:r>
            <a:endParaRPr lang="cs-CZ" dirty="0" smtClean="0"/>
          </a:p>
          <a:p>
            <a:r>
              <a:rPr lang="cs-CZ" dirty="0" smtClean="0"/>
              <a:t>WIKIPEDIE. </a:t>
            </a:r>
            <a:r>
              <a:rPr lang="cs-CZ" i="1" dirty="0" smtClean="0"/>
              <a:t>Diabetes </a:t>
            </a:r>
            <a:r>
              <a:rPr lang="cs-CZ" i="1" dirty="0" err="1" smtClean="0"/>
              <a:t>mellitus</a:t>
            </a:r>
            <a:r>
              <a:rPr lang="cs-CZ" dirty="0" smtClean="0"/>
              <a:t> [online]. [cit. 12.3.2014]. Dostupný na WWW: </a:t>
            </a:r>
            <a:r>
              <a:rPr lang="cs-CZ" dirty="0" smtClean="0">
                <a:hlinkClick r:id="rId8"/>
              </a:rPr>
              <a:t>http://cs.wikipedia.org/wiki/Diabetes_mellitus</a:t>
            </a:r>
            <a:endParaRPr lang="cs-CZ" dirty="0" smtClean="0"/>
          </a:p>
          <a:p>
            <a:r>
              <a:rPr lang="cs-CZ" dirty="0" smtClean="0"/>
              <a:t>NATUR STOFF. </a:t>
            </a:r>
            <a:r>
              <a:rPr lang="cs-CZ" i="1" dirty="0" smtClean="0"/>
              <a:t>Monosacharidy</a:t>
            </a:r>
            <a:r>
              <a:rPr lang="cs-CZ" dirty="0" smtClean="0"/>
              <a:t> [online]. [cit. 12.3.2014]. Dostupný na WWW: </a:t>
            </a:r>
            <a:r>
              <a:rPr lang="cs-CZ" dirty="0" smtClean="0">
                <a:hlinkClick r:id="rId9"/>
              </a:rPr>
              <a:t>http://naturstoff.sweb.cz/chemdir/sacharidy/aldosy-vz.html</a:t>
            </a:r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ůvod">
  <a:themeElements>
    <a:clrScheme name="Vlastní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7030A0"/>
      </a:hlink>
      <a:folHlink>
        <a:srgbClr val="85DFD0"/>
      </a:folHlink>
    </a:clrScheme>
    <a:fontScheme name="Původ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ůvod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587</TotalTime>
  <Words>1395</Words>
  <Application>Microsoft Office PowerPoint</Application>
  <PresentationFormat>Předvádění na obrazovce (4:3)</PresentationFormat>
  <Paragraphs>284</Paragraphs>
  <Slides>39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39</vt:i4>
      </vt:variant>
    </vt:vector>
  </HeadingPairs>
  <TitlesOfParts>
    <vt:vector size="48" baseType="lpstr">
      <vt:lpstr>Arial</vt:lpstr>
      <vt:lpstr>Bookman Old Style</vt:lpstr>
      <vt:lpstr>Calibri</vt:lpstr>
      <vt:lpstr>Cambria</vt:lpstr>
      <vt:lpstr>Gill Sans MT</vt:lpstr>
      <vt:lpstr>Open Sans</vt:lpstr>
      <vt:lpstr>Wingdings</vt:lpstr>
      <vt:lpstr>Wingdings 3</vt:lpstr>
      <vt:lpstr>Původ</vt:lpstr>
      <vt:lpstr>Sacharidy</vt:lpstr>
      <vt:lpstr>Prezentace aplikace PowerPoint</vt:lpstr>
      <vt:lpstr>Sacharidy</vt:lpstr>
      <vt:lpstr>Prezentace aplikace PowerPoint</vt:lpstr>
      <vt:lpstr>funkce sacharidů </vt:lpstr>
      <vt:lpstr>Monosacharidy</vt:lpstr>
      <vt:lpstr>Prezentace aplikace PowerPoint</vt:lpstr>
      <vt:lpstr>Prezentace aplikace PowerPoint</vt:lpstr>
      <vt:lpstr>Struktura</vt:lpstr>
      <vt:lpstr>Triosy</vt:lpstr>
      <vt:lpstr>Označení – a +</vt:lpstr>
      <vt:lpstr>Označení α a β</vt:lpstr>
      <vt:lpstr>Grafické znázornění = zápis sacharidů</vt:lpstr>
      <vt:lpstr>Prezentace aplikace PowerPoint</vt:lpstr>
      <vt:lpstr>Názvosloví a vzorce</vt:lpstr>
      <vt:lpstr>Aldózy</vt:lpstr>
      <vt:lpstr>Kétózy</vt:lpstr>
      <vt:lpstr>Vlastnosti a reaktivita</vt:lpstr>
      <vt:lpstr>Prezentace aplikace PowerPoint</vt:lpstr>
      <vt:lpstr>Prezentace aplikace PowerPoint</vt:lpstr>
      <vt:lpstr>Fyziologicky významné sacharidy</vt:lpstr>
      <vt:lpstr>Prezentace aplikace PowerPoint</vt:lpstr>
      <vt:lpstr>Prezentace aplikace PowerPoint</vt:lpstr>
      <vt:lpstr>DISACHARIDY</vt:lpstr>
      <vt:lpstr>Prezentace aplikace PowerPoint</vt:lpstr>
      <vt:lpstr>Složení různých druhů mlék</vt:lpstr>
      <vt:lpstr>sacharosa</vt:lpstr>
      <vt:lpstr>Prezentace aplikace PowerPoint</vt:lpstr>
      <vt:lpstr>Polysacharidy</vt:lpstr>
      <vt:lpstr>Prezentace aplikace PowerPoint</vt:lpstr>
      <vt:lpstr>Glykogen</vt:lpstr>
      <vt:lpstr>Prezentace aplikace PowerPoint</vt:lpstr>
      <vt:lpstr>Prezentace aplikace PowerPoint</vt:lpstr>
      <vt:lpstr>celulosa</vt:lpstr>
      <vt:lpstr>Prezentace aplikace PowerPoint</vt:lpstr>
      <vt:lpstr>Složené sacharidy</vt:lpstr>
      <vt:lpstr>Nemoci spojené se sacharidy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5. přednáška</dc:title>
  <dc:creator>Ája</dc:creator>
  <cp:lastModifiedBy>Alena Sramova</cp:lastModifiedBy>
  <cp:revision>57</cp:revision>
  <dcterms:created xsi:type="dcterms:W3CDTF">2014-03-12T14:46:33Z</dcterms:created>
  <dcterms:modified xsi:type="dcterms:W3CDTF">2020-01-31T21:00:35Z</dcterms:modified>
</cp:coreProperties>
</file>