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21"/>
  </p:notesMasterIdLst>
  <p:handoutMasterIdLst>
    <p:handoutMasterId r:id="rId22"/>
  </p:handoutMasterIdLst>
  <p:sldIdLst>
    <p:sldId id="27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</p:sldIdLst>
  <p:sldSz cx="12192000" cy="6858000"/>
  <p:notesSz cx="6858000" cy="99472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4EC16-7F5E-49E8-8FCA-EF5431C930E6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92224-9981-4774-B63A-42D6B2962C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440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E52E6-6883-4D75-AA43-9281ACAC9295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B44062-2003-40DB-BE10-642B6F8299B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4295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NS- nervový systém</a:t>
            </a:r>
          </a:p>
          <a:p>
            <a:r>
              <a:rPr lang="cs-CZ" dirty="0" smtClean="0"/>
              <a:t>IS imunitní systém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44062-2003-40DB-BE10-642B6F8299BF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319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9468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9512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58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0962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593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986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0715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9586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0598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310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2118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63363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8789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6609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3712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92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C0D95-3F6B-40D6-A282-7443E85BB3E7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139F776-F368-4192-B376-B8993B978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6146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altLang="cs-CZ" dirty="0" smtClean="0"/>
              <a:t>HORMONY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2019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5368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Humorální systém</a:t>
            </a:r>
          </a:p>
        </p:txBody>
      </p:sp>
      <p:sp>
        <p:nvSpPr>
          <p:cNvPr id="187395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Systém, jehož buňky tvoří chemické látky = hormony</a:t>
            </a:r>
          </a:p>
          <a:p>
            <a:pPr eaLnBrk="1" hangingPunct="1"/>
            <a:r>
              <a:rPr lang="cs-CZ" altLang="cs-CZ" sz="2400" dirty="0" smtClean="0"/>
              <a:t>Spolu s NS a IS zajišťuje integritu a činnost organismu, regulaci</a:t>
            </a:r>
          </a:p>
          <a:p>
            <a:pPr eaLnBrk="1" hangingPunct="1"/>
            <a:r>
              <a:rPr lang="cs-CZ" altLang="cs-CZ" sz="2400" dirty="0" smtClean="0"/>
              <a:t>Podílí se na řízení homeostázy, růstu a vývoje, metabolismu látek a energie, reprodukce, regulace chování organismu,…</a:t>
            </a:r>
          </a:p>
        </p:txBody>
      </p:sp>
    </p:spTree>
    <p:extLst>
      <p:ext uri="{BB962C8B-B14F-4D97-AF65-F5344CB8AC3E}">
        <p14:creationId xmlns:p14="http://schemas.microsoft.com/office/powerpoint/2010/main" val="314957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sp>
        <p:nvSpPr>
          <p:cNvPr id="18841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cs-CZ" altLang="cs-CZ" sz="2400" dirty="0" smtClean="0"/>
              <a:t>Činnost úzce souvisí s NS</a:t>
            </a:r>
          </a:p>
          <a:p>
            <a:pPr eaLnBrk="1" hangingPunct="1"/>
            <a:r>
              <a:rPr lang="cs-CZ" altLang="cs-CZ" sz="2400" dirty="0"/>
              <a:t>D</a:t>
            </a:r>
            <a:r>
              <a:rPr lang="cs-CZ" altLang="cs-CZ" sz="2400" dirty="0" smtClean="0"/>
              <a:t>ělení:</a:t>
            </a:r>
          </a:p>
          <a:p>
            <a:pPr lvl="1" eaLnBrk="1" hangingPunct="1"/>
            <a:r>
              <a:rPr lang="cs-CZ" altLang="cs-CZ" sz="2400" dirty="0" smtClean="0"/>
              <a:t>Žlázy endokrinní – dopravení látek na místo krevním řečištěm</a:t>
            </a:r>
          </a:p>
          <a:p>
            <a:pPr lvl="1" eaLnBrk="1" hangingPunct="1"/>
            <a:r>
              <a:rPr lang="cs-CZ" altLang="cs-CZ" sz="2400" dirty="0" smtClean="0"/>
              <a:t>Žlázy exokrinní – př. potní žlázy</a:t>
            </a:r>
          </a:p>
        </p:txBody>
      </p:sp>
    </p:spTree>
    <p:extLst>
      <p:ext uri="{BB962C8B-B14F-4D97-AF65-F5344CB8AC3E}">
        <p14:creationId xmlns:p14="http://schemas.microsoft.com/office/powerpoint/2010/main" val="358162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Hormon</a:t>
            </a:r>
          </a:p>
        </p:txBody>
      </p:sp>
      <p:sp>
        <p:nvSpPr>
          <p:cNvPr id="189443" name="Zástupný symbol pro obsah 2"/>
          <p:cNvSpPr>
            <a:spLocks noGrp="1"/>
          </p:cNvSpPr>
          <p:nvPr>
            <p:ph idx="1"/>
          </p:nvPr>
        </p:nvSpPr>
        <p:spPr>
          <a:xfrm>
            <a:off x="2589212" y="1389377"/>
            <a:ext cx="8915400" cy="3777622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= vysoce účinná organická molekula produkovaná specializovanými buňkami – působí na cílové struktury jako přenašeč signálu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Působí specificky – váží se na cílové buňky – receptor</a:t>
            </a:r>
          </a:p>
          <a:p>
            <a:pPr lvl="1"/>
            <a:r>
              <a:rPr lang="cs-CZ" altLang="cs-CZ" sz="2200" dirty="0" smtClean="0"/>
              <a:t> vzniká komplex hormon-receptor</a:t>
            </a:r>
          </a:p>
          <a:p>
            <a:pPr lvl="1"/>
            <a:r>
              <a:rPr lang="cs-CZ" altLang="cs-CZ" sz="2200" dirty="0" smtClean="0"/>
              <a:t>spouští biologickou odpověď buňky</a:t>
            </a:r>
          </a:p>
        </p:txBody>
      </p:sp>
      <p:pic>
        <p:nvPicPr>
          <p:cNvPr id="189444" name="Picture 2" descr="Výsledek obrázku pro hormo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374" y="3518100"/>
            <a:ext cx="3189405" cy="2414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4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9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9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Princip řízení</a:t>
            </a:r>
          </a:p>
        </p:txBody>
      </p:sp>
      <p:sp>
        <p:nvSpPr>
          <p:cNvPr id="190467" name="Zástupný symbol pro obsah 2"/>
          <p:cNvSpPr>
            <a:spLocks noGrp="1"/>
          </p:cNvSpPr>
          <p:nvPr>
            <p:ph idx="1"/>
          </p:nvPr>
        </p:nvSpPr>
        <p:spPr>
          <a:xfrm>
            <a:off x="2589212" y="1624084"/>
            <a:ext cx="8915400" cy="4287138"/>
          </a:xfrm>
        </p:spPr>
        <p:txBody>
          <a:bodyPr>
            <a:noAutofit/>
          </a:bodyPr>
          <a:lstStyle/>
          <a:p>
            <a:pPr eaLnBrk="1" hangingPunct="1"/>
            <a:r>
              <a:rPr lang="cs-CZ" altLang="cs-CZ" sz="2400" dirty="0" smtClean="0"/>
              <a:t>Základ endokrinní regulace = zpětná vazba (</a:t>
            </a:r>
            <a:r>
              <a:rPr lang="cs-CZ" altLang="cs-CZ" sz="2400" u="sng" dirty="0" smtClean="0"/>
              <a:t>jednoduchá</a:t>
            </a:r>
            <a:r>
              <a:rPr lang="cs-CZ" altLang="cs-CZ" sz="2400" dirty="0" smtClean="0"/>
              <a:t>, </a:t>
            </a:r>
            <a:r>
              <a:rPr lang="cs-CZ" altLang="cs-CZ" sz="2400" u="sng" dirty="0" smtClean="0"/>
              <a:t>složitá </a:t>
            </a:r>
            <a:r>
              <a:rPr lang="cs-CZ" altLang="cs-CZ" sz="2400" dirty="0" smtClean="0"/>
              <a:t>nebo </a:t>
            </a:r>
            <a:r>
              <a:rPr lang="cs-CZ" altLang="cs-CZ" sz="2400" u="sng" dirty="0" smtClean="0"/>
              <a:t>komplexní</a:t>
            </a:r>
            <a:r>
              <a:rPr lang="cs-CZ" altLang="cs-CZ" sz="2400" dirty="0" smtClean="0"/>
              <a:t>)</a:t>
            </a:r>
          </a:p>
          <a:p>
            <a:pPr eaLnBrk="1" hangingPunct="1"/>
            <a:endParaRPr lang="cs-CZ" altLang="cs-CZ" sz="2400" dirty="0" smtClean="0"/>
          </a:p>
          <a:p>
            <a:pPr lvl="1" eaLnBrk="1" hangingPunct="1"/>
            <a:r>
              <a:rPr lang="cs-CZ" altLang="cs-CZ" sz="2400" dirty="0" smtClean="0"/>
              <a:t>1. negativní – koncentrace vytvořeného hormonu snižuje jeho další produkci přímo nebo pomocí jiných látek </a:t>
            </a:r>
          </a:p>
          <a:p>
            <a:pPr lvl="1" eaLnBrk="1" hangingPunct="1"/>
            <a:endParaRPr lang="cs-CZ" altLang="cs-CZ" sz="2400" dirty="0" smtClean="0"/>
          </a:p>
          <a:p>
            <a:pPr lvl="1" eaLnBrk="1" hangingPunct="1"/>
            <a:r>
              <a:rPr lang="cs-CZ" altLang="cs-CZ" sz="2400" dirty="0" smtClean="0"/>
              <a:t>2. pozitivní – vytvořený hormon stimuluje další produkci (vždy pouze dočasná)</a:t>
            </a:r>
          </a:p>
        </p:txBody>
      </p:sp>
    </p:spTree>
    <p:extLst>
      <p:ext uri="{BB962C8B-B14F-4D97-AF65-F5344CB8AC3E}">
        <p14:creationId xmlns:p14="http://schemas.microsoft.com/office/powerpoint/2010/main" val="88473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0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Rozdělení hormonů</a:t>
            </a:r>
          </a:p>
        </p:txBody>
      </p:sp>
      <p:sp>
        <p:nvSpPr>
          <p:cNvPr id="191491" name="Zástupný symbol pro obsah 2"/>
          <p:cNvSpPr>
            <a:spLocks noGrp="1"/>
          </p:cNvSpPr>
          <p:nvPr>
            <p:ph idx="1"/>
          </p:nvPr>
        </p:nvSpPr>
        <p:spPr>
          <a:xfrm>
            <a:off x="2589212" y="1451212"/>
            <a:ext cx="8915400" cy="3777622"/>
          </a:xfrm>
        </p:spPr>
        <p:txBody>
          <a:bodyPr>
            <a:noAutofit/>
          </a:bodyPr>
          <a:lstStyle/>
          <a:p>
            <a:pPr eaLnBrk="1" hangingPunct="1"/>
            <a:r>
              <a:rPr lang="cs-CZ" altLang="cs-CZ" sz="2400" dirty="0" smtClean="0"/>
              <a:t>Podle chemické struktury:</a:t>
            </a:r>
          </a:p>
          <a:p>
            <a:r>
              <a:rPr lang="cs-CZ" altLang="cs-CZ" sz="2600" dirty="0" smtClean="0"/>
              <a:t>1) deriváty AK </a:t>
            </a:r>
            <a:endParaRPr lang="cs-CZ" altLang="cs-CZ" sz="2600" dirty="0"/>
          </a:p>
          <a:p>
            <a:pPr lvl="1"/>
            <a:r>
              <a:rPr lang="cs-CZ" altLang="cs-CZ" sz="2400" dirty="0" smtClean="0"/>
              <a:t>katecholaminy (adrenalin, noradrenalin, dopamin), tyroxin a </a:t>
            </a:r>
            <a:r>
              <a:rPr lang="cs-CZ" altLang="cs-CZ" sz="2400" dirty="0" err="1" smtClean="0"/>
              <a:t>trijodtyronin</a:t>
            </a:r>
            <a:r>
              <a:rPr lang="cs-CZ" altLang="cs-CZ" sz="2400" dirty="0" smtClean="0"/>
              <a:t>, melatonin</a:t>
            </a:r>
          </a:p>
          <a:p>
            <a:r>
              <a:rPr lang="cs-CZ" altLang="cs-CZ" sz="2600" dirty="0" smtClean="0"/>
              <a:t>2) peptidy a proteiny – skupiny: </a:t>
            </a:r>
          </a:p>
          <a:p>
            <a:pPr lvl="2" eaLnBrk="1" hangingPunct="1"/>
            <a:r>
              <a:rPr lang="cs-CZ" altLang="cs-CZ" sz="2400" dirty="0" smtClean="0"/>
              <a:t>inzulinová</a:t>
            </a:r>
          </a:p>
          <a:p>
            <a:pPr lvl="2" eaLnBrk="1" hangingPunct="1"/>
            <a:r>
              <a:rPr lang="cs-CZ" altLang="cs-CZ" sz="2400" dirty="0" smtClean="0"/>
              <a:t>glykoproteinová (LH, FSH, TSH, </a:t>
            </a:r>
            <a:r>
              <a:rPr lang="cs-CZ" altLang="cs-CZ" sz="2400" dirty="0" err="1" smtClean="0"/>
              <a:t>hCG</a:t>
            </a:r>
            <a:r>
              <a:rPr lang="cs-CZ" altLang="cs-CZ" sz="2400" dirty="0" smtClean="0"/>
              <a:t>)</a:t>
            </a:r>
          </a:p>
          <a:p>
            <a:pPr lvl="2" eaLnBrk="1" hangingPunct="1"/>
            <a:r>
              <a:rPr lang="cs-CZ" altLang="cs-CZ" sz="2400" dirty="0" smtClean="0"/>
              <a:t>růstového hormonu (RH, prolaktin)</a:t>
            </a:r>
          </a:p>
          <a:p>
            <a:pPr lvl="2" eaLnBrk="1" hangingPunct="1"/>
            <a:r>
              <a:rPr lang="cs-CZ" altLang="cs-CZ" sz="2400" dirty="0" smtClean="0"/>
              <a:t>sekretinu (sekretin, </a:t>
            </a:r>
            <a:r>
              <a:rPr lang="cs-CZ" altLang="cs-CZ" sz="2400" dirty="0" err="1" smtClean="0"/>
              <a:t>glukagon</a:t>
            </a:r>
            <a:r>
              <a:rPr lang="cs-CZ" altLang="cs-CZ" sz="24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809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1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1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1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1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sp>
        <p:nvSpPr>
          <p:cNvPr id="192515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altLang="cs-CZ" sz="2600" dirty="0" smtClean="0"/>
              <a:t>3) steroidní hormony – tvoří se z cholesterolu</a:t>
            </a:r>
          </a:p>
          <a:p>
            <a:pPr lvl="1"/>
            <a:r>
              <a:rPr lang="cs-CZ" altLang="cs-CZ" sz="2400" dirty="0" smtClean="0"/>
              <a:t>glukokortikoidy – kortizol</a:t>
            </a:r>
          </a:p>
          <a:p>
            <a:pPr lvl="1"/>
            <a:r>
              <a:rPr lang="cs-CZ" altLang="cs-CZ" sz="2400" dirty="0" err="1" smtClean="0"/>
              <a:t>mineralokortikoidy</a:t>
            </a:r>
            <a:r>
              <a:rPr lang="cs-CZ" altLang="cs-CZ" sz="2400" dirty="0" smtClean="0"/>
              <a:t> – aldosteron</a:t>
            </a:r>
          </a:p>
          <a:p>
            <a:pPr lvl="1"/>
            <a:r>
              <a:rPr lang="cs-CZ" altLang="cs-CZ" sz="2400" dirty="0" smtClean="0"/>
              <a:t>androgeny – testosteron</a:t>
            </a:r>
          </a:p>
          <a:p>
            <a:pPr lvl="1"/>
            <a:r>
              <a:rPr lang="cs-CZ" altLang="cs-CZ" sz="2400" dirty="0" smtClean="0"/>
              <a:t>estrogeny – estradiol</a:t>
            </a:r>
          </a:p>
          <a:p>
            <a:pPr lvl="1"/>
            <a:r>
              <a:rPr lang="cs-CZ" altLang="cs-CZ" sz="2400" dirty="0" smtClean="0"/>
              <a:t>progestiny – </a:t>
            </a:r>
            <a:r>
              <a:rPr lang="cs-CZ" altLang="cs-CZ" sz="2400" dirty="0" err="1" smtClean="0"/>
              <a:t>progesterol</a:t>
            </a:r>
            <a:endParaRPr lang="cs-CZ" altLang="cs-CZ" sz="2400" dirty="0" smtClean="0"/>
          </a:p>
          <a:p>
            <a:pPr lvl="1" eaLnBrk="1" hangingPunct="1"/>
            <a:endParaRPr lang="cs-CZ" alt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134632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Sekrece a transport hormonů</a:t>
            </a:r>
          </a:p>
        </p:txBody>
      </p:sp>
      <p:sp>
        <p:nvSpPr>
          <p:cNvPr id="193539" name="Zástupný symbol pro obsah 2"/>
          <p:cNvSpPr>
            <a:spLocks noGrp="1"/>
          </p:cNvSpPr>
          <p:nvPr>
            <p:ph idx="1"/>
          </p:nvPr>
        </p:nvSpPr>
        <p:spPr>
          <a:xfrm>
            <a:off x="2589212" y="1614985"/>
            <a:ext cx="8915400" cy="3777622"/>
          </a:xfrm>
        </p:spPr>
        <p:txBody>
          <a:bodyPr/>
          <a:lstStyle/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sz="2400" dirty="0" smtClean="0"/>
              <a:t>Sekrece stimulována nervově, látkami z krve i zevními faktory – kontinuálně nebo v pulzech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Transport – různé množnosti podle </a:t>
            </a:r>
            <a:r>
              <a:rPr lang="cs-CZ" altLang="cs-CZ" sz="2400" dirty="0" err="1" smtClean="0"/>
              <a:t>hydrofobnosti</a:t>
            </a:r>
            <a:endParaRPr lang="cs-CZ" altLang="cs-CZ" sz="2400" dirty="0"/>
          </a:p>
          <a:p>
            <a:pPr lvl="1"/>
            <a:r>
              <a:rPr lang="cs-CZ" altLang="cs-CZ" sz="2200" dirty="0" smtClean="0"/>
              <a:t>hydrofilní v krvi samostatně (rozpustné v krevní plazmě)</a:t>
            </a:r>
          </a:p>
          <a:p>
            <a:pPr lvl="1"/>
            <a:r>
              <a:rPr lang="cs-CZ" altLang="cs-CZ" sz="2200" dirty="0" smtClean="0"/>
              <a:t>hydrofobní hormony navázané na plazmatické transportní proteiny (globuliny,..)</a:t>
            </a:r>
          </a:p>
        </p:txBody>
      </p:sp>
    </p:spTree>
    <p:extLst>
      <p:ext uri="{BB962C8B-B14F-4D97-AF65-F5344CB8AC3E}">
        <p14:creationId xmlns:p14="http://schemas.microsoft.com/office/powerpoint/2010/main" val="354370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3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Hierarchie humorálního systému</a:t>
            </a:r>
          </a:p>
        </p:txBody>
      </p:sp>
      <p:sp>
        <p:nvSpPr>
          <p:cNvPr id="19456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sz="2400" dirty="0" smtClean="0"/>
              <a:t>1. </a:t>
            </a:r>
            <a:r>
              <a:rPr lang="cs-CZ" altLang="cs-CZ" sz="2400" dirty="0" err="1" smtClean="0"/>
              <a:t>Hypotalamo</a:t>
            </a:r>
            <a:r>
              <a:rPr lang="cs-CZ" altLang="cs-CZ" sz="2400" dirty="0" smtClean="0"/>
              <a:t>-hypofyzární systém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2. Periferní endokrinní žlázy</a:t>
            </a:r>
          </a:p>
        </p:txBody>
      </p:sp>
    </p:spTree>
    <p:extLst>
      <p:ext uri="{BB962C8B-B14F-4D97-AF65-F5344CB8AC3E}">
        <p14:creationId xmlns:p14="http://schemas.microsoft.com/office/powerpoint/2010/main" val="57121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cs-CZ" altLang="cs-CZ" smtClean="0"/>
              <a:t>1. Hypotalamo-hypofyzární systém</a:t>
            </a:r>
          </a:p>
        </p:txBody>
      </p:sp>
      <p:sp>
        <p:nvSpPr>
          <p:cNvPr id="195587" name="Zástupný symbol pro obsah 2"/>
          <p:cNvSpPr>
            <a:spLocks noGrp="1"/>
          </p:cNvSpPr>
          <p:nvPr>
            <p:ph idx="1"/>
          </p:nvPr>
        </p:nvSpPr>
        <p:spPr>
          <a:xfrm>
            <a:off x="2384495" y="1177982"/>
            <a:ext cx="8915400" cy="3777622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= součást CNS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Hypotalamus – přijímá informace o změnách vnějšího či vnitřního prostředí</a:t>
            </a:r>
          </a:p>
          <a:p>
            <a:pPr eaLnBrk="1" hangingPunct="1"/>
            <a:r>
              <a:rPr lang="cs-CZ" altLang="cs-CZ" sz="2400" dirty="0" smtClean="0"/>
              <a:t>Hypofýza – 2 laloky: adenohypofýza (přední), neurohypofýza (zadní)</a:t>
            </a:r>
          </a:p>
        </p:txBody>
      </p:sp>
      <p:pic>
        <p:nvPicPr>
          <p:cNvPr id="195588" name="Picture 2" descr="Výsledek obrázku pro hypothalam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050" y="3450426"/>
            <a:ext cx="4598845" cy="301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07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sp>
        <p:nvSpPr>
          <p:cNvPr id="196611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Hormony produkované </a:t>
            </a:r>
            <a:r>
              <a:rPr lang="cs-CZ" altLang="cs-CZ" sz="2400" u="sng" dirty="0" smtClean="0"/>
              <a:t>hypotalamem</a:t>
            </a:r>
            <a:r>
              <a:rPr lang="cs-CZ" altLang="cs-CZ" sz="2400" dirty="0" smtClean="0"/>
              <a:t>:</a:t>
            </a:r>
          </a:p>
          <a:p>
            <a:pPr eaLnBrk="1" hangingPunct="1"/>
            <a:endParaRPr lang="cs-CZ" altLang="cs-CZ" sz="2400" dirty="0" smtClean="0"/>
          </a:p>
          <a:p>
            <a:pPr lvl="1" eaLnBrk="1" hangingPunct="1"/>
            <a:r>
              <a:rPr lang="cs-CZ" altLang="cs-CZ" sz="2400" dirty="0" smtClean="0"/>
              <a:t>TRH = tyreotropin stimulující hormon</a:t>
            </a:r>
          </a:p>
          <a:p>
            <a:pPr lvl="1" eaLnBrk="1" hangingPunct="1"/>
            <a:r>
              <a:rPr lang="cs-CZ" altLang="cs-CZ" sz="2400" dirty="0" smtClean="0"/>
              <a:t>CRH = adrenokortikotropin stimulující hormon</a:t>
            </a:r>
          </a:p>
          <a:p>
            <a:pPr lvl="1" eaLnBrk="1" hangingPunct="1"/>
            <a:r>
              <a:rPr lang="cs-CZ" altLang="cs-CZ" sz="2400" dirty="0" smtClean="0"/>
              <a:t>GHRH = somatotropin stimulující hormon,…</a:t>
            </a:r>
          </a:p>
        </p:txBody>
      </p:sp>
    </p:spTree>
    <p:extLst>
      <p:ext uri="{BB962C8B-B14F-4D97-AF65-F5344CB8AC3E}">
        <p14:creationId xmlns:p14="http://schemas.microsoft.com/office/powerpoint/2010/main" val="281794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6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6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Zástupný symbol pro obsah 2"/>
          <p:cNvSpPr>
            <a:spLocks noGrp="1"/>
          </p:cNvSpPr>
          <p:nvPr>
            <p:ph idx="1"/>
          </p:nvPr>
        </p:nvSpPr>
        <p:spPr>
          <a:xfrm>
            <a:off x="2729403" y="782470"/>
            <a:ext cx="8915400" cy="5604682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u="sng" dirty="0" smtClean="0"/>
              <a:t>Adenohypofýza</a:t>
            </a:r>
          </a:p>
          <a:p>
            <a:r>
              <a:rPr lang="cs-CZ" altLang="cs-CZ" sz="2400" dirty="0" smtClean="0"/>
              <a:t>Hormony zde tvořené stimulují tvorbu hormonů ve štítné žláze, kůře nadledvin a gonádách</a:t>
            </a:r>
          </a:p>
          <a:p>
            <a:pPr lvl="1" eaLnBrk="1" hangingPunct="1"/>
            <a:endParaRPr lang="cs-CZ" altLang="cs-CZ" dirty="0" smtClean="0"/>
          </a:p>
          <a:p>
            <a:r>
              <a:rPr lang="cs-CZ" altLang="cs-CZ" sz="2400" dirty="0"/>
              <a:t>Hormony: </a:t>
            </a:r>
          </a:p>
          <a:p>
            <a:pPr lvl="1"/>
            <a:r>
              <a:rPr lang="cs-CZ" altLang="cs-CZ" sz="2200" dirty="0" smtClean="0"/>
              <a:t>TSH (</a:t>
            </a:r>
            <a:r>
              <a:rPr lang="cs-CZ" altLang="cs-CZ" sz="2200" dirty="0" err="1" smtClean="0"/>
              <a:t>tyreotropní</a:t>
            </a:r>
            <a:r>
              <a:rPr lang="cs-CZ" altLang="cs-CZ" sz="2200" dirty="0" smtClean="0"/>
              <a:t> hormon - štítná žláza)</a:t>
            </a:r>
          </a:p>
          <a:p>
            <a:pPr lvl="1"/>
            <a:r>
              <a:rPr lang="cs-CZ" altLang="cs-CZ" sz="2200" dirty="0" smtClean="0"/>
              <a:t>FSH (</a:t>
            </a:r>
            <a:r>
              <a:rPr lang="cs-CZ" altLang="cs-CZ" sz="2200" dirty="0" err="1" smtClean="0"/>
              <a:t>folikolostimulační</a:t>
            </a:r>
            <a:r>
              <a:rPr lang="cs-CZ" altLang="cs-CZ" sz="2200" dirty="0" smtClean="0"/>
              <a:t> hormon – ovlivňuje tvorbu pohlavních hormonů)</a:t>
            </a:r>
          </a:p>
          <a:p>
            <a:pPr lvl="1"/>
            <a:r>
              <a:rPr lang="cs-CZ" altLang="cs-CZ" sz="2200" dirty="0" smtClean="0"/>
              <a:t>RH (př. STH = somatotropní hormon, růst)</a:t>
            </a:r>
          </a:p>
          <a:p>
            <a:pPr lvl="1"/>
            <a:r>
              <a:rPr lang="cs-CZ" altLang="cs-CZ" sz="2200" dirty="0" smtClean="0"/>
              <a:t>Prolaktin (rozvoj mléčných žláz, navozuje laktaci)</a:t>
            </a:r>
          </a:p>
          <a:p>
            <a:pPr lvl="1"/>
            <a:r>
              <a:rPr lang="cs-CZ" altLang="cs-CZ" sz="2200" dirty="0" smtClean="0"/>
              <a:t>LH (luteinizační hormon – pohlavní hormony)</a:t>
            </a:r>
          </a:p>
        </p:txBody>
      </p:sp>
    </p:spTree>
    <p:extLst>
      <p:ext uri="{BB962C8B-B14F-4D97-AF65-F5344CB8AC3E}">
        <p14:creationId xmlns:p14="http://schemas.microsoft.com/office/powerpoint/2010/main" val="243262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7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7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7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7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7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7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7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7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9" name="Zástupný symbol pro obsah 2"/>
          <p:cNvSpPr>
            <a:spLocks noGrp="1"/>
          </p:cNvSpPr>
          <p:nvPr>
            <p:ph idx="1"/>
          </p:nvPr>
        </p:nvSpPr>
        <p:spPr>
          <a:xfrm>
            <a:off x="2589212" y="395785"/>
            <a:ext cx="8915400" cy="5515437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u="sng" dirty="0" smtClean="0"/>
              <a:t>Neurohypofýza</a:t>
            </a:r>
          </a:p>
          <a:p>
            <a:r>
              <a:rPr lang="cs-CZ" altLang="cs-CZ" sz="2400" dirty="0" smtClean="0"/>
              <a:t>Antidiuretický hormon (ADH, = vazopresin)</a:t>
            </a:r>
          </a:p>
          <a:p>
            <a:pPr lvl="2" eaLnBrk="1" hangingPunct="1"/>
            <a:r>
              <a:rPr lang="cs-CZ" altLang="cs-CZ" sz="2400" dirty="0" smtClean="0"/>
              <a:t>9 AK, zvyšuje resorpci vody v nefronech, zvyšuje TK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endParaRPr lang="cs-CZ" altLang="cs-CZ" sz="2400" dirty="0" smtClean="0"/>
          </a:p>
          <a:p>
            <a:r>
              <a:rPr lang="cs-CZ" altLang="cs-CZ" sz="2400" dirty="0" smtClean="0"/>
              <a:t>Oxytocin</a:t>
            </a:r>
          </a:p>
          <a:p>
            <a:pPr lvl="2" eaLnBrk="1" hangingPunct="1"/>
            <a:r>
              <a:rPr lang="cs-CZ" altLang="cs-CZ" sz="2400" dirty="0" smtClean="0"/>
              <a:t>9 AK, zvyšuje kontrakce dělohy na konci těhotenství, umožňuje ejekci mateřského mléka, „hormon lásky a důvěry“</a:t>
            </a:r>
          </a:p>
        </p:txBody>
      </p:sp>
      <p:pic>
        <p:nvPicPr>
          <p:cNvPr id="198660" name="Picture 2" descr="Výsledek obrázku pro oxytoc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576" y="3839616"/>
            <a:ext cx="4022015" cy="253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11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8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8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8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5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2. Periferní endokrinní žlázy</a:t>
            </a:r>
          </a:p>
        </p:txBody>
      </p:sp>
      <p:sp>
        <p:nvSpPr>
          <p:cNvPr id="221187" name="Zástupný symbol pro obsah 2"/>
          <p:cNvSpPr>
            <a:spLocks noGrp="1"/>
          </p:cNvSpPr>
          <p:nvPr>
            <p:ph idx="1"/>
          </p:nvPr>
        </p:nvSpPr>
        <p:spPr>
          <a:xfrm>
            <a:off x="1473958" y="1269242"/>
            <a:ext cx="8609842" cy="4788658"/>
          </a:xfrm>
        </p:spPr>
        <p:txBody>
          <a:bodyPr>
            <a:normAutofit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400" u="sng" dirty="0" smtClean="0"/>
              <a:t>1. štítná žláza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cs-CZ" sz="2200" dirty="0" smtClean="0"/>
              <a:t>2 laloky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cs-CZ" sz="2200" dirty="0" smtClean="0"/>
              <a:t>Hormony: tyroxin (90 %, T4 = </a:t>
            </a:r>
            <a:r>
              <a:rPr lang="cs-CZ" sz="2200" dirty="0" err="1" smtClean="0"/>
              <a:t>tetrajodtyronin</a:t>
            </a:r>
            <a:r>
              <a:rPr lang="cs-CZ" sz="2200" dirty="0" smtClean="0"/>
              <a:t>), </a:t>
            </a:r>
            <a:r>
              <a:rPr lang="cs-CZ" sz="2200" dirty="0" err="1" smtClean="0"/>
              <a:t>trijodtyronin</a:t>
            </a:r>
            <a:endParaRPr lang="cs-CZ" sz="2200" dirty="0" smtClean="0"/>
          </a:p>
          <a:p>
            <a:pPr marL="640080" lvl="1" indent="-246888">
              <a:buFont typeface="Wingdings 2"/>
              <a:buChar char=""/>
              <a:defRPr/>
            </a:pPr>
            <a:r>
              <a:rPr lang="cs-CZ" sz="2200" dirty="0" smtClean="0"/>
              <a:t>Syntéza pomocí tyreoglobulinu, potřeba I</a:t>
            </a:r>
            <a:r>
              <a:rPr lang="cs-CZ" sz="2200" baseline="30000" dirty="0" smtClean="0"/>
              <a:t>-</a:t>
            </a:r>
            <a:r>
              <a:rPr lang="cs-CZ" sz="2200" dirty="0" smtClean="0"/>
              <a:t> z krve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cs-CZ" sz="2200" dirty="0" smtClean="0"/>
              <a:t>Sekrece – vyvolána TSH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cs-CZ" sz="2200" dirty="0" smtClean="0"/>
              <a:t>Vliv na bazální metabolismus, kardiovaskulární systém, růst kostí a vývoj mozku plodu (kretenismus)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cs-CZ" sz="2200" dirty="0" smtClean="0"/>
              <a:t>Hyperfunkce = </a:t>
            </a:r>
            <a:r>
              <a:rPr lang="cs-CZ" sz="2200" dirty="0" err="1" smtClean="0"/>
              <a:t>Gravesova-Basedowova</a:t>
            </a:r>
            <a:r>
              <a:rPr lang="cs-CZ" sz="2200" dirty="0" smtClean="0"/>
              <a:t> choroba (oči, struma, hubnutí,..)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cs-CZ" sz="2200" dirty="0" smtClean="0"/>
              <a:t>Hypofunkce - tloustnutí </a:t>
            </a:r>
          </a:p>
        </p:txBody>
      </p:sp>
      <p:pic>
        <p:nvPicPr>
          <p:cNvPr id="199684" name="Picture 2" descr="Výsledek obrázku pro kretenismu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3624" y="294351"/>
            <a:ext cx="2810988" cy="1782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685" name="Picture 4" descr="Výsledek obrázku pro basedowova chorob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4" r="20748"/>
          <a:stretch/>
        </p:blipFill>
        <p:spPr bwMode="auto">
          <a:xfrm>
            <a:off x="10099118" y="3880229"/>
            <a:ext cx="1774209" cy="2737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49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1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1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368490"/>
            <a:ext cx="8915400" cy="5542732"/>
          </a:xfrm>
        </p:spPr>
        <p:txBody>
          <a:bodyPr rtlCol="0">
            <a:normAutofit/>
          </a:bodyPr>
          <a:lstStyle/>
          <a:p>
            <a:pPr marL="274320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 Kůra nadledvin</a:t>
            </a:r>
          </a:p>
          <a:p>
            <a:pPr marL="640080" lvl="1" indent="-246888">
              <a:buFont typeface="Wingdings 3" charset="2"/>
              <a:buChar char=""/>
              <a:defRPr/>
            </a:pP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Hormony steroidní </a:t>
            </a:r>
            <a:r>
              <a:rPr lang="cs-CZ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povahy</a:t>
            </a:r>
            <a:endParaRPr lang="cs-CZ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40080" lvl="1" indent="-246888">
              <a:buFont typeface="Wingdings 3" charset="2"/>
              <a:buChar char=""/>
              <a:defRPr/>
            </a:pP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Mineralokortikoidy – aldosteron (</a:t>
            </a:r>
            <a:r>
              <a:rPr lang="cs-CZ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vazokonstrikční</a:t>
            </a: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účinky, zvyšuje resorpci Na</a:t>
            </a:r>
            <a:r>
              <a:rPr lang="cs-CZ" sz="2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marL="640080" lvl="1" indent="-246888">
              <a:buFont typeface="Wingdings 3" charset="2"/>
              <a:buChar char=""/>
              <a:defRPr/>
            </a:pP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Glukokortikoidy – kortizol (zvyšuje koncentraci glukosy, tlumí </a:t>
            </a:r>
            <a:r>
              <a:rPr lang="cs-CZ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lipogenezi</a:t>
            </a: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zajišťuje homeostázu při stresu,…), kortikosteron</a:t>
            </a:r>
          </a:p>
          <a:p>
            <a:pPr marL="640080" lvl="1" indent="-246888">
              <a:buFont typeface="Wingdings 3" charset="2"/>
              <a:buChar char=""/>
              <a:defRPr/>
            </a:pP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Androgeny (např. DHEA = </a:t>
            </a:r>
            <a:r>
              <a:rPr lang="cs-CZ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dehydroepiandrosteron</a:t>
            </a: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stimuluje růst pubického ochlupení, navozuje libido,..) – v cílových tkáních se mění na testosteron</a:t>
            </a:r>
          </a:p>
          <a:p>
            <a:pPr marL="393192" lvl="1" indent="0">
              <a:buNone/>
              <a:defRPr/>
            </a:pPr>
            <a:endParaRPr lang="cs-CZ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40080" lvl="1" indent="-246888">
              <a:buFont typeface="Wingdings 3" charset="2"/>
              <a:buChar char=""/>
              <a:defRPr/>
            </a:pP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Výchozí látka - cholesterol</a:t>
            </a:r>
          </a:p>
        </p:txBody>
      </p:sp>
      <p:sp>
        <p:nvSpPr>
          <p:cNvPr id="200708" name="AutoShape 2" descr="Výsledek obrázku pro testosteron"/>
          <p:cNvSpPr>
            <a:spLocks noChangeAspect="1" noChangeArrowheads="1"/>
          </p:cNvSpPr>
          <p:nvPr/>
        </p:nvSpPr>
        <p:spPr bwMode="auto">
          <a:xfrm>
            <a:off x="3933825" y="2052639"/>
            <a:ext cx="432435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00709" name="AutoShape 4" descr="Výsledek obrázku pro testosteron"/>
          <p:cNvSpPr>
            <a:spLocks noChangeAspect="1" noChangeArrowheads="1"/>
          </p:cNvSpPr>
          <p:nvPr/>
        </p:nvSpPr>
        <p:spPr bwMode="auto">
          <a:xfrm>
            <a:off x="6089650" y="3716339"/>
            <a:ext cx="432435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0727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5" name="Zástupný symbol pro obsah 2"/>
          <p:cNvSpPr>
            <a:spLocks noGrp="1"/>
          </p:cNvSpPr>
          <p:nvPr>
            <p:ph idx="1"/>
          </p:nvPr>
        </p:nvSpPr>
        <p:spPr>
          <a:xfrm>
            <a:off x="2589212" y="504967"/>
            <a:ext cx="8915400" cy="5406255"/>
          </a:xfrm>
        </p:spPr>
        <p:txBody>
          <a:bodyPr>
            <a:normAutofit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400" u="sng" dirty="0" smtClean="0"/>
              <a:t>3. Dřeň nadledvin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cs-CZ" sz="2200" dirty="0" err="1" smtClean="0"/>
              <a:t>Kalecholaminy</a:t>
            </a:r>
            <a:r>
              <a:rPr lang="cs-CZ" sz="2200" dirty="0" smtClean="0"/>
              <a:t> – adrenalin a noradrenalin – uvolňovány do krve při aktivaci sympatiku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cs-CZ" sz="2200" dirty="0" smtClean="0"/>
              <a:t>Výchozí látka = tyrozin – mění se na </a:t>
            </a:r>
            <a:r>
              <a:rPr lang="cs-CZ" sz="2200" dirty="0" err="1" smtClean="0"/>
              <a:t>dihydroxyfenylalanin</a:t>
            </a:r>
            <a:r>
              <a:rPr lang="cs-CZ" sz="2200" dirty="0" smtClean="0"/>
              <a:t> = DOPA, dopamin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cs-CZ" sz="2200" dirty="0" smtClean="0"/>
              <a:t>Účinky: </a:t>
            </a:r>
          </a:p>
          <a:p>
            <a:pPr marL="1040130" lvl="2" indent="-246888">
              <a:buFont typeface="Wingdings 2"/>
              <a:buChar char=""/>
              <a:defRPr/>
            </a:pPr>
            <a:r>
              <a:rPr lang="cs-CZ" sz="2000" dirty="0" smtClean="0"/>
              <a:t>kardiovaskulární (zvyšují sílu stahu srdce, frekvenci, vazodilataci arteriol ve svalech)</a:t>
            </a:r>
          </a:p>
          <a:p>
            <a:pPr marL="1040130" lvl="2" indent="-246888">
              <a:buFont typeface="Wingdings 2"/>
              <a:buChar char=""/>
              <a:defRPr/>
            </a:pPr>
            <a:r>
              <a:rPr lang="cs-CZ" sz="2000" dirty="0" smtClean="0"/>
              <a:t>navozují </a:t>
            </a:r>
            <a:r>
              <a:rPr lang="cs-CZ" sz="2000" dirty="0" err="1" smtClean="0"/>
              <a:t>bronchodilataci</a:t>
            </a:r>
            <a:r>
              <a:rPr lang="cs-CZ" sz="2000" dirty="0" smtClean="0"/>
              <a:t>, zvyšují glykemii, inhibují sekreci inzulinu,…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cs-CZ" sz="2200" dirty="0" smtClean="0"/>
              <a:t>Uvolňují se při stresu (hypoglykémie, spouští acetylcholin uvolňovaný z vláken sympatiku)</a:t>
            </a:r>
          </a:p>
        </p:txBody>
      </p:sp>
    </p:spTree>
    <p:extLst>
      <p:ext uri="{BB962C8B-B14F-4D97-AF65-F5344CB8AC3E}">
        <p14:creationId xmlns:p14="http://schemas.microsoft.com/office/powerpoint/2010/main" val="243650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Zástupný symbol pro obsah 2"/>
          <p:cNvSpPr>
            <a:spLocks noGrp="1"/>
          </p:cNvSpPr>
          <p:nvPr>
            <p:ph idx="1"/>
          </p:nvPr>
        </p:nvSpPr>
        <p:spPr>
          <a:xfrm>
            <a:off x="2589212" y="627797"/>
            <a:ext cx="8915400" cy="5663821"/>
          </a:xfrm>
        </p:spPr>
        <p:txBody>
          <a:bodyPr rtlCol="0">
            <a:normAutofit lnSpcReduction="10000"/>
          </a:bodyPr>
          <a:lstStyle/>
          <a:p>
            <a:pPr marL="274320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4. Pankreas</a:t>
            </a:r>
          </a:p>
          <a:p>
            <a:pPr marL="640080" lvl="1" indent="-246888">
              <a:buFont typeface="Wingdings 3" charset="2"/>
              <a:buChar char=""/>
              <a:defRPr/>
            </a:pP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Buňky Langerhansových ostrůvků</a:t>
            </a:r>
          </a:p>
          <a:p>
            <a:pPr marL="640080" lvl="1" indent="-246888">
              <a:buFont typeface="Wingdings 3" charset="2"/>
              <a:buChar char=""/>
              <a:defRPr/>
            </a:pP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Produkce 4 hormonů: </a:t>
            </a:r>
            <a:endParaRPr lang="cs-CZ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40130" lvl="2" indent="-246888">
              <a:defRPr/>
            </a:pPr>
            <a:r>
              <a:rPr lang="cs-CZ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inzulin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cs-CZ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glukagon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cs-CZ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somatostatin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pankreatický polypeptid</a:t>
            </a:r>
          </a:p>
          <a:p>
            <a:pPr marL="640080" lvl="1" indent="-246888">
              <a:buFont typeface="Wingdings 3" charset="2"/>
              <a:buChar char=""/>
              <a:defRPr/>
            </a:pPr>
            <a:endParaRPr lang="cs-CZ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40080" lvl="1" indent="-246888">
              <a:buFont typeface="Wingdings 3" charset="2"/>
              <a:buChar char=""/>
              <a:defRPr/>
            </a:pP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Inzulin </a:t>
            </a:r>
            <a:endParaRPr lang="cs-CZ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40130" lvl="2" indent="-246888">
              <a:defRPr/>
            </a:pPr>
            <a:r>
              <a:rPr lang="cs-CZ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produkují </a:t>
            </a:r>
            <a:r>
              <a:rPr lang="el-G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β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-buňky, regulace glykémie – zvyšuje syntézu glykogenu v </a:t>
            </a:r>
            <a:r>
              <a:rPr lang="cs-CZ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hepatocytech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stoupá glykolýza, inhibuje </a:t>
            </a:r>
            <a:r>
              <a:rPr lang="cs-CZ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glukagon</a:t>
            </a:r>
            <a:r>
              <a:rPr lang="cs-CZ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marL="1040130" lvl="2" indent="-246888">
              <a:defRPr/>
            </a:pPr>
            <a:r>
              <a:rPr lang="cs-CZ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tvorbu 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ovlivňují i </a:t>
            </a:r>
            <a:r>
              <a:rPr lang="cs-CZ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inkretiny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(hormony GIT)</a:t>
            </a:r>
          </a:p>
          <a:p>
            <a:pPr marL="640080" lvl="1" indent="-246888">
              <a:buFont typeface="Wingdings 3" charset="2"/>
              <a:buChar char=""/>
              <a:defRPr/>
            </a:pPr>
            <a:r>
              <a:rPr lang="cs-CZ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Glukagon</a:t>
            </a: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cs-CZ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40130" lvl="2" indent="-246888">
              <a:defRPr/>
            </a:pPr>
            <a:r>
              <a:rPr lang="cs-CZ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tvořen 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 </a:t>
            </a:r>
            <a:r>
              <a:rPr lang="el-G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α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-buňkách, </a:t>
            </a:r>
            <a:r>
              <a:rPr lang="cs-CZ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hyperglykemizující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účinek</a:t>
            </a:r>
            <a:endParaRPr lang="cs-CZ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40080" lvl="1" indent="-246888">
              <a:buFont typeface="Wingdings 3" charset="2"/>
              <a:buChar char=""/>
              <a:defRPr/>
            </a:pPr>
            <a:r>
              <a:rPr lang="cs-CZ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Somatostatin</a:t>
            </a: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cs-CZ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40130" lvl="2" indent="-246888">
              <a:defRPr/>
            </a:pPr>
            <a:r>
              <a:rPr lang="cs-CZ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tlumí 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sekreci inzulinu i </a:t>
            </a:r>
            <a:r>
              <a:rPr lang="cs-CZ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glukagonu</a:t>
            </a:r>
            <a:endParaRPr lang="cs-CZ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40080" lvl="1" indent="-246888">
              <a:buFont typeface="Wingdings 3" charset="2"/>
              <a:buChar char="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10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7" name="Zástupný symbol pro obsah 2"/>
          <p:cNvSpPr>
            <a:spLocks noGrp="1"/>
          </p:cNvSpPr>
          <p:nvPr>
            <p:ph idx="1"/>
          </p:nvPr>
        </p:nvSpPr>
        <p:spPr>
          <a:xfrm>
            <a:off x="2589212" y="136478"/>
            <a:ext cx="8915400" cy="5774744"/>
          </a:xfrm>
        </p:spPr>
        <p:txBody>
          <a:bodyPr>
            <a:normAutofit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400" u="sng" dirty="0"/>
              <a:t>5</a:t>
            </a:r>
            <a:r>
              <a:rPr lang="cs-CZ" sz="2400" u="sng" dirty="0" smtClean="0"/>
              <a:t>. Gonády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cs-CZ" sz="2200" dirty="0" smtClean="0"/>
              <a:t>Testosteron</a:t>
            </a:r>
          </a:p>
          <a:p>
            <a:pPr marL="1040130" lvl="2" indent="-246888">
              <a:buFont typeface="Wingdings 2"/>
              <a:buChar char=""/>
              <a:defRPr/>
            </a:pPr>
            <a:r>
              <a:rPr lang="cs-CZ" sz="2000" dirty="0" smtClean="0"/>
              <a:t>tvořen </a:t>
            </a:r>
            <a:r>
              <a:rPr lang="cs-CZ" sz="2000" dirty="0" err="1" smtClean="0"/>
              <a:t>Leydigovými</a:t>
            </a:r>
            <a:r>
              <a:rPr lang="cs-CZ" sz="2000" dirty="0" smtClean="0"/>
              <a:t> buňkami ve varlatech – tvorbu řídí LH a FSH (= gonadotropiny, jejich produkce řízena </a:t>
            </a:r>
            <a:r>
              <a:rPr lang="cs-CZ" sz="2000" dirty="0" err="1" smtClean="0"/>
              <a:t>GnRH</a:t>
            </a:r>
            <a:r>
              <a:rPr lang="cs-CZ" sz="2000" dirty="0" smtClean="0"/>
              <a:t> = gonadotropin stimulující hormon) (spermatogeneze, tvorba sekundárních pohlavních znaků,..)</a:t>
            </a:r>
          </a:p>
          <a:p>
            <a:pPr marL="640080" lvl="1" indent="-246888">
              <a:buFont typeface="Wingdings 2"/>
              <a:buChar char=""/>
              <a:defRPr/>
            </a:pPr>
            <a:endParaRPr lang="cs-CZ" sz="2200" dirty="0" smtClean="0"/>
          </a:p>
          <a:p>
            <a:pPr marL="640080" lvl="1" indent="-246888">
              <a:buFont typeface="Wingdings 2"/>
              <a:buChar char=""/>
              <a:defRPr/>
            </a:pPr>
            <a:r>
              <a:rPr lang="cs-CZ" sz="2200" dirty="0" smtClean="0"/>
              <a:t>Estrogeny </a:t>
            </a:r>
          </a:p>
          <a:p>
            <a:pPr marL="1040130" lvl="2" indent="-246888">
              <a:buFont typeface="Wingdings 2"/>
              <a:buChar char=""/>
              <a:defRPr/>
            </a:pPr>
            <a:r>
              <a:rPr lang="cs-CZ" sz="2000" dirty="0" smtClean="0"/>
              <a:t>estradiol (sekundární pohlavní znaky, potencuje růst folikulárních buněk, potencuje působení oxytocinu,..)</a:t>
            </a:r>
          </a:p>
          <a:p>
            <a:pPr marL="1040130" lvl="2" indent="-246888">
              <a:buFont typeface="Wingdings 2"/>
              <a:buChar char=""/>
              <a:defRPr/>
            </a:pPr>
            <a:r>
              <a:rPr lang="cs-CZ" sz="2000" dirty="0" smtClean="0"/>
              <a:t>progesteron (navozuje sekreční fázi cyklu, růst </a:t>
            </a:r>
            <a:r>
              <a:rPr lang="cs-CZ" sz="2000" dirty="0" err="1" smtClean="0"/>
              <a:t>lobulů</a:t>
            </a:r>
            <a:r>
              <a:rPr lang="cs-CZ" sz="2000" dirty="0" smtClean="0"/>
              <a:t> prsních žláz,..)</a:t>
            </a:r>
          </a:p>
          <a:p>
            <a:pPr marL="640080" lvl="1" indent="-246888">
              <a:buFont typeface="Wingdings 2"/>
              <a:buChar char=""/>
              <a:defRPr/>
            </a:pPr>
            <a:endParaRPr lang="cs-CZ" sz="2200" dirty="0" smtClean="0"/>
          </a:p>
          <a:p>
            <a:pPr marL="640080" lvl="1" indent="-246888">
              <a:buFont typeface="Wingdings 2"/>
              <a:buChar char=""/>
              <a:defRPr/>
            </a:pPr>
            <a:endParaRPr lang="cs-CZ" dirty="0" smtClean="0"/>
          </a:p>
          <a:p>
            <a:pPr marL="640080" lvl="1" indent="-246888">
              <a:buFont typeface="Wingdings 2"/>
              <a:buChar char=""/>
              <a:defRPr/>
            </a:pPr>
            <a:endParaRPr lang="cs-CZ" dirty="0" smtClean="0"/>
          </a:p>
          <a:p>
            <a:pPr marL="640080" lvl="1" indent="-246888">
              <a:buFont typeface="Wingdings 2"/>
              <a:buChar char=""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5424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Tkáňové hormony</a:t>
            </a:r>
          </a:p>
        </p:txBody>
      </p:sp>
      <p:sp>
        <p:nvSpPr>
          <p:cNvPr id="227331" name="Zástupný symbol pro obsah 2"/>
          <p:cNvSpPr>
            <a:spLocks noGrp="1"/>
          </p:cNvSpPr>
          <p:nvPr>
            <p:ph idx="1"/>
          </p:nvPr>
        </p:nvSpPr>
        <p:spPr>
          <a:xfrm>
            <a:off x="2088107" y="1160060"/>
            <a:ext cx="9416505" cy="4751162"/>
          </a:xfrm>
        </p:spPr>
        <p:txBody>
          <a:bodyPr>
            <a:noAutofit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400" dirty="0" smtClean="0"/>
              <a:t>= hormony produkované neendokrinními orgány (játra, buňky GIT,…)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endParaRPr lang="cs-CZ" sz="2400" dirty="0" smtClean="0"/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400" dirty="0" smtClean="0"/>
              <a:t>Gastrin </a:t>
            </a:r>
          </a:p>
          <a:p>
            <a:pPr marL="674370" lvl="1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200" dirty="0" smtClean="0"/>
              <a:t>žaludek, stimuluje produkci žaludeční šťávy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400" dirty="0" smtClean="0"/>
              <a:t>Sekretin </a:t>
            </a:r>
            <a:endParaRPr lang="cs-CZ" sz="2400" dirty="0"/>
          </a:p>
          <a:p>
            <a:pPr marL="674370" lvl="1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200" dirty="0" smtClean="0"/>
              <a:t>tenké střevo, zvyšuje sekreci pankreatické šťávy při poklesu pH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400" dirty="0" smtClean="0"/>
              <a:t>Melatonin </a:t>
            </a:r>
          </a:p>
          <a:p>
            <a:pPr marL="674370" lvl="1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200" dirty="0" smtClean="0"/>
              <a:t>epifýza, maximální produkce v noci, signál pro neurony a orgány o trvání dne a o ročním období</a:t>
            </a:r>
          </a:p>
        </p:txBody>
      </p:sp>
    </p:spTree>
    <p:extLst>
      <p:ext uri="{BB962C8B-B14F-4D97-AF65-F5344CB8AC3E}">
        <p14:creationId xmlns:p14="http://schemas.microsoft.com/office/powerpoint/2010/main" val="237672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</TotalTime>
  <Words>818</Words>
  <Application>Microsoft Office PowerPoint</Application>
  <PresentationFormat>Širokoúhlá obrazovka</PresentationFormat>
  <Paragraphs>130</Paragraphs>
  <Slides>19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5" baseType="lpstr">
      <vt:lpstr>Arial</vt:lpstr>
      <vt:lpstr>Calibri</vt:lpstr>
      <vt:lpstr>Century Gothic</vt:lpstr>
      <vt:lpstr>Wingdings 2</vt:lpstr>
      <vt:lpstr>Wingdings 3</vt:lpstr>
      <vt:lpstr>Stébla</vt:lpstr>
      <vt:lpstr>HORMONY</vt:lpstr>
      <vt:lpstr>Humorální systém</vt:lpstr>
      <vt:lpstr>Prezentace aplikace PowerPoint</vt:lpstr>
      <vt:lpstr>Hormon</vt:lpstr>
      <vt:lpstr>Princip řízení</vt:lpstr>
      <vt:lpstr>Rozdělení hormonů</vt:lpstr>
      <vt:lpstr>Prezentace aplikace PowerPoint</vt:lpstr>
      <vt:lpstr>Sekrece a transport hormonů</vt:lpstr>
      <vt:lpstr>Hierarchie humorálního systému</vt:lpstr>
      <vt:lpstr>1. Hypotalamo-hypofyzární systém</vt:lpstr>
      <vt:lpstr>Prezentace aplikace PowerPoint</vt:lpstr>
      <vt:lpstr>Prezentace aplikace PowerPoint</vt:lpstr>
      <vt:lpstr>Prezentace aplikace PowerPoint</vt:lpstr>
      <vt:lpstr>2. Periferní endokrinní žlázy</vt:lpstr>
      <vt:lpstr>Prezentace aplikace PowerPoint</vt:lpstr>
      <vt:lpstr>Prezentace aplikace PowerPoint</vt:lpstr>
      <vt:lpstr>Prezentace aplikace PowerPoint</vt:lpstr>
      <vt:lpstr>Prezentace aplikace PowerPoint</vt:lpstr>
      <vt:lpstr>Tkáňové hormony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HORMONY</dc:title>
  <dc:creator>Ája</dc:creator>
  <cp:lastModifiedBy>Ája</cp:lastModifiedBy>
  <cp:revision>6</cp:revision>
  <cp:lastPrinted>2019-03-09T21:00:59Z</cp:lastPrinted>
  <dcterms:created xsi:type="dcterms:W3CDTF">2019-03-09T19:18:39Z</dcterms:created>
  <dcterms:modified xsi:type="dcterms:W3CDTF">2019-03-09T21:01:37Z</dcterms:modified>
</cp:coreProperties>
</file>