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7" r:id="rId3"/>
    <p:sldId id="257" r:id="rId4"/>
    <p:sldId id="258" r:id="rId5"/>
    <p:sldId id="281" r:id="rId6"/>
    <p:sldId id="259" r:id="rId7"/>
    <p:sldId id="266" r:id="rId8"/>
    <p:sldId id="260" r:id="rId9"/>
    <p:sldId id="263" r:id="rId10"/>
    <p:sldId id="264" r:id="rId11"/>
    <p:sldId id="265" r:id="rId12"/>
    <p:sldId id="267" r:id="rId13"/>
    <p:sldId id="261" r:id="rId14"/>
    <p:sldId id="272" r:id="rId15"/>
    <p:sldId id="284" r:id="rId16"/>
    <p:sldId id="282" r:id="rId17"/>
    <p:sldId id="283" r:id="rId18"/>
    <p:sldId id="279" r:id="rId19"/>
    <p:sldId id="270"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5" d="100"/>
          <a:sy n="95" d="100"/>
        </p:scale>
        <p:origin x="15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cs-CZ"/>
              <a:t>Kliknutím lze upravit styl.</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81CA79B7-DF0F-4FCB-8277-4AA2820F4B2F}" type="datetimeFigureOut">
              <a:rPr lang="cs-CZ" smtClean="0"/>
              <a:t>10.07.2023</a:t>
            </a:fld>
            <a:endParaRPr lang="cs-CZ"/>
          </a:p>
        </p:txBody>
      </p:sp>
      <p:sp>
        <p:nvSpPr>
          <p:cNvPr id="5" name="Footer Placeholder 4"/>
          <p:cNvSpPr>
            <a:spLocks noGrp="1"/>
          </p:cNvSpPr>
          <p:nvPr>
            <p:ph type="ftr" sz="quarter" idx="11"/>
          </p:nvPr>
        </p:nvSpPr>
        <p:spPr/>
        <p:txBody>
          <a:bodyPr/>
          <a:lstStyle/>
          <a:p>
            <a:endParaRPr lang="cs-CZ"/>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1439671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cs-CZ"/>
              <a:t>Kliknutím lze upravit styl.</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81CA79B7-DF0F-4FCB-8277-4AA2820F4B2F}" type="datetimeFigureOut">
              <a:rPr lang="cs-CZ" smtClean="0"/>
              <a:t>10.07.2023</a:t>
            </a:fld>
            <a:endParaRPr lang="cs-CZ"/>
          </a:p>
        </p:txBody>
      </p:sp>
      <p:sp>
        <p:nvSpPr>
          <p:cNvPr id="5" name="Footer Placeholder 4"/>
          <p:cNvSpPr>
            <a:spLocks noGrp="1"/>
          </p:cNvSpPr>
          <p:nvPr>
            <p:ph type="ftr" sz="quarter" idx="11"/>
          </p:nvPr>
        </p:nvSpPr>
        <p:spPr/>
        <p:txBody>
          <a:bodyPr/>
          <a:lstStyle/>
          <a:p>
            <a:endParaRPr lang="cs-CZ"/>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1656861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81CA79B7-DF0F-4FCB-8277-4AA2820F4B2F}" type="datetimeFigureOut">
              <a:rPr lang="cs-CZ" smtClean="0"/>
              <a:t>10.07.2023</a:t>
            </a:fld>
            <a:endParaRPr lang="cs-CZ"/>
          </a:p>
        </p:txBody>
      </p:sp>
      <p:sp>
        <p:nvSpPr>
          <p:cNvPr id="5" name="Footer Placeholder 4"/>
          <p:cNvSpPr>
            <a:spLocks noGrp="1"/>
          </p:cNvSpPr>
          <p:nvPr>
            <p:ph type="ftr" sz="quarter" idx="11"/>
          </p:nvPr>
        </p:nvSpPr>
        <p:spPr/>
        <p:txBody>
          <a:bodyPr/>
          <a:lstStyle/>
          <a:p>
            <a:endParaRPr lang="cs-CZ"/>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848789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81CA79B7-DF0F-4FCB-8277-4AA2820F4B2F}" type="datetimeFigureOut">
              <a:rPr lang="cs-CZ" smtClean="0"/>
              <a:t>10.07.2023</a:t>
            </a:fld>
            <a:endParaRPr lang="cs-CZ"/>
          </a:p>
        </p:txBody>
      </p:sp>
      <p:sp>
        <p:nvSpPr>
          <p:cNvPr id="6" name="Footer Placeholder 5"/>
          <p:cNvSpPr>
            <a:spLocks noGrp="1"/>
          </p:cNvSpPr>
          <p:nvPr>
            <p:ph type="ftr" sz="quarter" idx="11"/>
          </p:nvPr>
        </p:nvSpPr>
        <p:spPr/>
        <p:txBody>
          <a:bodyPr/>
          <a:lstStyle/>
          <a:p>
            <a:endParaRPr lang="cs-CZ"/>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3627819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cs-CZ"/>
              <a:t>Kliknutím lze upravit styl.</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81CA79B7-DF0F-4FCB-8277-4AA2820F4B2F}" type="datetimeFigureOut">
              <a:rPr lang="cs-CZ" smtClean="0"/>
              <a:t>10.07.2023</a:t>
            </a:fld>
            <a:endParaRPr lang="cs-CZ"/>
          </a:p>
        </p:txBody>
      </p:sp>
      <p:sp>
        <p:nvSpPr>
          <p:cNvPr id="8" name="Footer Placeholder 7"/>
          <p:cNvSpPr>
            <a:spLocks noGrp="1"/>
          </p:cNvSpPr>
          <p:nvPr>
            <p:ph type="ftr" sz="quarter" idx="11"/>
          </p:nvPr>
        </p:nvSpPr>
        <p:spPr/>
        <p:txBody>
          <a:bodyPr/>
          <a:lstStyle/>
          <a:p>
            <a:endParaRPr lang="cs-CZ"/>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3111603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81CA79B7-DF0F-4FCB-8277-4AA2820F4B2F}" type="datetimeFigureOut">
              <a:rPr lang="cs-CZ" smtClean="0"/>
              <a:t>10.07.2023</a:t>
            </a:fld>
            <a:endParaRPr lang="cs-CZ"/>
          </a:p>
        </p:txBody>
      </p:sp>
      <p:sp>
        <p:nvSpPr>
          <p:cNvPr id="4" name="Footer Placeholder 3"/>
          <p:cNvSpPr>
            <a:spLocks noGrp="1"/>
          </p:cNvSpPr>
          <p:nvPr>
            <p:ph type="ftr" sz="quarter" idx="11"/>
          </p:nvPr>
        </p:nvSpPr>
        <p:spPr/>
        <p:txBody>
          <a:bodyPr/>
          <a:lstStyle/>
          <a:p>
            <a:endParaRPr lang="cs-CZ"/>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135232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CA79B7-DF0F-4FCB-8277-4AA2820F4B2F}" type="datetimeFigureOut">
              <a:rPr lang="cs-CZ" smtClean="0"/>
              <a:t>10.07.2023</a:t>
            </a:fld>
            <a:endParaRPr lang="cs-CZ"/>
          </a:p>
        </p:txBody>
      </p:sp>
      <p:sp>
        <p:nvSpPr>
          <p:cNvPr id="3" name="Footer Placeholder 2"/>
          <p:cNvSpPr>
            <a:spLocks noGrp="1"/>
          </p:cNvSpPr>
          <p:nvPr>
            <p:ph type="ftr" sz="quarter" idx="11"/>
          </p:nvPr>
        </p:nvSpPr>
        <p:spPr/>
        <p:txBody>
          <a:bodyPr/>
          <a:lstStyle/>
          <a:p>
            <a:endParaRPr lang="cs-CZ"/>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3682470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cs-CZ"/>
              <a:t>Kliknutím lze upravit styl.</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81CA79B7-DF0F-4FCB-8277-4AA2820F4B2F}" type="datetimeFigureOut">
              <a:rPr lang="cs-CZ" smtClean="0"/>
              <a:t>10.07.2023</a:t>
            </a:fld>
            <a:endParaRPr lang="cs-CZ"/>
          </a:p>
        </p:txBody>
      </p:sp>
      <p:sp>
        <p:nvSpPr>
          <p:cNvPr id="6" name="Footer Placeholder 5"/>
          <p:cNvSpPr>
            <a:spLocks noGrp="1"/>
          </p:cNvSpPr>
          <p:nvPr>
            <p:ph type="ftr" sz="quarter" idx="11"/>
          </p:nvPr>
        </p:nvSpPr>
        <p:spPr/>
        <p:txBody>
          <a:bodyPr/>
          <a:lstStyle/>
          <a:p>
            <a:endParaRPr lang="cs-CZ"/>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3182665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cs-CZ"/>
              <a:t>Kliknutím lze upravit styl.</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81CA79B7-DF0F-4FCB-8277-4AA2820F4B2F}" type="datetimeFigureOut">
              <a:rPr lang="cs-CZ" smtClean="0"/>
              <a:t>10.07.2023</a:t>
            </a:fld>
            <a:endParaRPr lang="cs-CZ"/>
          </a:p>
        </p:txBody>
      </p:sp>
      <p:sp>
        <p:nvSpPr>
          <p:cNvPr id="6" name="Footer Placeholder 5"/>
          <p:cNvSpPr>
            <a:spLocks noGrp="1"/>
          </p:cNvSpPr>
          <p:nvPr>
            <p:ph type="ftr" sz="quarter" idx="11"/>
          </p:nvPr>
        </p:nvSpPr>
        <p:spPr/>
        <p:txBody>
          <a:bodyPr/>
          <a:lstStyle/>
          <a:p>
            <a:endParaRPr lang="cs-CZ"/>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1114921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cs-CZ"/>
              <a:t>Kliknutím lze upravit styl.</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81CA79B7-DF0F-4FCB-8277-4AA2820F4B2F}" type="datetimeFigureOut">
              <a:rPr lang="cs-CZ" smtClean="0"/>
              <a:t>10.07.2023</a:t>
            </a:fld>
            <a:endParaRPr lang="cs-CZ"/>
          </a:p>
        </p:txBody>
      </p:sp>
      <p:sp>
        <p:nvSpPr>
          <p:cNvPr id="5" name="Footer Placeholder 4"/>
          <p:cNvSpPr>
            <a:spLocks noGrp="1"/>
          </p:cNvSpPr>
          <p:nvPr>
            <p:ph type="ftr" sz="quarter" idx="11"/>
          </p:nvPr>
        </p:nvSpPr>
        <p:spPr/>
        <p:txBody>
          <a:bodyPr/>
          <a:lstStyle/>
          <a:p>
            <a:endParaRPr lang="cs-CZ"/>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3316881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cs-CZ"/>
              <a:t>Kliknutím lze upravit styl.</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81CA79B7-DF0F-4FCB-8277-4AA2820F4B2F}" type="datetimeFigureOut">
              <a:rPr lang="cs-CZ" smtClean="0"/>
              <a:t>10.07.2023</a:t>
            </a:fld>
            <a:endParaRPr lang="cs-CZ"/>
          </a:p>
        </p:txBody>
      </p:sp>
      <p:sp>
        <p:nvSpPr>
          <p:cNvPr id="5" name="Footer Placeholder 4"/>
          <p:cNvSpPr>
            <a:spLocks noGrp="1"/>
          </p:cNvSpPr>
          <p:nvPr>
            <p:ph type="ftr" sz="quarter" idx="11"/>
          </p:nvPr>
        </p:nvSpPr>
        <p:spPr/>
        <p:txBody>
          <a:bodyPr/>
          <a:lstStyle/>
          <a:p>
            <a:endParaRPr lang="cs-CZ"/>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FA495A5-3D9A-46CA-91CA-5CD961FCBD46}" type="slidenum">
              <a:rPr lang="cs-CZ" smtClean="0"/>
              <a:t>‹#›</a:t>
            </a:fld>
            <a:endParaRPr lang="cs-CZ"/>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71367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cs-CZ"/>
              <a:t>Kliknutím lze upravit styl.</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cs-CZ"/>
              <a:t>Po kliknutí můžete upravovat styly textu v předloze.</a:t>
            </a:r>
          </a:p>
        </p:txBody>
      </p:sp>
      <p:sp>
        <p:nvSpPr>
          <p:cNvPr id="5" name="Date Placeholder 4"/>
          <p:cNvSpPr>
            <a:spLocks noGrp="1"/>
          </p:cNvSpPr>
          <p:nvPr>
            <p:ph type="dt" sz="half" idx="10"/>
          </p:nvPr>
        </p:nvSpPr>
        <p:spPr/>
        <p:txBody>
          <a:bodyPr/>
          <a:lstStyle/>
          <a:p>
            <a:fld id="{81CA79B7-DF0F-4FCB-8277-4AA2820F4B2F}" type="datetimeFigureOut">
              <a:rPr lang="cs-CZ" smtClean="0"/>
              <a:t>10.07.2023</a:t>
            </a:fld>
            <a:endParaRPr lang="cs-CZ"/>
          </a:p>
        </p:txBody>
      </p:sp>
      <p:sp>
        <p:nvSpPr>
          <p:cNvPr id="6" name="Footer Placeholder 5"/>
          <p:cNvSpPr>
            <a:spLocks noGrp="1"/>
          </p:cNvSpPr>
          <p:nvPr>
            <p:ph type="ftr" sz="quarter" idx="11"/>
          </p:nvPr>
        </p:nvSpPr>
        <p:spPr/>
        <p:txBody>
          <a:bodyPr/>
          <a:lstStyle/>
          <a:p>
            <a:endParaRPr lang="cs-CZ"/>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3036022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cs-CZ"/>
              <a:t>Kliknutím lze upravit styl.</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cs-CZ"/>
              <a:t>Po kliknutí můžete upravovat styly textu v předloze.</a:t>
            </a:r>
          </a:p>
        </p:txBody>
      </p:sp>
      <p:sp>
        <p:nvSpPr>
          <p:cNvPr id="5" name="Date Placeholder 4"/>
          <p:cNvSpPr>
            <a:spLocks noGrp="1"/>
          </p:cNvSpPr>
          <p:nvPr>
            <p:ph type="dt" sz="half" idx="10"/>
          </p:nvPr>
        </p:nvSpPr>
        <p:spPr/>
        <p:txBody>
          <a:bodyPr/>
          <a:lstStyle/>
          <a:p>
            <a:fld id="{81CA79B7-DF0F-4FCB-8277-4AA2820F4B2F}" type="datetimeFigureOut">
              <a:rPr lang="cs-CZ" smtClean="0"/>
              <a:t>10.07.2023</a:t>
            </a:fld>
            <a:endParaRPr lang="cs-CZ"/>
          </a:p>
        </p:txBody>
      </p:sp>
      <p:sp>
        <p:nvSpPr>
          <p:cNvPr id="6" name="Footer Placeholder 5"/>
          <p:cNvSpPr>
            <a:spLocks noGrp="1"/>
          </p:cNvSpPr>
          <p:nvPr>
            <p:ph type="ftr" sz="quarter" idx="11"/>
          </p:nvPr>
        </p:nvSpPr>
        <p:spPr/>
        <p:txBody>
          <a:bodyPr/>
          <a:lstStyle/>
          <a:p>
            <a:endParaRPr lang="cs-CZ"/>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FA495A5-3D9A-46CA-91CA-5CD961FCBD46}" type="slidenum">
              <a:rPr lang="cs-CZ" smtClean="0"/>
              <a:t>‹#›</a:t>
            </a:fld>
            <a:endParaRPr lang="cs-CZ"/>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02821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cs-CZ"/>
              <a:t>Kliknutím lze upravit styl.</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cs-CZ"/>
              <a:t>Po kliknutí můžete upravovat styly textu v předloze.</a:t>
            </a:r>
          </a:p>
        </p:txBody>
      </p:sp>
      <p:sp>
        <p:nvSpPr>
          <p:cNvPr id="5" name="Date Placeholder 4"/>
          <p:cNvSpPr>
            <a:spLocks noGrp="1"/>
          </p:cNvSpPr>
          <p:nvPr>
            <p:ph type="dt" sz="half" idx="10"/>
          </p:nvPr>
        </p:nvSpPr>
        <p:spPr/>
        <p:txBody>
          <a:bodyPr/>
          <a:lstStyle/>
          <a:p>
            <a:fld id="{81CA79B7-DF0F-4FCB-8277-4AA2820F4B2F}" type="datetimeFigureOut">
              <a:rPr lang="cs-CZ" smtClean="0"/>
              <a:t>10.07.2023</a:t>
            </a:fld>
            <a:endParaRPr lang="cs-CZ"/>
          </a:p>
        </p:txBody>
      </p:sp>
      <p:sp>
        <p:nvSpPr>
          <p:cNvPr id="6" name="Footer Placeholder 5"/>
          <p:cNvSpPr>
            <a:spLocks noGrp="1"/>
          </p:cNvSpPr>
          <p:nvPr>
            <p:ph type="ftr" sz="quarter" idx="11"/>
          </p:nvPr>
        </p:nvSpPr>
        <p:spPr/>
        <p:txBody>
          <a:bodyPr/>
          <a:lstStyle/>
          <a:p>
            <a:endParaRPr lang="cs-CZ"/>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1857902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ncho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81CA79B7-DF0F-4FCB-8277-4AA2820F4B2F}" type="datetimeFigureOut">
              <a:rPr lang="cs-CZ" smtClean="0"/>
              <a:t>10.07.2023</a:t>
            </a:fld>
            <a:endParaRPr lang="cs-CZ"/>
          </a:p>
        </p:txBody>
      </p:sp>
      <p:sp>
        <p:nvSpPr>
          <p:cNvPr id="5" name="Footer Placeholder 4"/>
          <p:cNvSpPr>
            <a:spLocks noGrp="1"/>
          </p:cNvSpPr>
          <p:nvPr>
            <p:ph type="ftr" sz="quarter" idx="11"/>
          </p:nvPr>
        </p:nvSpPr>
        <p:spPr/>
        <p:txBody>
          <a:bodyPr/>
          <a:lstStyle/>
          <a:p>
            <a:endParaRPr lang="cs-CZ"/>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3686805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cs-CZ"/>
              <a:t>Kliknutím lze upravit styl.</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81CA79B7-DF0F-4FCB-8277-4AA2820F4B2F}" type="datetimeFigureOut">
              <a:rPr lang="cs-CZ" smtClean="0"/>
              <a:t>10.07.2023</a:t>
            </a:fld>
            <a:endParaRPr lang="cs-CZ"/>
          </a:p>
        </p:txBody>
      </p:sp>
      <p:sp>
        <p:nvSpPr>
          <p:cNvPr id="5" name="Footer Placeholder 4"/>
          <p:cNvSpPr>
            <a:spLocks noGrp="1"/>
          </p:cNvSpPr>
          <p:nvPr>
            <p:ph type="ftr" sz="quarter" idx="11"/>
          </p:nvPr>
        </p:nvSpPr>
        <p:spPr/>
        <p:txBody>
          <a:bodyPr/>
          <a:lstStyle/>
          <a:p>
            <a:endParaRPr lang="cs-CZ"/>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FA495A5-3D9A-46CA-91CA-5CD961FCBD46}" type="slidenum">
              <a:rPr lang="cs-CZ" smtClean="0"/>
              <a:t>‹#›</a:t>
            </a:fld>
            <a:endParaRPr lang="cs-CZ"/>
          </a:p>
        </p:txBody>
      </p:sp>
    </p:spTree>
    <p:extLst>
      <p:ext uri="{BB962C8B-B14F-4D97-AF65-F5344CB8AC3E}">
        <p14:creationId xmlns:p14="http://schemas.microsoft.com/office/powerpoint/2010/main" val="136309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cs-CZ"/>
              <a:t>Kliknutím lze upravit styl.</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81CA79B7-DF0F-4FCB-8277-4AA2820F4B2F}" type="datetimeFigureOut">
              <a:rPr lang="cs-CZ" smtClean="0"/>
              <a:t>10.07.2023</a:t>
            </a:fld>
            <a:endParaRPr lang="cs-CZ"/>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cs-CZ"/>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7FA495A5-3D9A-46CA-91CA-5CD961FCBD46}" type="slidenum">
              <a:rPr lang="cs-CZ" smtClean="0"/>
              <a:t>‹#›</a:t>
            </a:fld>
            <a:endParaRPr lang="cs-CZ"/>
          </a:p>
        </p:txBody>
      </p:sp>
    </p:spTree>
    <p:extLst>
      <p:ext uri="{BB962C8B-B14F-4D97-AF65-F5344CB8AC3E}">
        <p14:creationId xmlns:p14="http://schemas.microsoft.com/office/powerpoint/2010/main" val="41985740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descr="Obsah obrázku text, snímek obrazovky, Písmo">
            <a:extLst>
              <a:ext uri="{FF2B5EF4-FFF2-40B4-BE49-F238E27FC236}">
                <a16:creationId xmlns:a16="http://schemas.microsoft.com/office/drawing/2014/main" id="{107AD307-E8AE-2535-24E9-0CEBBB58E1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046" y="462877"/>
            <a:ext cx="8003075" cy="58464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7B20C90-D5EA-3BB9-E1B9-2B46D57A926A}"/>
              </a:ext>
            </a:extLst>
          </p:cNvPr>
          <p:cNvSpPr>
            <a:spLocks noGrp="1"/>
          </p:cNvSpPr>
          <p:nvPr>
            <p:ph type="title"/>
          </p:nvPr>
        </p:nvSpPr>
        <p:spPr>
          <a:xfrm>
            <a:off x="1619673" y="624110"/>
            <a:ext cx="6914728" cy="1280890"/>
          </a:xfrm>
        </p:spPr>
        <p:txBody>
          <a:bodyPr>
            <a:normAutofit/>
          </a:bodyPr>
          <a:lstStyle/>
          <a:p>
            <a:pPr algn="ctr"/>
            <a:r>
              <a:rPr lang="cs-CZ" dirty="0">
                <a:latin typeface="Calibri" panose="020F0502020204030204" pitchFamily="34" charset="0"/>
                <a:cs typeface="Calibri" panose="020F0502020204030204" pitchFamily="34" charset="0"/>
              </a:rPr>
              <a:t>Učitelův obraz o žákovi jako ukazatel jeho psychologické vnímavosti</a:t>
            </a:r>
          </a:p>
        </p:txBody>
      </p:sp>
      <p:sp>
        <p:nvSpPr>
          <p:cNvPr id="3" name="Zástupný obsah 2">
            <a:extLst>
              <a:ext uri="{FF2B5EF4-FFF2-40B4-BE49-F238E27FC236}">
                <a16:creationId xmlns:a16="http://schemas.microsoft.com/office/drawing/2014/main" id="{AC6DA4F0-35CA-160E-CF3E-7176F7E83780}"/>
              </a:ext>
            </a:extLst>
          </p:cNvPr>
          <p:cNvSpPr>
            <a:spLocks noGrp="1"/>
          </p:cNvSpPr>
          <p:nvPr>
            <p:ph idx="1"/>
          </p:nvPr>
        </p:nvSpPr>
        <p:spPr>
          <a:xfrm>
            <a:off x="1187625" y="2492896"/>
            <a:ext cx="7346776" cy="3418326"/>
          </a:xfrm>
        </p:spPr>
        <p:txBody>
          <a:bodyPr/>
          <a:lstStyle/>
          <a:p>
            <a:pPr marL="0" indent="0" algn="ctr">
              <a:buNone/>
            </a:pPr>
            <a:r>
              <a:rPr lang="cs-CZ" sz="3200" dirty="0">
                <a:solidFill>
                  <a:schemeClr val="tx1">
                    <a:lumMod val="65000"/>
                    <a:lumOff val="35000"/>
                  </a:schemeClr>
                </a:solidFill>
                <a:latin typeface="Calibri" panose="020F0502020204030204" pitchFamily="34" charset="0"/>
                <a:cs typeface="Calibri" panose="020F0502020204030204" pitchFamily="34" charset="0"/>
              </a:rPr>
              <a:t>Učitelovo očekávání vůči žákům</a:t>
            </a:r>
          </a:p>
          <a:p>
            <a:pPr marL="0" indent="0" algn="ctr">
              <a:buNone/>
            </a:pPr>
            <a:r>
              <a:rPr lang="cs-CZ" sz="3200" dirty="0">
                <a:solidFill>
                  <a:schemeClr val="tx1">
                    <a:lumMod val="65000"/>
                    <a:lumOff val="35000"/>
                  </a:schemeClr>
                </a:solidFill>
                <a:latin typeface="Calibri" panose="020F0502020204030204" pitchFamily="34" charset="0"/>
                <a:cs typeface="Calibri" panose="020F0502020204030204" pitchFamily="34" charset="0"/>
              </a:rPr>
              <a:t>Učitelovy postoje k žákům</a:t>
            </a:r>
          </a:p>
          <a:p>
            <a:pPr marL="0" indent="0">
              <a:buNone/>
            </a:pPr>
            <a:endParaRPr lang="cs-CZ" dirty="0"/>
          </a:p>
        </p:txBody>
      </p:sp>
    </p:spTree>
    <p:extLst>
      <p:ext uri="{BB962C8B-B14F-4D97-AF65-F5344CB8AC3E}">
        <p14:creationId xmlns:p14="http://schemas.microsoft.com/office/powerpoint/2010/main" val="3706809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45201" y="624110"/>
            <a:ext cx="6589199" cy="644650"/>
          </a:xfrm>
        </p:spPr>
        <p:txBody>
          <a:bodyPr>
            <a:normAutofit/>
          </a:bodyPr>
          <a:lstStyle/>
          <a:p>
            <a:r>
              <a:rPr lang="cs-CZ" dirty="0">
                <a:latin typeface="Calibri" panose="020F0502020204030204" pitchFamily="34" charset="0"/>
                <a:cs typeface="Calibri" panose="020F0502020204030204" pitchFamily="34" charset="0"/>
              </a:rPr>
              <a:t>Fáze utváření obrazu o žákovi</a:t>
            </a:r>
          </a:p>
        </p:txBody>
      </p:sp>
      <p:sp>
        <p:nvSpPr>
          <p:cNvPr id="3" name="Zástupný symbol pro obsah 2"/>
          <p:cNvSpPr>
            <a:spLocks noGrp="1"/>
          </p:cNvSpPr>
          <p:nvPr>
            <p:ph idx="1"/>
          </p:nvPr>
        </p:nvSpPr>
        <p:spPr>
          <a:xfrm>
            <a:off x="1187625" y="1628800"/>
            <a:ext cx="7343990" cy="4353686"/>
          </a:xfrm>
        </p:spPr>
        <p:txBody>
          <a:bodyPr>
            <a:normAutofit/>
          </a:bodyPr>
          <a:lstStyle/>
          <a:p>
            <a:pPr marL="0" indent="0">
              <a:buNone/>
            </a:pPr>
            <a:r>
              <a:rPr lang="cs-CZ" sz="2600" dirty="0">
                <a:latin typeface="Calibri" panose="020F0502020204030204" pitchFamily="34" charset="0"/>
                <a:cs typeface="Calibri" panose="020F0502020204030204" pitchFamily="34" charset="0"/>
              </a:rPr>
              <a:t>Obraz, který si učitel vytváří o žákovi, ovlivňuje jeho chování vůči žákovi.</a:t>
            </a:r>
          </a:p>
          <a:p>
            <a:pPr>
              <a:buNone/>
            </a:pPr>
            <a:r>
              <a:rPr lang="cs-CZ" sz="2200" i="1" dirty="0">
                <a:latin typeface="Calibri" panose="020F0502020204030204" pitchFamily="34" charset="0"/>
                <a:cs typeface="Calibri" panose="020F0502020204030204" pitchFamily="34" charset="0"/>
              </a:rPr>
              <a:t>A: „Ten Jarda je, ale rváč.“</a:t>
            </a:r>
            <a:endParaRPr lang="cs-CZ" sz="2200" dirty="0">
              <a:latin typeface="Calibri" panose="020F0502020204030204" pitchFamily="34" charset="0"/>
              <a:cs typeface="Calibri" panose="020F0502020204030204" pitchFamily="34" charset="0"/>
            </a:endParaRPr>
          </a:p>
          <a:p>
            <a:pPr>
              <a:buNone/>
            </a:pPr>
            <a:r>
              <a:rPr lang="cs-CZ" sz="2200" i="1" dirty="0">
                <a:latin typeface="Calibri" panose="020F0502020204030204" pitchFamily="34" charset="0"/>
                <a:cs typeface="Calibri" panose="020F0502020204030204" pitchFamily="34" charset="0"/>
              </a:rPr>
              <a:t>B: „</a:t>
            </a:r>
            <a:r>
              <a:rPr lang="cs-CZ" sz="2200" i="1" dirty="0" err="1">
                <a:latin typeface="Calibri" panose="020F0502020204030204" pitchFamily="34" charset="0"/>
                <a:cs typeface="Calibri" panose="020F0502020204030204" pitchFamily="34" charset="0"/>
              </a:rPr>
              <a:t>Rváč</a:t>
            </a:r>
            <a:r>
              <a:rPr lang="cs-CZ" sz="2200" i="1" dirty="0">
                <a:latin typeface="Calibri" panose="020F0502020204030204" pitchFamily="34" charset="0"/>
                <a:cs typeface="Calibri" panose="020F0502020204030204" pitchFamily="34" charset="0"/>
              </a:rPr>
              <a:t>? Vždyť je to docela tichý kluk, já ho mám na češtinu a nikdy se mi jako rváč neprojevoval.“</a:t>
            </a:r>
            <a:endParaRPr lang="cs-CZ" sz="2200" dirty="0">
              <a:latin typeface="Calibri" panose="020F0502020204030204" pitchFamily="34" charset="0"/>
              <a:cs typeface="Calibri" panose="020F0502020204030204" pitchFamily="34" charset="0"/>
            </a:endParaRPr>
          </a:p>
          <a:p>
            <a:pPr>
              <a:buNone/>
            </a:pPr>
            <a:r>
              <a:rPr lang="cs-CZ" sz="2200" i="1" dirty="0">
                <a:latin typeface="Calibri" panose="020F0502020204030204" pitchFamily="34" charset="0"/>
                <a:cs typeface="Calibri" panose="020F0502020204030204" pitchFamily="34" charset="0"/>
              </a:rPr>
              <a:t>A: „To bys viděla. V tomhle týdnu jsem ho musela už třikrát uklidňovat. Rval se s </a:t>
            </a:r>
            <a:r>
              <a:rPr lang="cs-CZ" sz="2200" i="1" dirty="0" err="1">
                <a:latin typeface="Calibri" panose="020F0502020204030204" pitchFamily="34" charset="0"/>
                <a:cs typeface="Calibri" panose="020F0502020204030204" pitchFamily="34" charset="0"/>
              </a:rPr>
              <a:t>klukama</a:t>
            </a:r>
            <a:r>
              <a:rPr lang="cs-CZ" sz="2200" i="1" dirty="0">
                <a:latin typeface="Calibri" panose="020F0502020204030204" pitchFamily="34" charset="0"/>
                <a:cs typeface="Calibri" panose="020F0502020204030204" pitchFamily="34" charset="0"/>
              </a:rPr>
              <a:t> před školou jako čert.“</a:t>
            </a:r>
            <a:endParaRPr lang="cs-CZ" sz="2200" dirty="0">
              <a:latin typeface="Calibri" panose="020F0502020204030204" pitchFamily="34" charset="0"/>
              <a:cs typeface="Calibri" panose="020F0502020204030204" pitchFamily="34" charset="0"/>
            </a:endParaRPr>
          </a:p>
          <a:p>
            <a:pPr>
              <a:buNone/>
            </a:pPr>
            <a:r>
              <a:rPr lang="cs-CZ" sz="2200" i="1" dirty="0">
                <a:latin typeface="Calibri" panose="020F0502020204030204" pitchFamily="34" charset="0"/>
                <a:cs typeface="Calibri" panose="020F0502020204030204" pitchFamily="34" charset="0"/>
              </a:rPr>
              <a:t>B: Češtinářka pokývala udiveně hlavou. Že bych se v něm mýlila?</a:t>
            </a:r>
            <a:endParaRPr lang="cs-CZ" sz="2200" dirty="0">
              <a:latin typeface="Calibri" panose="020F0502020204030204" pitchFamily="34" charset="0"/>
              <a:cs typeface="Calibri" panose="020F0502020204030204" pitchFamily="34" charset="0"/>
            </a:endParaRPr>
          </a:p>
          <a:p>
            <a:endParaRPr lang="cs-CZ"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63689" y="624110"/>
            <a:ext cx="6770712" cy="716658"/>
          </a:xfrm>
        </p:spPr>
        <p:txBody>
          <a:bodyPr/>
          <a:lstStyle/>
          <a:p>
            <a:r>
              <a:rPr lang="cs-CZ" dirty="0">
                <a:latin typeface="Calibri" panose="020F0502020204030204" pitchFamily="34" charset="0"/>
                <a:cs typeface="Calibri" panose="020F0502020204030204" pitchFamily="34" charset="0"/>
              </a:rPr>
              <a:t>Fáze utváření si obrazu o žákovi</a:t>
            </a:r>
          </a:p>
        </p:txBody>
      </p:sp>
      <p:sp>
        <p:nvSpPr>
          <p:cNvPr id="3" name="Zástupný symbol pro obsah 2"/>
          <p:cNvSpPr>
            <a:spLocks noGrp="1"/>
          </p:cNvSpPr>
          <p:nvPr>
            <p:ph idx="1"/>
          </p:nvPr>
        </p:nvSpPr>
        <p:spPr>
          <a:xfrm>
            <a:off x="1115616" y="1772816"/>
            <a:ext cx="7848871" cy="4320480"/>
          </a:xfrm>
        </p:spPr>
        <p:txBody>
          <a:bodyPr>
            <a:noAutofit/>
          </a:bodyPr>
          <a:lstStyle/>
          <a:p>
            <a:pPr marL="457200" indent="-457200">
              <a:buFont typeface="+mj-lt"/>
              <a:buAutoNum type="arabicPeriod"/>
            </a:pPr>
            <a:r>
              <a:rPr lang="cs-CZ" sz="2600" dirty="0">
                <a:latin typeface="Calibri" panose="020F0502020204030204" pitchFamily="34" charset="0"/>
                <a:cs typeface="Calibri" panose="020F0502020204030204" pitchFamily="34" charset="0"/>
              </a:rPr>
              <a:t>Sbírání a hodnocení – vnímání a přisuzování příčin.</a:t>
            </a:r>
          </a:p>
          <a:p>
            <a:pPr lvl="1" indent="-342900">
              <a:buFont typeface="Wingdings 3" panose="05040102010807070707" pitchFamily="18" charset="2"/>
              <a:buChar char="´"/>
            </a:pPr>
            <a:r>
              <a:rPr lang="cs-CZ" sz="2400" dirty="0">
                <a:latin typeface="Calibri" panose="020F0502020204030204" pitchFamily="34" charset="0"/>
                <a:cs typeface="Calibri" panose="020F0502020204030204" pitchFamily="34" charset="0"/>
              </a:rPr>
              <a:t>Interpretace chování – jsou to hypotézy nikoli fakta!</a:t>
            </a:r>
          </a:p>
          <a:p>
            <a:pPr lvl="1" indent="-342900">
              <a:buFont typeface="Wingdings 3" panose="05040102010807070707" pitchFamily="18" charset="2"/>
              <a:buChar char="´"/>
            </a:pPr>
            <a:r>
              <a:rPr lang="cs-CZ" sz="2400" dirty="0">
                <a:latin typeface="Calibri" panose="020F0502020204030204" pitchFamily="34" charset="0"/>
                <a:cs typeface="Calibri" panose="020F0502020204030204" pitchFamily="34" charset="0"/>
              </a:rPr>
              <a:t>Generalizace – víme o žákovi pouze útržky informací.</a:t>
            </a:r>
          </a:p>
          <a:p>
            <a:pPr lvl="1" indent="-342900">
              <a:buFont typeface="Wingdings 3" panose="05040102010807070707" pitchFamily="18" charset="2"/>
              <a:buChar char="´"/>
            </a:pPr>
            <a:r>
              <a:rPr lang="cs-CZ" sz="2400" dirty="0">
                <a:latin typeface="Calibri" panose="020F0502020204030204" pitchFamily="34" charset="0"/>
                <a:cs typeface="Calibri" panose="020F0502020204030204" pitchFamily="34" charset="0"/>
              </a:rPr>
              <a:t>Chyby vnímání – chyby sociálního vnímání.</a:t>
            </a:r>
          </a:p>
          <a:p>
            <a:pPr lvl="1" indent="-342900">
              <a:buFont typeface="Wingdings 3" panose="05040102010807070707" pitchFamily="18" charset="2"/>
              <a:buChar char="´"/>
            </a:pPr>
            <a:r>
              <a:rPr lang="cs-CZ" sz="2400" dirty="0">
                <a:latin typeface="Calibri" panose="020F0502020204030204" pitchFamily="34" charset="0"/>
                <a:cs typeface="Calibri" panose="020F0502020204030204" pitchFamily="34" charset="0"/>
              </a:rPr>
              <a:t>Kauzální atribuce – připisování příčin událostem.</a:t>
            </a:r>
          </a:p>
          <a:p>
            <a:pPr marL="457200" indent="-457200">
              <a:buFont typeface="+mj-lt"/>
              <a:buAutoNum type="arabicPeriod"/>
            </a:pPr>
            <a:r>
              <a:rPr lang="cs-CZ" sz="2600" dirty="0">
                <a:latin typeface="Calibri" panose="020F0502020204030204" pitchFamily="34" charset="0"/>
                <a:cs typeface="Calibri" panose="020F0502020204030204" pitchFamily="34" charset="0"/>
              </a:rPr>
              <a:t>Stálý obraz</a:t>
            </a:r>
          </a:p>
          <a:p>
            <a:pPr lvl="1" indent="-342900">
              <a:buFont typeface="Wingdings 3" panose="05040102010807070707" pitchFamily="18" charset="2"/>
              <a:buChar char="´"/>
            </a:pPr>
            <a:r>
              <a:rPr lang="cs-CZ" sz="2400" dirty="0">
                <a:latin typeface="Calibri" panose="020F0502020204030204" pitchFamily="34" charset="0"/>
                <a:cs typeface="Calibri" panose="020F0502020204030204" pitchFamily="34" charset="0"/>
              </a:rPr>
              <a:t>Podvědomá obrana vůči změně.</a:t>
            </a:r>
          </a:p>
          <a:p>
            <a:pPr lvl="1" indent="-342900">
              <a:buFont typeface="Wingdings 3" panose="05040102010807070707" pitchFamily="18" charset="2"/>
              <a:buChar char="´"/>
            </a:pPr>
            <a:r>
              <a:rPr lang="cs-CZ" sz="2400" dirty="0">
                <a:latin typeface="Calibri" panose="020F0502020204030204" pitchFamily="34" charset="0"/>
                <a:cs typeface="Calibri" panose="020F0502020204030204" pitchFamily="34" charset="0"/>
              </a:rPr>
              <a:t>Dobrý učitel pravidelně/stále přehodnocuje!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B36243-422A-47BD-A394-DE6AF8C79EC2}"/>
              </a:ext>
            </a:extLst>
          </p:cNvPr>
          <p:cNvSpPr>
            <a:spLocks noGrp="1"/>
          </p:cNvSpPr>
          <p:nvPr>
            <p:ph type="title"/>
          </p:nvPr>
        </p:nvSpPr>
        <p:spPr>
          <a:xfrm>
            <a:off x="1691680" y="476672"/>
            <a:ext cx="6589199" cy="644650"/>
          </a:xfrm>
        </p:spPr>
        <p:txBody>
          <a:bodyPr/>
          <a:lstStyle/>
          <a:p>
            <a:r>
              <a:rPr lang="cs-CZ" dirty="0">
                <a:latin typeface="Calibri" panose="020F0502020204030204" pitchFamily="34" charset="0"/>
                <a:cs typeface="Calibri" panose="020F0502020204030204" pitchFamily="34" charset="0"/>
              </a:rPr>
              <a:t>Mechanismy personální percepce</a:t>
            </a:r>
          </a:p>
        </p:txBody>
      </p:sp>
      <p:sp>
        <p:nvSpPr>
          <p:cNvPr id="3" name="Zástupný obsah 2">
            <a:extLst>
              <a:ext uri="{FF2B5EF4-FFF2-40B4-BE49-F238E27FC236}">
                <a16:creationId xmlns:a16="http://schemas.microsoft.com/office/drawing/2014/main" id="{ACCAA642-EB45-4136-A96F-F2B7943477FD}"/>
              </a:ext>
            </a:extLst>
          </p:cNvPr>
          <p:cNvSpPr>
            <a:spLocks noGrp="1"/>
          </p:cNvSpPr>
          <p:nvPr>
            <p:ph idx="1"/>
          </p:nvPr>
        </p:nvSpPr>
        <p:spPr>
          <a:xfrm>
            <a:off x="1061843" y="1340768"/>
            <a:ext cx="7848872" cy="5332014"/>
          </a:xfrm>
        </p:spPr>
        <p:txBody>
          <a:bodyPr>
            <a:noAutofit/>
          </a:bodyPr>
          <a:lstStyle/>
          <a:p>
            <a:pPr marL="0" indent="0">
              <a:buNone/>
            </a:pPr>
            <a:r>
              <a:rPr lang="cs-CZ" sz="2400" dirty="0">
                <a:latin typeface="Calibri" panose="020F0502020204030204" pitchFamily="34" charset="0"/>
                <a:cs typeface="Calibri" panose="020F0502020204030204" pitchFamily="34" charset="0"/>
              </a:rPr>
              <a:t>Haló efekt – první dojem, sympatie, antipatie.</a:t>
            </a:r>
          </a:p>
          <a:p>
            <a:pPr marL="0" indent="0">
              <a:buNone/>
            </a:pPr>
            <a:r>
              <a:rPr lang="cs-CZ" sz="2400" dirty="0">
                <a:latin typeface="Calibri" panose="020F0502020204030204" pitchFamily="34" charset="0"/>
                <a:cs typeface="Calibri" panose="020F0502020204030204" pitchFamily="34" charset="0"/>
              </a:rPr>
              <a:t>Kauzální </a:t>
            </a:r>
            <a:r>
              <a:rPr lang="cs-CZ" sz="2400" dirty="0" err="1">
                <a:latin typeface="Calibri" panose="020F0502020204030204" pitchFamily="34" charset="0"/>
                <a:cs typeface="Calibri" panose="020F0502020204030204" pitchFamily="34" charset="0"/>
              </a:rPr>
              <a:t>atribuce</a:t>
            </a:r>
            <a:r>
              <a:rPr lang="cs-CZ" sz="2400" dirty="0">
                <a:latin typeface="Calibri" panose="020F0502020204030204" pitchFamily="34" charset="0"/>
                <a:cs typeface="Calibri" panose="020F0502020204030204" pitchFamily="34" charset="0"/>
              </a:rPr>
              <a:t> – chybné procesy připisování příčin.</a:t>
            </a:r>
          </a:p>
          <a:p>
            <a:pPr>
              <a:buFont typeface="Wingdings 3" panose="05040102010807070707" pitchFamily="18" charset="2"/>
              <a:buChar char="´"/>
            </a:pPr>
            <a:r>
              <a:rPr lang="cs-CZ" sz="2400" dirty="0">
                <a:latin typeface="Calibri" panose="020F0502020204030204" pitchFamily="34" charset="0"/>
                <a:cs typeface="Calibri" panose="020F0502020204030204" pitchFamily="34" charset="0"/>
              </a:rPr>
              <a:t>Povzbudivá = neúspěch je považován za výjimečné selhání.</a:t>
            </a:r>
          </a:p>
          <a:p>
            <a:pPr>
              <a:buFont typeface="Wingdings 3" panose="05040102010807070707" pitchFamily="18" charset="2"/>
              <a:buChar char="´"/>
            </a:pPr>
            <a:r>
              <a:rPr lang="cs-CZ" sz="2400" dirty="0">
                <a:latin typeface="Calibri" panose="020F0502020204030204" pitchFamily="34" charset="0"/>
                <a:cs typeface="Calibri" panose="020F0502020204030204" pitchFamily="34" charset="0"/>
              </a:rPr>
              <a:t> Tlumivá = úspěch je považován za náhodu.</a:t>
            </a:r>
          </a:p>
          <a:p>
            <a:pPr>
              <a:buFont typeface="Wingdings 3" panose="05040102010807070707" pitchFamily="18" charset="2"/>
              <a:buChar char="´"/>
            </a:pPr>
            <a:endParaRPr lang="cs-CZ" sz="1050" dirty="0">
              <a:latin typeface="Calibri" panose="020F0502020204030204" pitchFamily="34" charset="0"/>
              <a:cs typeface="Calibri" panose="020F0502020204030204" pitchFamily="34" charset="0"/>
            </a:endParaRPr>
          </a:p>
          <a:p>
            <a:pPr marL="0" indent="0">
              <a:buNone/>
            </a:pPr>
            <a:r>
              <a:rPr lang="cs-CZ" sz="2400" dirty="0">
                <a:latin typeface="Calibri" panose="020F0502020204030204" pitchFamily="34" charset="0"/>
                <a:cs typeface="Calibri" panose="020F0502020204030204" pitchFamily="34" charset="0"/>
              </a:rPr>
              <a:t>Následek = žák je demotivován učitelovým zkresleným hodnocením.</a:t>
            </a:r>
          </a:p>
          <a:p>
            <a:pPr>
              <a:buFont typeface="Wingdings 3" panose="05040102010807070707" pitchFamily="18" charset="2"/>
              <a:buChar char="´"/>
            </a:pPr>
            <a:r>
              <a:rPr lang="cs-CZ" sz="2400" dirty="0">
                <a:latin typeface="Calibri" panose="020F0502020204030204" pitchFamily="34" charset="0"/>
                <a:cs typeface="Calibri" panose="020F0502020204030204" pitchFamily="34" charset="0"/>
              </a:rPr>
              <a:t>Relativně stálé školní neúspěchy.</a:t>
            </a:r>
          </a:p>
          <a:p>
            <a:pPr>
              <a:buFont typeface="Wingdings 3" panose="05040102010807070707" pitchFamily="18" charset="2"/>
              <a:buChar char="´"/>
            </a:pPr>
            <a:r>
              <a:rPr lang="cs-CZ" sz="2400" dirty="0">
                <a:latin typeface="Calibri" panose="020F0502020204030204" pitchFamily="34" charset="0"/>
                <a:cs typeface="Calibri" panose="020F0502020204030204" pitchFamily="34" charset="0"/>
              </a:rPr>
              <a:t>Nízké očekávání učitele promítané do chování vůči žákovi a jeho hodnocení zpětně ovlivňuje žákovo sebehodnocení, sebemotivaci, a tím i autoregulaci jeho učení. </a:t>
            </a:r>
          </a:p>
          <a:p>
            <a:pPr>
              <a:buFont typeface="Wingdings 3" panose="05040102010807070707" pitchFamily="18" charset="2"/>
              <a:buChar char="´"/>
            </a:pPr>
            <a:r>
              <a:rPr lang="cs-CZ" sz="2400" dirty="0">
                <a:latin typeface="Calibri" panose="020F0502020204030204" pitchFamily="34" charset="0"/>
                <a:cs typeface="Calibri" panose="020F0502020204030204" pitchFamily="34" charset="0"/>
              </a:rPr>
              <a:t>To se promítá do celkového sebepojetí žáka. </a:t>
            </a:r>
            <a:endParaRPr lang="en-US" sz="2400" dirty="0">
              <a:latin typeface="Calibri" panose="020F0502020204030204" pitchFamily="34" charset="0"/>
              <a:cs typeface="Calibri" panose="020F0502020204030204" pitchFamily="34" charset="0"/>
            </a:endParaRPr>
          </a:p>
          <a:p>
            <a:endParaRPr lang="cs-CZ" sz="2400" dirty="0"/>
          </a:p>
        </p:txBody>
      </p:sp>
    </p:spTree>
    <p:extLst>
      <p:ext uri="{BB962C8B-B14F-4D97-AF65-F5344CB8AC3E}">
        <p14:creationId xmlns:p14="http://schemas.microsoft.com/office/powerpoint/2010/main" val="3213606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835696" y="476672"/>
            <a:ext cx="6589199" cy="716658"/>
          </a:xfrm>
        </p:spPr>
        <p:txBody>
          <a:bodyPr/>
          <a:lstStyle/>
          <a:p>
            <a:r>
              <a:rPr lang="cs-CZ" dirty="0">
                <a:latin typeface="Calibri" panose="020F0502020204030204" pitchFamily="34" charset="0"/>
                <a:cs typeface="Calibri" panose="020F0502020204030204" pitchFamily="34" charset="0"/>
              </a:rPr>
              <a:t>Kauzální atribuce</a:t>
            </a:r>
          </a:p>
        </p:txBody>
      </p:sp>
      <p:sp>
        <p:nvSpPr>
          <p:cNvPr id="3" name="Zástupný symbol pro obsah 2"/>
          <p:cNvSpPr>
            <a:spLocks noGrp="1"/>
          </p:cNvSpPr>
          <p:nvPr>
            <p:ph idx="1"/>
          </p:nvPr>
        </p:nvSpPr>
        <p:spPr>
          <a:xfrm>
            <a:off x="971600" y="1340768"/>
            <a:ext cx="7715200" cy="5256584"/>
          </a:xfrm>
        </p:spPr>
        <p:txBody>
          <a:bodyPr>
            <a:normAutofit lnSpcReduction="10000"/>
          </a:bodyPr>
          <a:lstStyle/>
          <a:p>
            <a:pPr marL="0" indent="0">
              <a:buNone/>
            </a:pPr>
            <a:r>
              <a:rPr lang="cs-CZ" sz="2400" dirty="0">
                <a:latin typeface="Calibri" panose="020F0502020204030204" pitchFamily="34" charset="0"/>
                <a:cs typeface="Calibri" panose="020F0502020204030204" pitchFamily="34" charset="0"/>
              </a:rPr>
              <a:t>Interpretace chování, výkonu, činnosti žáka z hlediska předpokládaných příčin. Podstatné je, zda je příčina chování, výsledku činnosti nebo výkonu vnímána jako.</a:t>
            </a:r>
          </a:p>
          <a:p>
            <a:pPr lvl="1"/>
            <a:r>
              <a:rPr lang="cs-CZ" sz="2400" dirty="0">
                <a:latin typeface="Calibri" panose="020F0502020204030204" pitchFamily="34" charset="0"/>
                <a:cs typeface="Calibri" panose="020F0502020204030204" pitchFamily="34" charset="0"/>
              </a:rPr>
              <a:t>Vnitřní nebo vnější (vzhledem k žákovi).</a:t>
            </a:r>
          </a:p>
          <a:p>
            <a:pPr lvl="1"/>
            <a:r>
              <a:rPr lang="cs-CZ" sz="2400" dirty="0">
                <a:latin typeface="Calibri" panose="020F0502020204030204" pitchFamily="34" charset="0"/>
                <a:cs typeface="Calibri" panose="020F0502020204030204" pitchFamily="34" charset="0"/>
              </a:rPr>
              <a:t>Stabilní nebo nestabilní.</a:t>
            </a:r>
          </a:p>
          <a:p>
            <a:pPr lvl="1"/>
            <a:r>
              <a:rPr lang="cs-CZ" sz="2400" dirty="0">
                <a:latin typeface="Calibri" panose="020F0502020204030204" pitchFamily="34" charset="0"/>
                <a:cs typeface="Calibri" panose="020F0502020204030204" pitchFamily="34" charset="0"/>
              </a:rPr>
              <a:t>Žákem ovlivnitelná nebo neovlivnitelná.</a:t>
            </a:r>
          </a:p>
          <a:p>
            <a:pPr marL="0" indent="0">
              <a:buNone/>
            </a:pPr>
            <a:r>
              <a:rPr lang="cs-CZ" sz="2400" dirty="0">
                <a:latin typeface="Calibri" panose="020F0502020204030204" pitchFamily="34" charset="0"/>
                <a:cs typeface="Calibri" panose="020F0502020204030204" pitchFamily="34" charset="0"/>
              </a:rPr>
              <a:t>Podněcuje učitelovu emotivní reakci, která se odráží v jeho chování k žákovi. Žák si toto chování vysvětluje na základě představy o sobě.</a:t>
            </a:r>
          </a:p>
          <a:p>
            <a:pPr lvl="1"/>
            <a:r>
              <a:rPr lang="cs-CZ" sz="2400" dirty="0">
                <a:latin typeface="Calibri" panose="020F0502020204030204" pitchFamily="34" charset="0"/>
                <a:cs typeface="Calibri" panose="020F0502020204030204" pitchFamily="34" charset="0"/>
              </a:rPr>
              <a:t>V přijetí učitelovy interpretace a následného sebehodnocení (a posléze třeba i změně sebeobrazu).</a:t>
            </a:r>
          </a:p>
          <a:p>
            <a:pPr lvl="1"/>
            <a:r>
              <a:rPr lang="cs-CZ" sz="2400" dirty="0">
                <a:latin typeface="Calibri" panose="020F0502020204030204" pitchFamily="34" charset="0"/>
                <a:cs typeface="Calibri" panose="020F0502020204030204" pitchFamily="34" charset="0"/>
              </a:rPr>
              <a:t>Odmítnutí učitelova pohledu a v negativním postoji k jeho osobě.</a:t>
            </a:r>
          </a:p>
          <a:p>
            <a:endParaRPr lang="cs-CZ" sz="2400" dirty="0">
              <a:latin typeface="Calibri" panose="020F0502020204030204" pitchFamily="34" charset="0"/>
              <a:cs typeface="Calibri" panose="020F0502020204030204" pitchFamily="34" charset="0"/>
            </a:endParaRPr>
          </a:p>
          <a:p>
            <a:pPr lvl="1"/>
            <a:endParaRPr lang="cs-CZ"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45201" y="624110"/>
            <a:ext cx="6589199" cy="860674"/>
          </a:xfrm>
        </p:spPr>
        <p:txBody>
          <a:bodyPr/>
          <a:lstStyle/>
          <a:p>
            <a:r>
              <a:rPr lang="cs-CZ" dirty="0">
                <a:latin typeface="Calibri" panose="020F0502020204030204" pitchFamily="34" charset="0"/>
                <a:cs typeface="Calibri" panose="020F0502020204030204" pitchFamily="34" charset="0"/>
              </a:rPr>
              <a:t>Chyby sociálního vnímání</a:t>
            </a:r>
          </a:p>
        </p:txBody>
      </p:sp>
      <p:sp>
        <p:nvSpPr>
          <p:cNvPr id="3" name="Zástupný symbol pro obsah 2"/>
          <p:cNvSpPr>
            <a:spLocks noGrp="1"/>
          </p:cNvSpPr>
          <p:nvPr>
            <p:ph idx="1"/>
          </p:nvPr>
        </p:nvSpPr>
        <p:spPr>
          <a:xfrm>
            <a:off x="1259633" y="2133600"/>
            <a:ext cx="7274768" cy="3777622"/>
          </a:xfrm>
        </p:spPr>
        <p:txBody>
          <a:bodyPr/>
          <a:lstStyle/>
          <a:p>
            <a:r>
              <a:rPr lang="cs-CZ" sz="2400" dirty="0" err="1">
                <a:latin typeface="Calibri" panose="020F0502020204030204" pitchFamily="34" charset="0"/>
                <a:cs typeface="Calibri" panose="020F0502020204030204" pitchFamily="34" charset="0"/>
              </a:rPr>
              <a:t>Pygmalion</a:t>
            </a:r>
            <a:r>
              <a:rPr lang="cs-CZ" sz="2400" dirty="0">
                <a:latin typeface="Calibri" panose="020F0502020204030204" pitchFamily="34" charset="0"/>
                <a:cs typeface="Calibri" panose="020F0502020204030204" pitchFamily="34" charset="0"/>
              </a:rPr>
              <a:t>/</a:t>
            </a:r>
            <a:r>
              <a:rPr lang="cs-CZ" sz="2400" dirty="0" err="1">
                <a:latin typeface="Calibri" panose="020F0502020204030204" pitchFamily="34" charset="0"/>
                <a:cs typeface="Calibri" panose="020F0502020204030204" pitchFamily="34" charset="0"/>
              </a:rPr>
              <a:t>Galatea</a:t>
            </a:r>
            <a:r>
              <a:rPr lang="cs-CZ" sz="2400" dirty="0">
                <a:latin typeface="Calibri" panose="020F0502020204030204" pitchFamily="34" charset="0"/>
                <a:cs typeface="Calibri" panose="020F0502020204030204" pitchFamily="34" charset="0"/>
              </a:rPr>
              <a:t> efekt</a:t>
            </a:r>
          </a:p>
          <a:p>
            <a:r>
              <a:rPr lang="cs-CZ" sz="2400" dirty="0">
                <a:latin typeface="Calibri" panose="020F0502020204030204" pitchFamily="34" charset="0"/>
                <a:cs typeface="Calibri" panose="020F0502020204030204" pitchFamily="34" charset="0"/>
              </a:rPr>
              <a:t>Golem efekt</a:t>
            </a:r>
          </a:p>
          <a:p>
            <a:pPr>
              <a:buNone/>
            </a:pPr>
            <a:endParaRPr lang="cs-CZ"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835697" y="624110"/>
            <a:ext cx="6192688" cy="716658"/>
          </a:xfrm>
        </p:spPr>
        <p:txBody>
          <a:bodyPr>
            <a:normAutofit/>
          </a:bodyPr>
          <a:lstStyle/>
          <a:p>
            <a:r>
              <a:rPr lang="cs-CZ" dirty="0">
                <a:latin typeface="Calibri" panose="020F0502020204030204" pitchFamily="34" charset="0"/>
                <a:cs typeface="Calibri" panose="020F0502020204030204" pitchFamily="34" charset="0"/>
              </a:rPr>
              <a:t>Učitelovo očekávání vůči žákům</a:t>
            </a:r>
          </a:p>
        </p:txBody>
      </p:sp>
      <p:sp>
        <p:nvSpPr>
          <p:cNvPr id="3" name="Zástupný symbol pro obsah 2"/>
          <p:cNvSpPr>
            <a:spLocks noGrp="1"/>
          </p:cNvSpPr>
          <p:nvPr>
            <p:ph idx="1"/>
          </p:nvPr>
        </p:nvSpPr>
        <p:spPr>
          <a:xfrm>
            <a:off x="1259633" y="2133600"/>
            <a:ext cx="6840759" cy="3777622"/>
          </a:xfrm>
        </p:spPr>
        <p:txBody>
          <a:bodyPr>
            <a:normAutofit lnSpcReduction="10000"/>
          </a:bodyPr>
          <a:lstStyle/>
          <a:p>
            <a:pPr marL="0" indent="0">
              <a:lnSpc>
                <a:spcPct val="107000"/>
              </a:lnSpc>
              <a:spcAft>
                <a:spcPts val="800"/>
              </a:spcAft>
              <a:buNone/>
            </a:pPr>
            <a:r>
              <a:rPr lang="cs-CZ" sz="2400" i="1" kern="1200" dirty="0">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Na začátku školního roku byli učitelé v první třídě jedné základní školy informováni o tom, že někteří žáci (ve skutečnosti zcela náhodně vybraní) mají mnohem větší schopnost rozvíjet svůj intelektový potenciál než ostatní. Na konci roku žáci, kteří byli předem označeni jako nadanější, nejenže udělali větší pokrok než ostatní, ale objektivně dosáhli v testech takových výsledků, jaké jim byly předvídány.</a:t>
            </a:r>
            <a:endParaRPr lang="cs-CZ"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cs-CZ" sz="1600" kern="1200" dirty="0">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(Zdroj: </a:t>
            </a:r>
            <a:r>
              <a:rPr lang="cs-CZ" sz="1600" kern="1200" dirty="0" err="1">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Auger</a:t>
            </a:r>
            <a:r>
              <a:rPr lang="cs-CZ" sz="1600" kern="1200" dirty="0">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 a </a:t>
            </a:r>
            <a:r>
              <a:rPr lang="cs-CZ" sz="1600" kern="1200" dirty="0" err="1">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Boucharlat</a:t>
            </a:r>
            <a:r>
              <a:rPr lang="cs-CZ" sz="1600" kern="1200" dirty="0">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 2005, s. 37-38)</a:t>
            </a:r>
            <a:endParaRPr lang="cs-CZ"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45201" y="624110"/>
            <a:ext cx="4787039" cy="799426"/>
          </a:xfrm>
        </p:spPr>
        <p:txBody>
          <a:bodyPr/>
          <a:lstStyle/>
          <a:p>
            <a:r>
              <a:rPr lang="cs-CZ" dirty="0">
                <a:latin typeface="Calibri" panose="020F0502020204030204" pitchFamily="34" charset="0"/>
                <a:cs typeface="Calibri" panose="020F0502020204030204" pitchFamily="34" charset="0"/>
              </a:rPr>
              <a:t>Učitelův postoj k žákům</a:t>
            </a:r>
          </a:p>
        </p:txBody>
      </p:sp>
      <p:sp>
        <p:nvSpPr>
          <p:cNvPr id="3" name="Zástupný symbol pro obsah 2"/>
          <p:cNvSpPr>
            <a:spLocks noGrp="1"/>
          </p:cNvSpPr>
          <p:nvPr>
            <p:ph idx="1"/>
          </p:nvPr>
        </p:nvSpPr>
        <p:spPr>
          <a:xfrm>
            <a:off x="1115616" y="1423536"/>
            <a:ext cx="7571184" cy="5029800"/>
          </a:xfrm>
        </p:spPr>
        <p:txBody>
          <a:bodyPr>
            <a:noAutofit/>
          </a:bodyPr>
          <a:lstStyle/>
          <a:p>
            <a:pPr marL="342900" lvl="0" indent="-342900">
              <a:lnSpc>
                <a:spcPct val="107000"/>
              </a:lnSpc>
              <a:spcAft>
                <a:spcPts val="800"/>
              </a:spcAft>
              <a:buFont typeface="Wingdings 3" panose="05040102010807070707" pitchFamily="18" charset="2"/>
              <a:buChar char=""/>
              <a:tabLst>
                <a:tab pos="457200" algn="l"/>
              </a:tabLst>
            </a:pPr>
            <a:r>
              <a:rPr lang="cs-CZ" sz="2400" dirty="0">
                <a:solidFill>
                  <a:srgbClr val="404040"/>
                </a:solidFill>
                <a:latin typeface="Calibri" panose="020F0502020204030204" pitchFamily="34" charset="0"/>
                <a:ea typeface="Times New Roman" panose="02020603050405020304" pitchFamily="18" charset="0"/>
                <a:cs typeface="Calibri" panose="020F0502020204030204" pitchFamily="34" charset="0"/>
              </a:rPr>
              <a:t>H</a:t>
            </a:r>
            <a:r>
              <a:rPr lang="cs-CZ" sz="2400" kern="1200" dirty="0">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odnotící vztah, odráží se v něm nejen rozumové poznání, ale i citové hodnocení žáka.</a:t>
            </a:r>
            <a:endParaRPr lang="cs-CZ" sz="24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Wingdings 3" panose="05040102010807070707" pitchFamily="18" charset="2"/>
              <a:buChar char=""/>
              <a:tabLst>
                <a:tab pos="457200" algn="l"/>
              </a:tabLst>
            </a:pPr>
            <a:r>
              <a:rPr lang="cs-CZ" sz="2400" dirty="0">
                <a:solidFill>
                  <a:srgbClr val="404040"/>
                </a:solidFill>
                <a:latin typeface="Calibri" panose="020F0502020204030204" pitchFamily="34" charset="0"/>
                <a:ea typeface="Times New Roman" panose="02020603050405020304" pitchFamily="18" charset="0"/>
                <a:cs typeface="Calibri" panose="020F0502020204030204" pitchFamily="34" charset="0"/>
              </a:rPr>
              <a:t>T</a:t>
            </a:r>
            <a:r>
              <a:rPr lang="cs-CZ" sz="2400" kern="1200" dirty="0">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endence reagovat na určité pedagogické situace, skupiny žáků, jednotlivce (ale též na věci, názory) poměrně stálým způsobem.</a:t>
            </a:r>
            <a:endParaRPr lang="cs-CZ" sz="2400" kern="100" dirty="0">
              <a:effectLst/>
              <a:latin typeface="Calibri" panose="020F0502020204030204" pitchFamily="34" charset="0"/>
              <a:ea typeface="Calibri" panose="020F0502020204030204" pitchFamily="34" charset="0"/>
              <a:cs typeface="Calibri" panose="020F0502020204030204" pitchFamily="34" charset="0"/>
            </a:endParaRPr>
          </a:p>
          <a:p>
            <a:r>
              <a:rPr lang="cs-CZ" sz="2400" dirty="0">
                <a:solidFill>
                  <a:srgbClr val="404040"/>
                </a:solidFill>
                <a:latin typeface="Calibri" panose="020F0502020204030204" pitchFamily="34" charset="0"/>
                <a:ea typeface="Times New Roman" panose="02020603050405020304" pitchFamily="18" charset="0"/>
                <a:cs typeface="Calibri" panose="020F0502020204030204" pitchFamily="34" charset="0"/>
              </a:rPr>
              <a:t>U</a:t>
            </a:r>
            <a:r>
              <a:rPr lang="cs-CZ" sz="2400" kern="1200" dirty="0">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čitelé mají </a:t>
            </a:r>
            <a:r>
              <a:rPr lang="cs-CZ" sz="2400" b="1" kern="1200" dirty="0">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vyhraněný postoj</a:t>
            </a:r>
            <a:r>
              <a:rPr lang="cs-CZ" sz="2400" kern="1200" dirty="0">
                <a:solidFill>
                  <a:srgbClr val="404040"/>
                </a:solidFill>
                <a:effectLst/>
                <a:latin typeface="Calibri" panose="020F0502020204030204" pitchFamily="34" charset="0"/>
                <a:ea typeface="Times New Roman" panose="02020603050405020304" pitchFamily="18" charset="0"/>
                <a:cs typeface="Calibri" panose="020F0502020204030204" pitchFamily="34" charset="0"/>
              </a:rPr>
              <a:t> – ať už kladný nebo záporný – k více než dvěma třetinám žáků. Vyhraněný postoj vede učitele k tomu, že si všímají některých žáků více než jiných. Nejen to: žáky, k nimž mají kladný postoj, významně často nadhodnocují, žáky, k nimž mají záporný.</a:t>
            </a:r>
            <a:endParaRPr lang="cs-CZ" sz="2400" dirty="0">
              <a:latin typeface="Calibri" panose="020F0502020204030204" pitchFamily="34" charset="0"/>
              <a:cs typeface="Calibri" panose="020F0502020204030204" pitchFamily="34" charset="0"/>
            </a:endParaRPr>
          </a:p>
          <a:p>
            <a:endParaRPr lang="cs-CZ" sz="2800" dirty="0"/>
          </a:p>
        </p:txBody>
      </p:sp>
    </p:spTree>
    <p:extLst>
      <p:ext uri="{BB962C8B-B14F-4D97-AF65-F5344CB8AC3E}">
        <p14:creationId xmlns:p14="http://schemas.microsoft.com/office/powerpoint/2010/main" val="46604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45201" y="624110"/>
            <a:ext cx="6589199" cy="860674"/>
          </a:xfrm>
        </p:spPr>
        <p:txBody>
          <a:bodyPr/>
          <a:lstStyle/>
          <a:p>
            <a:r>
              <a:rPr lang="cs-CZ" dirty="0">
                <a:latin typeface="Calibri" panose="020F0502020204030204" pitchFamily="34" charset="0"/>
                <a:cs typeface="Calibri" panose="020F0502020204030204" pitchFamily="34" charset="0"/>
              </a:rPr>
              <a:t>Faktory tvorby učitelova postoje</a:t>
            </a:r>
          </a:p>
        </p:txBody>
      </p:sp>
      <p:sp>
        <p:nvSpPr>
          <p:cNvPr id="3" name="Zástupný symbol pro obsah 2"/>
          <p:cNvSpPr>
            <a:spLocks noGrp="1"/>
          </p:cNvSpPr>
          <p:nvPr>
            <p:ph idx="1"/>
          </p:nvPr>
        </p:nvSpPr>
        <p:spPr>
          <a:xfrm>
            <a:off x="1115616" y="1772816"/>
            <a:ext cx="7418784" cy="3777622"/>
          </a:xfrm>
        </p:spPr>
        <p:txBody>
          <a:bodyPr>
            <a:normAutofit/>
          </a:bodyPr>
          <a:lstStyle/>
          <a:p>
            <a:pPr marL="514350" indent="-514350">
              <a:buFont typeface="+mj-lt"/>
              <a:buAutoNum type="arabicPeriod"/>
            </a:pPr>
            <a:r>
              <a:rPr lang="cs-CZ" sz="2400" dirty="0">
                <a:latin typeface="Calibri" panose="020F0502020204030204" pitchFamily="34" charset="0"/>
                <a:cs typeface="Calibri" panose="020F0502020204030204" pitchFamily="34" charset="0"/>
              </a:rPr>
              <a:t>Učitel samotný – jeho sociální role.</a:t>
            </a:r>
          </a:p>
          <a:p>
            <a:pPr marL="514350" indent="-514350">
              <a:buFont typeface="+mj-lt"/>
              <a:buAutoNum type="arabicPeriod"/>
            </a:pPr>
            <a:r>
              <a:rPr lang="cs-CZ" sz="2400" dirty="0">
                <a:latin typeface="Calibri" panose="020F0502020204030204" pitchFamily="34" charset="0"/>
                <a:cs typeface="Calibri" panose="020F0502020204030204" pitchFamily="34" charset="0"/>
              </a:rPr>
              <a:t>Charakteristiky žáků – matoucí role.</a:t>
            </a:r>
          </a:p>
          <a:p>
            <a:pPr marL="514350" indent="-514350">
              <a:buFont typeface="+mj-lt"/>
              <a:buAutoNum type="arabicPeriod"/>
            </a:pPr>
            <a:r>
              <a:rPr lang="cs-CZ" sz="2400" dirty="0">
                <a:latin typeface="Calibri" panose="020F0502020204030204" pitchFamily="34" charset="0"/>
                <a:cs typeface="Calibri" panose="020F0502020204030204" pitchFamily="34" charset="0"/>
              </a:rPr>
              <a:t>Vyučovací předmět.</a:t>
            </a:r>
          </a:p>
          <a:p>
            <a:pPr marL="514350" indent="-514350">
              <a:buFont typeface="+mj-lt"/>
              <a:buAutoNum type="arabicPeriod"/>
            </a:pPr>
            <a:r>
              <a:rPr lang="cs-CZ" sz="2400" dirty="0">
                <a:latin typeface="Calibri" panose="020F0502020204030204" pitchFamily="34" charset="0"/>
                <a:cs typeface="Calibri" panose="020F0502020204030204" pitchFamily="34" charset="0"/>
              </a:rPr>
              <a:t>Kontext, v němž je žák posuzován.</a:t>
            </a:r>
          </a:p>
        </p:txBody>
      </p:sp>
      <p:pic>
        <p:nvPicPr>
          <p:cNvPr id="7" name="Obrázek 6">
            <a:extLst>
              <a:ext uri="{FF2B5EF4-FFF2-40B4-BE49-F238E27FC236}">
                <a16:creationId xmlns:a16="http://schemas.microsoft.com/office/drawing/2014/main" id="{13E85A6F-DD93-49A8-9AF9-61912C7CB5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4005064"/>
            <a:ext cx="3355090" cy="2254200"/>
          </a:xfrm>
          <a:prstGeom prst="rect">
            <a:avLst/>
          </a:prstGeom>
        </p:spPr>
      </p:pic>
      <p:sp>
        <p:nvSpPr>
          <p:cNvPr id="9" name="TextovéPole 8">
            <a:extLst>
              <a:ext uri="{FF2B5EF4-FFF2-40B4-BE49-F238E27FC236}">
                <a16:creationId xmlns:a16="http://schemas.microsoft.com/office/drawing/2014/main" id="{6586A42A-06E6-4D92-A13A-497594BAFE38}"/>
              </a:ext>
            </a:extLst>
          </p:cNvPr>
          <p:cNvSpPr txBox="1"/>
          <p:nvPr/>
        </p:nvSpPr>
        <p:spPr>
          <a:xfrm>
            <a:off x="2771800" y="6381328"/>
            <a:ext cx="4104456" cy="338554"/>
          </a:xfrm>
          <a:prstGeom prst="rect">
            <a:avLst/>
          </a:prstGeom>
          <a:noFill/>
        </p:spPr>
        <p:txBody>
          <a:bodyPr wrap="square" rtlCol="0">
            <a:spAutoFit/>
          </a:bodyPr>
          <a:lstStyle/>
          <a:p>
            <a:r>
              <a:rPr lang="cs-CZ" sz="1600" dirty="0"/>
              <a:t>Zdroj: pixabay.com (volné dílo)</a:t>
            </a:r>
          </a:p>
        </p:txBody>
      </p:sp>
    </p:spTree>
    <p:extLst>
      <p:ext uri="{BB962C8B-B14F-4D97-AF65-F5344CB8AC3E}">
        <p14:creationId xmlns:p14="http://schemas.microsoft.com/office/powerpoint/2010/main" val="1134260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411760" y="624110"/>
            <a:ext cx="3456384" cy="860674"/>
          </a:xfrm>
        </p:spPr>
        <p:txBody>
          <a:bodyPr/>
          <a:lstStyle/>
          <a:p>
            <a:r>
              <a:rPr lang="cs-CZ" dirty="0">
                <a:latin typeface="Calibri" panose="020F0502020204030204" pitchFamily="34" charset="0"/>
                <a:cs typeface="Calibri" panose="020F0502020204030204" pitchFamily="34" charset="0"/>
              </a:rPr>
              <a:t>Postoje k žákům</a:t>
            </a:r>
          </a:p>
        </p:txBody>
      </p:sp>
      <p:sp>
        <p:nvSpPr>
          <p:cNvPr id="3" name="Zástupný symbol pro obsah 2"/>
          <p:cNvSpPr>
            <a:spLocks noGrp="1"/>
          </p:cNvSpPr>
          <p:nvPr>
            <p:ph idx="1"/>
          </p:nvPr>
        </p:nvSpPr>
        <p:spPr>
          <a:xfrm>
            <a:off x="1115617" y="2133600"/>
            <a:ext cx="7418784" cy="3777622"/>
          </a:xfrm>
        </p:spPr>
        <p:txBody>
          <a:bodyPr>
            <a:normAutofit fontScale="92500" lnSpcReduction="10000"/>
          </a:bodyPr>
          <a:lstStyle/>
          <a:p>
            <a:pPr marL="514350" indent="-514350">
              <a:buFont typeface="+mj-lt"/>
              <a:buAutoNum type="arabicPeriod"/>
            </a:pPr>
            <a:r>
              <a:rPr lang="cs-CZ" sz="2400" dirty="0">
                <a:latin typeface="Calibri" panose="020F0502020204030204" pitchFamily="34" charset="0"/>
                <a:cs typeface="Calibri" panose="020F0502020204030204" pitchFamily="34" charset="0"/>
              </a:rPr>
              <a:t>Výrazně kladný</a:t>
            </a:r>
          </a:p>
          <a:p>
            <a:pPr marL="514350" indent="-514350">
              <a:buFont typeface="+mj-lt"/>
              <a:buAutoNum type="arabicPeriod"/>
            </a:pPr>
            <a:r>
              <a:rPr lang="cs-CZ" sz="2400" dirty="0">
                <a:latin typeface="Calibri" panose="020F0502020204030204" pitchFamily="34" charset="0"/>
                <a:cs typeface="Calibri" panose="020F0502020204030204" pitchFamily="34" charset="0"/>
              </a:rPr>
              <a:t>Mírně kladný</a:t>
            </a:r>
          </a:p>
          <a:p>
            <a:pPr marL="514350" indent="-514350">
              <a:buFont typeface="+mj-lt"/>
              <a:buAutoNum type="arabicPeriod"/>
            </a:pPr>
            <a:r>
              <a:rPr lang="cs-CZ" sz="2400" dirty="0">
                <a:latin typeface="Calibri" panose="020F0502020204030204" pitchFamily="34" charset="0"/>
                <a:cs typeface="Calibri" panose="020F0502020204030204" pitchFamily="34" charset="0"/>
              </a:rPr>
              <a:t>Neutrální </a:t>
            </a:r>
          </a:p>
          <a:p>
            <a:pPr marL="514350" indent="-514350">
              <a:buFont typeface="+mj-lt"/>
              <a:buAutoNum type="arabicPeriod"/>
            </a:pPr>
            <a:r>
              <a:rPr lang="cs-CZ" sz="2400" dirty="0">
                <a:latin typeface="Calibri" panose="020F0502020204030204" pitchFamily="34" charset="0"/>
                <a:cs typeface="Calibri" panose="020F0502020204030204" pitchFamily="34" charset="0"/>
              </a:rPr>
              <a:t>Záporný</a:t>
            </a:r>
          </a:p>
          <a:p>
            <a:pPr marL="514350" indent="-514350">
              <a:buFont typeface="+mj-lt"/>
              <a:buAutoNum type="arabicPeriod"/>
            </a:pPr>
            <a:endParaRPr lang="cs-CZ" sz="2400" dirty="0">
              <a:latin typeface="Calibri" panose="020F0502020204030204" pitchFamily="34" charset="0"/>
              <a:cs typeface="Calibri" panose="020F0502020204030204" pitchFamily="34" charset="0"/>
            </a:endParaRPr>
          </a:p>
          <a:p>
            <a:pPr marL="0" indent="0">
              <a:buNone/>
            </a:pPr>
            <a:r>
              <a:rPr lang="cs-CZ" sz="2400" dirty="0">
                <a:latin typeface="Calibri" panose="020F0502020204030204" pitchFamily="34" charset="0"/>
                <a:cs typeface="Calibri" panose="020F0502020204030204" pitchFamily="34" charset="0"/>
              </a:rPr>
              <a:t>Učitelovy vyhraněné postoje se nedotýkají jen těch žáků, kteří jsou jimi bezprostředně zasaženi – učitelovými postoji jsou zasaženi všichni žáci. Někteří žáci chápou projev učitelovy přízně či nepřízně jako nepřímý pokyn k tomu, co mají udělat, aby se mu zalíbili.</a:t>
            </a:r>
          </a:p>
          <a:p>
            <a:pPr marL="0" indent="0">
              <a:buNone/>
            </a:pPr>
            <a:endParaRPr lang="cs-CZ" dirty="0"/>
          </a:p>
          <a:p>
            <a:pPr marL="514350" indent="-514350">
              <a:buFont typeface="+mj-lt"/>
              <a:buAutoNum type="arabicPeriod"/>
            </a:pPr>
            <a:endParaRPr lang="cs-CZ" dirty="0"/>
          </a:p>
        </p:txBody>
      </p:sp>
    </p:spTree>
    <p:extLst>
      <p:ext uri="{BB962C8B-B14F-4D97-AF65-F5344CB8AC3E}">
        <p14:creationId xmlns:p14="http://schemas.microsoft.com/office/powerpoint/2010/main" val="1141602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07704" y="476672"/>
            <a:ext cx="6589199" cy="788666"/>
          </a:xfrm>
        </p:spPr>
        <p:txBody>
          <a:bodyPr/>
          <a:lstStyle/>
          <a:p>
            <a:r>
              <a:rPr lang="cs-CZ" dirty="0">
                <a:latin typeface="Calibri" panose="020F0502020204030204" pitchFamily="34" charset="0"/>
                <a:cs typeface="Calibri" panose="020F0502020204030204" pitchFamily="34" charset="0"/>
              </a:rPr>
              <a:t>Vztah mezi učitelem a žákem</a:t>
            </a:r>
          </a:p>
        </p:txBody>
      </p:sp>
      <p:sp>
        <p:nvSpPr>
          <p:cNvPr id="3" name="Zástupný symbol pro obsah 2"/>
          <p:cNvSpPr>
            <a:spLocks noGrp="1"/>
          </p:cNvSpPr>
          <p:nvPr>
            <p:ph idx="1"/>
          </p:nvPr>
        </p:nvSpPr>
        <p:spPr>
          <a:xfrm>
            <a:off x="1115616" y="1412776"/>
            <a:ext cx="7571184" cy="5069160"/>
          </a:xfrm>
        </p:spPr>
        <p:txBody>
          <a:bodyPr>
            <a:normAutofit fontScale="85000" lnSpcReduction="10000"/>
          </a:bodyPr>
          <a:lstStyle/>
          <a:p>
            <a:pPr>
              <a:buNone/>
            </a:pPr>
            <a:r>
              <a:rPr lang="cs-CZ" sz="2800" dirty="0">
                <a:latin typeface="Calibri" panose="020F0502020204030204" pitchFamily="34" charset="0"/>
                <a:cs typeface="Calibri" panose="020F0502020204030204" pitchFamily="34" charset="0"/>
              </a:rPr>
              <a:t>Nevědomé aspekty vztahu.</a:t>
            </a:r>
          </a:p>
          <a:p>
            <a:pPr marL="0" indent="0">
              <a:buNone/>
            </a:pPr>
            <a:r>
              <a:rPr lang="cs-CZ" sz="2600" dirty="0">
                <a:latin typeface="Calibri" panose="020F0502020204030204" pitchFamily="34" charset="0"/>
                <a:cs typeface="Calibri" panose="020F0502020204030204" pitchFamily="34" charset="0"/>
              </a:rPr>
              <a:t>Identifikace a projekce</a:t>
            </a:r>
          </a:p>
          <a:p>
            <a:pPr lvl="1"/>
            <a:r>
              <a:rPr lang="cs-CZ" sz="2600" dirty="0">
                <a:latin typeface="Calibri" panose="020F0502020204030204" pitchFamily="34" charset="0"/>
                <a:cs typeface="Calibri" panose="020F0502020204030204" pitchFamily="34" charset="0"/>
              </a:rPr>
              <a:t>Reaktivace vzpomínek na dětství u učitele způsobí přehnanou emocionální reakci na chování, které jinak ostatním přijde jako zcela banální.</a:t>
            </a:r>
          </a:p>
          <a:p>
            <a:pPr lvl="1"/>
            <a:r>
              <a:rPr lang="cs-CZ" sz="2600" dirty="0">
                <a:latin typeface="Calibri" panose="020F0502020204030204" pitchFamily="34" charset="0"/>
                <a:cs typeface="Calibri" panose="020F0502020204030204" pitchFamily="34" charset="0"/>
              </a:rPr>
              <a:t>Učitel se </a:t>
            </a:r>
            <a:r>
              <a:rPr lang="cs-CZ" sz="2600" b="1" dirty="0">
                <a:latin typeface="Calibri" panose="020F0502020204030204" pitchFamily="34" charset="0"/>
                <a:cs typeface="Calibri" panose="020F0502020204030204" pitchFamily="34" charset="0"/>
              </a:rPr>
              <a:t>nejčastěji identifikuje s žáky, kteří jsou úspěšní </a:t>
            </a:r>
            <a:r>
              <a:rPr lang="cs-CZ" sz="2600" dirty="0">
                <a:latin typeface="Calibri" panose="020F0502020204030204" pitchFamily="34" charset="0"/>
                <a:cs typeface="Calibri" panose="020F0502020204030204" pitchFamily="34" charset="0"/>
              </a:rPr>
              <a:t>(protože on sám byl dobrý student) a pocházejí z podobného kulturně sociálního prostředí.</a:t>
            </a:r>
          </a:p>
          <a:p>
            <a:pPr marL="0" indent="0">
              <a:buNone/>
            </a:pPr>
            <a:r>
              <a:rPr lang="cs-CZ" sz="2600" dirty="0">
                <a:latin typeface="Calibri" panose="020F0502020204030204" pitchFamily="34" charset="0"/>
                <a:cs typeface="Calibri" panose="020F0502020204030204" pitchFamily="34" charset="0"/>
              </a:rPr>
              <a:t>Nevědomá přání učitele</a:t>
            </a:r>
          </a:p>
          <a:p>
            <a:pPr lvl="1"/>
            <a:r>
              <a:rPr lang="cs-CZ" sz="2600" dirty="0">
                <a:latin typeface="Calibri" panose="020F0502020204030204" pitchFamily="34" charset="0"/>
                <a:cs typeface="Calibri" panose="020F0502020204030204" pitchFamily="34" charset="0"/>
              </a:rPr>
              <a:t>Uplatňovat moc a být žákům vzorem.</a:t>
            </a:r>
          </a:p>
          <a:p>
            <a:pPr lvl="1"/>
            <a:r>
              <a:rPr lang="cs-CZ" sz="2600" dirty="0">
                <a:latin typeface="Calibri" panose="020F0502020204030204" pitchFamily="34" charset="0"/>
                <a:cs typeface="Calibri" panose="020F0502020204030204" pitchFamily="34" charset="0"/>
              </a:rPr>
              <a:t>Být uznáván a oblíben u žáků.</a:t>
            </a:r>
          </a:p>
          <a:p>
            <a:pPr lvl="1"/>
            <a:r>
              <a:rPr lang="cs-CZ" sz="2600" dirty="0">
                <a:latin typeface="Calibri" panose="020F0502020204030204" pitchFamily="34" charset="0"/>
                <a:cs typeface="Calibri" panose="020F0502020204030204" pitchFamily="34" charset="0"/>
              </a:rPr>
              <a:t>Zcela se pro žáky vydat.</a:t>
            </a:r>
          </a:p>
          <a:p>
            <a:pPr lvl="1"/>
            <a:r>
              <a:rPr lang="cs-CZ" sz="2600" dirty="0">
                <a:latin typeface="Calibri" panose="020F0502020204030204" pitchFamily="34" charset="0"/>
                <a:cs typeface="Calibri" panose="020F0502020204030204" pitchFamily="34" charset="0"/>
              </a:rPr>
              <a:t>Utvářet lidskou bytost podle vlastní představy o světě.</a:t>
            </a:r>
          </a:p>
          <a:p>
            <a:endParaRPr lang="cs-CZ" dirty="0"/>
          </a:p>
        </p:txBody>
      </p:sp>
    </p:spTree>
    <p:extLst>
      <p:ext uri="{BB962C8B-B14F-4D97-AF65-F5344CB8AC3E}">
        <p14:creationId xmlns:p14="http://schemas.microsoft.com/office/powerpoint/2010/main" val="1180730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45201" y="624110"/>
            <a:ext cx="6589199" cy="716658"/>
          </a:xfrm>
        </p:spPr>
        <p:txBody>
          <a:bodyPr/>
          <a:lstStyle/>
          <a:p>
            <a:r>
              <a:rPr lang="cs-CZ" dirty="0">
                <a:latin typeface="Calibri" panose="020F0502020204030204" pitchFamily="34" charset="0"/>
                <a:cs typeface="Calibri" panose="020F0502020204030204" pitchFamily="34" charset="0"/>
              </a:rPr>
              <a:t>Učitelovo očekávání vůči žákům</a:t>
            </a:r>
          </a:p>
        </p:txBody>
      </p:sp>
      <p:sp>
        <p:nvSpPr>
          <p:cNvPr id="3" name="Zástupný symbol pro obsah 2"/>
          <p:cNvSpPr>
            <a:spLocks noGrp="1"/>
          </p:cNvSpPr>
          <p:nvPr>
            <p:ph idx="1"/>
          </p:nvPr>
        </p:nvSpPr>
        <p:spPr>
          <a:xfrm>
            <a:off x="1115616" y="2132856"/>
            <a:ext cx="7632847" cy="3777622"/>
          </a:xfrm>
        </p:spPr>
        <p:txBody>
          <a:bodyPr>
            <a:normAutofit/>
          </a:bodyPr>
          <a:lstStyle/>
          <a:p>
            <a:pPr marL="0" indent="0">
              <a:buNone/>
            </a:pPr>
            <a:r>
              <a:rPr lang="cs-CZ" sz="2400" dirty="0">
                <a:latin typeface="Calibri" panose="020F0502020204030204" pitchFamily="34" charset="0"/>
                <a:cs typeface="Calibri" panose="020F0502020204030204" pitchFamily="34" charset="0"/>
              </a:rPr>
              <a:t>Sebenaplňující předpověď = učitel, který od žáka očekává určité výsledky, se často snaží, aby „na jeho slova došlo“.</a:t>
            </a:r>
          </a:p>
          <a:p>
            <a:pPr marL="0" indent="0">
              <a:buNone/>
            </a:pPr>
            <a:r>
              <a:rPr lang="cs-CZ" sz="2400" dirty="0">
                <a:latin typeface="Calibri" panose="020F0502020204030204" pitchFamily="34" charset="0"/>
                <a:cs typeface="Calibri" panose="020F0502020204030204" pitchFamily="34" charset="0"/>
              </a:rPr>
              <a:t>Očekávání je založeno na racionálním základě.</a:t>
            </a:r>
          </a:p>
          <a:p>
            <a:pPr marL="914400" lvl="1" indent="-514350">
              <a:buFont typeface="+mj-lt"/>
              <a:buAutoNum type="arabicPeriod"/>
            </a:pPr>
            <a:r>
              <a:rPr lang="cs-CZ" sz="2400" dirty="0">
                <a:latin typeface="Calibri" panose="020F0502020204030204" pitchFamily="34" charset="0"/>
                <a:cs typeface="Calibri" panose="020F0502020204030204" pitchFamily="34" charset="0"/>
              </a:rPr>
              <a:t>Informace o žákovi od rodiny a z poraden.</a:t>
            </a:r>
          </a:p>
          <a:p>
            <a:pPr marL="914400" lvl="1" indent="-514350">
              <a:buFont typeface="+mj-lt"/>
              <a:buAutoNum type="arabicPeriod"/>
            </a:pPr>
            <a:r>
              <a:rPr lang="cs-CZ" sz="2400" dirty="0">
                <a:latin typeface="Calibri" panose="020F0502020204030204" pitchFamily="34" charset="0"/>
                <a:cs typeface="Calibri" panose="020F0502020204030204" pitchFamily="34" charset="0"/>
              </a:rPr>
              <a:t>Informace o žákovi od ostatních učitelů a spolužáků.</a:t>
            </a:r>
          </a:p>
          <a:p>
            <a:pPr marL="914400" lvl="1" indent="-514350">
              <a:buFont typeface="+mj-lt"/>
              <a:buAutoNum type="arabicPeriod"/>
            </a:pPr>
            <a:r>
              <a:rPr lang="cs-CZ" sz="2400" dirty="0">
                <a:latin typeface="Calibri" panose="020F0502020204030204" pitchFamily="34" charset="0"/>
                <a:cs typeface="Calibri" panose="020F0502020204030204" pitchFamily="34" charset="0"/>
              </a:rPr>
              <a:t>Aktuální situace, jak žák prospívá a chová se.</a:t>
            </a:r>
          </a:p>
          <a:p>
            <a:pPr marL="914400" lvl="1" indent="-514350">
              <a:buFont typeface="+mj-lt"/>
              <a:buAutoNum type="arabicPeriod"/>
            </a:pPr>
            <a:endParaRPr lang="cs-CZ"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547665" y="624110"/>
            <a:ext cx="6986736" cy="788666"/>
          </a:xfrm>
        </p:spPr>
        <p:txBody>
          <a:bodyPr/>
          <a:lstStyle/>
          <a:p>
            <a:r>
              <a:rPr lang="cs-CZ" dirty="0">
                <a:latin typeface="Calibri" panose="020F0502020204030204" pitchFamily="34" charset="0"/>
                <a:cs typeface="Calibri" panose="020F0502020204030204" pitchFamily="34" charset="0"/>
              </a:rPr>
              <a:t>Postoje a očekávání</a:t>
            </a:r>
            <a:endParaRPr lang="en-US" dirty="0">
              <a:latin typeface="Calibri" panose="020F0502020204030204" pitchFamily="34" charset="0"/>
              <a:cs typeface="Calibri" panose="020F0502020204030204" pitchFamily="34" charset="0"/>
            </a:endParaRPr>
          </a:p>
        </p:txBody>
      </p:sp>
      <p:sp>
        <p:nvSpPr>
          <p:cNvPr id="3" name="Zástupný symbol pro obsah 2"/>
          <p:cNvSpPr>
            <a:spLocks noGrp="1"/>
          </p:cNvSpPr>
          <p:nvPr>
            <p:ph idx="1"/>
          </p:nvPr>
        </p:nvSpPr>
        <p:spPr>
          <a:xfrm>
            <a:off x="1115617" y="2133600"/>
            <a:ext cx="7418784" cy="3777622"/>
          </a:xfrm>
        </p:spPr>
        <p:txBody>
          <a:bodyPr>
            <a:normAutofit/>
          </a:bodyPr>
          <a:lstStyle/>
          <a:p>
            <a:r>
              <a:rPr lang="cs-CZ" sz="2400" dirty="0">
                <a:latin typeface="Calibri" panose="020F0502020204030204" pitchFamily="34" charset="0"/>
                <a:cs typeface="Calibri" panose="020F0502020204030204" pitchFamily="34" charset="0"/>
              </a:rPr>
              <a:t>Učitelovi postoje a očekávání je možné považovat za možnou příčinu žákova neúspěchu, a to v případě, že </a:t>
            </a:r>
            <a:r>
              <a:rPr lang="cs-CZ" sz="2400" b="1" dirty="0">
                <a:latin typeface="Calibri" panose="020F0502020204030204" pitchFamily="34" charset="0"/>
                <a:cs typeface="Calibri" panose="020F0502020204030204" pitchFamily="34" charset="0"/>
              </a:rPr>
              <a:t>postoje jsou nepřiměřené a očekávání neadekvátní</a:t>
            </a:r>
            <a:r>
              <a:rPr lang="cs-CZ" sz="2400" dirty="0">
                <a:latin typeface="Calibri" panose="020F0502020204030204" pitchFamily="34" charset="0"/>
                <a:cs typeface="Calibri" panose="020F0502020204030204" pitchFamily="34" charset="0"/>
              </a:rPr>
              <a:t>.</a:t>
            </a:r>
          </a:p>
          <a:p>
            <a:r>
              <a:rPr lang="cs-CZ" sz="2400" dirty="0">
                <a:latin typeface="Calibri" panose="020F0502020204030204" pitchFamily="34" charset="0"/>
                <a:cs typeface="Calibri" panose="020F0502020204030204" pitchFamily="34" charset="0"/>
              </a:rPr>
              <a:t>Velmi nízké nebo naopak velmi vysoké očekávání se stává zdrojem frustrace. </a:t>
            </a:r>
          </a:p>
          <a:p>
            <a:r>
              <a:rPr lang="cs-CZ" sz="2400" dirty="0">
                <a:latin typeface="Calibri" panose="020F0502020204030204" pitchFamily="34" charset="0"/>
                <a:cs typeface="Calibri" panose="020F0502020204030204" pitchFamily="34" charset="0"/>
              </a:rPr>
              <a:t>Tento princip platí i v ostatních mezilidských vztazích, nejen ve vztahu učitel-žák (partnerský vztah, vztah rodič-dítě, zaměstnavatel-zaměstnanec).</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5928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B2CCAE6-C8C6-4B2C-A5DF-2204EE038AD5}"/>
              </a:ext>
            </a:extLst>
          </p:cNvPr>
          <p:cNvSpPr>
            <a:spLocks noGrp="1"/>
          </p:cNvSpPr>
          <p:nvPr>
            <p:ph type="title"/>
          </p:nvPr>
        </p:nvSpPr>
        <p:spPr>
          <a:xfrm>
            <a:off x="1945201" y="624110"/>
            <a:ext cx="6589199" cy="644650"/>
          </a:xfrm>
        </p:spPr>
        <p:txBody>
          <a:bodyPr/>
          <a:lstStyle/>
          <a:p>
            <a:r>
              <a:rPr lang="cs-CZ" dirty="0">
                <a:latin typeface="Calibri" panose="020F0502020204030204" pitchFamily="34" charset="0"/>
                <a:cs typeface="Calibri" panose="020F0502020204030204" pitchFamily="34" charset="0"/>
              </a:rPr>
              <a:t>Zkreslené hodnocení žáka</a:t>
            </a:r>
          </a:p>
        </p:txBody>
      </p:sp>
      <p:sp>
        <p:nvSpPr>
          <p:cNvPr id="3" name="Zástupný obsah 2">
            <a:extLst>
              <a:ext uri="{FF2B5EF4-FFF2-40B4-BE49-F238E27FC236}">
                <a16:creationId xmlns:a16="http://schemas.microsoft.com/office/drawing/2014/main" id="{DF81D3D0-4A75-4625-AC5D-8A96475118A1}"/>
              </a:ext>
            </a:extLst>
          </p:cNvPr>
          <p:cNvSpPr>
            <a:spLocks noGrp="1"/>
          </p:cNvSpPr>
          <p:nvPr>
            <p:ph idx="1"/>
          </p:nvPr>
        </p:nvSpPr>
        <p:spPr>
          <a:xfrm>
            <a:off x="1115617" y="1628800"/>
            <a:ext cx="7418784" cy="4968552"/>
          </a:xfrm>
        </p:spPr>
        <p:txBody>
          <a:bodyPr>
            <a:normAutofit/>
          </a:bodyPr>
          <a:lstStyle/>
          <a:p>
            <a:r>
              <a:rPr lang="cs-CZ" sz="2400" dirty="0">
                <a:latin typeface="Calibri" panose="020F0502020204030204" pitchFamily="34" charset="0"/>
                <a:cs typeface="Calibri" panose="020F0502020204030204" pitchFamily="34" charset="0"/>
              </a:rPr>
              <a:t>Pedagogický proces včetně klasifikace a hodnocení probíhá na pozadí mezilidských vztahů, které jsou neoddělitelnou součástí tohoto procesu. A právě to může být zdrojem chybného hodnocení žáka. </a:t>
            </a:r>
          </a:p>
          <a:p>
            <a:r>
              <a:rPr lang="cs-CZ" sz="2400" dirty="0">
                <a:latin typeface="Calibri" panose="020F0502020204030204" pitchFamily="34" charset="0"/>
                <a:cs typeface="Calibri" panose="020F0502020204030204" pitchFamily="34" charset="0"/>
              </a:rPr>
              <a:t>V hodnocení se pak odráží postoje, názory a očekávání učitele vůči žákovi a jeho výkonu (například na základě jakého úsilí a jakými prostředky dosáhl žák výkonu/výsledku – povedlo se mu to náhodou, opisoval, je vždycky připravený, …). </a:t>
            </a:r>
          </a:p>
          <a:p>
            <a:r>
              <a:rPr lang="cs-CZ" sz="2400" dirty="0">
                <a:latin typeface="Calibri" panose="020F0502020204030204" pitchFamily="34" charset="0"/>
                <a:cs typeface="Calibri" panose="020F0502020204030204" pitchFamily="34" charset="0"/>
              </a:rPr>
              <a:t>Tímto způsobem učitel hodnocení ovlivňuje a do jisté míry jej spoluvytváří/přetváří. Hodnocení pak není objektivní.  </a:t>
            </a:r>
            <a:endParaRPr lang="en-US" sz="2400" dirty="0">
              <a:latin typeface="Calibri" panose="020F0502020204030204" pitchFamily="34" charset="0"/>
              <a:cs typeface="Calibri" panose="020F0502020204030204" pitchFamily="34" charset="0"/>
            </a:endParaRPr>
          </a:p>
          <a:p>
            <a:endParaRPr lang="cs-CZ" dirty="0"/>
          </a:p>
        </p:txBody>
      </p:sp>
    </p:spTree>
    <p:extLst>
      <p:ext uri="{BB962C8B-B14F-4D97-AF65-F5344CB8AC3E}">
        <p14:creationId xmlns:p14="http://schemas.microsoft.com/office/powerpoint/2010/main" val="671073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F0E8E47-A1D1-45E4-98E5-2F999BB5F1CF}"/>
              </a:ext>
            </a:extLst>
          </p:cNvPr>
          <p:cNvSpPr>
            <a:spLocks noGrp="1"/>
          </p:cNvSpPr>
          <p:nvPr>
            <p:ph type="title"/>
          </p:nvPr>
        </p:nvSpPr>
        <p:spPr>
          <a:xfrm>
            <a:off x="2555776" y="624110"/>
            <a:ext cx="5978624" cy="716658"/>
          </a:xfrm>
        </p:spPr>
        <p:txBody>
          <a:bodyPr/>
          <a:lstStyle/>
          <a:p>
            <a:r>
              <a:rPr lang="cs-CZ" dirty="0">
                <a:latin typeface="Calibri" panose="020F0502020204030204" pitchFamily="34" charset="0"/>
                <a:cs typeface="Calibri" panose="020F0502020204030204" pitchFamily="34" charset="0"/>
              </a:rPr>
              <a:t>Pygmalion efekt</a:t>
            </a:r>
          </a:p>
        </p:txBody>
      </p:sp>
      <p:sp>
        <p:nvSpPr>
          <p:cNvPr id="3" name="Zástupný obsah 2">
            <a:extLst>
              <a:ext uri="{FF2B5EF4-FFF2-40B4-BE49-F238E27FC236}">
                <a16:creationId xmlns:a16="http://schemas.microsoft.com/office/drawing/2014/main" id="{AC611184-C355-4E49-B547-77140EE26A55}"/>
              </a:ext>
            </a:extLst>
          </p:cNvPr>
          <p:cNvSpPr>
            <a:spLocks noGrp="1"/>
          </p:cNvSpPr>
          <p:nvPr>
            <p:ph idx="1"/>
          </p:nvPr>
        </p:nvSpPr>
        <p:spPr>
          <a:xfrm>
            <a:off x="1115617" y="1628800"/>
            <a:ext cx="7418784" cy="4282422"/>
          </a:xfrm>
        </p:spPr>
        <p:txBody>
          <a:bodyPr>
            <a:normAutofit/>
          </a:bodyPr>
          <a:lstStyle/>
          <a:p>
            <a:pPr marL="0" indent="0">
              <a:buNone/>
            </a:pPr>
            <a:r>
              <a:rPr lang="cs-CZ" sz="2600" dirty="0">
                <a:latin typeface="Calibri" panose="020F0502020204030204" pitchFamily="34" charset="0"/>
                <a:cs typeface="Calibri" panose="020F0502020204030204" pitchFamily="34" charset="0"/>
              </a:rPr>
              <a:t>Učitelovo chování směřuje k tomu, aby se naplnil jeho obraz o žákovi. Ten však vychází z mylných představ.</a:t>
            </a:r>
          </a:p>
          <a:p>
            <a:pPr marL="0" indent="0">
              <a:buNone/>
            </a:pPr>
            <a:endParaRPr lang="cs-CZ" sz="2600" dirty="0">
              <a:latin typeface="Calibri" panose="020F0502020204030204" pitchFamily="34" charset="0"/>
              <a:cs typeface="Calibri" panose="020F0502020204030204" pitchFamily="34" charset="0"/>
            </a:endParaRPr>
          </a:p>
          <a:p>
            <a:pPr marL="0" indent="0">
              <a:buNone/>
            </a:pPr>
            <a:r>
              <a:rPr lang="cs-CZ" sz="2400" dirty="0">
                <a:latin typeface="Calibri" panose="020F0502020204030204" pitchFamily="34" charset="0"/>
                <a:cs typeface="Calibri" panose="020F0502020204030204" pitchFamily="34" charset="0"/>
              </a:rPr>
              <a:t>Tři nejvýraznější momenty, kdy k efektu dochází.</a:t>
            </a:r>
          </a:p>
          <a:p>
            <a:pPr marL="182880" indent="-457200">
              <a:buFont typeface="+mj-lt"/>
              <a:buAutoNum type="arabicPeriod"/>
            </a:pPr>
            <a:r>
              <a:rPr lang="cs-CZ" sz="2400" dirty="0">
                <a:latin typeface="Calibri" panose="020F0502020204030204" pitchFamily="34" charset="0"/>
                <a:cs typeface="Calibri" panose="020F0502020204030204" pitchFamily="34" charset="0"/>
              </a:rPr>
              <a:t>Učitelův názor na schopnosti žáka.</a:t>
            </a:r>
          </a:p>
          <a:p>
            <a:pPr marL="182880" indent="-457200">
              <a:buFont typeface="+mj-lt"/>
              <a:buAutoNum type="arabicPeriod"/>
            </a:pPr>
            <a:r>
              <a:rPr lang="cs-CZ" sz="2400" dirty="0">
                <a:latin typeface="Calibri" panose="020F0502020204030204" pitchFamily="34" charset="0"/>
                <a:cs typeface="Calibri" panose="020F0502020204030204" pitchFamily="34" charset="0"/>
              </a:rPr>
              <a:t>Žákův názor na vlastní schopnosti.</a:t>
            </a:r>
          </a:p>
          <a:p>
            <a:pPr marL="182880" indent="-457200">
              <a:buFont typeface="+mj-lt"/>
              <a:buAutoNum type="arabicPeriod"/>
            </a:pPr>
            <a:r>
              <a:rPr lang="cs-CZ" sz="2400" dirty="0">
                <a:latin typeface="Calibri" panose="020F0502020204030204" pitchFamily="34" charset="0"/>
                <a:cs typeface="Calibri" panose="020F0502020204030204" pitchFamily="34" charset="0"/>
              </a:rPr>
              <a:t>Vzájemná důležitost aktérů (nakolik je učitel důležitou osobou pro žáka a nakolik je žák důležitý pro učitele).</a:t>
            </a:r>
          </a:p>
          <a:p>
            <a:endParaRPr lang="cs-CZ" dirty="0"/>
          </a:p>
        </p:txBody>
      </p:sp>
    </p:spTree>
    <p:extLst>
      <p:ext uri="{BB962C8B-B14F-4D97-AF65-F5344CB8AC3E}">
        <p14:creationId xmlns:p14="http://schemas.microsoft.com/office/powerpoint/2010/main" val="2921802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8106D7-BBD4-408E-AAEC-D662DDCCBA1D}"/>
              </a:ext>
            </a:extLst>
          </p:cNvPr>
          <p:cNvSpPr>
            <a:spLocks noGrp="1"/>
          </p:cNvSpPr>
          <p:nvPr>
            <p:ph type="title"/>
          </p:nvPr>
        </p:nvSpPr>
        <p:spPr/>
        <p:txBody>
          <a:bodyPr/>
          <a:lstStyle/>
          <a:p>
            <a:r>
              <a:rPr lang="cs-CZ" dirty="0"/>
              <a:t>Ovlivňování žáka, jeho sebepojetí</a:t>
            </a:r>
          </a:p>
        </p:txBody>
      </p:sp>
      <p:sp>
        <p:nvSpPr>
          <p:cNvPr id="3" name="Zástupný obsah 2">
            <a:extLst>
              <a:ext uri="{FF2B5EF4-FFF2-40B4-BE49-F238E27FC236}">
                <a16:creationId xmlns:a16="http://schemas.microsoft.com/office/drawing/2014/main" id="{9F884354-F195-4ACB-B940-52C61DFE9711}"/>
              </a:ext>
            </a:extLst>
          </p:cNvPr>
          <p:cNvSpPr>
            <a:spLocks noGrp="1"/>
          </p:cNvSpPr>
          <p:nvPr>
            <p:ph idx="1"/>
          </p:nvPr>
        </p:nvSpPr>
        <p:spPr/>
        <p:txBody>
          <a:bodyPr>
            <a:normAutofit/>
          </a:bodyPr>
          <a:lstStyle/>
          <a:p>
            <a:r>
              <a:rPr lang="cs-CZ" dirty="0"/>
              <a:t>Žák se  začne měnit k obrazu, který si o něm učitel vytvořil. Učitel tak zásadně ovlivňuje sebepojetí žáka. </a:t>
            </a:r>
          </a:p>
          <a:p>
            <a:r>
              <a:rPr lang="cs-CZ" dirty="0"/>
              <a:t>Hodnocení žáka ze strany učitele se ustaluje kolem určité hodnoty (výborný, průměrný, podprůměrný žák). </a:t>
            </a:r>
            <a:r>
              <a:rPr lang="cs-CZ" b="1" dirty="0"/>
              <a:t>Učitel se pak upevňuje ve své představě o schopnostech / neschopnosti žáka.</a:t>
            </a:r>
          </a:p>
          <a:p>
            <a:pPr marL="1028700" lvl="1" indent="-285750"/>
            <a:endParaRPr lang="cs-CZ" dirty="0"/>
          </a:p>
          <a:p>
            <a:pPr marL="0" indent="0">
              <a:buNone/>
            </a:pPr>
            <a:endParaRPr lang="cs-CZ" dirty="0"/>
          </a:p>
        </p:txBody>
      </p:sp>
    </p:spTree>
    <p:extLst>
      <p:ext uri="{BB962C8B-B14F-4D97-AF65-F5344CB8AC3E}">
        <p14:creationId xmlns:p14="http://schemas.microsoft.com/office/powerpoint/2010/main" val="3493166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699792" y="624110"/>
            <a:ext cx="4752528" cy="716658"/>
          </a:xfrm>
        </p:spPr>
        <p:txBody>
          <a:bodyPr/>
          <a:lstStyle/>
          <a:p>
            <a:r>
              <a:rPr lang="cs-CZ" dirty="0">
                <a:latin typeface="Calibri" panose="020F0502020204030204" pitchFamily="34" charset="0"/>
                <a:cs typeface="Calibri" panose="020F0502020204030204" pitchFamily="34" charset="0"/>
              </a:rPr>
              <a:t>Následky</a:t>
            </a:r>
            <a:endParaRPr lang="en-US" dirty="0">
              <a:latin typeface="Calibri" panose="020F0502020204030204" pitchFamily="34" charset="0"/>
              <a:cs typeface="Calibri" panose="020F0502020204030204" pitchFamily="34" charset="0"/>
            </a:endParaRPr>
          </a:p>
        </p:txBody>
      </p:sp>
      <p:sp>
        <p:nvSpPr>
          <p:cNvPr id="3" name="Zástupný symbol pro obsah 2"/>
          <p:cNvSpPr>
            <a:spLocks noGrp="1"/>
          </p:cNvSpPr>
          <p:nvPr>
            <p:ph idx="1"/>
          </p:nvPr>
        </p:nvSpPr>
        <p:spPr>
          <a:xfrm>
            <a:off x="1115617" y="1772816"/>
            <a:ext cx="7418784" cy="4138406"/>
          </a:xfrm>
        </p:spPr>
        <p:txBody>
          <a:bodyPr/>
          <a:lstStyle/>
          <a:p>
            <a:r>
              <a:rPr lang="cs-CZ" sz="2400" dirty="0">
                <a:latin typeface="Calibri" panose="020F0502020204030204" pitchFamily="34" charset="0"/>
                <a:cs typeface="Calibri" panose="020F0502020204030204" pitchFamily="34" charset="0"/>
              </a:rPr>
              <a:t>Žák se v důsledku učitelova neadekvátního očekávání dostává do role neúspěšného žáka, z níž je těžké se vymanit. </a:t>
            </a:r>
          </a:p>
          <a:p>
            <a:r>
              <a:rPr lang="cs-CZ" sz="2400" dirty="0">
                <a:latin typeface="Calibri" panose="020F0502020204030204" pitchFamily="34" charset="0"/>
                <a:cs typeface="Calibri" panose="020F0502020204030204" pitchFamily="34" charset="0"/>
              </a:rPr>
              <a:t>Později již ztrácí motivaci, tuto nálepku přijme a rezignuje na veškerou snahu o zlepšení své situace.</a:t>
            </a:r>
          </a:p>
          <a:p>
            <a:r>
              <a:rPr lang="cs-CZ" sz="2400" dirty="0">
                <a:latin typeface="Calibri" panose="020F0502020204030204" pitchFamily="34" charset="0"/>
                <a:cs typeface="Calibri" panose="020F0502020204030204" pitchFamily="34" charset="0"/>
              </a:rPr>
              <a:t>Naopak – žák se přeceňuje, důsledkem opět neadekvátní sebepojetí.</a:t>
            </a:r>
          </a:p>
          <a:p>
            <a:endParaRPr lang="en-US" dirty="0"/>
          </a:p>
        </p:txBody>
      </p:sp>
    </p:spTree>
    <p:extLst>
      <p:ext uri="{BB962C8B-B14F-4D97-AF65-F5344CB8AC3E}">
        <p14:creationId xmlns:p14="http://schemas.microsoft.com/office/powerpoint/2010/main" val="4198520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411760" y="476672"/>
            <a:ext cx="5546576" cy="644650"/>
          </a:xfrm>
        </p:spPr>
        <p:txBody>
          <a:bodyPr/>
          <a:lstStyle/>
          <a:p>
            <a:r>
              <a:rPr lang="cs-CZ" dirty="0">
                <a:latin typeface="Calibri" panose="020F0502020204030204" pitchFamily="34" charset="0"/>
                <a:cs typeface="Calibri" panose="020F0502020204030204" pitchFamily="34" charset="0"/>
              </a:rPr>
              <a:t>Zdroje</a:t>
            </a:r>
          </a:p>
        </p:txBody>
      </p:sp>
      <p:sp>
        <p:nvSpPr>
          <p:cNvPr id="3" name="Zástupný symbol pro obsah 2"/>
          <p:cNvSpPr>
            <a:spLocks noGrp="1"/>
          </p:cNvSpPr>
          <p:nvPr>
            <p:ph idx="1"/>
          </p:nvPr>
        </p:nvSpPr>
        <p:spPr>
          <a:xfrm>
            <a:off x="1115616" y="1347721"/>
            <a:ext cx="7418784" cy="5057163"/>
          </a:xfrm>
        </p:spPr>
        <p:txBody>
          <a:bodyPr>
            <a:noAutofit/>
          </a:bodyPr>
          <a:lstStyle/>
          <a:p>
            <a:pPr marL="0" indent="0">
              <a:buNone/>
            </a:pPr>
            <a:r>
              <a:rPr lang="cs-CZ" sz="2000" dirty="0">
                <a:latin typeface="Calibri" panose="020F0502020204030204" pitchFamily="34" charset="0"/>
                <a:cs typeface="Calibri" panose="020F0502020204030204" pitchFamily="34" charset="0"/>
              </a:rPr>
              <a:t>AUGER, </a:t>
            </a:r>
            <a:r>
              <a:rPr lang="cs-CZ" sz="2000" dirty="0" err="1">
                <a:latin typeface="Calibri" panose="020F0502020204030204" pitchFamily="34" charset="0"/>
                <a:cs typeface="Calibri" panose="020F0502020204030204" pitchFamily="34" charset="0"/>
              </a:rPr>
              <a:t>Marie</a:t>
            </a:r>
            <a:r>
              <a:rPr lang="cs-CZ" sz="2000" dirty="0">
                <a:latin typeface="Calibri" panose="020F0502020204030204" pitchFamily="34" charset="0"/>
                <a:cs typeface="Calibri" panose="020F0502020204030204" pitchFamily="34" charset="0"/>
              </a:rPr>
              <a:t>-</a:t>
            </a:r>
            <a:r>
              <a:rPr lang="cs-CZ" sz="2000" dirty="0" err="1">
                <a:latin typeface="Calibri" panose="020F0502020204030204" pitchFamily="34" charset="0"/>
                <a:cs typeface="Calibri" panose="020F0502020204030204" pitchFamily="34" charset="0"/>
              </a:rPr>
              <a:t>Thérèse</a:t>
            </a:r>
            <a:r>
              <a:rPr lang="cs-CZ" sz="2000" dirty="0">
                <a:latin typeface="Calibri" panose="020F0502020204030204" pitchFamily="34" charset="0"/>
                <a:cs typeface="Calibri" panose="020F0502020204030204" pitchFamily="34" charset="0"/>
              </a:rPr>
              <a:t> a Christiane BOUCHARLAT. </a:t>
            </a:r>
            <a:r>
              <a:rPr lang="cs-CZ" sz="2000" i="1" dirty="0">
                <a:latin typeface="Calibri" panose="020F0502020204030204" pitchFamily="34" charset="0"/>
                <a:cs typeface="Calibri" panose="020F0502020204030204" pitchFamily="34" charset="0"/>
              </a:rPr>
              <a:t>Učitel a problémový žák: strategie pro řešení problémů s kázní a učením</a:t>
            </a:r>
            <a:r>
              <a:rPr lang="cs-CZ" sz="2000" dirty="0">
                <a:latin typeface="Calibri" panose="020F0502020204030204" pitchFamily="34" charset="0"/>
                <a:cs typeface="Calibri" panose="020F0502020204030204" pitchFamily="34" charset="0"/>
              </a:rPr>
              <a:t>. </a:t>
            </a:r>
            <a:r>
              <a:rPr lang="cs-CZ" sz="2000" dirty="0" err="1">
                <a:latin typeface="Calibri" panose="020F0502020204030204" pitchFamily="34" charset="0"/>
                <a:cs typeface="Calibri" panose="020F0502020204030204" pitchFamily="34" charset="0"/>
              </a:rPr>
              <a:t>Vyd</a:t>
            </a:r>
            <a:r>
              <a:rPr lang="cs-CZ" sz="2000" dirty="0">
                <a:latin typeface="Calibri" panose="020F0502020204030204" pitchFamily="34" charset="0"/>
                <a:cs typeface="Calibri" panose="020F0502020204030204" pitchFamily="34" charset="0"/>
              </a:rPr>
              <a:t>. 1. Přeložil Lucie HUČÍNOVÁ. Praha: Portál, 2005. Pedagogická praxe. ISBN 80-7178-907-0. </a:t>
            </a:r>
          </a:p>
          <a:p>
            <a:pPr marL="0" indent="0">
              <a:buNone/>
            </a:pPr>
            <a:r>
              <a:rPr lang="cs-CZ" sz="2000" dirty="0">
                <a:latin typeface="Calibri" panose="020F0502020204030204" pitchFamily="34" charset="0"/>
                <a:cs typeface="Calibri" panose="020F0502020204030204" pitchFamily="34" charset="0"/>
              </a:rPr>
              <a:t>GAVORA, Peter. </a:t>
            </a:r>
            <a:r>
              <a:rPr lang="cs-CZ" sz="2000" i="1" dirty="0">
                <a:latin typeface="Calibri" panose="020F0502020204030204" pitchFamily="34" charset="0"/>
                <a:cs typeface="Calibri" panose="020F0502020204030204" pitchFamily="34" charset="0"/>
              </a:rPr>
              <a:t>Učitel a žáci v komunikaci</a:t>
            </a:r>
            <a:r>
              <a:rPr lang="cs-CZ" sz="2000" dirty="0">
                <a:latin typeface="Calibri" panose="020F0502020204030204" pitchFamily="34" charset="0"/>
                <a:cs typeface="Calibri" panose="020F0502020204030204" pitchFamily="34" charset="0"/>
              </a:rPr>
              <a:t>. Brno: </a:t>
            </a:r>
            <a:r>
              <a:rPr lang="cs-CZ" sz="2000" dirty="0" err="1">
                <a:latin typeface="Calibri" panose="020F0502020204030204" pitchFamily="34" charset="0"/>
                <a:cs typeface="Calibri" panose="020F0502020204030204" pitchFamily="34" charset="0"/>
              </a:rPr>
              <a:t>Paido</a:t>
            </a:r>
            <a:r>
              <a:rPr lang="cs-CZ" sz="2000" dirty="0">
                <a:latin typeface="Calibri" panose="020F0502020204030204" pitchFamily="34" charset="0"/>
                <a:cs typeface="Calibri" panose="020F0502020204030204" pitchFamily="34" charset="0"/>
              </a:rPr>
              <a:t>, 2005. ISBN 80-7315-104-9. </a:t>
            </a:r>
          </a:p>
          <a:p>
            <a:pPr marL="0" indent="0">
              <a:buNone/>
            </a:pPr>
            <a:r>
              <a:rPr lang="cs-CZ" sz="2000" dirty="0">
                <a:latin typeface="Calibri" panose="020F0502020204030204" pitchFamily="34" charset="0"/>
                <a:cs typeface="Calibri" panose="020F0502020204030204" pitchFamily="34" charset="0"/>
              </a:rPr>
              <a:t>HRABAL, Vladimír. </a:t>
            </a:r>
            <a:r>
              <a:rPr lang="cs-CZ" sz="2000" i="1" dirty="0">
                <a:latin typeface="Calibri" panose="020F0502020204030204" pitchFamily="34" charset="0"/>
                <a:cs typeface="Calibri" panose="020F0502020204030204" pitchFamily="34" charset="0"/>
              </a:rPr>
              <a:t>Jaký jsem učitel?: metody získávání poznatků o vlastní vzdělávací činnosti</a:t>
            </a:r>
            <a:r>
              <a:rPr lang="cs-CZ" sz="2000" dirty="0">
                <a:latin typeface="Calibri" panose="020F0502020204030204" pitchFamily="34" charset="0"/>
                <a:cs typeface="Calibri" panose="020F0502020204030204" pitchFamily="34" charset="0"/>
              </a:rPr>
              <a:t>. Praha, 1988. </a:t>
            </a:r>
          </a:p>
          <a:p>
            <a:pPr marL="0" indent="0">
              <a:buNone/>
            </a:pPr>
            <a:r>
              <a:rPr lang="cs-CZ" sz="2000" dirty="0">
                <a:latin typeface="Calibri" panose="020F0502020204030204" pitchFamily="34" charset="0"/>
                <a:cs typeface="Calibri" panose="020F0502020204030204" pitchFamily="34" charset="0"/>
              </a:rPr>
              <a:t>HRABAL, Vladimír a </a:t>
            </a:r>
            <a:r>
              <a:rPr lang="cs-CZ" sz="2000" dirty="0" err="1">
                <a:latin typeface="Calibri" panose="020F0502020204030204" pitchFamily="34" charset="0"/>
                <a:cs typeface="Calibri" panose="020F0502020204030204" pitchFamily="34" charset="0"/>
              </a:rPr>
              <a:t>Isabella</a:t>
            </a:r>
            <a:r>
              <a:rPr lang="cs-CZ" sz="2000" dirty="0">
                <a:latin typeface="Calibri" panose="020F0502020204030204" pitchFamily="34" charset="0"/>
                <a:cs typeface="Calibri" panose="020F0502020204030204" pitchFamily="34" charset="0"/>
              </a:rPr>
              <a:t> PAVELKOVÁ. </a:t>
            </a:r>
            <a:r>
              <a:rPr lang="cs-CZ" sz="2000" i="1" dirty="0">
                <a:latin typeface="Calibri" panose="020F0502020204030204" pitchFamily="34" charset="0"/>
                <a:cs typeface="Calibri" panose="020F0502020204030204" pitchFamily="34" charset="0"/>
              </a:rPr>
              <a:t>Jaký jsem učitel</a:t>
            </a:r>
            <a:r>
              <a:rPr lang="cs-CZ" sz="2000" dirty="0">
                <a:latin typeface="Calibri" panose="020F0502020204030204" pitchFamily="34" charset="0"/>
                <a:cs typeface="Calibri" panose="020F0502020204030204" pitchFamily="34" charset="0"/>
              </a:rPr>
              <a:t>. </a:t>
            </a:r>
            <a:r>
              <a:rPr lang="cs-CZ" sz="2000" dirty="0" err="1">
                <a:latin typeface="Calibri" panose="020F0502020204030204" pitchFamily="34" charset="0"/>
                <a:cs typeface="Calibri" panose="020F0502020204030204" pitchFamily="34" charset="0"/>
              </a:rPr>
              <a:t>Vyd</a:t>
            </a:r>
            <a:r>
              <a:rPr lang="cs-CZ" sz="2000" dirty="0">
                <a:latin typeface="Calibri" panose="020F0502020204030204" pitchFamily="34" charset="0"/>
                <a:cs typeface="Calibri" panose="020F0502020204030204" pitchFamily="34" charset="0"/>
              </a:rPr>
              <a:t>. 1. Praha: Portál, 2010. ISBN 978-80-7367-755-8. </a:t>
            </a:r>
          </a:p>
          <a:p>
            <a:pPr marL="0" indent="0">
              <a:buNone/>
            </a:pPr>
            <a:r>
              <a:rPr lang="en-US" sz="2000" dirty="0">
                <a:latin typeface="Calibri" panose="020F0502020204030204" pitchFamily="34" charset="0"/>
                <a:cs typeface="Calibri" panose="020F0502020204030204" pitchFamily="34" charset="0"/>
              </a:rPr>
              <a:t>KOSÍKOVÁ, Věra. </a:t>
            </a:r>
            <a:r>
              <a:rPr lang="en-US" sz="2000" i="1" dirty="0" err="1">
                <a:latin typeface="Calibri" panose="020F0502020204030204" pitchFamily="34" charset="0"/>
                <a:cs typeface="Calibri" panose="020F0502020204030204" pitchFamily="34" charset="0"/>
              </a:rPr>
              <a:t>Psychologie</a:t>
            </a:r>
            <a:r>
              <a:rPr lang="en-US" sz="2000" i="1" dirty="0">
                <a:latin typeface="Calibri" panose="020F0502020204030204" pitchFamily="34" charset="0"/>
                <a:cs typeface="Calibri" panose="020F0502020204030204" pitchFamily="34" charset="0"/>
              </a:rPr>
              <a:t> </a:t>
            </a:r>
            <a:r>
              <a:rPr lang="en-US" sz="2000" i="1" dirty="0" err="1">
                <a:latin typeface="Calibri" panose="020F0502020204030204" pitchFamily="34" charset="0"/>
                <a:cs typeface="Calibri" panose="020F0502020204030204" pitchFamily="34" charset="0"/>
              </a:rPr>
              <a:t>ve</a:t>
            </a:r>
            <a:r>
              <a:rPr lang="en-US" sz="2000" i="1" dirty="0">
                <a:latin typeface="Calibri" panose="020F0502020204030204" pitchFamily="34" charset="0"/>
                <a:cs typeface="Calibri" panose="020F0502020204030204" pitchFamily="34" charset="0"/>
              </a:rPr>
              <a:t> </a:t>
            </a:r>
            <a:r>
              <a:rPr lang="en-US" sz="2000" i="1" dirty="0" err="1">
                <a:latin typeface="Calibri" panose="020F0502020204030204" pitchFamily="34" charset="0"/>
                <a:cs typeface="Calibri" panose="020F0502020204030204" pitchFamily="34" charset="0"/>
              </a:rPr>
              <a:t>vzdělávání</a:t>
            </a:r>
            <a:r>
              <a:rPr lang="en-US" sz="2000" i="1" dirty="0">
                <a:latin typeface="Calibri" panose="020F0502020204030204" pitchFamily="34" charset="0"/>
                <a:cs typeface="Calibri" panose="020F0502020204030204" pitchFamily="34" charset="0"/>
              </a:rPr>
              <a:t> a </a:t>
            </a:r>
            <a:r>
              <a:rPr lang="en-US" sz="2000" i="1" dirty="0" err="1">
                <a:latin typeface="Calibri" panose="020F0502020204030204" pitchFamily="34" charset="0"/>
                <a:cs typeface="Calibri" panose="020F0502020204030204" pitchFamily="34" charset="0"/>
              </a:rPr>
              <a:t>její</a:t>
            </a:r>
            <a:r>
              <a:rPr lang="en-US" sz="2000" i="1" dirty="0">
                <a:latin typeface="Calibri" panose="020F0502020204030204" pitchFamily="34" charset="0"/>
                <a:cs typeface="Calibri" panose="020F0502020204030204" pitchFamily="34" charset="0"/>
              </a:rPr>
              <a:t> </a:t>
            </a:r>
            <a:r>
              <a:rPr lang="en-US" sz="2000" i="1" dirty="0" err="1">
                <a:latin typeface="Calibri" panose="020F0502020204030204" pitchFamily="34" charset="0"/>
                <a:cs typeface="Calibri" panose="020F0502020204030204" pitchFamily="34" charset="0"/>
              </a:rPr>
              <a:t>psychodidaktické</a:t>
            </a:r>
            <a:r>
              <a:rPr lang="en-US" sz="2000" i="1" dirty="0">
                <a:latin typeface="Calibri" panose="020F0502020204030204" pitchFamily="34" charset="0"/>
                <a:cs typeface="Calibri" panose="020F0502020204030204" pitchFamily="34" charset="0"/>
              </a:rPr>
              <a:t> </a:t>
            </a:r>
            <a:r>
              <a:rPr lang="en-US" sz="2000" i="1" dirty="0" err="1">
                <a:latin typeface="Calibri" panose="020F0502020204030204" pitchFamily="34" charset="0"/>
                <a:cs typeface="Calibri" panose="020F0502020204030204" pitchFamily="34" charset="0"/>
              </a:rPr>
              <a:t>aspekty</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Vyd</a:t>
            </a:r>
            <a:r>
              <a:rPr lang="en-US" sz="2000" dirty="0">
                <a:latin typeface="Calibri" panose="020F0502020204030204" pitchFamily="34" charset="0"/>
                <a:cs typeface="Calibri" panose="020F0502020204030204" pitchFamily="34" charset="0"/>
              </a:rPr>
              <a:t>. 1. Praha: </a:t>
            </a:r>
            <a:r>
              <a:rPr lang="en-US" sz="2000" dirty="0" err="1">
                <a:latin typeface="Calibri" panose="020F0502020204030204" pitchFamily="34" charset="0"/>
                <a:cs typeface="Calibri" panose="020F0502020204030204" pitchFamily="34" charset="0"/>
              </a:rPr>
              <a:t>Grada</a:t>
            </a:r>
            <a:r>
              <a:rPr lang="en-US" sz="2000" dirty="0">
                <a:latin typeface="Calibri" panose="020F0502020204030204" pitchFamily="34" charset="0"/>
                <a:cs typeface="Calibri" panose="020F0502020204030204" pitchFamily="34" charset="0"/>
              </a:rPr>
              <a:t>, 2011, 265 s. </a:t>
            </a:r>
            <a:r>
              <a:rPr lang="en-US" sz="2000" dirty="0" err="1">
                <a:latin typeface="Calibri" panose="020F0502020204030204" pitchFamily="34" charset="0"/>
                <a:cs typeface="Calibri" panose="020F0502020204030204" pitchFamily="34" charset="0"/>
              </a:rPr>
              <a:t>Pedagogika</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Grada</a:t>
            </a:r>
            <a:r>
              <a:rPr lang="en-US" sz="2000" dirty="0">
                <a:latin typeface="Calibri" panose="020F0502020204030204" pitchFamily="34" charset="0"/>
                <a:cs typeface="Calibri" panose="020F0502020204030204" pitchFamily="34" charset="0"/>
              </a:rPr>
              <a:t>). ISBN 978-802-4724-331. </a:t>
            </a:r>
            <a:endParaRPr lang="cs-CZ" sz="2000" dirty="0">
              <a:latin typeface="Calibri" panose="020F0502020204030204" pitchFamily="34" charset="0"/>
              <a:cs typeface="Calibri" panose="020F0502020204030204" pitchFamily="34" charset="0"/>
            </a:endParaRPr>
          </a:p>
          <a:p>
            <a:pPr marL="0" indent="0">
              <a:buNone/>
            </a:pPr>
            <a:r>
              <a:rPr lang="cs-CZ" sz="2000" dirty="0">
                <a:latin typeface="Calibri" panose="020F0502020204030204" pitchFamily="34" charset="0"/>
                <a:cs typeface="Calibri" panose="020F0502020204030204" pitchFamily="34" charset="0"/>
              </a:rPr>
              <a:t>PRŮCHA, Jan. </a:t>
            </a:r>
            <a:r>
              <a:rPr lang="cs-CZ" sz="2000" i="1" dirty="0">
                <a:latin typeface="Calibri" panose="020F0502020204030204" pitchFamily="34" charset="0"/>
                <a:cs typeface="Calibri" panose="020F0502020204030204" pitchFamily="34" charset="0"/>
              </a:rPr>
              <a:t>Učitel: současné poznatky o profesi</a:t>
            </a:r>
            <a:r>
              <a:rPr lang="cs-CZ" sz="2000" dirty="0">
                <a:latin typeface="Calibri" panose="020F0502020204030204" pitchFamily="34" charset="0"/>
                <a:cs typeface="Calibri" panose="020F0502020204030204" pitchFamily="34" charset="0"/>
              </a:rPr>
              <a:t>. 1. </a:t>
            </a:r>
            <a:r>
              <a:rPr lang="cs-CZ" sz="2000" dirty="0" err="1">
                <a:latin typeface="Calibri" panose="020F0502020204030204" pitchFamily="34" charset="0"/>
                <a:cs typeface="Calibri" panose="020F0502020204030204" pitchFamily="34" charset="0"/>
              </a:rPr>
              <a:t>vyd</a:t>
            </a:r>
            <a:r>
              <a:rPr lang="cs-CZ" sz="2000" dirty="0">
                <a:latin typeface="Calibri" panose="020F0502020204030204" pitchFamily="34" charset="0"/>
                <a:cs typeface="Calibri" panose="020F0502020204030204" pitchFamily="34" charset="0"/>
              </a:rPr>
              <a:t>. Praha: Portál, 2002. Pedagogická praxe. ISBN 80-7178-621-7. </a:t>
            </a:r>
          </a:p>
          <a:p>
            <a:endParaRPr lang="cs-CZ" sz="2000" dirty="0"/>
          </a:p>
        </p:txBody>
      </p:sp>
    </p:spTree>
  </p:cSld>
  <p:clrMapOvr>
    <a:masterClrMapping/>
  </p:clrMapOvr>
</p:sld>
</file>

<file path=ppt/theme/theme1.xml><?xml version="1.0" encoding="utf-8"?>
<a:theme xmlns:a="http://schemas.openxmlformats.org/drawingml/2006/main" name="Stébla">
  <a:themeElements>
    <a:clrScheme name="Stébla">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Stébl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tébla">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280</TotalTime>
  <Words>1287</Words>
  <Application>Microsoft Office PowerPoint</Application>
  <PresentationFormat>Předvádění na obrazovce (4:3)</PresentationFormat>
  <Paragraphs>104</Paragraphs>
  <Slides>19</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19</vt:i4>
      </vt:variant>
    </vt:vector>
  </HeadingPairs>
  <TitlesOfParts>
    <vt:vector size="24" baseType="lpstr">
      <vt:lpstr>Arial</vt:lpstr>
      <vt:lpstr>Calibri</vt:lpstr>
      <vt:lpstr>Century Gothic</vt:lpstr>
      <vt:lpstr>Wingdings 3</vt:lpstr>
      <vt:lpstr>Stébla</vt:lpstr>
      <vt:lpstr>Prezentace aplikace PowerPoint</vt:lpstr>
      <vt:lpstr>Učitelův obraz o žákovi jako ukazatel jeho psychologické vnímavosti</vt:lpstr>
      <vt:lpstr>Fáze utváření obrazu o žákovi</vt:lpstr>
      <vt:lpstr>Fáze utváření si obrazu o žákovi</vt:lpstr>
      <vt:lpstr>Mechanismy personální percepce</vt:lpstr>
      <vt:lpstr>Kauzální atribuce</vt:lpstr>
      <vt:lpstr>Chyby sociálního vnímání</vt:lpstr>
      <vt:lpstr>Učitelovo očekávání vůči žákům</vt:lpstr>
      <vt:lpstr>Učitelův postoj k žákům</vt:lpstr>
      <vt:lpstr>Faktory tvorby učitelova postoje</vt:lpstr>
      <vt:lpstr>Postoje k žákům</vt:lpstr>
      <vt:lpstr>Vztah mezi učitelem a žákem</vt:lpstr>
      <vt:lpstr>Učitelovo očekávání vůči žákům</vt:lpstr>
      <vt:lpstr>Postoje a očekávání</vt:lpstr>
      <vt:lpstr>Zkreslené hodnocení žáka</vt:lpstr>
      <vt:lpstr>Pygmalion efekt</vt:lpstr>
      <vt:lpstr>Ovlivňování žáka, jeho sebepojetí</vt:lpstr>
      <vt:lpstr>Následky</vt:lpstr>
      <vt:lpstr>Zdroje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Učitelův obraz o žákovi jako ukazatel jeho psychologické vnímavosti</dc:title>
  <dc:creator>HP</dc:creator>
  <cp:lastModifiedBy>Jan Topinka</cp:lastModifiedBy>
  <cp:revision>28</cp:revision>
  <dcterms:created xsi:type="dcterms:W3CDTF">2016-11-06T18:55:22Z</dcterms:created>
  <dcterms:modified xsi:type="dcterms:W3CDTF">2023-07-10T09:39:32Z</dcterms:modified>
</cp:coreProperties>
</file>