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1" r:id="rId26"/>
    <p:sldId id="284" r:id="rId27"/>
    <p:sldId id="287" r:id="rId28"/>
    <p:sldId id="289" r:id="rId29"/>
    <p:sldId id="292" r:id="rId30"/>
    <p:sldId id="293" r:id="rId31"/>
    <p:sldId id="294" r:id="rId32"/>
    <p:sldId id="295" r:id="rId33"/>
    <p:sldId id="298" r:id="rId34"/>
    <p:sldId id="301" r:id="rId35"/>
    <p:sldId id="306" r:id="rId36"/>
    <p:sldId id="304" r:id="rId37"/>
  </p:sldIdLst>
  <p:sldSz cx="9144000" cy="6858000" type="screen4x3"/>
  <p:notesSz cx="9144000" cy="6858000"/>
  <p:embeddedFontLst>
    <p:embeddedFont>
      <p:font typeface="ARDBIP+Arial Italic" panose="020B0604020202020204" charset="0"/>
      <p:regular r:id="rId38"/>
    </p:embeddedFont>
    <p:embeddedFont>
      <p:font typeface="BWQGGS+Arial" panose="020B0604020202020204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UHNFL+Arial Bold" panose="020B0604020202020204" charset="0"/>
      <p:regular r:id="rId44"/>
    </p:embeddedFont>
    <p:embeddedFont>
      <p:font typeface="DUQTNT+Arial Italic" panose="020B0604020202020204" charset="0"/>
      <p:regular r:id="rId45"/>
    </p:embeddedFont>
    <p:embeddedFont>
      <p:font typeface="HNQNMS+Arial Bold" panose="020B0604020202020204" charset="0"/>
      <p:regular r:id="rId46"/>
    </p:embeddedFont>
    <p:embeddedFont>
      <p:font typeface="IDCUGA+Arial" panose="020B0604020202020204" charset="0"/>
      <p:regular r:id="rId47"/>
    </p:embeddedFont>
    <p:embeddedFont>
      <p:font typeface="Times New Roman" panose="02020603050405020304" pitchFamily="18" charset="0"/>
      <p:regular r:id="rId48"/>
    </p:embeddedFont>
    <p:embeddedFont>
      <p:font typeface="WJPUMB+Calibri" panose="020B0604020202020204"/>
      <p:regular r:id="rId4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116" y="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fcr.cz/assets/cs/media/Odborne-vyzkumy_2007_Vybrane-hlavni-zavery-vyzkumu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s.wikipedia.org/w/index.php?title=Hyperinflace&amp;oldid=22310174" TargetMode="External"/><Relationship Id="rId5" Type="http://schemas.openxmlformats.org/officeDocument/2006/relationships/hyperlink" Target="https://forbes.cz/banan-za-milion-dolaru-hyperinflace-ktera-sezrala-celou-narodni-menu/" TargetMode="External"/><Relationship Id="rId4" Type="http://schemas.openxmlformats.org/officeDocument/2006/relationships/hyperlink" Target="https://cs.wikipedia.org/w/index.php?title=D%C4%9Bjiny_pen%C4%9Bz&amp;oldid=22668999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EE320F-0FB2-4E13-91EA-7C2C98CFF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834"/>
            <a:ext cx="9144000" cy="54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7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95093" y="2568194"/>
            <a:ext cx="4509071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Finanční výchova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72230" y="3958886"/>
            <a:ext cx="1552866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1. lekce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48640" y="548916"/>
            <a:ext cx="8040933" cy="2592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0449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Citát dne</a:t>
            </a:r>
          </a:p>
          <a:p>
            <a:pPr marL="0" marR="0">
              <a:lnSpc>
                <a:spcPts val="3579"/>
              </a:lnSpc>
              <a:spcBef>
                <a:spcPts val="393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Genius bez vzdělání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 jako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stříbro</a:t>
            </a:r>
            <a:r>
              <a:rPr sz="32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dole.</a:t>
            </a:r>
          </a:p>
          <a:p>
            <a:pPr marL="4572888" marR="0">
              <a:lnSpc>
                <a:spcPts val="3582"/>
              </a:lnSpc>
              <a:spcBef>
                <a:spcPts val="409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Benjamin Franklin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WJPUMB+Calibri"/>
                <a:cs typeface="WJPUMB+Calibri"/>
              </a:rPr>
              <a:t>3 / 50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623818" y="548916"/>
            <a:ext cx="204853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Témata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8440" y="1672908"/>
            <a:ext cx="7145452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Úvod</a:t>
            </a:r>
            <a:r>
              <a:rPr sz="32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do </a:t>
            </a:r>
            <a:r>
              <a:rPr lang="cs-CZ" sz="3200" dirty="0">
                <a:solidFill>
                  <a:srgbClr val="000000"/>
                </a:solidFill>
                <a:latin typeface="BWQGGS+Arial"/>
                <a:cs typeface="BWQGGS+Arial"/>
              </a:rPr>
              <a:t>problematiky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,</a:t>
            </a:r>
            <a:r>
              <a:rPr lang="cs-CZ"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co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to finanční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lang="cs-CZ" sz="3200" dirty="0">
                <a:solidFill>
                  <a:srgbClr val="000000"/>
                </a:solidFill>
                <a:latin typeface="BWQGGS+Arial"/>
                <a:cs typeface="BWQGGS+Arial"/>
              </a:rPr>
              <a:t>V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ýchova</a:t>
            </a:r>
            <a:r>
              <a:rPr lang="cs-CZ" sz="3200" dirty="0">
                <a:solidFill>
                  <a:srgbClr val="000000"/>
                </a:solidFill>
                <a:latin typeface="BWQGGS+Arial"/>
                <a:cs typeface="BWQGGS+Arial"/>
              </a:rPr>
              <a:t>.</a:t>
            </a:r>
            <a:endParaRPr sz="32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8440" y="2745528"/>
            <a:ext cx="356280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Historické</a:t>
            </a:r>
            <a:r>
              <a:rPr sz="32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kontexty</a:t>
            </a:r>
            <a:r>
              <a:rPr lang="cs-CZ" sz="3200" dirty="0">
                <a:solidFill>
                  <a:srgbClr val="000000"/>
                </a:solidFill>
                <a:latin typeface="BWQGGS+Arial"/>
                <a:cs typeface="BWQGGS+Arial"/>
              </a:rPr>
              <a:t>.</a:t>
            </a:r>
            <a:endParaRPr sz="32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8440" y="3331273"/>
            <a:ext cx="4755004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Jak jsme</a:t>
            </a:r>
            <a:r>
              <a:rPr sz="32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ovlivněni</a:t>
            </a:r>
            <a:r>
              <a:rPr sz="32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penězi</a:t>
            </a:r>
            <a:r>
              <a:rPr lang="cs-CZ" sz="3200" dirty="0">
                <a:solidFill>
                  <a:srgbClr val="000000"/>
                </a:solidFill>
                <a:latin typeface="BWQGGS+Arial"/>
                <a:cs typeface="BWQGGS+Arial"/>
              </a:rPr>
              <a:t>.</a:t>
            </a:r>
            <a:endParaRPr sz="32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154582" y="271211"/>
            <a:ext cx="6984842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BWQGGS+Arial"/>
                <a:cs typeface="BWQGGS+Arial"/>
              </a:rPr>
              <a:t>Úvod</a:t>
            </a:r>
            <a:r>
              <a:rPr sz="40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000" dirty="0">
                <a:solidFill>
                  <a:srgbClr val="000000"/>
                </a:solidFill>
                <a:latin typeface="BWQGGS+Arial"/>
                <a:cs typeface="BWQGGS+Arial"/>
              </a:rPr>
              <a:t>do problematiky,</a:t>
            </a:r>
            <a:r>
              <a:rPr sz="4000" spc="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000" dirty="0">
                <a:solidFill>
                  <a:srgbClr val="000000"/>
                </a:solidFill>
                <a:latin typeface="BWQGGS+Arial"/>
                <a:cs typeface="BWQGGS+Arial"/>
              </a:rPr>
              <a:t>co je to</a:t>
            </a:r>
          </a:p>
          <a:p>
            <a:pPr marL="1525498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BWQGGS+Arial"/>
                <a:cs typeface="BWQGGS+Arial"/>
              </a:rPr>
              <a:t>finanční výchova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8047375" cy="4501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Finanční</a:t>
            </a:r>
            <a:r>
              <a:rPr sz="24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výchova</a:t>
            </a:r>
            <a:r>
              <a:rPr sz="24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je soubor</a:t>
            </a:r>
            <a:r>
              <a:rPr sz="2400" spc="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znalostí,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BWQGGS+Arial"/>
                <a:cs typeface="BWQGGS+Arial"/>
              </a:rPr>
              <a:t>dovedností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endParaRPr lang="cs-CZ" sz="2400" spc="13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>
              <a:lnSpc>
                <a:spcPts val="2681"/>
              </a:lnSpc>
            </a:pPr>
            <a:r>
              <a:rPr lang="cs-CZ" sz="2400" dirty="0">
                <a:solidFill>
                  <a:srgbClr val="000000"/>
                </a:solidFill>
                <a:latin typeface="BWQGGS+Arial"/>
                <a:cs typeface="BWQGGS+Arial"/>
              </a:rPr>
              <a:t>   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</a:t>
            </a:r>
            <a:r>
              <a:rPr lang="cs-CZ" dirty="0"/>
              <a:t> </a:t>
            </a:r>
            <a:r>
              <a:rPr lang="cs-CZ" sz="2400" dirty="0">
                <a:solidFill>
                  <a:srgbClr val="000000"/>
                </a:solidFill>
                <a:latin typeface="BWQGGS+Arial"/>
                <a:cs typeface="BWQGGS+Arial"/>
              </a:rPr>
              <a:t>hodnotových</a:t>
            </a:r>
            <a:r>
              <a:rPr lang="cs-CZ" sz="2400" spc="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BWQGGS+Arial"/>
                <a:cs typeface="BWQGGS+Arial"/>
              </a:rPr>
              <a:t>postojů občana</a:t>
            </a:r>
            <a:r>
              <a:rPr lang="cs-CZ"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BWQGGS+Arial"/>
                <a:cs typeface="BWQGGS+Arial"/>
              </a:rPr>
              <a:t>nezbytných</a:t>
            </a:r>
            <a:r>
              <a:rPr lang="cs-CZ" sz="24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BWQGGS+Arial"/>
                <a:cs typeface="BWQGGS+Arial"/>
              </a:rPr>
              <a:t>k</a:t>
            </a:r>
            <a:r>
              <a:rPr lang="cs-CZ" sz="2400" spc="-6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IDCUGA+Arial"/>
                <a:cs typeface="IDCUGA+Arial"/>
              </a:rPr>
              <a:t>tomu,</a:t>
            </a:r>
            <a:r>
              <a:rPr lang="cs-CZ" sz="2400" spc="-1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IDCUGA+Arial"/>
                <a:cs typeface="IDCUGA+Arial"/>
              </a:rPr>
              <a:t>aby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finančně</a:t>
            </a:r>
            <a:r>
              <a:rPr sz="2400" spc="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zabezpečil</a:t>
            </a:r>
            <a:r>
              <a:rPr sz="2400" spc="4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sebe a</a:t>
            </a:r>
            <a:r>
              <a:rPr sz="2400" spc="-4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svou</a:t>
            </a:r>
            <a:r>
              <a:rPr sz="24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rodinu</a:t>
            </a:r>
            <a:r>
              <a:rPr sz="2400" spc="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 aktivně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vystupoval na trhu finančních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produktů a</a:t>
            </a:r>
            <a:r>
              <a:rPr sz="2400" spc="-6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služeb.</a:t>
            </a:r>
          </a:p>
          <a:p>
            <a:pPr marL="0" marR="0">
              <a:lnSpc>
                <a:spcPts val="2681"/>
              </a:lnSpc>
              <a:spcBef>
                <a:spcPts val="43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Finančně</a:t>
            </a:r>
            <a:r>
              <a:rPr sz="2400" spc="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gramotný občan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se orientuje</a:t>
            </a:r>
            <a:r>
              <a:rPr sz="2400" spc="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</a:t>
            </a:r>
            <a:r>
              <a:rPr sz="2400" spc="-5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problematice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peněz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 cen a je schopen</a:t>
            </a:r>
            <a:r>
              <a:rPr sz="24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odpovědně</a:t>
            </a:r>
            <a:r>
              <a:rPr sz="2400" spc="4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spravovat</a:t>
            </a:r>
            <a:r>
              <a:rPr sz="24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svůj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osobní či rodinný</a:t>
            </a:r>
            <a:r>
              <a:rPr sz="2400" spc="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rozpočet.</a:t>
            </a:r>
          </a:p>
          <a:p>
            <a:pPr marL="0" marR="0">
              <a:lnSpc>
                <a:spcPts val="2683"/>
              </a:lnSpc>
              <a:spcBef>
                <a:spcPts val="48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Finanční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výchova</a:t>
            </a:r>
            <a:r>
              <a:rPr sz="2400" spc="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je specializovanou</a:t>
            </a:r>
            <a:r>
              <a:rPr sz="2400" spc="5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součástí</a:t>
            </a:r>
            <a:r>
              <a:rPr sz="24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širší</a:t>
            </a:r>
          </a:p>
          <a:p>
            <a:pPr marL="342899" marR="0">
              <a:lnSpc>
                <a:spcPts val="259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ekonomické</a:t>
            </a:r>
            <a:r>
              <a:rPr sz="2400" spc="3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gramotnosti, která navíc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zahrnuje</a:t>
            </a:r>
            <a:r>
              <a:rPr sz="2400" spc="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např.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schopnost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zajistit si příjem,</a:t>
            </a:r>
            <a:r>
              <a:rPr sz="24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zvažovat důsledky</a:t>
            </a:r>
            <a:r>
              <a:rPr sz="2400" spc="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osobních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rozhodnutí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na současný</a:t>
            </a:r>
            <a:r>
              <a:rPr sz="24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 budoucí</a:t>
            </a:r>
            <a:r>
              <a:rPr sz="24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příjem,</a:t>
            </a:r>
            <a:r>
              <a:rPr sz="24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orientaci</a:t>
            </a:r>
            <a:r>
              <a:rPr sz="2400" spc="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na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trhu pracovních příležitostí, schopnost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rozhodovat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výdajích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apod.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7161" y="328931"/>
            <a:ext cx="8081848" cy="1097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Výzkum veřejného</a:t>
            </a:r>
            <a:r>
              <a:rPr sz="36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mínění</a:t>
            </a:r>
            <a:r>
              <a:rPr sz="36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– hodnocení</a:t>
            </a:r>
          </a:p>
          <a:p>
            <a:pPr marL="840003" marR="0">
              <a:lnSpc>
                <a:spcPts val="4021"/>
              </a:lnSpc>
              <a:spcBef>
                <a:spcPts val="298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znalostí</a:t>
            </a:r>
            <a:r>
              <a:rPr sz="3600" spc="98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v oblasti</a:t>
            </a:r>
            <a:r>
              <a:rPr sz="36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financí</a:t>
            </a:r>
            <a:r>
              <a:rPr sz="3600" spc="100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str 1.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8200741" cy="4347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Většina</a:t>
            </a:r>
            <a:r>
              <a:rPr sz="2400" spc="104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Čechů</a:t>
            </a:r>
            <a:r>
              <a:rPr sz="2400" spc="106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(35</a:t>
            </a:r>
            <a:r>
              <a:rPr lang="cs-CZ" sz="240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IDCUGA+Arial"/>
                <a:cs typeface="IDCUGA+Arial"/>
              </a:rPr>
              <a:t>procent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)</a:t>
            </a:r>
            <a:r>
              <a:rPr sz="2400" spc="1068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považuje</a:t>
            </a:r>
            <a:r>
              <a:rPr sz="2400" spc="106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svou</a:t>
            </a:r>
            <a:r>
              <a:rPr sz="2400" spc="106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finanční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gramotnost</a:t>
            </a:r>
            <a:r>
              <a:rPr sz="2400" spc="57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za</a:t>
            </a:r>
            <a:r>
              <a:rPr sz="2400" spc="569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„dobrou”</a:t>
            </a:r>
            <a:r>
              <a:rPr sz="2400" spc="58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a</a:t>
            </a:r>
            <a:r>
              <a:rPr sz="2400" spc="566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ohodnotila</a:t>
            </a:r>
            <a:r>
              <a:rPr sz="2400" spc="56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by</a:t>
            </a:r>
            <a:r>
              <a:rPr sz="2400" spc="58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ji</a:t>
            </a:r>
            <a:r>
              <a:rPr sz="2400" spc="569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známkou</a:t>
            </a:r>
            <a:r>
              <a:rPr sz="2400" spc="56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3</a:t>
            </a:r>
            <a:r>
              <a:rPr lang="cs-CZ" dirty="0"/>
              <a:t> 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(jako</a:t>
            </a:r>
            <a:r>
              <a:rPr sz="2400" spc="27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ve</a:t>
            </a:r>
            <a:r>
              <a:rPr sz="2400" spc="278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škole)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.</a:t>
            </a:r>
            <a:r>
              <a:rPr sz="2400" spc="286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Zhruba</a:t>
            </a:r>
            <a:r>
              <a:rPr sz="2400" spc="27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dvě</a:t>
            </a:r>
            <a:r>
              <a:rPr sz="2400" spc="27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pětiny</a:t>
            </a:r>
            <a:r>
              <a:rPr sz="2400" spc="28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osob</a:t>
            </a:r>
            <a:r>
              <a:rPr sz="2400" spc="27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starších</a:t>
            </a:r>
            <a:r>
              <a:rPr sz="2400" spc="28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18</a:t>
            </a:r>
            <a:r>
              <a:rPr sz="2400" spc="281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let,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které</a:t>
            </a:r>
            <a:r>
              <a:rPr sz="2400" spc="9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se</a:t>
            </a:r>
            <a:r>
              <a:rPr sz="2400" spc="98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cítí</a:t>
            </a:r>
            <a:r>
              <a:rPr sz="2400" spc="1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být</a:t>
            </a:r>
            <a:r>
              <a:rPr sz="2400" spc="1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v</a:t>
            </a:r>
            <a:r>
              <a:rPr sz="2400" spc="89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oblasti</a:t>
            </a:r>
            <a:r>
              <a:rPr sz="2400" spc="10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financí</a:t>
            </a:r>
            <a:r>
              <a:rPr sz="2400" spc="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dobře</a:t>
            </a:r>
            <a:r>
              <a:rPr sz="2400" spc="1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informovány,</a:t>
            </a:r>
            <a:r>
              <a:rPr sz="2400" spc="1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jsou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</a:t>
            </a:r>
            <a:r>
              <a:rPr sz="2400" spc="100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úrovní</a:t>
            </a:r>
            <a:r>
              <a:rPr sz="2400" spc="100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svých</a:t>
            </a:r>
            <a:r>
              <a:rPr sz="2400" spc="100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znalostí</a:t>
            </a:r>
            <a:r>
              <a:rPr sz="2400" spc="10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spokojeny.</a:t>
            </a:r>
            <a:r>
              <a:rPr sz="2400" spc="100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Do</a:t>
            </a:r>
            <a:r>
              <a:rPr sz="2400" spc="100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této</a:t>
            </a:r>
            <a:r>
              <a:rPr sz="2400" spc="99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skupiny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spadají</a:t>
            </a:r>
            <a:r>
              <a:rPr sz="2400" spc="7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především</a:t>
            </a:r>
            <a:r>
              <a:rPr sz="2400" spc="75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lidé</a:t>
            </a:r>
            <a:r>
              <a:rPr sz="2400" spc="73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</a:t>
            </a:r>
            <a:r>
              <a:rPr sz="2400" spc="73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vyšším</a:t>
            </a:r>
            <a:r>
              <a:rPr sz="2400" spc="73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stupněm</a:t>
            </a:r>
            <a:r>
              <a:rPr sz="2400" spc="74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vzdělání</a:t>
            </a:r>
            <a:r>
              <a:rPr sz="2400" spc="74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a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vyššími</a:t>
            </a:r>
            <a:r>
              <a:rPr sz="2400" spc="19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příjmy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.</a:t>
            </a:r>
            <a:r>
              <a:rPr sz="2400" spc="20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Další</a:t>
            </a:r>
            <a:r>
              <a:rPr sz="2400" spc="20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dvě</a:t>
            </a:r>
            <a:r>
              <a:rPr sz="2400" spc="20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pětiny,</a:t>
            </a:r>
            <a:r>
              <a:rPr sz="2400" spc="2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které</a:t>
            </a:r>
            <a:r>
              <a:rPr sz="2400" spc="20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jsou</a:t>
            </a:r>
            <a:r>
              <a:rPr sz="2400" spc="208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podle</a:t>
            </a:r>
            <a:r>
              <a:rPr sz="2400" spc="20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svého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názoru</a:t>
            </a:r>
            <a:r>
              <a:rPr sz="2400" spc="107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informovány</a:t>
            </a:r>
            <a:r>
              <a:rPr sz="2400" spc="110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průměrně</a:t>
            </a:r>
            <a:r>
              <a:rPr sz="2400" spc="107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nebo</a:t>
            </a:r>
            <a:r>
              <a:rPr sz="2400" spc="108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špatně,</a:t>
            </a:r>
            <a:r>
              <a:rPr sz="2400" spc="109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by</a:t>
            </a:r>
            <a:r>
              <a:rPr sz="2400" spc="106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své</a:t>
            </a:r>
          </a:p>
          <a:p>
            <a:pPr marL="342899" marR="0">
              <a:lnSpc>
                <a:spcPts val="259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znalosti</a:t>
            </a:r>
            <a:r>
              <a:rPr sz="2400" spc="19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rády</a:t>
            </a:r>
            <a:r>
              <a:rPr sz="2400" spc="20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prohloubily</a:t>
            </a:r>
            <a:r>
              <a:rPr sz="2400" spc="193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a</a:t>
            </a:r>
            <a:r>
              <a:rPr sz="2400" spc="206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jedna</a:t>
            </a:r>
            <a:r>
              <a:rPr sz="2400" spc="21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pětina</a:t>
            </a:r>
            <a:r>
              <a:rPr sz="2400" spc="20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nejeví</a:t>
            </a:r>
            <a:r>
              <a:rPr sz="2400" spc="2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</a:t>
            </a:r>
            <a:r>
              <a:rPr sz="2400" spc="19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finance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zájem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.</a:t>
            </a:r>
            <a:r>
              <a:rPr sz="2400" spc="164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Touha</a:t>
            </a:r>
            <a:r>
              <a:rPr sz="2400" spc="163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po</a:t>
            </a:r>
            <a:r>
              <a:rPr sz="2400" spc="162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finančním</a:t>
            </a:r>
            <a:r>
              <a:rPr sz="2400" spc="163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vzdělání</a:t>
            </a:r>
            <a:r>
              <a:rPr sz="2400" spc="163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není</a:t>
            </a:r>
            <a:r>
              <a:rPr sz="2400" spc="164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blízká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především</a:t>
            </a:r>
            <a:r>
              <a:rPr sz="2400" spc="158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nižším</a:t>
            </a:r>
            <a:r>
              <a:rPr sz="2400" spc="160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příjmovým</a:t>
            </a:r>
            <a:r>
              <a:rPr sz="2400" spc="158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kategoriím,</a:t>
            </a:r>
            <a:r>
              <a:rPr sz="2400" spc="160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lidem</a:t>
            </a:r>
            <a:r>
              <a:rPr sz="2400" spc="160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se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základním vzděláním</a:t>
            </a:r>
            <a:r>
              <a:rPr sz="2400" spc="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a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důchodcům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7161" y="328931"/>
            <a:ext cx="8081848" cy="1097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Výzkum veřejného</a:t>
            </a:r>
            <a:r>
              <a:rPr sz="36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mínění</a:t>
            </a:r>
            <a:r>
              <a:rPr sz="36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– hodnocení</a:t>
            </a:r>
          </a:p>
          <a:p>
            <a:pPr marL="840003" marR="0">
              <a:lnSpc>
                <a:spcPts val="4021"/>
              </a:lnSpc>
              <a:spcBef>
                <a:spcPts val="298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znalostí</a:t>
            </a:r>
            <a:r>
              <a:rPr sz="3600" spc="98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v oblasti</a:t>
            </a:r>
            <a:r>
              <a:rPr sz="36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financí</a:t>
            </a:r>
            <a:r>
              <a:rPr sz="3600" spc="100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str 2.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67807"/>
            <a:ext cx="8199813" cy="2207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Nicméně</a:t>
            </a:r>
            <a:r>
              <a:rPr sz="2400" spc="49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až</a:t>
            </a:r>
            <a:r>
              <a:rPr sz="2400" spc="5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45</a:t>
            </a:r>
            <a:r>
              <a:rPr sz="2400" spc="51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procent</a:t>
            </a:r>
            <a:r>
              <a:rPr sz="2400" spc="513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obyvatel</a:t>
            </a:r>
            <a:r>
              <a:rPr sz="2400" spc="513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tvrdí,</a:t>
            </a:r>
            <a:r>
              <a:rPr sz="2400" spc="5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že</a:t>
            </a:r>
            <a:r>
              <a:rPr sz="2400" spc="49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se</a:t>
            </a:r>
            <a:r>
              <a:rPr sz="2400" spc="506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orientuje</a:t>
            </a:r>
          </a:p>
          <a:p>
            <a:pPr marL="342899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v</a:t>
            </a:r>
            <a:r>
              <a:rPr sz="2400" spc="1219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nabídce</a:t>
            </a:r>
            <a:r>
              <a:rPr sz="2400" spc="12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konkrétních</a:t>
            </a:r>
            <a:r>
              <a:rPr sz="2400" spc="12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produktů</a:t>
            </a:r>
            <a:r>
              <a:rPr sz="2400" spc="12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na</a:t>
            </a:r>
            <a:r>
              <a:rPr sz="2400" spc="120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finančním</a:t>
            </a:r>
            <a:r>
              <a:rPr sz="2400" spc="12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trhu.</a:t>
            </a:r>
          </a:p>
          <a:p>
            <a:pPr marL="342899" marR="0">
              <a:lnSpc>
                <a:spcPts val="2681"/>
              </a:lnSpc>
              <a:spcBef>
                <a:spcPts val="14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Naopak</a:t>
            </a:r>
            <a:r>
              <a:rPr sz="2400" spc="501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necelá</a:t>
            </a:r>
            <a:r>
              <a:rPr sz="2400" spc="5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třetina</a:t>
            </a:r>
            <a:r>
              <a:rPr sz="2400" spc="50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(29</a:t>
            </a:r>
            <a:r>
              <a:rPr sz="2400" spc="50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%)</a:t>
            </a:r>
            <a:r>
              <a:rPr sz="2400" spc="51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otevřeně</a:t>
            </a:r>
            <a:r>
              <a:rPr sz="2400" spc="5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přiznává,</a:t>
            </a:r>
            <a:r>
              <a:rPr sz="2400" spc="5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že</a:t>
            </a:r>
            <a:r>
              <a:rPr sz="2400" spc="50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jí</a:t>
            </a:r>
          </a:p>
          <a:p>
            <a:pPr marL="342899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úroveň</a:t>
            </a:r>
            <a:r>
              <a:rPr sz="2400" spc="40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znalostí</a:t>
            </a:r>
            <a:r>
              <a:rPr sz="2400" spc="4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ve</a:t>
            </a:r>
            <a:r>
              <a:rPr sz="2400" spc="41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využívání</a:t>
            </a:r>
            <a:r>
              <a:rPr sz="2400" spc="4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některých</a:t>
            </a:r>
            <a:r>
              <a:rPr sz="2400" spc="4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produktů</a:t>
            </a:r>
            <a:r>
              <a:rPr sz="2400" spc="4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brání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.</a:t>
            </a:r>
          </a:p>
          <a:p>
            <a:pPr marL="342899" marR="0">
              <a:lnSpc>
                <a:spcPts val="2681"/>
              </a:lnSpc>
              <a:spcBef>
                <a:spcPts val="20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Nejčastěji</a:t>
            </a:r>
            <a:r>
              <a:rPr sz="2400" spc="84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se</a:t>
            </a:r>
            <a:r>
              <a:rPr sz="2400" spc="868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jedná</a:t>
            </a:r>
            <a:r>
              <a:rPr sz="2400" spc="88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</a:t>
            </a:r>
            <a:r>
              <a:rPr sz="2400" spc="866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produkty</a:t>
            </a:r>
            <a:r>
              <a:rPr sz="2400" spc="871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investiční,</a:t>
            </a:r>
            <a:r>
              <a:rPr sz="2400" spc="87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úvěrové</a:t>
            </a:r>
            <a:r>
              <a:rPr sz="2400" spc="86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a</a:t>
            </a:r>
          </a:p>
          <a:p>
            <a:pPr marL="342899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spořící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7161" y="328931"/>
            <a:ext cx="8081848" cy="1097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Výzkum veřejného</a:t>
            </a:r>
            <a:r>
              <a:rPr sz="36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mínění</a:t>
            </a:r>
            <a:r>
              <a:rPr sz="36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– hodnocení</a:t>
            </a:r>
          </a:p>
          <a:p>
            <a:pPr marL="777519" marR="0">
              <a:lnSpc>
                <a:spcPts val="4021"/>
              </a:lnSpc>
              <a:spcBef>
                <a:spcPts val="298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znalostí</a:t>
            </a:r>
            <a:r>
              <a:rPr sz="3600" spc="98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v oblasti</a:t>
            </a:r>
            <a:r>
              <a:rPr sz="36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financí</a:t>
            </a:r>
            <a:r>
              <a:rPr sz="3600" spc="200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str 3.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67807"/>
            <a:ext cx="8199217" cy="29395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Nejvíce</a:t>
            </a:r>
            <a:r>
              <a:rPr sz="2400" spc="27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informací</a:t>
            </a:r>
            <a:r>
              <a:rPr sz="2400" spc="28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z</a:t>
            </a:r>
            <a:r>
              <a:rPr sz="2400" spc="269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oblasti</a:t>
            </a:r>
            <a:r>
              <a:rPr sz="2400" spc="281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financí</a:t>
            </a:r>
            <a:r>
              <a:rPr sz="2400" spc="26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čerpají</a:t>
            </a:r>
            <a:r>
              <a:rPr sz="2400" spc="28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lidé</a:t>
            </a:r>
            <a:r>
              <a:rPr sz="2400" spc="27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nejčastěji</a:t>
            </a:r>
          </a:p>
          <a:p>
            <a:pPr marL="342899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přímo</a:t>
            </a:r>
            <a:r>
              <a:rPr sz="2400" spc="7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od</a:t>
            </a:r>
            <a:r>
              <a:rPr sz="2400" spc="89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poskytovatelů</a:t>
            </a:r>
            <a:r>
              <a:rPr sz="2400" spc="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finančních</a:t>
            </a:r>
            <a:r>
              <a:rPr sz="2400" spc="9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produktů</a:t>
            </a:r>
            <a:r>
              <a:rPr sz="2400" spc="9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(25</a:t>
            </a:r>
            <a:r>
              <a:rPr sz="2400" spc="8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%),</a:t>
            </a:r>
            <a:r>
              <a:rPr sz="2400" spc="79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dále</a:t>
            </a:r>
          </a:p>
          <a:p>
            <a:pPr marL="342899" marR="0">
              <a:lnSpc>
                <a:spcPts val="2681"/>
              </a:lnSpc>
              <a:spcBef>
                <a:spcPts val="14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z</a:t>
            </a:r>
            <a:r>
              <a:rPr sz="2400" spc="27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médií</a:t>
            </a:r>
            <a:r>
              <a:rPr sz="2400" spc="25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(23</a:t>
            </a:r>
            <a:r>
              <a:rPr sz="2400" spc="26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%)</a:t>
            </a:r>
            <a:r>
              <a:rPr sz="2400" spc="25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a</a:t>
            </a:r>
            <a:r>
              <a:rPr sz="2400" spc="266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od</a:t>
            </a:r>
            <a:r>
              <a:rPr sz="2400" spc="25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známých</a:t>
            </a:r>
            <a:r>
              <a:rPr sz="2400" spc="26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či</a:t>
            </a:r>
            <a:r>
              <a:rPr sz="2400" spc="27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příbuzných</a:t>
            </a:r>
            <a:r>
              <a:rPr sz="2400" spc="27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(22</a:t>
            </a:r>
            <a:r>
              <a:rPr sz="2400" spc="26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%).</a:t>
            </a:r>
            <a:r>
              <a:rPr sz="2400" spc="253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Až</a:t>
            </a:r>
          </a:p>
          <a:p>
            <a:pPr marL="342899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</a:t>
            </a:r>
            <a:r>
              <a:rPr sz="2400" spc="60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32</a:t>
            </a:r>
            <a:r>
              <a:rPr sz="2400" spc="60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procent</a:t>
            </a:r>
            <a:r>
              <a:rPr sz="2400" spc="61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Čechů</a:t>
            </a:r>
            <a:r>
              <a:rPr sz="2400" spc="6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je</a:t>
            </a:r>
            <a:r>
              <a:rPr sz="2400" spc="596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nejdůvěryhodnějším</a:t>
            </a:r>
            <a:r>
              <a:rPr sz="2400" spc="6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zdrojem</a:t>
            </a:r>
          </a:p>
          <a:p>
            <a:pPr marL="342899" marR="0">
              <a:lnSpc>
                <a:spcPts val="2681"/>
              </a:lnSpc>
              <a:spcBef>
                <a:spcPts val="20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informací</a:t>
            </a:r>
            <a:r>
              <a:rPr sz="2400" spc="190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přímý</a:t>
            </a:r>
            <a:r>
              <a:rPr sz="2400" spc="190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poskytovatel</a:t>
            </a:r>
            <a:r>
              <a:rPr sz="2400" spc="1908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produktu</a:t>
            </a:r>
            <a:r>
              <a:rPr sz="2400" spc="192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či</a:t>
            </a:r>
            <a:r>
              <a:rPr sz="2400" spc="190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služby,</a:t>
            </a:r>
          </a:p>
          <a:p>
            <a:pPr marL="342899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20</a:t>
            </a:r>
            <a:r>
              <a:rPr sz="2400" spc="132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procent</a:t>
            </a:r>
            <a:r>
              <a:rPr sz="2400" spc="1333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nedá</a:t>
            </a:r>
            <a:r>
              <a:rPr sz="2400" spc="13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dopustit</a:t>
            </a:r>
            <a:r>
              <a:rPr sz="2400" spc="1331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na</a:t>
            </a:r>
            <a:r>
              <a:rPr sz="2400" spc="133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rady</a:t>
            </a:r>
            <a:r>
              <a:rPr sz="2400" spc="132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známých</a:t>
            </a:r>
            <a:r>
              <a:rPr sz="2400" spc="13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nebo</a:t>
            </a:r>
          </a:p>
          <a:p>
            <a:pPr marL="342899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příbuzných</a:t>
            </a:r>
            <a:r>
              <a:rPr sz="2400" spc="4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a</a:t>
            </a:r>
            <a:r>
              <a:rPr sz="2400" spc="421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17</a:t>
            </a:r>
            <a:r>
              <a:rPr sz="2400" spc="43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procent</a:t>
            </a:r>
            <a:r>
              <a:rPr sz="2400" spc="44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věří</a:t>
            </a:r>
            <a:r>
              <a:rPr sz="2400" spc="43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jedině</a:t>
            </a:r>
            <a:r>
              <a:rPr sz="2400" spc="43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svému</a:t>
            </a:r>
            <a:r>
              <a:rPr sz="2400" spc="4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finančnímu</a:t>
            </a:r>
          </a:p>
          <a:p>
            <a:pPr marL="342899" marR="0">
              <a:lnSpc>
                <a:spcPts val="2681"/>
              </a:lnSpc>
              <a:spcBef>
                <a:spcPts val="15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poradci nebo</a:t>
            </a:r>
            <a:r>
              <a:rPr sz="2400" spc="29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zprostředkovateli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8147" y="588900"/>
            <a:ext cx="8182145" cy="548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Výzkum veřejného</a:t>
            </a:r>
            <a:r>
              <a:rPr sz="36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600" dirty="0">
                <a:solidFill>
                  <a:srgbClr val="000000"/>
                </a:solidFill>
                <a:latin typeface="BWQGGS+Arial"/>
                <a:cs typeface="BWQGGS+Arial"/>
              </a:rPr>
              <a:t>mínění – plánování?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67807"/>
            <a:ext cx="8138518" cy="14759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Při výběru spotřebitelského</a:t>
            </a:r>
            <a:r>
              <a:rPr sz="2400" spc="4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úvěru se lidé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nejčastěji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řídí</a:t>
            </a:r>
          </a:p>
          <a:p>
            <a:pPr marL="342899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výší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roční úrokové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sazby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(34</a:t>
            </a:r>
            <a:r>
              <a:rPr sz="2400" spc="-3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% dotázaných), dále</a:t>
            </a:r>
          </a:p>
          <a:p>
            <a:pPr marL="342899" marR="0">
              <a:lnSpc>
                <a:spcPts val="2681"/>
              </a:lnSpc>
              <a:spcBef>
                <a:spcPts val="14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důvěryhodností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poskytovatele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(21</a:t>
            </a:r>
            <a:r>
              <a:rPr sz="2400" spc="-4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%), výší RPSN (19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%)</a:t>
            </a:r>
          </a:p>
          <a:p>
            <a:pPr marL="342899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nebo</a:t>
            </a:r>
            <a:r>
              <a:rPr sz="24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měsíční</a:t>
            </a:r>
            <a:r>
              <a:rPr sz="24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splátky</a:t>
            </a:r>
            <a:r>
              <a:rPr sz="24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(18</a:t>
            </a:r>
            <a:r>
              <a:rPr sz="2400" spc="-3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%).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204253"/>
            <a:ext cx="7473132" cy="744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Zatímco</a:t>
            </a:r>
            <a:r>
              <a:rPr sz="24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vzdělaní</a:t>
            </a:r>
            <a:r>
              <a:rPr sz="24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spotřebitelé</a:t>
            </a:r>
            <a:r>
              <a:rPr sz="2400" spc="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se rozhodují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zejména</a:t>
            </a:r>
          </a:p>
          <a:p>
            <a:pPr marL="342899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podle</a:t>
            </a:r>
            <a:r>
              <a:rPr sz="2400" spc="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roční úrokové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sazby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 RPSN,</a:t>
            </a:r>
            <a:r>
              <a:rPr sz="2400" spc="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lidé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</a:t>
            </a:r>
            <a:r>
              <a:rPr sz="2400" spc="-7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nižším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4033033"/>
            <a:ext cx="6602569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vzděláním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dávají</a:t>
            </a:r>
            <a:r>
              <a:rPr sz="24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přednost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výši měsíční</a:t>
            </a:r>
            <a:r>
              <a:rPr sz="24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splátky.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2321" y="-30795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95807" y="571862"/>
            <a:ext cx="7377029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Výzkum veřejného</a:t>
            </a:r>
            <a:r>
              <a:rPr sz="28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mínění</a:t>
            </a:r>
            <a:r>
              <a:rPr sz="28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– finanční produkty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002E2A5-3947-4C74-9DE3-806F75DD8611}"/>
              </a:ext>
            </a:extLst>
          </p:cNvPr>
          <p:cNvSpPr/>
          <p:nvPr/>
        </p:nvSpPr>
        <p:spPr>
          <a:xfrm>
            <a:off x="971600" y="6453336"/>
            <a:ext cx="2664296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A498EBA-2C7F-45DF-B02D-86EAE2FF06F1}"/>
              </a:ext>
            </a:extLst>
          </p:cNvPr>
          <p:cNvSpPr txBox="1"/>
          <p:nvPr/>
        </p:nvSpPr>
        <p:spPr>
          <a:xfrm>
            <a:off x="140058" y="6340678"/>
            <a:ext cx="471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STEM/MARK Finanční gramotnost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97254" y="385127"/>
            <a:ext cx="6901459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Výzkum</a:t>
            </a:r>
            <a:r>
              <a:rPr sz="32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veřejného</a:t>
            </a:r>
            <a:r>
              <a:rPr sz="32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mínění – praktický</a:t>
            </a:r>
          </a:p>
          <a:p>
            <a:pPr marL="2764891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příklad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178063" cy="2885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Respondenti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si měli</a:t>
            </a:r>
            <a:r>
              <a:rPr sz="32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představit,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že investují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částku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3000</a:t>
            </a:r>
            <a:r>
              <a:rPr sz="3200" spc="-4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Kč. Na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otázku</a:t>
            </a:r>
            <a:r>
              <a:rPr sz="3200" spc="87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Dal(a) byste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přednost</a:t>
            </a:r>
            <a:r>
              <a:rPr sz="32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výnosu</a:t>
            </a:r>
            <a:r>
              <a:rPr sz="32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300</a:t>
            </a:r>
            <a:r>
              <a:rPr sz="3200" spc="-4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Kč nebo výnosu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15 % z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investované</a:t>
            </a:r>
            <a:r>
              <a:rPr sz="3200" spc="-4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částky?</a:t>
            </a:r>
            <a:r>
              <a:rPr sz="3200" spc="-3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odpovědělo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plných</a:t>
            </a:r>
            <a:r>
              <a:rPr sz="32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16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procent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dotázaných</a:t>
            </a:r>
            <a:r>
              <a:rPr sz="3200" spc="-7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b="1" dirty="0" err="1">
                <a:solidFill>
                  <a:srgbClr val="000000"/>
                </a:solidFill>
                <a:latin typeface="HNQNMS+Arial Bold"/>
                <a:cs typeface="HNQNMS+Arial Bold"/>
              </a:rPr>
              <a:t>špatně</a:t>
            </a:r>
            <a:r>
              <a:rPr sz="3200" b="1" spc="-14" dirty="0">
                <a:solidFill>
                  <a:srgbClr val="000000"/>
                </a:solidFill>
                <a:latin typeface="HNQNMS+Arial Bold"/>
                <a:cs typeface="HNQNMS+Arial Bold"/>
              </a:rPr>
              <a:t> </a:t>
            </a:r>
            <a:r>
              <a:rPr lang="cs-CZ" sz="3200" b="1" spc="-14" dirty="0">
                <a:solidFill>
                  <a:srgbClr val="000000"/>
                </a:solidFill>
                <a:latin typeface="HNQNMS+Arial Bold"/>
                <a:cs typeface="HNQNMS+Arial Bold"/>
              </a:rPr>
              <a:t>      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a</a:t>
            </a:r>
            <a:r>
              <a:rPr lang="cs-CZ" sz="320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10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procent</a:t>
            </a:r>
            <a:r>
              <a:rPr sz="3200" spc="-28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nebylo</a:t>
            </a:r>
            <a:r>
              <a:rPr sz="3200" b="1" spc="-14" dirty="0">
                <a:solidFill>
                  <a:srgbClr val="000000"/>
                </a:solidFill>
                <a:latin typeface="CUHNFL+Arial Bold"/>
                <a:cs typeface="CUHNFL+Arial Bold"/>
              </a:rPr>
              <a:t> </a:t>
            </a: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schopno</a:t>
            </a:r>
            <a:r>
              <a:rPr sz="3200" b="1" spc="-44" dirty="0">
                <a:solidFill>
                  <a:srgbClr val="000000"/>
                </a:solidFill>
                <a:latin typeface="CUHNFL+Arial Bold"/>
                <a:cs typeface="CUHNFL+Arial Bold"/>
              </a:rPr>
              <a:t> </a:t>
            </a: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se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4599622"/>
            <a:ext cx="7778388" cy="980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rozhodnout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.</a:t>
            </a:r>
            <a:r>
              <a:rPr sz="3200" spc="-5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Lépe odpovídali lidé</a:t>
            </a:r>
          </a:p>
          <a:p>
            <a:pPr marL="0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s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vyšším</a:t>
            </a:r>
            <a:r>
              <a:rPr sz="3200" spc="-4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vzděláním</a:t>
            </a:r>
            <a:r>
              <a:rPr sz="32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 lepší</a:t>
            </a:r>
            <a:r>
              <a:rPr sz="32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sociální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pozicí.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41066" y="548916"/>
            <a:ext cx="341380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Několik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grafů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247A627-2B17-4029-B64B-36D7D4DD92AE}"/>
              </a:ext>
            </a:extLst>
          </p:cNvPr>
          <p:cNvSpPr txBox="1"/>
          <p:nvPr/>
        </p:nvSpPr>
        <p:spPr>
          <a:xfrm>
            <a:off x="140058" y="6340678"/>
            <a:ext cx="471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STEM/MARK Finanční gramotnost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41066" y="548916"/>
            <a:ext cx="341380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Několik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grafů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D68F9B9-909C-46E6-B9F3-3DFBBF2F9852}"/>
              </a:ext>
            </a:extLst>
          </p:cNvPr>
          <p:cNvSpPr txBox="1"/>
          <p:nvPr/>
        </p:nvSpPr>
        <p:spPr>
          <a:xfrm>
            <a:off x="191070" y="6021288"/>
            <a:ext cx="471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STEM/MARK Finanční gramotnost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41066" y="548916"/>
            <a:ext cx="341380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Několik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grafů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D82A333-790E-4B9C-BC4B-9B1CC205025E}"/>
              </a:ext>
            </a:extLst>
          </p:cNvPr>
          <p:cNvSpPr txBox="1"/>
          <p:nvPr/>
        </p:nvSpPr>
        <p:spPr>
          <a:xfrm>
            <a:off x="4377814" y="6323076"/>
            <a:ext cx="471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STEM/MARK Finanční gramotnost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41066" y="548916"/>
            <a:ext cx="341380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Několik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grafů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3CDD7E6-734C-4FB0-8622-D2F0551D14B2}"/>
              </a:ext>
            </a:extLst>
          </p:cNvPr>
          <p:cNvSpPr txBox="1"/>
          <p:nvPr/>
        </p:nvSpPr>
        <p:spPr>
          <a:xfrm>
            <a:off x="4283968" y="6124418"/>
            <a:ext cx="471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STEM/MARK Finanční gramotnost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41066" y="548916"/>
            <a:ext cx="341380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Několik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grafů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72DB8C9-0A6E-495C-A1B0-6E75FA889514}"/>
              </a:ext>
            </a:extLst>
          </p:cNvPr>
          <p:cNvSpPr txBox="1"/>
          <p:nvPr/>
        </p:nvSpPr>
        <p:spPr>
          <a:xfrm>
            <a:off x="4139952" y="6191410"/>
            <a:ext cx="471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STEM/MARK Finanční gramotnost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41066" y="548916"/>
            <a:ext cx="341380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Několik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grafů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29DA5D7-006E-42CD-9265-353C38A69B1F}"/>
              </a:ext>
            </a:extLst>
          </p:cNvPr>
          <p:cNvSpPr txBox="1"/>
          <p:nvPr/>
        </p:nvSpPr>
        <p:spPr>
          <a:xfrm>
            <a:off x="4647970" y="6285148"/>
            <a:ext cx="471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STEM/MARK Finanční gramotnost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7869251" cy="1955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1.</a:t>
            </a:r>
            <a:r>
              <a:rPr sz="3200" b="1" spc="1252" dirty="0">
                <a:solidFill>
                  <a:srgbClr val="000000"/>
                </a:solidFill>
                <a:latin typeface="CUHNFL+Arial Bold"/>
                <a:cs typeface="CUHNFL+Arial Bold"/>
              </a:rPr>
              <a:t> </a:t>
            </a:r>
            <a:r>
              <a:rPr sz="3200" b="1" dirty="0">
                <a:solidFill>
                  <a:srgbClr val="000000"/>
                </a:solidFill>
                <a:latin typeface="HNQNMS+Arial Bold"/>
                <a:cs typeface="HNQNMS+Arial Bold"/>
              </a:rPr>
              <a:t>směnný</a:t>
            </a:r>
            <a:r>
              <a:rPr sz="3200" b="1" spc="-26" dirty="0">
                <a:solidFill>
                  <a:srgbClr val="000000"/>
                </a:solidFill>
                <a:latin typeface="HNQNMS+Arial Bold"/>
                <a:cs typeface="HNQNMS+Arial Bold"/>
              </a:rPr>
              <a:t> </a:t>
            </a:r>
            <a:r>
              <a:rPr sz="3200" b="1" dirty="0">
                <a:solidFill>
                  <a:srgbClr val="000000"/>
                </a:solidFill>
                <a:latin typeface="HNQNMS+Arial Bold"/>
                <a:cs typeface="HNQNMS+Arial Bold"/>
              </a:rPr>
              <a:t>obchod</a:t>
            </a:r>
            <a:r>
              <a:rPr sz="3200" b="1" spc="-25" dirty="0">
                <a:solidFill>
                  <a:srgbClr val="000000"/>
                </a:solidFill>
                <a:latin typeface="HNQNMS+Arial Bold"/>
                <a:cs typeface="HNQNMS+Arial Bold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-</a:t>
            </a:r>
            <a:r>
              <a:rPr sz="3200" spc="-11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forma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výměny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zboží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za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zboží.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Jedná</a:t>
            </a:r>
            <a:r>
              <a:rPr sz="32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 přímou</a:t>
            </a:r>
            <a:r>
              <a:rPr sz="32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naturální</a:t>
            </a:r>
          </a:p>
          <a:p>
            <a:pPr marL="609904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směnu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bez zapojení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všeobecného</a:t>
            </a:r>
          </a:p>
          <a:p>
            <a:pPr marL="609904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ekvivalentu.</a:t>
            </a:r>
            <a:r>
              <a:rPr sz="3200" spc="-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Směnný způsob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8544" y="3623882"/>
            <a:ext cx="7302588" cy="19107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79"/>
              </a:lnSpc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obchodování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byl široce</a:t>
            </a:r>
            <a:r>
              <a:rPr sz="32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využíván</a:t>
            </a:r>
            <a:r>
              <a:rPr sz="3200" spc="-4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ještě</a:t>
            </a:r>
            <a:r>
              <a:rPr lang="cs-CZ" sz="3200" spc="-24" dirty="0">
                <a:solidFill>
                  <a:srgbClr val="000000"/>
                </a:solidFill>
                <a:latin typeface="BWQGGS+Arial"/>
                <a:cs typeface="BWQGGS+Arial"/>
              </a:rPr>
              <a:t>  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</a:t>
            </a:r>
            <a:r>
              <a:rPr lang="cs-CZ" sz="32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koloniální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éře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,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vyskytuje</a:t>
            </a:r>
            <a:r>
              <a:rPr sz="3200" spc="-4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  <a:r>
              <a:rPr lang="cs-CZ" sz="3200" spc="87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i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 dnes 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na</a:t>
            </a:r>
          </a:p>
          <a:p>
            <a:pPr marL="0" marR="0">
              <a:lnSpc>
                <a:spcPts val="3579"/>
              </a:lnSpc>
              <a:spcBef>
                <a:spcPts val="26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mnoha</a:t>
            </a:r>
            <a:r>
              <a:rPr sz="32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místech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zeměkoule.</a:t>
            </a:r>
            <a:r>
              <a:rPr sz="32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Má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svá</a:t>
            </a:r>
          </a:p>
          <a:p>
            <a:pPr marL="0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velká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omezení</a:t>
            </a:r>
            <a:r>
              <a:rPr sz="32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 nedostatky.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004107" cy="390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2.</a:t>
            </a:r>
            <a:r>
              <a:rPr sz="3200" b="1" spc="1252" dirty="0">
                <a:solidFill>
                  <a:srgbClr val="000000"/>
                </a:solidFill>
                <a:latin typeface="CUHNFL+Arial Bold"/>
                <a:cs typeface="CUHNFL+Arial Bold"/>
              </a:rPr>
              <a:t> </a:t>
            </a:r>
            <a:r>
              <a:rPr sz="3200" b="1" dirty="0">
                <a:solidFill>
                  <a:srgbClr val="000000"/>
                </a:solidFill>
                <a:latin typeface="HNQNMS+Arial Bold"/>
                <a:cs typeface="HNQNMS+Arial Bold"/>
              </a:rPr>
              <a:t>všeobecný</a:t>
            </a:r>
            <a:r>
              <a:rPr sz="3200" b="1" spc="-34" dirty="0">
                <a:solidFill>
                  <a:srgbClr val="000000"/>
                </a:solidFill>
                <a:latin typeface="HNQNMS+Arial Bold"/>
                <a:cs typeface="HNQNMS+Arial Bold"/>
              </a:rPr>
              <a:t> </a:t>
            </a:r>
            <a:r>
              <a:rPr sz="3200" b="1" dirty="0">
                <a:solidFill>
                  <a:srgbClr val="000000"/>
                </a:solidFill>
                <a:latin typeface="HNQNMS+Arial Bold"/>
                <a:cs typeface="HNQNMS+Arial Bold"/>
              </a:rPr>
              <a:t>ekvivalent</a:t>
            </a:r>
            <a:r>
              <a:rPr sz="3200" b="1" spc="-24" dirty="0">
                <a:solidFill>
                  <a:srgbClr val="000000"/>
                </a:solidFill>
                <a:latin typeface="HNQNMS+Arial Bold"/>
                <a:cs typeface="HNQNMS+Arial Bold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používaly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takzvané</a:t>
            </a:r>
            <a:r>
              <a:rPr sz="32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zbožové</a:t>
            </a:r>
            <a:r>
              <a:rPr sz="3200" spc="-4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například</a:t>
            </a:r>
          </a:p>
          <a:p>
            <a:pPr marL="609904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dobytek,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kožešiny,</a:t>
            </a:r>
            <a:r>
              <a:rPr sz="3200" spc="-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sůl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kovy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apod.</a:t>
            </a:r>
          </a:p>
          <a:p>
            <a:pPr marL="609904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Jednalo</a:t>
            </a:r>
            <a:r>
              <a:rPr sz="32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stále o směnné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obchody,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ale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 prvky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měnového</a:t>
            </a:r>
            <a:r>
              <a:rPr sz="3200" spc="-3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systému.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Nevýhodou</a:t>
            </a:r>
          </a:p>
          <a:p>
            <a:pPr marL="609904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všeobecných</a:t>
            </a:r>
            <a:r>
              <a:rPr sz="3200" spc="-4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ekvivalentů</a:t>
            </a:r>
            <a:r>
              <a:rPr sz="32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byla jejich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těžká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dělitelnost,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skladovatelnost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lang="cs-CZ" sz="3200" spc="-18" dirty="0">
                <a:solidFill>
                  <a:srgbClr val="000000"/>
                </a:solidFill>
                <a:latin typeface="BWQGGS+Arial"/>
                <a:cs typeface="BWQGGS+Arial"/>
              </a:rPr>
              <a:t>          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</a:t>
            </a:r>
            <a:r>
              <a:rPr lang="cs-CZ" sz="32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někdy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také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malá trvanlivost.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4655"/>
            <a:ext cx="7827874" cy="24271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CUHNFL+Arial Bold"/>
                <a:cs typeface="CUHNFL+Arial Bold"/>
              </a:rPr>
              <a:t>3.</a:t>
            </a:r>
            <a:r>
              <a:rPr sz="2400" b="1" spc="2140" dirty="0">
                <a:solidFill>
                  <a:srgbClr val="000000"/>
                </a:solidFill>
                <a:latin typeface="CUHNFL+Arial Bold"/>
                <a:cs typeface="CUHNFL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HNQNMS+Arial Bold"/>
                <a:cs typeface="HNQNMS+Arial Bold"/>
              </a:rPr>
              <a:t>kovové peníze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 evropském kulturním kontextu v 7.</a:t>
            </a:r>
          </a:p>
          <a:p>
            <a:pPr marL="609904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až 6. století</a:t>
            </a:r>
            <a:r>
              <a:rPr sz="24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před našim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letopočtem začaly</a:t>
            </a:r>
            <a:r>
              <a:rPr sz="24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kovové</a:t>
            </a:r>
          </a:p>
          <a:p>
            <a:pPr marL="609904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peníze nahrazovat</a:t>
            </a:r>
            <a:r>
              <a:rPr sz="24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všeobecné</a:t>
            </a:r>
            <a:r>
              <a:rPr sz="2400" spc="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ekvivalenty.</a:t>
            </a:r>
            <a:r>
              <a:rPr sz="2400" spc="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Mince</a:t>
            </a:r>
          </a:p>
          <a:p>
            <a:pPr marL="609904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podstatně usnadnily</a:t>
            </a:r>
            <a:r>
              <a:rPr sz="2400" spc="3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obchodování.</a:t>
            </a:r>
            <a:r>
              <a:rPr sz="2400" spc="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Přechod od</a:t>
            </a:r>
          </a:p>
          <a:p>
            <a:pPr marL="609904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všeobecných</a:t>
            </a:r>
            <a:r>
              <a:rPr sz="24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ekvivalentů</a:t>
            </a:r>
            <a:r>
              <a:rPr sz="2400" spc="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 penězům</a:t>
            </a:r>
            <a:r>
              <a:rPr sz="2400" spc="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začal</a:t>
            </a:r>
            <a:r>
              <a:rPr sz="24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tím,</a:t>
            </a:r>
            <a:r>
              <a:rPr sz="2400" spc="-3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že</a:t>
            </a:r>
          </a:p>
          <a:p>
            <a:pPr marL="609904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obchodníci</a:t>
            </a:r>
            <a:r>
              <a:rPr sz="2400" spc="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začali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stříbrné,</a:t>
            </a:r>
            <a:r>
              <a:rPr sz="24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zlaté, nebo</a:t>
            </a:r>
            <a:r>
              <a:rPr sz="24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měděné slitky</a:t>
            </a:r>
          </a:p>
          <a:p>
            <a:pPr marL="609904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označovat</a:t>
            </a:r>
            <a:r>
              <a:rPr sz="24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hodnotou</a:t>
            </a:r>
            <a:r>
              <a:rPr sz="24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hmotnosti a později</a:t>
            </a:r>
            <a:r>
              <a:rPr sz="2400" spc="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i různými</a:t>
            </a:r>
          </a:p>
          <a:p>
            <a:pPr marL="609904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obrazci a symboly.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8544" y="3935497"/>
            <a:ext cx="7440216" cy="2427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Ve chvíli, kdy</a:t>
            </a:r>
            <a:r>
              <a:rPr sz="24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kovový slitek</a:t>
            </a:r>
            <a:r>
              <a:rPr sz="2400" spc="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označil</a:t>
            </a:r>
            <a:r>
              <a:rPr sz="2400" spc="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svým výsostným</a:t>
            </a:r>
          </a:p>
          <a:p>
            <a:pPr marL="0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znakem panovník</a:t>
            </a:r>
            <a:r>
              <a:rPr sz="24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 zaručil se tak</a:t>
            </a:r>
            <a:r>
              <a:rPr sz="24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správnou váhu a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 ryzost</a:t>
            </a:r>
            <a:r>
              <a:rPr sz="24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kovu, začínáme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hovořit</a:t>
            </a:r>
            <a:r>
              <a:rPr sz="24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mincích. První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české stříbrné</a:t>
            </a:r>
            <a:r>
              <a:rPr sz="24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mince</a:t>
            </a:r>
            <a:r>
              <a:rPr sz="24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(denáry) nechal</a:t>
            </a:r>
            <a:r>
              <a:rPr sz="24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razit kolem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roku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970</a:t>
            </a:r>
            <a:r>
              <a:rPr sz="2400" spc="1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Boleslav</a:t>
            </a:r>
            <a:r>
              <a:rPr sz="2400" spc="3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I.</a:t>
            </a:r>
            <a:r>
              <a:rPr sz="2400" spc="-13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(935 -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972). Ovšem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první ražené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peníze na našem</a:t>
            </a:r>
            <a:r>
              <a:rPr sz="24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území jsou keltské z období</a:t>
            </a:r>
            <a:r>
              <a:rPr sz="2400" spc="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2.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-1.</a:t>
            </a:r>
            <a:r>
              <a:rPr sz="2400" spc="-2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st.</a:t>
            </a:r>
          </a:p>
          <a:p>
            <a:pPr marL="0" marR="0">
              <a:lnSpc>
                <a:spcPts val="230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před n.l. a byly </a:t>
            </a: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převážně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zlaté</a:t>
            </a:r>
            <a:r>
              <a:rPr lang="cs-CZ" sz="24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(</a:t>
            </a: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ražba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 například</a:t>
            </a:r>
            <a:r>
              <a:rPr sz="24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oppidu</a:t>
            </a:r>
            <a:r>
              <a:rPr sz="2400" spc="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ve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Stradonicích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7778681" cy="43950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IDCUGA+Arial"/>
                <a:cs typeface="IDCUGA+Arial"/>
              </a:rPr>
              <a:t>4.</a:t>
            </a:r>
            <a:r>
              <a:rPr sz="3200" b="1" spc="125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BWQGGS+Arial"/>
                <a:cs typeface="BWQGGS+Arial"/>
              </a:rPr>
              <a:t>Zlato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jako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univerzální</a:t>
            </a:r>
            <a:r>
              <a:rPr sz="32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ekvivalent,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univerzální</a:t>
            </a:r>
            <a:r>
              <a:rPr sz="32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zboží.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Má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vlastnosti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, které</a:t>
            </a:r>
          </a:p>
          <a:p>
            <a:pPr marL="609904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ho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k této roli předurčují:</a:t>
            </a:r>
            <a:r>
              <a:rPr sz="3200" spc="-3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snadno</a:t>
            </a:r>
          </a:p>
          <a:p>
            <a:pPr marL="609904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poznatelné</a:t>
            </a:r>
            <a:r>
              <a:rPr sz="32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(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hustota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,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lesk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),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trvanlivé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,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vzácné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, ale snadno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těžitelné.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Přibližně</a:t>
            </a:r>
          </a:p>
          <a:p>
            <a:pPr marL="609904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4000 let př.n.l.</a:t>
            </a:r>
            <a:r>
              <a:rPr sz="32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zavedli Egypťané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dokonce</a:t>
            </a:r>
            <a:r>
              <a:rPr sz="3200" spc="-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systém</a:t>
            </a:r>
            <a:r>
              <a:rPr sz="3200" spc="-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zlatých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prutů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 pečetí</a:t>
            </a:r>
          </a:p>
          <a:p>
            <a:pPr marL="609904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faraóna.</a:t>
            </a:r>
            <a:r>
              <a:rPr sz="32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To</a:t>
            </a:r>
            <a:r>
              <a:rPr sz="32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usnadňovalo</a:t>
            </a:r>
            <a:r>
              <a:rPr sz="32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obchod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i</a:t>
            </a:r>
          </a:p>
          <a:p>
            <a:pPr marL="609904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kontrolu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množství</a:t>
            </a:r>
            <a:r>
              <a:rPr sz="3200" spc="-4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zlata.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28375"/>
            <a:ext cx="8141114" cy="4276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000000"/>
                </a:solidFill>
                <a:latin typeface="IDCUGA+Arial"/>
                <a:cs typeface="IDCUGA+Arial"/>
              </a:rPr>
              <a:t>5.</a:t>
            </a:r>
            <a:r>
              <a:rPr sz="2800" b="1" spc="168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BWQGGS+Arial"/>
                <a:cs typeface="BWQGGS+Arial"/>
              </a:rPr>
              <a:t>První mince</a:t>
            </a:r>
            <a:r>
              <a:rPr sz="2800" b="1" spc="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– 6 st.</a:t>
            </a:r>
            <a:r>
              <a:rPr sz="28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př.n.l. v </a:t>
            </a:r>
            <a:r>
              <a:rPr sz="2800" dirty="0" err="1">
                <a:solidFill>
                  <a:srgbClr val="000000"/>
                </a:solidFill>
                <a:latin typeface="BWQGGS+Arial"/>
                <a:cs typeface="BWQGGS+Arial"/>
              </a:rPr>
              <a:t>Lýdii</a:t>
            </a:r>
            <a:r>
              <a:rPr lang="cs-CZ" sz="28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(</a:t>
            </a:r>
            <a:r>
              <a:rPr sz="2800" dirty="0" err="1">
                <a:solidFill>
                  <a:srgbClr val="000000"/>
                </a:solidFill>
                <a:latin typeface="BWQGGS+Arial"/>
                <a:cs typeface="BWQGGS+Arial"/>
              </a:rPr>
              <a:t>území</a:t>
            </a:r>
            <a:endParaRPr sz="28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609904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 err="1">
                <a:solidFill>
                  <a:srgbClr val="000000"/>
                </a:solidFill>
                <a:latin typeface="BWQGGS+Arial"/>
                <a:cs typeface="BWQGGS+Arial"/>
              </a:rPr>
              <a:t>dnešního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BWQGGS+Arial"/>
                <a:cs typeface="BWQGGS+Arial"/>
              </a:rPr>
              <a:t>Turecka</a:t>
            </a:r>
            <a:r>
              <a:rPr sz="2800" spc="10" dirty="0">
                <a:solidFill>
                  <a:srgbClr val="000000"/>
                </a:solidFill>
                <a:latin typeface="BWQGGS+Arial"/>
                <a:cs typeface="BWQGGS+Arial"/>
              </a:rPr>
              <a:t>),</a:t>
            </a:r>
            <a:r>
              <a:rPr sz="28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nechal král Alyattés</a:t>
            </a:r>
            <a:r>
              <a:rPr sz="28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razit</a:t>
            </a:r>
          </a:p>
          <a:p>
            <a:pPr marL="609904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mince</a:t>
            </a:r>
            <a:r>
              <a:rPr sz="28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z </a:t>
            </a:r>
            <a:r>
              <a:rPr sz="2800" dirty="0" err="1">
                <a:solidFill>
                  <a:srgbClr val="000000"/>
                </a:solidFill>
                <a:latin typeface="BWQGGS+Arial"/>
                <a:cs typeface="BWQGGS+Arial"/>
              </a:rPr>
              <a:t>elektra</a:t>
            </a:r>
            <a:r>
              <a:rPr lang="cs-CZ" sz="28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(</a:t>
            </a:r>
            <a:r>
              <a:rPr sz="2800" dirty="0" err="1">
                <a:solidFill>
                  <a:srgbClr val="000000"/>
                </a:solidFill>
                <a:latin typeface="BWQGGS+Arial"/>
                <a:cs typeface="BWQGGS+Arial"/>
              </a:rPr>
              <a:t>směs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 zlata a </a:t>
            </a:r>
            <a:r>
              <a:rPr sz="2800" dirty="0" err="1">
                <a:solidFill>
                  <a:srgbClr val="000000"/>
                </a:solidFill>
                <a:latin typeface="BWQGGS+Arial"/>
                <a:cs typeface="BWQGGS+Arial"/>
              </a:rPr>
              <a:t>stříbra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). Jeho</a:t>
            </a:r>
          </a:p>
          <a:p>
            <a:pPr marL="609904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syn Kroisos šel ale</a:t>
            </a:r>
            <a:r>
              <a:rPr sz="28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ještě mnohem</a:t>
            </a:r>
            <a:r>
              <a:rPr sz="2800" spc="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dále. Nechal</a:t>
            </a:r>
          </a:p>
          <a:p>
            <a:pPr marL="609904" marR="0">
              <a:lnSpc>
                <a:spcPts val="30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veškeré peníze stáhnout z oběhu a vzápětí je</a:t>
            </a:r>
          </a:p>
          <a:p>
            <a:pPr marL="609904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nahradil</a:t>
            </a:r>
            <a:r>
              <a:rPr sz="2800" spc="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novou moderní</a:t>
            </a:r>
            <a:r>
              <a:rPr sz="28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měnou</a:t>
            </a:r>
            <a:r>
              <a:rPr sz="2800" spc="5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2800" b="1" dirty="0">
                <a:solidFill>
                  <a:srgbClr val="000000"/>
                </a:solidFill>
                <a:latin typeface="HNQNMS+Arial Bold"/>
                <a:cs typeface="HNQNMS+Arial Bold"/>
              </a:rPr>
              <a:t>zlatými</a:t>
            </a:r>
          </a:p>
          <a:p>
            <a:pPr marL="609904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b="1" dirty="0">
                <a:solidFill>
                  <a:srgbClr val="000000"/>
                </a:solidFill>
                <a:latin typeface="CUHNFL+Arial Bold"/>
                <a:cs typeface="CUHNFL+Arial Bold"/>
              </a:rPr>
              <a:t>mincemi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s obrazem</a:t>
            </a:r>
            <a:r>
              <a:rPr sz="28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lva a býka (znakem</a:t>
            </a:r>
          </a:p>
          <a:p>
            <a:pPr marL="609904" marR="0">
              <a:lnSpc>
                <a:spcPts val="302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města Sard)</a:t>
            </a:r>
            <a:r>
              <a:rPr sz="2800" spc="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a jejich nominální</a:t>
            </a:r>
            <a:r>
              <a:rPr sz="28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hodnotou.</a:t>
            </a:r>
            <a:r>
              <a:rPr sz="28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Ke</a:t>
            </a:r>
          </a:p>
          <a:p>
            <a:pPr marL="609904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zlatým mincím zároveň přidal</a:t>
            </a:r>
            <a:r>
              <a:rPr sz="28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drobné stříbrné</a:t>
            </a:r>
          </a:p>
          <a:p>
            <a:pPr marL="609904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mince, jejichž hodnotu stanovil na jednu</a:t>
            </a:r>
          </a:p>
          <a:p>
            <a:pPr marL="609904" marR="0">
              <a:lnSpc>
                <a:spcPts val="3026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WQGGS+Arial"/>
                <a:cs typeface="BWQGGS+Arial"/>
              </a:rPr>
              <a:t>desetinu mincí zlatých.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8120578" cy="4000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IDCUGA+Arial"/>
                <a:cs typeface="IDCUGA+Arial"/>
              </a:rPr>
              <a:t>5.</a:t>
            </a:r>
            <a:r>
              <a:rPr sz="2400" b="1" spc="214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Řecké</a:t>
            </a:r>
            <a:r>
              <a:rPr sz="2400" spc="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slovo</a:t>
            </a:r>
            <a:r>
              <a:rPr sz="24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drachmé</a:t>
            </a:r>
            <a:r>
              <a:rPr sz="2400" i="1" spc="30" dirty="0">
                <a:solidFill>
                  <a:srgbClr val="000000"/>
                </a:solidFill>
                <a:latin typeface="DUQTNT+Arial Italic"/>
                <a:cs typeface="DUQTNT+Arial Italic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znamená hrst a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drachma</a:t>
            </a:r>
          </a:p>
          <a:p>
            <a:pPr marL="609904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původně,</a:t>
            </a:r>
            <a:r>
              <a:rPr sz="2400" spc="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od konce 2. tisíciletí př. n. 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l.</a:t>
            </a:r>
            <a:r>
              <a:rPr sz="24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znamenala</a:t>
            </a:r>
            <a:r>
              <a:rPr sz="2400" spc="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šest</a:t>
            </a:r>
          </a:p>
          <a:p>
            <a:pPr marL="609904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obolů,</a:t>
            </a:r>
            <a:r>
              <a:rPr sz="2400" spc="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ve tvaru kovových tyček či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roubíků. Razily</a:t>
            </a:r>
            <a:r>
              <a:rPr sz="2400" spc="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se i</a:t>
            </a:r>
          </a:p>
          <a:p>
            <a:pPr marL="609904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mince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dvojnásobné</a:t>
            </a:r>
            <a:r>
              <a:rPr sz="2400" spc="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(</a:t>
            </a:r>
            <a:r>
              <a:rPr sz="2400" i="1" dirty="0">
                <a:solidFill>
                  <a:srgbClr val="000000"/>
                </a:solidFill>
                <a:latin typeface="ARDBIP+Arial Italic"/>
                <a:cs typeface="ARDBIP+Arial Italic"/>
              </a:rPr>
              <a:t>didrachma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),</a:t>
            </a:r>
            <a:r>
              <a:rPr sz="2400" spc="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čtyřnásobné</a:t>
            </a:r>
          </a:p>
          <a:p>
            <a:pPr marL="609904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</a:t>
            </a:r>
            <a:r>
              <a:rPr sz="2400" i="1" dirty="0">
                <a:solidFill>
                  <a:srgbClr val="000000"/>
                </a:solidFill>
                <a:latin typeface="ARDBIP+Arial Italic"/>
                <a:cs typeface="ARDBIP+Arial Italic"/>
              </a:rPr>
              <a:t>tetradrachma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)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</a:t>
            </a:r>
            <a:r>
              <a:rPr sz="24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desetinásobné</a:t>
            </a:r>
            <a:r>
              <a:rPr sz="2400" spc="4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(</a:t>
            </a:r>
            <a:r>
              <a:rPr sz="2400" i="1" dirty="0">
                <a:solidFill>
                  <a:srgbClr val="000000"/>
                </a:solidFill>
                <a:latin typeface="ARDBIP+Arial Italic"/>
                <a:cs typeface="ARDBIP+Arial Italic"/>
              </a:rPr>
              <a:t>dekadrachma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)</a:t>
            </a:r>
            <a:r>
              <a:rPr sz="2400" spc="4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váze i</a:t>
            </a:r>
          </a:p>
          <a:p>
            <a:pPr marL="609904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hodnotě. V klasické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Řecku</a:t>
            </a:r>
            <a:r>
              <a:rPr sz="2400" spc="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byla tetradrachma patrně</a:t>
            </a:r>
          </a:p>
          <a:p>
            <a:pPr marL="609904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nejběžnější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mincí v</a:t>
            </a:r>
            <a:r>
              <a:rPr sz="24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celé řecké oblasti.</a:t>
            </a:r>
            <a:r>
              <a:rPr sz="24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Měla na líci</a:t>
            </a:r>
          </a:p>
          <a:p>
            <a:pPr marL="609904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hlavu bohyně</a:t>
            </a:r>
            <a:r>
              <a:rPr sz="2400" spc="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Athény a na rubu její symbol</a:t>
            </a:r>
            <a:r>
              <a:rPr sz="24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–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sovu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–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a</a:t>
            </a:r>
          </a:p>
          <a:p>
            <a:pPr marL="609904" marR="0">
              <a:lnSpc>
                <a:spcPts val="259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obvykle</a:t>
            </a:r>
            <a:r>
              <a:rPr sz="2400" spc="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zkrácený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nápis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ΑΘΕ,</a:t>
            </a:r>
            <a:r>
              <a:rPr sz="24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tj. </a:t>
            </a:r>
            <a:r>
              <a:rPr sz="24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athénaión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,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patřící</a:t>
            </a:r>
          </a:p>
          <a:p>
            <a:pPr marL="609904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Athéňanům. V běžné řeči se jim</a:t>
            </a:r>
            <a:r>
              <a:rPr sz="24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říkalo </a:t>
            </a:r>
            <a:r>
              <a:rPr sz="2400" i="1" dirty="0">
                <a:solidFill>
                  <a:srgbClr val="000000"/>
                </a:solidFill>
                <a:latin typeface="ARDBIP+Arial Italic"/>
                <a:cs typeface="ARDBIP+Arial Italic"/>
              </a:rPr>
              <a:t>glaukai</a:t>
            </a:r>
            <a:r>
              <a:rPr sz="2400" i="1" spc="10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(sovy) a</a:t>
            </a:r>
          </a:p>
          <a:p>
            <a:pPr marL="609904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odtud se odvozuje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okřídlené rčení „nosit sovy do</a:t>
            </a:r>
          </a:p>
          <a:p>
            <a:pPr marL="609904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Athén“, kde jich je dost a dost.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E99864B-1BAF-4972-B43B-3589648BCE96}"/>
              </a:ext>
            </a:extLst>
          </p:cNvPr>
          <p:cNvSpPr/>
          <p:nvPr/>
        </p:nvSpPr>
        <p:spPr>
          <a:xfrm>
            <a:off x="1738917" y="6284926"/>
            <a:ext cx="4582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CC BY-SA 3.0 zdroj </a:t>
            </a:r>
            <a:r>
              <a:rPr lang="cs-CZ" dirty="0" err="1"/>
              <a:t>Classical</a:t>
            </a:r>
            <a:r>
              <a:rPr lang="cs-CZ" dirty="0"/>
              <a:t> </a:t>
            </a:r>
            <a:r>
              <a:rPr lang="cs-CZ" dirty="0" err="1"/>
              <a:t>Numismatic</a:t>
            </a:r>
            <a:r>
              <a:rPr lang="cs-CZ" dirty="0"/>
              <a:t> Group,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121645" cy="3419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6.</a:t>
            </a:r>
            <a:r>
              <a:rPr sz="3200" spc="125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BWQGGS+Arial"/>
                <a:cs typeface="BWQGGS+Arial"/>
              </a:rPr>
              <a:t>Papírové</a:t>
            </a:r>
            <a:r>
              <a:rPr sz="3200" b="1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  <a:r>
              <a:rPr sz="3200" b="1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–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jejich</a:t>
            </a:r>
            <a:r>
              <a:rPr sz="3200" spc="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vznik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 datován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do 9. století</a:t>
            </a:r>
            <a:r>
              <a:rPr sz="32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do Číny.</a:t>
            </a:r>
            <a:r>
              <a:rPr sz="32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Nahradily měděné</a:t>
            </a:r>
          </a:p>
          <a:p>
            <a:pPr marL="609904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peníze.</a:t>
            </a:r>
            <a:r>
              <a:rPr sz="32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Tiskly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  <a:r>
              <a:rPr sz="32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ve státních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tiskárnách.</a:t>
            </a:r>
          </a:p>
          <a:p>
            <a:pPr marL="609904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Autorem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čínský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císař</a:t>
            </a:r>
            <a:r>
              <a:rPr sz="32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Hien –</a:t>
            </a:r>
            <a:r>
              <a:rPr sz="32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Cung.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Tiskl si tolik peněz,kolik potřeboval.</a:t>
            </a:r>
          </a:p>
          <a:p>
            <a:pPr marL="609904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Nepřijetí papírových</a:t>
            </a:r>
            <a:r>
              <a:rPr sz="3200" spc="-4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peněz v</a:t>
            </a:r>
            <a:r>
              <a:rPr sz="32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Číně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trestalo</a:t>
            </a:r>
            <a:r>
              <a:rPr sz="32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smrtí.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7981668" cy="3419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7.</a:t>
            </a:r>
            <a:r>
              <a:rPr sz="3200" spc="125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BWQGGS+Arial"/>
                <a:cs typeface="BWQGGS+Arial"/>
              </a:rPr>
              <a:t>Papírové</a:t>
            </a:r>
            <a:r>
              <a:rPr sz="3200" b="1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  <a:r>
              <a:rPr sz="3200" b="1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Evropě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objevily</a:t>
            </a:r>
            <a:r>
              <a:rPr sz="32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až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16. století</a:t>
            </a:r>
            <a:r>
              <a:rPr sz="32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nejprve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ve formě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směnek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</a:t>
            </a:r>
          </a:p>
          <a:p>
            <a:pPr marL="609904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bankovek.</a:t>
            </a:r>
            <a:r>
              <a:rPr sz="3200" spc="867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HNQNMS+Arial Bold"/>
                <a:cs typeface="HNQNMS+Arial Bold"/>
              </a:rPr>
              <a:t>Směnka</a:t>
            </a:r>
            <a:r>
              <a:rPr sz="3200" b="1" spc="-14" dirty="0">
                <a:solidFill>
                  <a:srgbClr val="000000"/>
                </a:solidFill>
                <a:latin typeface="HNQNMS+Arial Bold"/>
                <a:cs typeface="HNQNMS+Arial Bold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byla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potvrzením</a:t>
            </a:r>
          </a:p>
          <a:p>
            <a:pPr marL="609904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dluhu a volně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 s ní obchodovalo.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Tyto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transakce</a:t>
            </a:r>
            <a:r>
              <a:rPr sz="3200" spc="-4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uskutečňovaly</a:t>
            </a:r>
            <a:r>
              <a:rPr sz="32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nejprve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na</a:t>
            </a:r>
          </a:p>
          <a:p>
            <a:pPr marL="609904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trzích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Itálii , Francii,</a:t>
            </a:r>
            <a:r>
              <a:rPr sz="32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Nizozemí</a:t>
            </a:r>
            <a:r>
              <a:rPr sz="3200" spc="-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Německu</a:t>
            </a:r>
            <a:r>
              <a:rPr sz="32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7601545" cy="390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7.</a:t>
            </a:r>
            <a:r>
              <a:rPr sz="3200" b="1" spc="1252" dirty="0">
                <a:solidFill>
                  <a:srgbClr val="000000"/>
                </a:solidFill>
                <a:latin typeface="CUHNFL+Arial Bold"/>
                <a:cs typeface="CUHNFL+Arial Bold"/>
              </a:rPr>
              <a:t> </a:t>
            </a:r>
            <a:r>
              <a:rPr sz="3200" b="1" dirty="0">
                <a:solidFill>
                  <a:srgbClr val="000000"/>
                </a:solidFill>
                <a:latin typeface="CUHNFL+Arial Bold"/>
                <a:cs typeface="CUHNFL+Arial Bold"/>
              </a:rPr>
              <a:t>Bankovka</a:t>
            </a:r>
            <a:r>
              <a:rPr sz="3200" b="1" spc="-25" dirty="0">
                <a:solidFill>
                  <a:srgbClr val="000000"/>
                </a:solidFill>
                <a:latin typeface="CUHNFL+Arial Bold"/>
                <a:cs typeface="CUHNFL+Arial Bold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byla vydávána</a:t>
            </a:r>
            <a:r>
              <a:rPr sz="3200" spc="-4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bankovní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institucí</a:t>
            </a:r>
            <a:r>
              <a:rPr sz="32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( Morgan</a:t>
            </a:r>
            <a:r>
              <a:rPr sz="32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, Rotchild</a:t>
            </a:r>
            <a:r>
              <a:rPr sz="32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atd. ).</a:t>
            </a:r>
          </a:p>
          <a:p>
            <a:pPr marL="609904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Stvrzovala,</a:t>
            </a:r>
            <a:r>
              <a:rPr sz="3200" spc="-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že</a:t>
            </a:r>
            <a:r>
              <a:rPr sz="32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instituci jsou</a:t>
            </a:r>
            <a:r>
              <a:rPr sz="3200" spc="-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uloženy</a:t>
            </a:r>
          </a:p>
          <a:p>
            <a:pPr marL="609904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jisté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dostatečné</a:t>
            </a:r>
            <a:r>
              <a:rPr sz="3200" spc="-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finanční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prostředky(</a:t>
            </a:r>
            <a:r>
              <a:rPr sz="3200" spc="-4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prvopočátcích</a:t>
            </a:r>
            <a:r>
              <a:rPr sz="3200" spc="-4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zlato ).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 takovouto</a:t>
            </a:r>
          </a:p>
          <a:p>
            <a:pPr marL="609904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bankovkou</a:t>
            </a:r>
            <a:r>
              <a:rPr sz="3200" spc="-3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mohl člověk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snadno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získat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zboží,</a:t>
            </a:r>
            <a:r>
              <a:rPr sz="3200" spc="-3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aniž by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přímo</a:t>
            </a:r>
            <a:r>
              <a:rPr sz="32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měl k dispozici</a:t>
            </a:r>
          </a:p>
          <a:p>
            <a:pPr marL="609904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určité</a:t>
            </a:r>
            <a:r>
              <a:rPr sz="3200" spc="-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množství</a:t>
            </a:r>
            <a:r>
              <a:rPr sz="3200" spc="-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zlata.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3241" y="548916"/>
            <a:ext cx="67089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Historický</a:t>
            </a:r>
            <a:r>
              <a:rPr sz="44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kontext </a:t>
            </a: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6988741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IDCUGA+Arial"/>
                <a:cs typeface="IDCUGA+Arial"/>
              </a:rPr>
              <a:t>8.</a:t>
            </a:r>
            <a:r>
              <a:rPr sz="3200" b="1" spc="125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Vlastní papírové</a:t>
            </a:r>
            <a:r>
              <a:rPr sz="32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jako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státní</a:t>
            </a:r>
          </a:p>
          <a:p>
            <a:pPr marL="609904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bankovky</a:t>
            </a:r>
            <a:r>
              <a:rPr sz="32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vydává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poprvé</a:t>
            </a:r>
            <a:r>
              <a:rPr sz="3200" spc="-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Bank 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of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8544" y="2647992"/>
            <a:ext cx="6087589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England</a:t>
            </a:r>
            <a:r>
              <a:rPr sz="3200" spc="88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v</a:t>
            </a:r>
            <a:r>
              <a:rPr sz="3200" spc="-11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roce</a:t>
            </a:r>
            <a:r>
              <a:rPr sz="3200" spc="-2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1694 tedy v roce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8544" y="3136202"/>
            <a:ext cx="7485351" cy="2443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založení</a:t>
            </a:r>
            <a:r>
              <a:rPr sz="32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instituce.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průběhu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19.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století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jsou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její bankovky</a:t>
            </a:r>
            <a:r>
              <a:rPr sz="3200" spc="-3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kryty</a:t>
            </a:r>
            <a:r>
              <a:rPr sz="3200" spc="-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zlatem.</a:t>
            </a:r>
            <a:r>
              <a:rPr sz="32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Podobně</a:t>
            </a:r>
          </a:p>
          <a:p>
            <a:pPr marL="0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</a:t>
            </a:r>
            <a:r>
              <a:rPr sz="32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tomu např. v USA atd. Zlaté krytí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zrušeno</a:t>
            </a:r>
            <a:r>
              <a:rPr sz="3200" spc="-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po Velké krizi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30. letech 20.</a:t>
            </a:r>
          </a:p>
          <a:p>
            <a:pPr marL="0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století.</a:t>
            </a:r>
            <a:r>
              <a:rPr sz="32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O bankách</a:t>
            </a:r>
            <a:r>
              <a:rPr sz="3200" spc="-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více</a:t>
            </a:r>
            <a:r>
              <a:rPr sz="32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dalších</a:t>
            </a:r>
            <a:r>
              <a:rPr sz="32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lekcích.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98850" y="548916"/>
            <a:ext cx="22984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Kuriozity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4655"/>
            <a:ext cx="8151548" cy="3305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Surové</a:t>
            </a:r>
            <a:r>
              <a:rPr sz="24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zlato ve valounech</a:t>
            </a:r>
            <a:r>
              <a:rPr sz="2400" spc="4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mívá obdivuhodné</a:t>
            </a:r>
            <a:r>
              <a:rPr sz="2400" spc="5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 bizarní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tvary,</a:t>
            </a:r>
            <a:r>
              <a:rPr sz="24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které nálezcům často připomínaly</a:t>
            </a:r>
            <a:r>
              <a:rPr sz="2400" spc="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zážitky z jejich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života nebo</a:t>
            </a:r>
            <a:r>
              <a:rPr sz="24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i snů, často i něčí podobu.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Proto na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seznamu</a:t>
            </a:r>
            <a:r>
              <a:rPr sz="2400" spc="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nejznámějších valounů</a:t>
            </a:r>
            <a:r>
              <a:rPr sz="2400" spc="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čteme názvy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jako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Poseidon,</a:t>
            </a:r>
            <a:r>
              <a:rPr sz="2400" spc="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Zlatý velikán,</a:t>
            </a:r>
            <a:r>
              <a:rPr sz="2400" spc="3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Radostný,</a:t>
            </a:r>
            <a:r>
              <a:rPr sz="24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Velký</a:t>
            </a:r>
            <a:r>
              <a:rPr sz="2400" spc="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Ben, Zlatý</a:t>
            </a:r>
            <a:r>
              <a:rPr sz="24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orel,</a:t>
            </a:r>
          </a:p>
          <a:p>
            <a:pPr marL="342899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Velký</a:t>
            </a:r>
            <a:r>
              <a:rPr sz="24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trojúhelník… Nejznámější </a:t>
            </a:r>
            <a:r>
              <a:rPr sz="2400" spc="14" dirty="0">
                <a:solidFill>
                  <a:srgbClr val="000000"/>
                </a:solidFill>
                <a:latin typeface="BWQGGS+Arial"/>
                <a:cs typeface="BWQGGS+Arial"/>
              </a:rPr>
              <a:t>je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 snad v</a:t>
            </a:r>
            <a:r>
              <a:rPr sz="2400" spc="-5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jihovýchodní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Austrálii</a:t>
            </a:r>
            <a:r>
              <a:rPr sz="2400" spc="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</a:t>
            </a:r>
            <a:r>
              <a:rPr sz="2400" spc="64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oblasti</a:t>
            </a:r>
            <a:r>
              <a:rPr sz="2400" spc="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Victorian</a:t>
            </a:r>
            <a:r>
              <a:rPr sz="2400" spc="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Goldfields</a:t>
            </a:r>
            <a:r>
              <a:rPr sz="2400" spc="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nalezený</a:t>
            </a:r>
            <a:r>
              <a:rPr sz="2400" spc="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zlatý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nugget</a:t>
            </a:r>
            <a:r>
              <a:rPr sz="24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„Vítej</a:t>
            </a:r>
            <a:r>
              <a:rPr sz="24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cizinče</a:t>
            </a:r>
            <a:r>
              <a:rPr sz="24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(Welcome</a:t>
            </a:r>
            <a:r>
              <a:rPr sz="2400" spc="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Stranger) z roku 1869,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vážil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70,90 kg a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také tzv.</a:t>
            </a:r>
            <a:r>
              <a:rPr sz="24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Holltermannův</a:t>
            </a:r>
            <a:r>
              <a:rPr sz="2400" spc="4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nugget z roku</a:t>
            </a:r>
          </a:p>
          <a:p>
            <a:pPr marL="342899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1872</a:t>
            </a:r>
            <a:r>
              <a:rPr sz="24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 váze</a:t>
            </a:r>
            <a:r>
              <a:rPr sz="24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286 kg. Ten byl</a:t>
            </a:r>
            <a:r>
              <a:rPr sz="24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v roce</a:t>
            </a:r>
            <a:r>
              <a:rPr sz="24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svého</a:t>
            </a:r>
            <a:r>
              <a:rPr sz="24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nálezu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oceněn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na</a:t>
            </a:r>
            <a:r>
              <a:rPr sz="24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12.000</a:t>
            </a:r>
            <a:r>
              <a:rPr sz="24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liber.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4813978"/>
            <a:ext cx="7575036" cy="12566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Dnešní</a:t>
            </a:r>
            <a:r>
              <a:rPr sz="24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cena zlata je cca 1648</a:t>
            </a:r>
            <a:r>
              <a:rPr sz="24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dolarů</a:t>
            </a:r>
            <a:r>
              <a:rPr sz="2400" spc="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za trojskou unci</a:t>
            </a:r>
            <a:r>
              <a:rPr sz="24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,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pro zajímavost</a:t>
            </a:r>
            <a:r>
              <a:rPr sz="24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přesně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před rokem byla</a:t>
            </a:r>
            <a:r>
              <a:rPr sz="24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cena 1730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dolarů</a:t>
            </a:r>
            <a:r>
              <a:rPr sz="2400" spc="68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(</a:t>
            </a:r>
            <a:r>
              <a:rPr sz="2400" dirty="0" err="1">
                <a:solidFill>
                  <a:srgbClr val="000000"/>
                </a:solidFill>
                <a:latin typeface="BWQGGS+Arial"/>
                <a:cs typeface="BWQGGS+Arial"/>
              </a:rPr>
              <a:t>jde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 o cenu</a:t>
            </a:r>
            <a:r>
              <a:rPr sz="2400" spc="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zlata obchodovanou</a:t>
            </a:r>
            <a:r>
              <a:rPr sz="2400" spc="5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WQGGS+Arial"/>
                <a:cs typeface="BWQGGS+Arial"/>
              </a:rPr>
              <a:t>na Londýnské</a:t>
            </a:r>
          </a:p>
          <a:p>
            <a:pPr marL="0" marR="0">
              <a:lnSpc>
                <a:spcPts val="230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 err="1">
                <a:solidFill>
                  <a:srgbClr val="000000"/>
                </a:solidFill>
                <a:latin typeface="IDCUGA+Arial"/>
                <a:cs typeface="IDCUGA+Arial"/>
              </a:rPr>
              <a:t>burze</a:t>
            </a:r>
            <a:r>
              <a:rPr sz="2400" dirty="0">
                <a:solidFill>
                  <a:srgbClr val="000000"/>
                </a:solidFill>
                <a:latin typeface="IDCUGA+Arial"/>
                <a:cs typeface="IDCUGA+Arial"/>
              </a:rPr>
              <a:t>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6681" y="548916"/>
            <a:ext cx="814547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Graf ceny zlata za poslední roky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803E5FE-0E5B-4DE6-989D-30190A13F2EA}"/>
              </a:ext>
            </a:extLst>
          </p:cNvPr>
          <p:cNvSpPr/>
          <p:nvPr/>
        </p:nvSpPr>
        <p:spPr>
          <a:xfrm>
            <a:off x="323528" y="6436199"/>
            <a:ext cx="1508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Zdroj: kurzy.cz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23721" y="548916"/>
            <a:ext cx="6648758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Ceny drahých kovů v CZK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A639113-658B-415D-ADD5-D32316A4B13C}"/>
              </a:ext>
            </a:extLst>
          </p:cNvPr>
          <p:cNvSpPr/>
          <p:nvPr/>
        </p:nvSpPr>
        <p:spPr>
          <a:xfrm>
            <a:off x="7619895" y="6488668"/>
            <a:ext cx="1508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Zdroj: kurzy.cz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98850" y="548916"/>
            <a:ext cx="22984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Kuriozity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152904" cy="2931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Hyperinflační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bankovky</a:t>
            </a:r>
            <a:r>
              <a:rPr sz="3200" spc="-6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–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vydávané</a:t>
            </a:r>
            <a:r>
              <a:rPr sz="3200" spc="-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</a:t>
            </a:r>
            <a:r>
              <a:rPr lang="cs-CZ" sz="320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době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lang="cs-CZ" sz="3200" spc="-11" dirty="0">
                <a:solidFill>
                  <a:srgbClr val="000000"/>
                </a:solidFill>
                <a:latin typeface="BWQGGS+Arial"/>
                <a:cs typeface="BWQGGS+Arial"/>
              </a:rPr>
              <a:t>   </a:t>
            </a:r>
            <a:r>
              <a:rPr sz="3200" dirty="0" err="1">
                <a:solidFill>
                  <a:srgbClr val="000000"/>
                </a:solidFill>
                <a:latin typeface="BWQGGS+Arial"/>
                <a:cs typeface="BWQGGS+Arial"/>
              </a:rPr>
              <a:t>krize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po 1. světové</a:t>
            </a:r>
            <a:r>
              <a:rPr sz="3200" spc="-3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válce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Německu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– v roce</a:t>
            </a:r>
            <a:r>
              <a:rPr sz="32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1923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maximální</a:t>
            </a:r>
            <a:r>
              <a:rPr sz="32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výši</a:t>
            </a:r>
            <a:r>
              <a:rPr sz="32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stál</a:t>
            </a:r>
            <a:r>
              <a:rPr sz="32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jeden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kilogram chleba 580</a:t>
            </a:r>
            <a:r>
              <a:rPr sz="3200" spc="-10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miliard marek.</a:t>
            </a:r>
            <a:r>
              <a:rPr sz="3200" spc="-1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1 dolar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 měnil s 4,2 bilionu marek a ceny</a:t>
            </a:r>
            <a:r>
              <a:rPr sz="32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</a:p>
          <a:p>
            <a:pPr marL="342899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zdvojnásobovaly</a:t>
            </a:r>
            <a:r>
              <a:rPr sz="32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ze 49</a:t>
            </a:r>
            <a:r>
              <a:rPr sz="32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hodin.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4599622"/>
            <a:ext cx="7358499" cy="14683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Ve letech</a:t>
            </a:r>
            <a:r>
              <a:rPr sz="3200" spc="-14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1945</a:t>
            </a:r>
            <a:r>
              <a:rPr sz="3200" spc="-4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– 46 byly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Maďarsku</a:t>
            </a:r>
          </a:p>
          <a:p>
            <a:pPr marL="0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vydány</a:t>
            </a:r>
            <a:r>
              <a:rPr sz="32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nejvyšší</a:t>
            </a:r>
            <a:r>
              <a:rPr sz="3200" spc="-3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bankovky</a:t>
            </a:r>
            <a:r>
              <a:rPr sz="32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v historii</a:t>
            </a:r>
            <a:r>
              <a:rPr sz="3200" spc="89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100</a:t>
            </a:r>
          </a:p>
          <a:p>
            <a:pPr marL="0" marR="0">
              <a:lnSpc>
                <a:spcPts val="3579"/>
              </a:lnSpc>
              <a:spcBef>
                <a:spcPts val="26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WQGGS+Arial"/>
                <a:cs typeface="BWQGGS+Arial"/>
              </a:rPr>
              <a:t>miliónů biliónů </a:t>
            </a:r>
            <a:r>
              <a:rPr sz="3200" spc="-11" dirty="0">
                <a:solidFill>
                  <a:srgbClr val="000000"/>
                </a:solidFill>
                <a:latin typeface="BWQGGS+Arial"/>
                <a:cs typeface="BWQGGS+Arial"/>
              </a:rPr>
              <a:t>pengö</a:t>
            </a:r>
            <a:r>
              <a:rPr sz="3200" dirty="0">
                <a:solidFill>
                  <a:srgbClr val="000000"/>
                </a:solidFill>
                <a:latin typeface="IDCUGA+Arial"/>
                <a:cs typeface="IDCUGA+Arial"/>
              </a:rPr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98850" y="548916"/>
            <a:ext cx="229846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Kuriozity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195986" cy="4469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V Zimbabwe v roce</a:t>
            </a:r>
            <a:r>
              <a:rPr sz="20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2003</a:t>
            </a:r>
            <a:r>
              <a:rPr sz="20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způsobovala</a:t>
            </a:r>
            <a:r>
              <a:rPr sz="2000" spc="-4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vláda</a:t>
            </a:r>
            <a:r>
              <a:rPr sz="2000" spc="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rovněž</a:t>
            </a:r>
            <a:r>
              <a:rPr sz="2000" spc="-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vysokou míru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inflace.</a:t>
            </a:r>
            <a:r>
              <a:rPr sz="20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Pokusila</a:t>
            </a:r>
            <a:r>
              <a:rPr sz="20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se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ji však</a:t>
            </a:r>
            <a:r>
              <a:rPr sz="20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skrývat</a:t>
            </a:r>
            <a:r>
              <a:rPr sz="2000" spc="-4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tím,</a:t>
            </a:r>
            <a:r>
              <a:rPr sz="20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že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odmítla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tisknout</a:t>
            </a:r>
            <a:r>
              <a:rPr sz="2000" spc="-3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bankovky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vyšších</a:t>
            </a:r>
            <a:r>
              <a:rPr sz="20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hodnot.</a:t>
            </a:r>
            <a:r>
              <a:rPr sz="2000" spc="-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Běžně se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tedy</a:t>
            </a:r>
            <a:r>
              <a:rPr sz="20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stávalo,</a:t>
            </a:r>
            <a:r>
              <a:rPr sz="20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že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člověk při</a:t>
            </a:r>
            <a:r>
              <a:rPr sz="20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platbě musel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odpočítávat</a:t>
            </a:r>
            <a:r>
              <a:rPr sz="2000" spc="-4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několik set</a:t>
            </a:r>
            <a:r>
              <a:rPr sz="20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bankovek,</a:t>
            </a:r>
            <a:r>
              <a:rPr sz="2000" spc="-4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aby</a:t>
            </a:r>
            <a:r>
              <a:rPr sz="20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mohl zaplatit.</a:t>
            </a:r>
            <a:r>
              <a:rPr sz="2000" spc="-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Ani za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bankovku</a:t>
            </a:r>
            <a:r>
              <a:rPr sz="2000" spc="-3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nejvyšší</a:t>
            </a:r>
            <a:r>
              <a:rPr sz="20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hodnoty</a:t>
            </a:r>
            <a:r>
              <a:rPr sz="20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500</a:t>
            </a:r>
            <a:r>
              <a:rPr sz="20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zimbabwských</a:t>
            </a:r>
            <a:r>
              <a:rPr sz="2000" spc="-3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dollarů</a:t>
            </a:r>
            <a:r>
              <a:rPr sz="2000" spc="-1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si nešlo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koupit</a:t>
            </a:r>
            <a:r>
              <a:rPr sz="20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pivo, které</a:t>
            </a:r>
            <a:r>
              <a:rPr sz="2000" spc="-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stálo</a:t>
            </a:r>
            <a:r>
              <a:rPr sz="20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650,</a:t>
            </a:r>
            <a:r>
              <a:rPr sz="2000" dirty="0">
                <a:solidFill>
                  <a:srgbClr val="000000"/>
                </a:solidFill>
                <a:latin typeface="IDCUGA+Arial"/>
                <a:cs typeface="IDCUGA+Arial"/>
              </a:rPr>
              <a:t>-</a:t>
            </a:r>
            <a:r>
              <a:rPr sz="2000" spc="-2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Z$. Role</a:t>
            </a:r>
            <a:r>
              <a:rPr sz="2000" spc="-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toaletního</a:t>
            </a:r>
            <a:r>
              <a:rPr sz="20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papíru</a:t>
            </a:r>
            <a:r>
              <a:rPr sz="2000" spc="-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stála</a:t>
            </a:r>
            <a:r>
              <a:rPr sz="20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1000,</a:t>
            </a:r>
            <a:r>
              <a:rPr sz="2000" dirty="0">
                <a:solidFill>
                  <a:srgbClr val="000000"/>
                </a:solidFill>
                <a:latin typeface="IDCUGA+Arial"/>
                <a:cs typeface="IDCUGA+Arial"/>
              </a:rPr>
              <a:t>-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Z$.</a:t>
            </a:r>
            <a:r>
              <a:rPr sz="20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Uvážíme</a:t>
            </a:r>
            <a:r>
              <a:rPr sz="2000" dirty="0">
                <a:solidFill>
                  <a:srgbClr val="000000"/>
                </a:solidFill>
                <a:latin typeface="IDCUGA+Arial"/>
                <a:cs typeface="IDCUGA+Arial"/>
              </a:rPr>
              <a:t>-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li,</a:t>
            </a:r>
            <a:r>
              <a:rPr sz="20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že</a:t>
            </a:r>
            <a:r>
              <a:rPr sz="20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běžná</a:t>
            </a:r>
            <a:r>
              <a:rPr sz="20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role</a:t>
            </a:r>
            <a:r>
              <a:rPr sz="20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obsahovala</a:t>
            </a:r>
            <a:r>
              <a:rPr sz="20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72 útržků,</a:t>
            </a:r>
            <a:r>
              <a:rPr sz="2000" spc="-5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pak je vidět, že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DCUGA+Arial"/>
                <a:cs typeface="IDCUGA+Arial"/>
              </a:rPr>
              <a:t>za</a:t>
            </a:r>
            <a:r>
              <a:rPr sz="2000" spc="-15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DCUGA+Arial"/>
                <a:cs typeface="IDCUGA+Arial"/>
              </a:rPr>
              <a:t>1000,-</a:t>
            </a:r>
            <a:r>
              <a:rPr sz="2000" spc="-23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Z$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si člověk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mohl</a:t>
            </a:r>
            <a:r>
              <a:rPr sz="20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buď</a:t>
            </a:r>
            <a:r>
              <a:rPr sz="20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koupit</a:t>
            </a:r>
            <a:r>
              <a:rPr sz="20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těchto</a:t>
            </a:r>
            <a:r>
              <a:rPr sz="20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72</a:t>
            </a:r>
            <a:r>
              <a:rPr sz="20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útržků</a:t>
            </a:r>
            <a:r>
              <a:rPr sz="2000" spc="-3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v roli, nebo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na místo</a:t>
            </a:r>
            <a:r>
              <a:rPr sz="20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nich</a:t>
            </a:r>
            <a:r>
              <a:rPr sz="20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použít</a:t>
            </a:r>
            <a:r>
              <a:rPr sz="2000" spc="-3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72 desetidollarových</a:t>
            </a:r>
            <a:r>
              <a:rPr sz="2000" spc="-3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bankovek</a:t>
            </a:r>
            <a:r>
              <a:rPr sz="20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místo</a:t>
            </a:r>
            <a:r>
              <a:rPr sz="20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toaletního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papíru</a:t>
            </a:r>
            <a:r>
              <a:rPr sz="2000" spc="-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a ušetřit</a:t>
            </a:r>
            <a:r>
              <a:rPr sz="2000" spc="-3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tak 280,</a:t>
            </a:r>
            <a:r>
              <a:rPr sz="2000" dirty="0">
                <a:solidFill>
                  <a:srgbClr val="000000"/>
                </a:solidFill>
                <a:latin typeface="IDCUGA+Arial"/>
                <a:cs typeface="IDCUGA+Arial"/>
              </a:rPr>
              <a:t>-</a:t>
            </a:r>
            <a:r>
              <a:rPr sz="2000" spc="-22" dirty="0">
                <a:solidFill>
                  <a:srgbClr val="000000"/>
                </a:solidFill>
                <a:latin typeface="IDCUGA+Arial"/>
                <a:cs typeface="IDCUGA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Z$,</a:t>
            </a:r>
            <a:r>
              <a:rPr sz="20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Zimbabwe</a:t>
            </a:r>
            <a:r>
              <a:rPr sz="2000" spc="-1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je tak patrně</a:t>
            </a:r>
            <a:r>
              <a:rPr sz="2000" spc="-3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první</a:t>
            </a:r>
            <a:r>
              <a:rPr sz="2000" spc="-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zemí</a:t>
            </a:r>
            <a:r>
              <a:rPr sz="2000" spc="-3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v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historii,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kdy</a:t>
            </a:r>
            <a:r>
              <a:rPr sz="2000" spc="-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peníze</a:t>
            </a:r>
            <a:r>
              <a:rPr sz="2000" spc="-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mají</a:t>
            </a:r>
            <a:r>
              <a:rPr sz="2000" spc="-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menší</a:t>
            </a:r>
            <a:r>
              <a:rPr sz="20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hodnotu</a:t>
            </a:r>
            <a:r>
              <a:rPr sz="20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než toaletní</a:t>
            </a:r>
            <a:r>
              <a:rPr sz="20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papír.</a:t>
            </a:r>
            <a:r>
              <a:rPr sz="2000" spc="-4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Hodnota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papírových</a:t>
            </a:r>
            <a:r>
              <a:rPr sz="2000" spc="-4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peněz</a:t>
            </a:r>
            <a:r>
              <a:rPr sz="20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tedy může</a:t>
            </a:r>
            <a:r>
              <a:rPr sz="20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klesnout</a:t>
            </a:r>
            <a:r>
              <a:rPr sz="2000" spc="-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na nulu,</a:t>
            </a:r>
            <a:r>
              <a:rPr sz="20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protože</a:t>
            </a:r>
            <a:r>
              <a:rPr sz="2000" spc="-3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nejsou kryty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žádnou</a:t>
            </a:r>
            <a:r>
              <a:rPr sz="20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komoditou,</a:t>
            </a:r>
            <a:r>
              <a:rPr sz="2000" spc="-4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kterou</a:t>
            </a:r>
            <a:r>
              <a:rPr sz="2000" spc="-3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by šlo využít</a:t>
            </a:r>
            <a:r>
              <a:rPr sz="20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jinak než</a:t>
            </a:r>
            <a:r>
              <a:rPr sz="20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jako</a:t>
            </a:r>
            <a:r>
              <a:rPr sz="2000" spc="-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peníze.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V roce</a:t>
            </a:r>
            <a:r>
              <a:rPr sz="2000" spc="-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2008 již stát</a:t>
            </a:r>
            <a:r>
              <a:rPr sz="2000" spc="-3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tiskl běžně</a:t>
            </a:r>
            <a:r>
              <a:rPr sz="2000" spc="-2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bankovky</a:t>
            </a:r>
            <a:r>
              <a:rPr sz="2000" spc="-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v nominální</a:t>
            </a:r>
            <a:r>
              <a:rPr sz="2000" spc="-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hodnotě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miliard Z$. Procenta</a:t>
            </a:r>
            <a:r>
              <a:rPr sz="2000" spc="-3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inflace na začátku</a:t>
            </a:r>
            <a:r>
              <a:rPr sz="2000" spc="-3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tohoto</a:t>
            </a:r>
            <a:r>
              <a:rPr sz="20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roku</a:t>
            </a:r>
            <a:r>
              <a:rPr sz="20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dosahovala</a:t>
            </a:r>
            <a:r>
              <a:rPr sz="20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2,2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miliónů procent.</a:t>
            </a:r>
            <a:r>
              <a:rPr sz="2000" spc="-4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Na červnu</a:t>
            </a:r>
            <a:r>
              <a:rPr sz="2000" spc="-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tohoto</a:t>
            </a:r>
            <a:r>
              <a:rPr sz="20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roku</a:t>
            </a:r>
            <a:r>
              <a:rPr sz="20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už 231 miliónů procent.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Na</a:t>
            </a:r>
            <a:r>
              <a:rPr sz="2000" spc="-1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konci</a:t>
            </a:r>
            <a:r>
              <a:rPr sz="20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roku</a:t>
            </a:r>
            <a:r>
              <a:rPr sz="20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2009</a:t>
            </a:r>
            <a:r>
              <a:rPr sz="2000" spc="-2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již dosáhla</a:t>
            </a:r>
            <a:r>
              <a:rPr sz="2000" spc="-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516</a:t>
            </a:r>
            <a:r>
              <a:rPr sz="20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kvintilionů procent,</a:t>
            </a:r>
            <a:r>
              <a:rPr sz="2000" spc="-4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číslo</a:t>
            </a:r>
            <a:r>
              <a:rPr sz="2000" spc="-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516</a:t>
            </a:r>
            <a:r>
              <a:rPr sz="2000" spc="-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je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následováno</a:t>
            </a:r>
            <a:r>
              <a:rPr sz="2000" spc="-2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neuvěřitelnými</a:t>
            </a:r>
            <a:r>
              <a:rPr sz="2000" spc="-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osmnácti</a:t>
            </a:r>
            <a:r>
              <a:rPr sz="2000" spc="-4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WQGGS+Arial"/>
                <a:cs typeface="BWQGGS+Arial"/>
              </a:rPr>
              <a:t>nulami</a:t>
            </a:r>
            <a:r>
              <a:rPr sz="1600" dirty="0">
                <a:solidFill>
                  <a:srgbClr val="000000"/>
                </a:solidFill>
                <a:latin typeface="BWQGGS+Arial"/>
                <a:cs typeface="BWQGGS+Arial"/>
              </a:rPr>
              <a:t>….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8269" y="548916"/>
            <a:ext cx="549891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Největší</a:t>
            </a:r>
            <a:r>
              <a:rPr sz="4400" spc="-2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WQGGS+Arial"/>
                <a:cs typeface="BWQGGS+Arial"/>
              </a:rPr>
              <a:t>platná mince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8667" y="4931347"/>
            <a:ext cx="7407933" cy="139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Zlatá mince Maple Leaf.</a:t>
            </a:r>
            <a:r>
              <a:rPr sz="1800" spc="-2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spc="-47" dirty="0">
                <a:solidFill>
                  <a:srgbClr val="000000"/>
                </a:solidFill>
                <a:latin typeface="BWQGGS+Arial"/>
                <a:cs typeface="BWQGGS+Arial"/>
              </a:rPr>
              <a:t>Tato</a:t>
            </a:r>
            <a:r>
              <a:rPr sz="1800" spc="3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mince</a:t>
            </a:r>
            <a:r>
              <a:rPr sz="18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váží rovných</a:t>
            </a:r>
            <a:r>
              <a:rPr sz="18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100</a:t>
            </a:r>
            <a:r>
              <a:rPr sz="1800" spc="1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Kg.</a:t>
            </a:r>
            <a:r>
              <a:rPr sz="1800" spc="-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spc="-187" dirty="0">
                <a:solidFill>
                  <a:srgbClr val="000000"/>
                </a:solidFill>
                <a:latin typeface="BWQGGS+Arial"/>
                <a:cs typeface="BWQGGS+Arial"/>
              </a:rPr>
              <a:t>To</a:t>
            </a:r>
            <a:r>
              <a:rPr sz="1800" spc="17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je více než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3125 trojských uncí v jedné minci.</a:t>
            </a:r>
            <a:r>
              <a:rPr sz="18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Je vyrobena</a:t>
            </a:r>
            <a:r>
              <a:rPr sz="1800" spc="3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z ryzího</a:t>
            </a:r>
            <a:r>
              <a:rPr sz="1800" spc="24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zlata. Její</a:t>
            </a:r>
          </a:p>
          <a:p>
            <a:pPr marL="0" marR="0">
              <a:lnSpc>
                <a:spcPts val="2013"/>
              </a:lnSpc>
              <a:spcBef>
                <a:spcPts val="147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průměr</a:t>
            </a:r>
            <a:r>
              <a:rPr sz="1800" spc="1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je 53 cm</a:t>
            </a:r>
            <a:r>
              <a:rPr sz="1800" spc="506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a tloušťka</a:t>
            </a:r>
            <a:r>
              <a:rPr sz="18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dosahuje</a:t>
            </a:r>
            <a:r>
              <a:rPr sz="1800" spc="20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3 cm. Jedná</a:t>
            </a:r>
            <a:r>
              <a:rPr sz="18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se také o největší</a:t>
            </a:r>
          </a:p>
          <a:p>
            <a:pPr marL="0" marR="0">
              <a:lnSpc>
                <a:spcPts val="2010"/>
              </a:lnSpc>
              <a:spcBef>
                <a:spcPts val="1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platnou minci</a:t>
            </a:r>
            <a:r>
              <a:rPr sz="18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na světě. I přes</a:t>
            </a:r>
            <a:r>
              <a:rPr sz="1800" spc="18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vysokou</a:t>
            </a:r>
            <a:r>
              <a:rPr sz="1800" spc="27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nominální</a:t>
            </a:r>
            <a:r>
              <a:rPr sz="1800" spc="2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hodnotu</a:t>
            </a:r>
            <a:r>
              <a:rPr sz="1800" spc="12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1.000.000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dolarů</a:t>
            </a:r>
            <a:r>
              <a:rPr sz="1800" spc="13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je cena této mince</a:t>
            </a:r>
            <a:r>
              <a:rPr sz="1800" spc="11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více než</a:t>
            </a:r>
            <a:r>
              <a:rPr sz="18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dvojnásobná</a:t>
            </a:r>
            <a:r>
              <a:rPr sz="1800" spc="25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a přesahuje</a:t>
            </a:r>
            <a:r>
              <a:rPr sz="18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částku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8667" y="6303278"/>
            <a:ext cx="1689696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50.000.000</a:t>
            </a:r>
            <a:r>
              <a:rPr sz="1800" spc="19" dirty="0">
                <a:solidFill>
                  <a:srgbClr val="000000"/>
                </a:solidFill>
                <a:latin typeface="BWQGGS+Arial"/>
                <a:cs typeface="BWQGGS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WQGGS+Arial"/>
                <a:cs typeface="BWQGGS+Arial"/>
              </a:rPr>
              <a:t>Kč.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270C953-1038-4219-94A8-B72D427B8B5C}"/>
              </a:ext>
            </a:extLst>
          </p:cNvPr>
          <p:cNvSpPr/>
          <p:nvPr/>
        </p:nvSpPr>
        <p:spPr>
          <a:xfrm>
            <a:off x="3563888" y="4562015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Zdroj: zlate-mince.cz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E2066-A01A-4D1E-A9C1-19C1F161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5D929DD-1E8A-48A8-A713-AB992698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8EFEE4C1-032A-4CF0-903C-3A3B3DC9D48E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751CC01-7079-49B2-B6B1-2B0DE371FAB0}"/>
              </a:ext>
            </a:extLst>
          </p:cNvPr>
          <p:cNvSpPr txBox="1"/>
          <p:nvPr/>
        </p:nvSpPr>
        <p:spPr>
          <a:xfrm>
            <a:off x="1898269" y="548916"/>
            <a:ext cx="5498911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4400" dirty="0">
                <a:solidFill>
                  <a:srgbClr val="000000"/>
                </a:solidFill>
                <a:latin typeface="BWQGGS+Arial"/>
                <a:cs typeface="BWQGGS+Arial"/>
              </a:rPr>
              <a:t>Použitá literatura</a:t>
            </a:r>
            <a:endParaRPr sz="44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97F6BFA-D6AC-477F-8C9A-B50B0EF9950F}"/>
              </a:ext>
            </a:extLst>
          </p:cNvPr>
          <p:cNvSpPr txBox="1"/>
          <p:nvPr/>
        </p:nvSpPr>
        <p:spPr>
          <a:xfrm>
            <a:off x="548640" y="1601426"/>
            <a:ext cx="8195986" cy="5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224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endParaRPr sz="16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74660E9-F295-4CFD-86C4-F23DEDF1B9D3}"/>
              </a:ext>
            </a:extLst>
          </p:cNvPr>
          <p:cNvSpPr txBox="1"/>
          <p:nvPr/>
        </p:nvSpPr>
        <p:spPr>
          <a:xfrm>
            <a:off x="548640" y="1601426"/>
            <a:ext cx="8195986" cy="53604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Výzkum Ministerstva financí ČR (2007), dostupné online z: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https://www.mfcr.cz/assets/cs/media/Odborne-vyzkumy_2007_Vybrane-hlavni-zavery-vyzkumu.pdf</a:t>
            </a: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„Dějiny peněz,“ Wikipedie: Otevřená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encyklopedie,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://cs.wikipedia.org/w/index.php?title=D%C4%9Bjiny_pen%C4%9Bz&amp;oldid=22668999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Miroslav Němý,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Banán za milion dolarů. Hyperinflace, která sežrala celou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národní měnu,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Forbes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https://forbes.cz/banan-za-milion-dolaru-hyperinflace-ktera-sezrala-celou-narodni-menu/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„Hyperinflace,“ 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Wikipedie: Otevřená encyklopedie,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https://cs.wikipedia.org/w/index.php?title=Hyperinflace&amp;oldid=22310174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8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47746" y="2568194"/>
            <a:ext cx="3200696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DCUGA+Arial"/>
                <a:cs typeface="IDCUGA+Arial"/>
              </a:rPr>
              <a:t>Konec lekce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5728" y="3958886"/>
            <a:ext cx="7846343" cy="981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Peníze</a:t>
            </a:r>
            <a:r>
              <a:rPr sz="3200" i="1" spc="-14" dirty="0">
                <a:solidFill>
                  <a:srgbClr val="000000"/>
                </a:solidFill>
                <a:latin typeface="DUQTNT+Arial Italic"/>
                <a:cs typeface="DUQTNT+Arial Italic"/>
              </a:rPr>
              <a:t> </a:t>
            </a:r>
            <a:r>
              <a:rPr sz="32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jsou</a:t>
            </a:r>
            <a:r>
              <a:rPr sz="3200" i="1" spc="-10" dirty="0">
                <a:solidFill>
                  <a:srgbClr val="000000"/>
                </a:solidFill>
                <a:latin typeface="DUQTNT+Arial Italic"/>
                <a:cs typeface="DUQTNT+Arial Italic"/>
              </a:rPr>
              <a:t> </a:t>
            </a:r>
            <a:r>
              <a:rPr sz="32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jako ruce</a:t>
            </a:r>
            <a:r>
              <a:rPr sz="3200" i="1" spc="-20" dirty="0">
                <a:solidFill>
                  <a:srgbClr val="000000"/>
                </a:solidFill>
                <a:latin typeface="DUQTNT+Arial Italic"/>
                <a:cs typeface="DUQTNT+Arial Italic"/>
              </a:rPr>
              <a:t> </a:t>
            </a:r>
            <a:r>
              <a:rPr sz="32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nebo</a:t>
            </a:r>
            <a:r>
              <a:rPr sz="3200" i="1" spc="-22" dirty="0">
                <a:solidFill>
                  <a:srgbClr val="000000"/>
                </a:solidFill>
                <a:latin typeface="DUQTNT+Arial Italic"/>
                <a:cs typeface="DUQTNT+Arial Italic"/>
              </a:rPr>
              <a:t> </a:t>
            </a:r>
            <a:r>
              <a:rPr sz="32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nohy.</a:t>
            </a:r>
            <a:r>
              <a:rPr sz="3200" i="1" spc="-15" dirty="0">
                <a:solidFill>
                  <a:srgbClr val="000000"/>
                </a:solidFill>
                <a:latin typeface="DUQTNT+Arial Italic"/>
                <a:cs typeface="DUQTNT+Arial Italic"/>
              </a:rPr>
              <a:t> </a:t>
            </a:r>
            <a:r>
              <a:rPr sz="32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Pokud je</a:t>
            </a:r>
          </a:p>
          <a:p>
            <a:pPr marL="1512138" marR="0">
              <a:lnSpc>
                <a:spcPts val="3579"/>
              </a:lnSpc>
              <a:spcBef>
                <a:spcPts val="213"/>
              </a:spcBef>
              <a:spcAft>
                <a:spcPts val="0"/>
              </a:spcAft>
            </a:pPr>
            <a:r>
              <a:rPr sz="32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nepoužíváte,</a:t>
            </a:r>
            <a:r>
              <a:rPr sz="3200" i="1" spc="-25" dirty="0">
                <a:solidFill>
                  <a:srgbClr val="000000"/>
                </a:solidFill>
                <a:latin typeface="DUQTNT+Arial Italic"/>
                <a:cs typeface="DUQTNT+Arial Italic"/>
              </a:rPr>
              <a:t> </a:t>
            </a:r>
            <a:r>
              <a:rPr sz="3200" i="1" dirty="0">
                <a:solidFill>
                  <a:srgbClr val="000000"/>
                </a:solidFill>
                <a:latin typeface="DUQTNT+Arial Italic"/>
                <a:cs typeface="DUQTNT+Arial Italic"/>
              </a:rPr>
              <a:t>přijdete o </a:t>
            </a:r>
            <a:r>
              <a:rPr sz="3200" i="1" spc="-11" dirty="0" err="1">
                <a:solidFill>
                  <a:srgbClr val="000000"/>
                </a:solidFill>
                <a:latin typeface="DUQTNT+Arial Italic"/>
                <a:cs typeface="DUQTNT+Arial Italic"/>
              </a:rPr>
              <a:t>ně</a:t>
            </a:r>
            <a:r>
              <a:rPr lang="cs-CZ" sz="3200" i="1" spc="-11" dirty="0">
                <a:solidFill>
                  <a:srgbClr val="000000"/>
                </a:solidFill>
                <a:latin typeface="DUQTNT+Arial Italic"/>
                <a:cs typeface="DUQTNT+Arial Italic"/>
              </a:rPr>
              <a:t>.</a:t>
            </a:r>
            <a:endParaRPr sz="3200" i="1" spc="-11" dirty="0">
              <a:solidFill>
                <a:srgbClr val="000000"/>
              </a:solidFill>
              <a:latin typeface="DUQTNT+Arial Italic"/>
              <a:cs typeface="DUQTNT+Arial Ital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2040</Words>
  <Application>Microsoft Office PowerPoint</Application>
  <PresentationFormat>Předvádění na obrazovce (4:3)</PresentationFormat>
  <Paragraphs>259</Paragraphs>
  <Slides>36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7" baseType="lpstr">
      <vt:lpstr>WJPUMB+Calibri</vt:lpstr>
      <vt:lpstr>HNQNMS+Arial Bold</vt:lpstr>
      <vt:lpstr>BWQGGS+Arial</vt:lpstr>
      <vt:lpstr>DUQTNT+Arial Italic</vt:lpstr>
      <vt:lpstr>Times New Roman</vt:lpstr>
      <vt:lpstr>IDCUGA+Arial</vt:lpstr>
      <vt:lpstr>CUHNFL+Arial Bold</vt:lpstr>
      <vt:lpstr>Arial</vt:lpstr>
      <vt:lpstr>Calibri</vt:lpstr>
      <vt:lpstr>ARDBIP+Arial Italic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Chejl</dc:creator>
  <cp:lastModifiedBy>Jan Topinka</cp:lastModifiedBy>
  <cp:revision>12</cp:revision>
  <dcterms:modified xsi:type="dcterms:W3CDTF">2023-05-12T08:16:46Z</dcterms:modified>
</cp:coreProperties>
</file>