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349" r:id="rId2"/>
    <p:sldId id="256" r:id="rId3"/>
    <p:sldId id="316" r:id="rId4"/>
    <p:sldId id="333" r:id="rId5"/>
    <p:sldId id="335" r:id="rId6"/>
    <p:sldId id="334" r:id="rId7"/>
    <p:sldId id="336" r:id="rId8"/>
    <p:sldId id="337" r:id="rId9"/>
    <p:sldId id="338" r:id="rId10"/>
    <p:sldId id="339" r:id="rId11"/>
    <p:sldId id="340" r:id="rId12"/>
    <p:sldId id="341" r:id="rId13"/>
    <p:sldId id="342" r:id="rId14"/>
    <p:sldId id="343" r:id="rId15"/>
    <p:sldId id="344" r:id="rId16"/>
    <p:sldId id="348" r:id="rId17"/>
    <p:sldId id="345" r:id="rId18"/>
    <p:sldId id="346" r:id="rId19"/>
    <p:sldId id="347" r:id="rId20"/>
  </p:sldIdLst>
  <p:sldSz cx="12192000" cy="6858000"/>
  <p:notesSz cx="6811963" cy="994568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20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8" autoAdjust="0"/>
    <p:restoredTop sz="94628"/>
  </p:normalViewPr>
  <p:slideViewPr>
    <p:cSldViewPr snapToGrid="0">
      <p:cViewPr varScale="1">
        <p:scale>
          <a:sx n="119" d="100"/>
          <a:sy n="119" d="100"/>
        </p:scale>
        <p:origin x="28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851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8536" y="0"/>
            <a:ext cx="2951851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6738CD-4199-42C1-AF9F-AA914CADB78F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51851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8536" y="9446678"/>
            <a:ext cx="2951851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E869EC-E7B7-4314-A28C-44C601D0C1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02236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9213" y="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B54305-38DF-4F68-BFA2-207E70B86CAA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7413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1038" y="4786313"/>
            <a:ext cx="5449887" cy="39163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47213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9213" y="9447213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E178E3-351C-41B4-8976-C67EDC63AD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38125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881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1062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9171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7050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392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3950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135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8677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662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6747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45478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49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199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47607" y="0"/>
            <a:ext cx="9695518" cy="58760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" name="object 3"/>
          <p:cNvSpPr/>
          <p:nvPr/>
        </p:nvSpPr>
        <p:spPr>
          <a:xfrm>
            <a:off x="7308749" y="6120915"/>
            <a:ext cx="1013255" cy="4896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/>
          <p:nvPr/>
        </p:nvSpPr>
        <p:spPr>
          <a:xfrm>
            <a:off x="4680806" y="6192160"/>
            <a:ext cx="1884941" cy="3500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" name="object 5"/>
          <p:cNvSpPr/>
          <p:nvPr/>
        </p:nvSpPr>
        <p:spPr>
          <a:xfrm>
            <a:off x="3868733" y="6120918"/>
            <a:ext cx="734745" cy="490022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6" name="object 6"/>
          <p:cNvSpPr/>
          <p:nvPr/>
        </p:nvSpPr>
        <p:spPr>
          <a:xfrm>
            <a:off x="4210107" y="61753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7" name="object 7"/>
          <p:cNvSpPr/>
          <p:nvPr/>
        </p:nvSpPr>
        <p:spPr>
          <a:xfrm>
            <a:off x="4128495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8" name="object 8"/>
          <p:cNvSpPr/>
          <p:nvPr/>
        </p:nvSpPr>
        <p:spPr>
          <a:xfrm>
            <a:off x="4068750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9" name="object 9"/>
          <p:cNvSpPr/>
          <p:nvPr/>
        </p:nvSpPr>
        <p:spPr>
          <a:xfrm>
            <a:off x="4046883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0" name="object 10"/>
          <p:cNvSpPr/>
          <p:nvPr/>
        </p:nvSpPr>
        <p:spPr>
          <a:xfrm>
            <a:off x="4373331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1" name="object 11"/>
          <p:cNvSpPr/>
          <p:nvPr/>
        </p:nvSpPr>
        <p:spPr>
          <a:xfrm>
            <a:off x="4351463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2" name="object 12"/>
          <p:cNvSpPr/>
          <p:nvPr/>
        </p:nvSpPr>
        <p:spPr>
          <a:xfrm>
            <a:off x="4291719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3" name="object 13"/>
          <p:cNvSpPr/>
          <p:nvPr/>
        </p:nvSpPr>
        <p:spPr>
          <a:xfrm>
            <a:off x="4351463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4" name="object 14"/>
          <p:cNvSpPr/>
          <p:nvPr/>
        </p:nvSpPr>
        <p:spPr>
          <a:xfrm>
            <a:off x="4291719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5" name="object 15"/>
          <p:cNvSpPr/>
          <p:nvPr/>
        </p:nvSpPr>
        <p:spPr>
          <a:xfrm>
            <a:off x="4210107" y="650176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6" name="object 16"/>
          <p:cNvSpPr/>
          <p:nvPr/>
        </p:nvSpPr>
        <p:spPr>
          <a:xfrm>
            <a:off x="4128495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7" name="object 17"/>
          <p:cNvSpPr/>
          <p:nvPr/>
        </p:nvSpPr>
        <p:spPr>
          <a:xfrm>
            <a:off x="4068750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8" name="object 18"/>
          <p:cNvSpPr txBox="1"/>
          <p:nvPr/>
        </p:nvSpPr>
        <p:spPr>
          <a:xfrm>
            <a:off x="2059687" y="2103102"/>
            <a:ext cx="8072402" cy="1026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262"/>
              </a:lnSpc>
            </a:pPr>
            <a:r>
              <a:rPr lang="cs-CZ" sz="2902" b="1" spc="-18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262"/>
              </a:lnSpc>
            </a:pPr>
            <a:r>
              <a:rPr lang="cs-CZ" sz="1814" b="1" spc="-18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1814" b="1" spc="-18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3627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89934" y="540774"/>
            <a:ext cx="10962969" cy="2643762"/>
          </a:xfrm>
          <a:solidFill>
            <a:schemeClr val="accent6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45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Indikátory ekonomiky </a:t>
            </a:r>
            <a:r>
              <a:rPr lang="cs-CZ" sz="4500" b="1" dirty="0">
                <a:solidFill>
                  <a:schemeClr val="bg1"/>
                </a:solidFill>
                <a:latin typeface="+mn-lt"/>
                <a:ea typeface="Calibri" panose="020F0502020204030204" pitchFamily="34" charset="0"/>
              </a:rPr>
              <a:t>ve výzkumu ekonomické</a:t>
            </a:r>
            <a:r>
              <a:rPr lang="cs-CZ" sz="45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 geografie</a:t>
            </a:r>
            <a:endParaRPr lang="en-GB" sz="45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AE80711D-1C5F-4615-A12A-FAFB40D6CCFC}"/>
              </a:ext>
            </a:extLst>
          </p:cNvPr>
          <p:cNvSpPr txBox="1">
            <a:spLocks/>
          </p:cNvSpPr>
          <p:nvPr/>
        </p:nvSpPr>
        <p:spPr>
          <a:xfrm>
            <a:off x="2280175" y="5026174"/>
            <a:ext cx="7582486" cy="1122447"/>
          </a:xfrm>
          <a:prstGeom prst="rect">
            <a:avLst/>
          </a:prstGeo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5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KGE EGA1/EG1</a:t>
            </a:r>
            <a:endParaRPr lang="en-GB" sz="35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144343" y="3328180"/>
            <a:ext cx="1903313" cy="109067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9220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Vybrané ekonomické ukazatele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cs-CZ" sz="2400" dirty="0">
                <a:cs typeface="Times New Roman" pitchFamily="18" charset="0"/>
              </a:rPr>
              <a:t>Hrubý domácí produkt (HDP, GDP – </a:t>
            </a:r>
            <a:r>
              <a:rPr lang="cs-CZ" sz="2400" i="1" dirty="0">
                <a:cs typeface="Times New Roman" pitchFamily="18" charset="0"/>
              </a:rPr>
              <a:t>gross </a:t>
            </a:r>
            <a:r>
              <a:rPr lang="cs-CZ" sz="2400" i="1" dirty="0" err="1">
                <a:cs typeface="Times New Roman" pitchFamily="18" charset="0"/>
              </a:rPr>
              <a:t>domestic</a:t>
            </a:r>
            <a:r>
              <a:rPr lang="cs-CZ" sz="2400" i="1" dirty="0">
                <a:cs typeface="Times New Roman" pitchFamily="18" charset="0"/>
              </a:rPr>
              <a:t> </a:t>
            </a:r>
            <a:r>
              <a:rPr lang="cs-CZ" sz="2400" i="1" dirty="0" err="1">
                <a:cs typeface="Times New Roman" pitchFamily="18" charset="0"/>
              </a:rPr>
              <a:t>product</a:t>
            </a:r>
            <a:r>
              <a:rPr lang="cs-CZ" sz="2400" dirty="0">
                <a:cs typeface="Times New Roman" pitchFamily="18" charset="0"/>
              </a:rPr>
              <a:t>)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cs-CZ" sz="2400" dirty="0">
                <a:cs typeface="Times New Roman" pitchFamily="18" charset="0"/>
              </a:rPr>
              <a:t>Parita kupní síly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cs-CZ" sz="2400" dirty="0">
                <a:cs typeface="Times New Roman" pitchFamily="18" charset="0"/>
              </a:rPr>
              <a:t>Cenová hladina a inflace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cs-CZ" sz="2400" dirty="0">
                <a:cs typeface="Times New Roman" pitchFamily="18" charset="0"/>
              </a:rPr>
              <a:t>Hrubý národní produkt (HNP, GNP)  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cs-CZ" sz="2400" dirty="0">
                <a:cs typeface="Times New Roman" pitchFamily="18" charset="0"/>
              </a:rPr>
              <a:t>Ekonomická struktura dle sektorů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cs-CZ" sz="2400" dirty="0">
                <a:cs typeface="Times New Roman" pitchFamily="18" charset="0"/>
              </a:rPr>
              <a:t>Míra nezaměstnanosti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cs-CZ" sz="2400" dirty="0">
                <a:cs typeface="Times New Roman" pitchFamily="18" charset="0"/>
              </a:rPr>
              <a:t>Produktivita práce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cs-CZ" sz="2400" dirty="0">
                <a:cs typeface="Times New Roman" pitchFamily="18" charset="0"/>
              </a:rPr>
              <a:t>FDI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cs-CZ" sz="2400" dirty="0">
                <a:cs typeface="Times New Roman" pitchFamily="18" charset="0"/>
              </a:rPr>
              <a:t>Státní dluh ve vtahu k HDP; a mnohé další (viz např. materiály k samostudiu)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1317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9FEF4990-F073-4BAE-BE43-D286B87340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9625" y="1130710"/>
            <a:ext cx="5483943" cy="5654861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Hrubý domácí produkt (HDP; GDP)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6319684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Považován za </a:t>
            </a:r>
            <a:r>
              <a:rPr lang="cs-CZ" sz="2400" b="1" dirty="0">
                <a:cs typeface="Times New Roman" pitchFamily="18" charset="0"/>
              </a:rPr>
              <a:t>hlavní ukazatel</a:t>
            </a:r>
            <a:r>
              <a:rPr lang="cs-CZ" sz="2400" dirty="0">
                <a:cs typeface="Times New Roman" pitchFamily="18" charset="0"/>
              </a:rPr>
              <a:t> dynamiky ekonomické výkonnosti.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HDP = peněžní vyjádření celkové hodnoty statků a služeb (tj. produkce + daňové výnosy </a:t>
            </a:r>
            <a:br>
              <a:rPr lang="cs-CZ" sz="2400" dirty="0">
                <a:cs typeface="Times New Roman" pitchFamily="18" charset="0"/>
              </a:rPr>
            </a:br>
            <a:r>
              <a:rPr lang="cs-CZ" sz="2400" dirty="0">
                <a:cs typeface="Times New Roman" pitchFamily="18" charset="0"/>
              </a:rPr>
              <a:t>z produkce) nově vytvořených za sledované období </a:t>
            </a:r>
            <a:r>
              <a:rPr lang="cs-CZ" sz="2400" b="1" dirty="0">
                <a:cs typeface="Times New Roman" pitchFamily="18" charset="0"/>
              </a:rPr>
              <a:t>na sledovaném území</a:t>
            </a:r>
            <a:r>
              <a:rPr lang="cs-CZ" sz="2400" dirty="0">
                <a:cs typeface="Times New Roman" pitchFamily="18" charset="0"/>
              </a:rPr>
              <a:t>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u="sng" dirty="0">
                <a:cs typeface="Times New Roman" pitchFamily="18" charset="0"/>
              </a:rPr>
              <a:t>Sledované období</a:t>
            </a:r>
            <a:r>
              <a:rPr lang="cs-CZ" sz="2400" dirty="0">
                <a:cs typeface="Times New Roman" pitchFamily="18" charset="0"/>
              </a:rPr>
              <a:t> = čtvrtletí, rok.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u="sng" dirty="0">
                <a:cs typeface="Times New Roman" pitchFamily="18" charset="0"/>
              </a:rPr>
              <a:t>Sledované území</a:t>
            </a:r>
            <a:r>
              <a:rPr lang="cs-CZ" sz="2400" dirty="0">
                <a:cs typeface="Times New Roman" pitchFamily="18" charset="0"/>
              </a:rPr>
              <a:t> = stát, regiony NUTS II, </a:t>
            </a:r>
            <a:br>
              <a:rPr lang="cs-CZ" sz="2400" dirty="0">
                <a:cs typeface="Times New Roman" pitchFamily="18" charset="0"/>
              </a:rPr>
            </a:br>
            <a:r>
              <a:rPr lang="cs-CZ" sz="2400" dirty="0">
                <a:cs typeface="Times New Roman" pitchFamily="18" charset="0"/>
              </a:rPr>
              <a:t>NUTS III, apod.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522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Relativizace souhrnného HDP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Z důvodu </a:t>
            </a:r>
            <a:r>
              <a:rPr lang="cs-CZ" sz="2400" b="1" dirty="0">
                <a:cs typeface="Times New Roman" pitchFamily="18" charset="0"/>
              </a:rPr>
              <a:t>porovnatelnosti států / regionů</a:t>
            </a:r>
            <a:r>
              <a:rPr lang="cs-CZ" sz="2400" dirty="0">
                <a:cs typeface="Times New Roman" pitchFamily="18" charset="0"/>
              </a:rPr>
              <a:t> dle úrovně HDP je nutné souhrnnou hodnotu HDP </a:t>
            </a:r>
            <a:r>
              <a:rPr lang="cs-CZ" sz="2400" b="1" dirty="0">
                <a:cs typeface="Times New Roman" pitchFamily="18" charset="0"/>
              </a:rPr>
              <a:t>relativizovat</a:t>
            </a:r>
            <a:r>
              <a:rPr lang="cs-CZ" sz="2400" dirty="0">
                <a:cs typeface="Times New Roman" pitchFamily="18" charset="0"/>
              </a:rPr>
              <a:t>.</a:t>
            </a:r>
          </a:p>
          <a:p>
            <a:pPr lvl="1" indent="-342000">
              <a:lnSpc>
                <a:spcPct val="100000"/>
              </a:lnSpc>
              <a:spcBef>
                <a:spcPts val="2400"/>
              </a:spcBef>
              <a:buFont typeface="Wingdings" pitchFamily="2" charset="2"/>
              <a:buChar char="Ø"/>
            </a:pPr>
            <a:r>
              <a:rPr lang="cs-CZ" dirty="0">
                <a:cs typeface="Times New Roman" pitchFamily="18" charset="0"/>
              </a:rPr>
              <a:t>Státy / regiony se liší populační velikostí i cenovou a mzdovou hladinou </a:t>
            </a:r>
            <a:br>
              <a:rPr lang="cs-CZ" dirty="0">
                <a:cs typeface="Times New Roman" pitchFamily="18" charset="0"/>
              </a:rPr>
            </a:br>
            <a:r>
              <a:rPr lang="cs-CZ" dirty="0">
                <a:cs typeface="Times New Roman" pitchFamily="18" charset="0"/>
              </a:rPr>
              <a:t>(tj. kupní silou).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Přepočítání na </a:t>
            </a:r>
            <a:r>
              <a:rPr lang="cs-CZ" sz="2400" u="sng" dirty="0">
                <a:cs typeface="Times New Roman" pitchFamily="18" charset="0"/>
              </a:rPr>
              <a:t>obyvatele</a:t>
            </a:r>
            <a:r>
              <a:rPr lang="cs-CZ" sz="2400" dirty="0">
                <a:cs typeface="Times New Roman" pitchFamily="18" charset="0"/>
              </a:rPr>
              <a:t> (</a:t>
            </a:r>
            <a:r>
              <a:rPr lang="cs-CZ" sz="2400" b="1" dirty="0">
                <a:cs typeface="Times New Roman" pitchFamily="18" charset="0"/>
              </a:rPr>
              <a:t>HDP na obyv.</a:t>
            </a:r>
            <a:r>
              <a:rPr lang="cs-CZ" sz="2400" dirty="0">
                <a:cs typeface="Times New Roman" pitchFamily="18" charset="0"/>
              </a:rPr>
              <a:t>) 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Přepočítání na obyvatele dle </a:t>
            </a:r>
            <a:r>
              <a:rPr lang="cs-CZ" sz="2400" u="sng" dirty="0">
                <a:cs typeface="Times New Roman" pitchFamily="18" charset="0"/>
              </a:rPr>
              <a:t>parity kupní síly</a:t>
            </a:r>
            <a:r>
              <a:rPr lang="cs-CZ" sz="2400" dirty="0">
                <a:cs typeface="Times New Roman" pitchFamily="18" charset="0"/>
              </a:rPr>
              <a:t> (</a:t>
            </a:r>
            <a:r>
              <a:rPr lang="cs-CZ" sz="2400" b="1" dirty="0">
                <a:cs typeface="Times New Roman" pitchFamily="18" charset="0"/>
              </a:rPr>
              <a:t>HDP PPP</a:t>
            </a:r>
            <a:r>
              <a:rPr lang="cs-CZ" sz="2400" dirty="0">
                <a:cs typeface="Times New Roman" pitchFamily="18" charset="0"/>
              </a:rPr>
              <a:t>) – „</a:t>
            </a:r>
            <a:r>
              <a:rPr lang="cs-CZ" sz="2400" i="1" dirty="0" err="1">
                <a:cs typeface="Times New Roman" pitchFamily="18" charset="0"/>
              </a:rPr>
              <a:t>Purchasing</a:t>
            </a:r>
            <a:r>
              <a:rPr lang="cs-CZ" sz="2400" i="1" dirty="0">
                <a:cs typeface="Times New Roman" pitchFamily="18" charset="0"/>
              </a:rPr>
              <a:t> </a:t>
            </a:r>
            <a:r>
              <a:rPr lang="cs-CZ" sz="2400" i="1" dirty="0" err="1">
                <a:cs typeface="Times New Roman" pitchFamily="18" charset="0"/>
              </a:rPr>
              <a:t>power</a:t>
            </a:r>
            <a:r>
              <a:rPr lang="cs-CZ" sz="2400" i="1" dirty="0">
                <a:cs typeface="Times New Roman" pitchFamily="18" charset="0"/>
              </a:rPr>
              <a:t> parity</a:t>
            </a:r>
            <a:r>
              <a:rPr lang="cs-CZ" sz="2400" dirty="0">
                <a:cs typeface="Times New Roman" pitchFamily="18" charset="0"/>
              </a:rPr>
              <a:t>“.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imes New Roman" pitchFamily="18" charset="0"/>
              </a:rPr>
              <a:t>Počet jednotek </a:t>
            </a:r>
            <a:r>
              <a:rPr lang="cs-CZ" b="1" dirty="0">
                <a:cs typeface="Times New Roman" pitchFamily="18" charset="0"/>
              </a:rPr>
              <a:t>národní měny</a:t>
            </a:r>
            <a:r>
              <a:rPr lang="cs-CZ" dirty="0">
                <a:cs typeface="Times New Roman" pitchFamily="18" charset="0"/>
              </a:rPr>
              <a:t>, za které lze koupit stejné množství výrobků a služeb na vnitrostátním trhu jako za jednotku měny </a:t>
            </a:r>
            <a:r>
              <a:rPr lang="cs-CZ" b="1" dirty="0">
                <a:cs typeface="Times New Roman" pitchFamily="18" charset="0"/>
              </a:rPr>
              <a:t>na trhu cizího státu</a:t>
            </a:r>
            <a:r>
              <a:rPr lang="cs-CZ" dirty="0">
                <a:cs typeface="Times New Roman" pitchFamily="18" charset="0"/>
              </a:rPr>
              <a:t>.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imes New Roman" pitchFamily="18" charset="0"/>
              </a:rPr>
              <a:t>„Spotřební koš“.</a:t>
            </a:r>
            <a:endParaRPr lang="cs-CZ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4640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HDP PPP per capita dle kvantilů v EU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40667"/>
            <a:ext cx="10517497" cy="4979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726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Parita kupní síly (PPP)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22362"/>
            <a:ext cx="10616381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3600"/>
              </a:spcBef>
            </a:pPr>
            <a:r>
              <a:rPr lang="cs-CZ" sz="2400" b="1" dirty="0">
                <a:cs typeface="Times New Roman" pitchFamily="18" charset="0"/>
              </a:rPr>
              <a:t>Uvažujme situaci: </a:t>
            </a:r>
            <a:r>
              <a:rPr lang="cs-CZ" sz="2400" dirty="0">
                <a:cs typeface="Times New Roman" pitchFamily="18" charset="0"/>
              </a:rPr>
              <a:t>Dva státy produkují stejné množství produktů při přepočtu na jednoho obyvatele za jeden rok.</a:t>
            </a:r>
          </a:p>
          <a:p>
            <a:pPr>
              <a:lnSpc>
                <a:spcPct val="100000"/>
              </a:lnSpc>
              <a:spcBef>
                <a:spcPts val="3600"/>
              </a:spcBef>
            </a:pPr>
            <a:r>
              <a:rPr lang="cs-CZ" sz="2400" b="1" dirty="0">
                <a:cs typeface="Times New Roman" pitchFamily="18" charset="0"/>
              </a:rPr>
              <a:t>Situace 1 (prostor):</a:t>
            </a:r>
            <a:r>
              <a:rPr lang="cs-CZ" sz="2400" dirty="0">
                <a:cs typeface="Times New Roman" pitchFamily="18" charset="0"/>
              </a:rPr>
              <a:t> Jelikož je </a:t>
            </a:r>
            <a:r>
              <a:rPr lang="cs-CZ" sz="2400" b="1" dirty="0">
                <a:cs typeface="Times New Roman" pitchFamily="18" charset="0"/>
              </a:rPr>
              <a:t>cena produktů na trhu </a:t>
            </a:r>
            <a:r>
              <a:rPr lang="cs-CZ" sz="2400" dirty="0">
                <a:cs typeface="Times New Roman" pitchFamily="18" charset="0"/>
              </a:rPr>
              <a:t>v obou státech </a:t>
            </a:r>
            <a:r>
              <a:rPr lang="cs-CZ" sz="2400" b="1" dirty="0">
                <a:cs typeface="Times New Roman" pitchFamily="18" charset="0"/>
              </a:rPr>
              <a:t>rozdílná</a:t>
            </a:r>
            <a:r>
              <a:rPr lang="cs-CZ" sz="2400" dirty="0">
                <a:cs typeface="Times New Roman" pitchFamily="18" charset="0"/>
              </a:rPr>
              <a:t>, je rozdílná i koupěschopnost obyvatel </a:t>
            </a:r>
            <a:r>
              <a:rPr lang="cs-CZ" sz="2400" dirty="0">
                <a:cs typeface="Times New Roman" pitchFamily="18" charset="0"/>
                <a:sym typeface="Wingdings" pitchFamily="2" charset="2"/>
              </a:rPr>
              <a:t> při stejném HDP je koupěschopnost obyvatel jednoho státu nižší a samotný ukazatel HDP tak nepodává dobré porovnání ekonomické výkonnosti.</a:t>
            </a:r>
          </a:p>
          <a:p>
            <a:pPr>
              <a:lnSpc>
                <a:spcPct val="100000"/>
              </a:lnSpc>
              <a:spcBef>
                <a:spcPts val="3600"/>
              </a:spcBef>
            </a:pPr>
            <a:r>
              <a:rPr lang="cs-CZ" sz="2400" b="1" dirty="0">
                <a:cs typeface="Times New Roman" pitchFamily="18" charset="0"/>
              </a:rPr>
              <a:t>Situace 2 (čas): </a:t>
            </a:r>
            <a:r>
              <a:rPr lang="cs-CZ" sz="2400" dirty="0">
                <a:cs typeface="Times New Roman" pitchFamily="18" charset="0"/>
              </a:rPr>
              <a:t>Fluktuace národní měny taktéž ovlivňuje měřenou hodnotu produkovaného HDP </a:t>
            </a:r>
            <a:r>
              <a:rPr lang="cs-CZ" sz="2400" dirty="0">
                <a:cs typeface="Times New Roman" pitchFamily="18" charset="0"/>
                <a:sym typeface="Wingdings" pitchFamily="2" charset="2"/>
              </a:rPr>
              <a:t> když měna zdraží (např. z 26 Kč za 1 EUR na 22 Kč za </a:t>
            </a:r>
            <a:br>
              <a:rPr lang="cs-CZ" sz="2400" dirty="0">
                <a:cs typeface="Times New Roman" pitchFamily="18" charset="0"/>
                <a:sym typeface="Wingdings" pitchFamily="2" charset="2"/>
              </a:rPr>
            </a:br>
            <a:r>
              <a:rPr lang="cs-CZ" sz="2400" dirty="0">
                <a:cs typeface="Times New Roman" pitchFamily="18" charset="0"/>
                <a:sym typeface="Wingdings" pitchFamily="2" charset="2"/>
              </a:rPr>
              <a:t>1 EUR) např. z důvodu spekulací s měnou (tj. zájmu spekulantů o měnu na světových finančních trzích), ukazatel HDP vykáže vyšší hodnoty pro tuto zemi, ačkoliv reálná vyprodukovaná hodnota i koupěschopnost obyvatel zůstávají stejné.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2365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Parita kupní síly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Proto je třeba </a:t>
            </a:r>
            <a:r>
              <a:rPr lang="cs-CZ" sz="2400" b="1" dirty="0">
                <a:cs typeface="Times New Roman" pitchFamily="18" charset="0"/>
              </a:rPr>
              <a:t>vždy uvažovat HDP PPP</a:t>
            </a:r>
            <a:r>
              <a:rPr lang="cs-CZ" sz="2400" dirty="0">
                <a:cs typeface="Times New Roman" pitchFamily="18" charset="0"/>
              </a:rPr>
              <a:t>, neboť není ovlivněný rozdílnými cenami produktů v různých státech a zmenšuje i riziko zkreslení daným výkyvy měny.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effectLst/>
                <a:ea typeface="Calibri" panose="020F0502020204030204" pitchFamily="34" charset="0"/>
                <a:cs typeface="Times New Roman" pitchFamily="18" charset="0"/>
              </a:rPr>
              <a:t>Ovšem ani stanovení </a:t>
            </a:r>
            <a:br>
              <a:rPr lang="cs-CZ" sz="2400" dirty="0">
                <a:effectLst/>
                <a:ea typeface="Calibri" panose="020F0502020204030204" pitchFamily="34" charset="0"/>
                <a:cs typeface="Times New Roman" pitchFamily="18" charset="0"/>
              </a:rPr>
            </a:br>
            <a:r>
              <a:rPr lang="cs-CZ" sz="2400" dirty="0">
                <a:effectLst/>
                <a:ea typeface="Calibri" panose="020F0502020204030204" pitchFamily="34" charset="0"/>
                <a:cs typeface="Times New Roman" pitchFamily="18" charset="0"/>
              </a:rPr>
              <a:t>hodnoty kupní síly mezi </a:t>
            </a:r>
            <a:br>
              <a:rPr lang="cs-CZ" sz="2400" dirty="0">
                <a:effectLst/>
                <a:ea typeface="Calibri" panose="020F0502020204030204" pitchFamily="34" charset="0"/>
                <a:cs typeface="Times New Roman" pitchFamily="18" charset="0"/>
              </a:rPr>
            </a:br>
            <a:r>
              <a:rPr lang="cs-CZ" sz="2400" dirty="0">
                <a:effectLst/>
                <a:ea typeface="Calibri" panose="020F0502020204030204" pitchFamily="34" charset="0"/>
                <a:cs typeface="Times New Roman" pitchFamily="18" charset="0"/>
              </a:rPr>
              <a:t>státy není zcela </a:t>
            </a:r>
            <a:br>
              <a:rPr lang="cs-CZ" sz="2400" dirty="0">
                <a:effectLst/>
                <a:ea typeface="Calibri" panose="020F0502020204030204" pitchFamily="34" charset="0"/>
                <a:cs typeface="Times New Roman" pitchFamily="18" charset="0"/>
              </a:rPr>
            </a:br>
            <a:r>
              <a:rPr lang="cs-CZ" sz="2400" dirty="0">
                <a:effectLst/>
                <a:ea typeface="Calibri" panose="020F0502020204030204" pitchFamily="34" charset="0"/>
                <a:cs typeface="Times New Roman" pitchFamily="18" charset="0"/>
              </a:rPr>
              <a:t>bezproblémové </a:t>
            </a:r>
            <a:r>
              <a:rPr lang="cs-CZ" sz="2400" dirty="0">
                <a:effectLst/>
                <a:ea typeface="Calibri" panose="020F0502020204030204" pitchFamily="34" charset="0"/>
                <a:cs typeface="Times New Roman" pitchFamily="18" charset="0"/>
                <a:sym typeface="Wingdings" panose="05000000000000000000" pitchFamily="2" charset="2"/>
              </a:rPr>
              <a:t>  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7790" y="2231923"/>
            <a:ext cx="6726010" cy="438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8659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Cenová hladina a inflace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imes New Roman" pitchFamily="18" charset="0"/>
              </a:rPr>
              <a:t>Cenová hladina </a:t>
            </a:r>
            <a:r>
              <a:rPr lang="cs-CZ" sz="2400" dirty="0">
                <a:cs typeface="Times New Roman" pitchFamily="18" charset="0"/>
              </a:rPr>
              <a:t>je vyjádřena váženým průměrem produktů a služeb v rámci hospodářství daného státu.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Index spotřebitelských cen = cena produktů, které jsou spotřebovány průměrnou domácností na sledovaném území za sledované období.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Jedná se o kvalifikovaný odhad podpořený statistickou signifikací (relevancí) sledovaného vzorku.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imes New Roman" pitchFamily="18" charset="0"/>
              </a:rPr>
              <a:t>Inflace</a:t>
            </a:r>
            <a:r>
              <a:rPr lang="cs-CZ" sz="2400" dirty="0">
                <a:cs typeface="Times New Roman" pitchFamily="18" charset="0"/>
              </a:rPr>
              <a:t> = nárůst cenové hladiny za časové období.</a:t>
            </a:r>
          </a:p>
          <a:p>
            <a:pPr marL="342000" indent="-342000">
              <a:lnSpc>
                <a:spcPct val="100000"/>
              </a:lnSpc>
              <a:spcBef>
                <a:spcPts val="2400"/>
              </a:spcBef>
              <a:buFont typeface="Wingdings" pitchFamily="2" charset="2"/>
              <a:buChar char="Ø"/>
            </a:pPr>
            <a:r>
              <a:rPr lang="cs-CZ" sz="2400" b="1" dirty="0">
                <a:cs typeface="Times New Roman" pitchFamily="18" charset="0"/>
              </a:rPr>
              <a:t>Stimuluje poptávku a spotřebu</a:t>
            </a:r>
            <a:r>
              <a:rPr lang="cs-CZ" sz="2400" dirty="0">
                <a:cs typeface="Times New Roman" pitchFamily="18" charset="0"/>
              </a:rPr>
              <a:t>, neboť v čase </a:t>
            </a:r>
            <a:r>
              <a:rPr lang="cs-CZ" sz="2400" b="1" dirty="0">
                <a:cs typeface="Times New Roman" pitchFamily="18" charset="0"/>
              </a:rPr>
              <a:t>znehodnocuje</a:t>
            </a:r>
            <a:r>
              <a:rPr lang="cs-CZ" sz="2400" dirty="0">
                <a:cs typeface="Times New Roman" pitchFamily="18" charset="0"/>
              </a:rPr>
              <a:t> uložené peníze (je-li vyšší než úrok z těchto uložených peněž, což často bývá).</a:t>
            </a:r>
          </a:p>
          <a:p>
            <a:pPr marL="342000" indent="-342000">
              <a:lnSpc>
                <a:spcPct val="100000"/>
              </a:lnSpc>
              <a:spcBef>
                <a:spcPts val="2400"/>
              </a:spcBef>
              <a:buFont typeface="Wingdings" pitchFamily="2" charset="2"/>
              <a:buChar char="Ø"/>
            </a:pPr>
            <a:r>
              <a:rPr lang="cs-CZ" sz="2400" dirty="0">
                <a:cs typeface="Times New Roman" pitchFamily="18" charset="0"/>
              </a:rPr>
              <a:t>Inflace je způsobena </a:t>
            </a:r>
            <a:r>
              <a:rPr lang="cs-CZ" sz="2400" b="1" dirty="0">
                <a:cs typeface="Times New Roman" pitchFamily="18" charset="0"/>
              </a:rPr>
              <a:t>emisí peněz</a:t>
            </a:r>
            <a:r>
              <a:rPr lang="cs-CZ" sz="2400" dirty="0">
                <a:cs typeface="Times New Roman" pitchFamily="18" charset="0"/>
              </a:rPr>
              <a:t>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964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Hrubý národní produkt (HNP; GNP)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imes New Roman" pitchFamily="18" charset="0"/>
              </a:rPr>
              <a:t>Hrubý národní produkt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Ukazatel na národním principu </a:t>
            </a:r>
            <a:r>
              <a:rPr lang="cs-CZ" sz="2400" dirty="0">
                <a:cs typeface="Times New Roman" pitchFamily="18" charset="0"/>
                <a:sym typeface="Wingdings" panose="05000000000000000000" pitchFamily="2" charset="2"/>
              </a:rPr>
              <a:t> </a:t>
            </a:r>
            <a:r>
              <a:rPr lang="cs-CZ" sz="2400" dirty="0">
                <a:cs typeface="Times New Roman" pitchFamily="18" charset="0"/>
              </a:rPr>
              <a:t>vyjadřuje celkovou peněžní </a:t>
            </a:r>
            <a:r>
              <a:rPr lang="cs-CZ" sz="2400" b="1" dirty="0">
                <a:cs typeface="Times New Roman" pitchFamily="18" charset="0"/>
              </a:rPr>
              <a:t>hodnotu toku zboží a služeb </a:t>
            </a:r>
            <a:r>
              <a:rPr lang="cs-CZ" sz="2400" dirty="0">
                <a:cs typeface="Times New Roman" pitchFamily="18" charset="0"/>
              </a:rPr>
              <a:t>vytvořenou výrobními faktory</a:t>
            </a:r>
            <a:r>
              <a:rPr lang="cs-CZ" sz="2400" b="1" dirty="0">
                <a:cs typeface="Times New Roman" pitchFamily="18" charset="0"/>
              </a:rPr>
              <a:t> ve vlastnictví subjektů národní ekonomiky </a:t>
            </a:r>
            <a:r>
              <a:rPr lang="cs-CZ" sz="2400" dirty="0">
                <a:cs typeface="Times New Roman" pitchFamily="18" charset="0"/>
              </a:rPr>
              <a:t>za dané období.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u="sng" dirty="0">
                <a:cs typeface="Times New Roman" pitchFamily="18" charset="0"/>
              </a:rPr>
              <a:t>Příklad Česka:</a:t>
            </a:r>
          </a:p>
          <a:p>
            <a:pPr lvl="1" indent="-342000">
              <a:lnSpc>
                <a:spcPct val="100000"/>
              </a:lnSpc>
              <a:spcBef>
                <a:spcPts val="2400"/>
              </a:spcBef>
              <a:buFont typeface="Wingdings" pitchFamily="2" charset="2"/>
              <a:buChar char="Ø"/>
            </a:pPr>
            <a:r>
              <a:rPr lang="cs-CZ" dirty="0">
                <a:cs typeface="Times New Roman" pitchFamily="18" charset="0"/>
              </a:rPr>
              <a:t>Oproti HDP je </a:t>
            </a:r>
            <a:r>
              <a:rPr lang="cs-CZ" b="1" dirty="0">
                <a:cs typeface="Times New Roman" pitchFamily="18" charset="0"/>
              </a:rPr>
              <a:t>započtena</a:t>
            </a:r>
            <a:r>
              <a:rPr lang="cs-CZ" dirty="0">
                <a:cs typeface="Times New Roman" pitchFamily="18" charset="0"/>
              </a:rPr>
              <a:t> hodnota zboží vyrobená v zahraničí českými firmami.</a:t>
            </a:r>
          </a:p>
          <a:p>
            <a:pPr lvl="1" indent="-342000">
              <a:lnSpc>
                <a:spcPct val="100000"/>
              </a:lnSpc>
              <a:spcBef>
                <a:spcPts val="2400"/>
              </a:spcBef>
              <a:buFont typeface="Wingdings" pitchFamily="2" charset="2"/>
              <a:buChar char="Ø"/>
            </a:pPr>
            <a:r>
              <a:rPr lang="cs-CZ" dirty="0">
                <a:cs typeface="Times New Roman" pitchFamily="18" charset="0"/>
              </a:rPr>
              <a:t>Oproti HDP je </a:t>
            </a:r>
            <a:r>
              <a:rPr lang="cs-CZ" b="1" dirty="0">
                <a:cs typeface="Times New Roman" pitchFamily="18" charset="0"/>
              </a:rPr>
              <a:t>odečtena</a:t>
            </a:r>
            <a:r>
              <a:rPr lang="cs-CZ" dirty="0">
                <a:cs typeface="Times New Roman" pitchFamily="18" charset="0"/>
              </a:rPr>
              <a:t> hodnota zboží vyrobená v ČR zahraničními firmami.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Pro ČR ne příliš praktický, je využíván ve státech se značnou </a:t>
            </a:r>
            <a:r>
              <a:rPr lang="cs-CZ" sz="2400" b="1" dirty="0">
                <a:cs typeface="Times New Roman" pitchFamily="18" charset="0"/>
              </a:rPr>
              <a:t>lokalizací domácích firem za hranicemi státu</a:t>
            </a:r>
            <a:r>
              <a:rPr lang="cs-CZ" sz="2400" dirty="0">
                <a:cs typeface="Times New Roman" pitchFamily="18" charset="0"/>
              </a:rPr>
              <a:t> (např. USA a americké TNCs po celém světě, které přinášení finance pro americkou ekonomiku skrze zisk a zdanění zisku).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7207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Ekonomická struktura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Vyjadřuje se </a:t>
            </a:r>
            <a:r>
              <a:rPr lang="cs-CZ" sz="2400" b="1" dirty="0">
                <a:cs typeface="Times New Roman" pitchFamily="18" charset="0"/>
              </a:rPr>
              <a:t>podílem jednotlivých sektorů</a:t>
            </a:r>
            <a:r>
              <a:rPr lang="cs-CZ" sz="2400" dirty="0">
                <a:cs typeface="Times New Roman" pitchFamily="18" charset="0"/>
              </a:rPr>
              <a:t> ekonomiky na </a:t>
            </a:r>
            <a:r>
              <a:rPr lang="cs-CZ" sz="2400" b="1" u="sng" dirty="0">
                <a:cs typeface="Times New Roman" pitchFamily="18" charset="0"/>
              </a:rPr>
              <a:t>HDP</a:t>
            </a:r>
            <a:r>
              <a:rPr lang="cs-CZ" sz="2400" dirty="0">
                <a:cs typeface="Times New Roman" pitchFamily="18" charset="0"/>
              </a:rPr>
              <a:t> či podílem </a:t>
            </a:r>
            <a:r>
              <a:rPr lang="cs-CZ" sz="2400" b="1" u="sng" dirty="0">
                <a:cs typeface="Times New Roman" pitchFamily="18" charset="0"/>
              </a:rPr>
              <a:t>zaměstnaných</a:t>
            </a:r>
            <a:r>
              <a:rPr lang="cs-CZ" sz="2400" dirty="0">
                <a:cs typeface="Times New Roman" pitchFamily="18" charset="0"/>
              </a:rPr>
              <a:t> v jednotlivých sektorech daného státu.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Nízký podíl zaměstnaných v </a:t>
            </a:r>
            <a:r>
              <a:rPr lang="cs-CZ" sz="2400" b="1" dirty="0">
                <a:cs typeface="Times New Roman" pitchFamily="18" charset="0"/>
              </a:rPr>
              <a:t>zemědělství</a:t>
            </a:r>
            <a:r>
              <a:rPr lang="cs-CZ" sz="2400" dirty="0">
                <a:cs typeface="Times New Roman" pitchFamily="18" charset="0"/>
              </a:rPr>
              <a:t> = stačí k uživení zbytku společnosti </a:t>
            </a:r>
            <a:br>
              <a:rPr lang="cs-CZ" sz="2400" dirty="0">
                <a:cs typeface="Times New Roman" pitchFamily="18" charset="0"/>
              </a:rPr>
            </a:br>
            <a:r>
              <a:rPr lang="cs-CZ" sz="2400" dirty="0">
                <a:cs typeface="Times New Roman" pitchFamily="18" charset="0"/>
                <a:sym typeface="Wingdings" pitchFamily="2" charset="2"/>
              </a:rPr>
              <a:t></a:t>
            </a:r>
            <a:r>
              <a:rPr lang="cs-CZ" sz="2400" dirty="0">
                <a:cs typeface="Times New Roman" pitchFamily="18" charset="0"/>
              </a:rPr>
              <a:t> ostatní obyvatelé mohou pracovat </a:t>
            </a:r>
            <a:br>
              <a:rPr lang="cs-CZ" sz="2400" dirty="0">
                <a:cs typeface="Times New Roman" pitchFamily="18" charset="0"/>
              </a:rPr>
            </a:br>
            <a:r>
              <a:rPr lang="cs-CZ" sz="2400" dirty="0">
                <a:cs typeface="Times New Roman" pitchFamily="18" charset="0"/>
              </a:rPr>
              <a:t>v </a:t>
            </a:r>
            <a:r>
              <a:rPr lang="cs-CZ" sz="2400" i="1" u="sng" dirty="0">
                <a:cs typeface="Times New Roman" pitchFamily="18" charset="0"/>
              </a:rPr>
              <a:t>sekundéru</a:t>
            </a:r>
            <a:r>
              <a:rPr lang="cs-CZ" sz="2400" dirty="0">
                <a:cs typeface="Times New Roman" pitchFamily="18" charset="0"/>
              </a:rPr>
              <a:t> a </a:t>
            </a:r>
            <a:r>
              <a:rPr lang="cs-CZ" sz="2400" i="1" u="sng" dirty="0">
                <a:cs typeface="Times New Roman" pitchFamily="18" charset="0"/>
              </a:rPr>
              <a:t>terciéru</a:t>
            </a:r>
            <a:r>
              <a:rPr lang="cs-CZ" sz="2400" dirty="0">
                <a:cs typeface="Times New Roman" pitchFamily="18" charset="0"/>
              </a:rPr>
              <a:t>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Vysoký podíl zaměstnaných v </a:t>
            </a:r>
            <a:r>
              <a:rPr lang="cs-CZ" sz="2400" b="1" dirty="0">
                <a:cs typeface="Times New Roman" pitchFamily="18" charset="0"/>
              </a:rPr>
              <a:t>průmyslu</a:t>
            </a:r>
            <a:r>
              <a:rPr lang="cs-CZ" sz="2400" dirty="0">
                <a:cs typeface="Times New Roman" pitchFamily="18" charset="0"/>
              </a:rPr>
              <a:t> </a:t>
            </a:r>
            <a:br>
              <a:rPr lang="cs-CZ" sz="2400" dirty="0">
                <a:cs typeface="Times New Roman" pitchFamily="18" charset="0"/>
              </a:rPr>
            </a:br>
            <a:r>
              <a:rPr lang="cs-CZ" sz="2400" dirty="0">
                <a:cs typeface="Times New Roman" pitchFamily="18" charset="0"/>
                <a:sym typeface="Wingdings" panose="05000000000000000000" pitchFamily="2" charset="2"/>
              </a:rPr>
              <a:t></a:t>
            </a:r>
            <a:r>
              <a:rPr lang="cs-CZ" sz="2400" dirty="0">
                <a:cs typeface="Times New Roman" pitchFamily="18" charset="0"/>
              </a:rPr>
              <a:t> co indikuje?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Vysoký podíl zaměstnaných ve </a:t>
            </a:r>
            <a:r>
              <a:rPr lang="cs-CZ" sz="2400" b="1" dirty="0">
                <a:cs typeface="Times New Roman" pitchFamily="18" charset="0"/>
              </a:rPr>
              <a:t>službách</a:t>
            </a:r>
            <a:r>
              <a:rPr lang="cs-CZ" sz="2400" dirty="0">
                <a:cs typeface="Times New Roman" pitchFamily="18" charset="0"/>
              </a:rPr>
              <a:t> </a:t>
            </a:r>
            <a:br>
              <a:rPr lang="cs-CZ" sz="2400" dirty="0">
                <a:cs typeface="Times New Roman" pitchFamily="18" charset="0"/>
              </a:rPr>
            </a:br>
            <a:r>
              <a:rPr lang="cs-CZ" sz="2400" dirty="0">
                <a:cs typeface="Times New Roman" pitchFamily="18" charset="0"/>
                <a:sym typeface="Wingdings" panose="05000000000000000000" pitchFamily="2" charset="2"/>
              </a:rPr>
              <a:t> </a:t>
            </a:r>
            <a:r>
              <a:rPr lang="cs-CZ" sz="2400" dirty="0">
                <a:cs typeface="Times New Roman" pitchFamily="18" charset="0"/>
              </a:rPr>
              <a:t>co indikuje?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5265" y="2848474"/>
            <a:ext cx="4549872" cy="4009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6794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Míra nezaměstnanosti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imes New Roman" pitchFamily="18" charset="0"/>
              </a:rPr>
              <a:t>Nezaměstnanost </a:t>
            </a:r>
            <a:r>
              <a:rPr lang="cs-CZ" sz="2400" dirty="0">
                <a:cs typeface="Times New Roman" pitchFamily="18" charset="0"/>
              </a:rPr>
              <a:t>= počet lidí, kteří jsou potenciálně ekonomicky aktivní (</a:t>
            </a:r>
            <a:r>
              <a:rPr lang="cs-CZ" sz="2400" b="1" dirty="0">
                <a:cs typeface="Times New Roman" pitchFamily="18" charset="0"/>
              </a:rPr>
              <a:t>EAO</a:t>
            </a:r>
            <a:r>
              <a:rPr lang="cs-CZ" sz="2400" dirty="0">
                <a:cs typeface="Times New Roman" pitchFamily="18" charset="0"/>
              </a:rPr>
              <a:t>), nemají zaměstnání a zároveň aktivně hledají práci.</a:t>
            </a:r>
          </a:p>
          <a:p>
            <a:pPr indent="-342000">
              <a:lnSpc>
                <a:spcPct val="100000"/>
              </a:lnSpc>
              <a:spcBef>
                <a:spcPts val="2400"/>
              </a:spcBef>
              <a:buFont typeface="Wingdings" pitchFamily="2" charset="2"/>
              <a:buChar char="Ø"/>
            </a:pPr>
            <a:r>
              <a:rPr lang="cs-CZ" sz="2400" dirty="0">
                <a:cs typeface="Times New Roman" pitchFamily="18" charset="0"/>
              </a:rPr>
              <a:t>Nezaměstnanost vs. dlouhodobá nezaměstnanost.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imes New Roman" pitchFamily="18" charset="0"/>
              </a:rPr>
              <a:t>Míra nezaměstnanosti </a:t>
            </a:r>
            <a:r>
              <a:rPr lang="cs-CZ" sz="2400" dirty="0">
                <a:cs typeface="Times New Roman" pitchFamily="18" charset="0"/>
              </a:rPr>
              <a:t>= podíl nezaměstnaných ke všem EAO daného území </a:t>
            </a:r>
            <a:br>
              <a:rPr lang="cs-CZ" sz="2400" dirty="0">
                <a:cs typeface="Times New Roman" pitchFamily="18" charset="0"/>
              </a:rPr>
            </a:br>
            <a:r>
              <a:rPr lang="cs-CZ" sz="2400" dirty="0">
                <a:cs typeface="Times New Roman" pitchFamily="18" charset="0"/>
              </a:rPr>
              <a:t>(tj. zaměstnaným i nezaměstnaným).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u="sng" dirty="0">
                <a:cs typeface="Times New Roman" pitchFamily="18" charset="0"/>
              </a:rPr>
              <a:t>Dva způsob měření míry nezaměstnanosti: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imes New Roman" pitchFamily="18" charset="0"/>
              </a:rPr>
              <a:t>1) ČSÚ </a:t>
            </a:r>
            <a:r>
              <a:rPr lang="cs-CZ" sz="2400" dirty="0">
                <a:cs typeface="Times New Roman" pitchFamily="18" charset="0"/>
              </a:rPr>
              <a:t>– obecná míra nezaměstnanosti – dle </a:t>
            </a:r>
            <a:r>
              <a:rPr lang="cs-CZ" sz="2400" b="1" dirty="0">
                <a:cs typeface="Times New Roman" pitchFamily="18" charset="0"/>
              </a:rPr>
              <a:t>sociologických šetření </a:t>
            </a:r>
            <a:r>
              <a:rPr lang="cs-CZ" sz="2400" dirty="0">
                <a:cs typeface="Times New Roman" pitchFamily="18" charset="0"/>
              </a:rPr>
              <a:t>na reprezentativním vzorku populace.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imes New Roman" pitchFamily="18" charset="0"/>
              </a:rPr>
              <a:t>2) MPSV </a:t>
            </a:r>
            <a:r>
              <a:rPr lang="cs-CZ" sz="2400" dirty="0">
                <a:cs typeface="Times New Roman" pitchFamily="18" charset="0"/>
              </a:rPr>
              <a:t>– registrovaná míra nezaměstnanosti – na základě údajů z úřadů práce.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29979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Produktivita práce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Je </a:t>
            </a:r>
            <a:r>
              <a:rPr lang="cs-CZ" sz="2400" b="1" dirty="0">
                <a:cs typeface="Times New Roman" pitchFamily="18" charset="0"/>
              </a:rPr>
              <a:t>hodnota daného produktu </a:t>
            </a:r>
            <a:r>
              <a:rPr lang="cs-CZ" sz="2400" dirty="0">
                <a:cs typeface="Times New Roman" pitchFamily="18" charset="0"/>
              </a:rPr>
              <a:t>v porovnání s </a:t>
            </a:r>
            <a:r>
              <a:rPr lang="cs-CZ" sz="2400" b="1" dirty="0">
                <a:cs typeface="Times New Roman" pitchFamily="18" charset="0"/>
              </a:rPr>
              <a:t>množstvím pracovní síly</a:t>
            </a:r>
            <a:r>
              <a:rPr lang="cs-CZ" sz="2400" dirty="0">
                <a:cs typeface="Times New Roman" pitchFamily="18" charset="0"/>
              </a:rPr>
              <a:t>, která je potřeba k jeho tvorbě.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V průmyslu to představuje hrubou hodnotu produktu bez ceny na surový materiál a energii, tzv. </a:t>
            </a:r>
            <a:r>
              <a:rPr lang="cs-CZ" sz="2400" b="1" dirty="0">
                <a:cs typeface="Times New Roman" pitchFamily="18" charset="0"/>
              </a:rPr>
              <a:t>přidaná hodnota na pracovníka</a:t>
            </a:r>
            <a:r>
              <a:rPr lang="cs-CZ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cs-CZ" sz="2400" i="1" dirty="0">
                <a:cs typeface="Times New Roman" pitchFamily="18" charset="0"/>
              </a:rPr>
              <a:t>(</a:t>
            </a:r>
            <a:r>
              <a:rPr lang="cs-CZ" sz="2400" i="1" dirty="0" err="1">
                <a:cs typeface="Times New Roman" pitchFamily="18" charset="0"/>
              </a:rPr>
              <a:t>value</a:t>
            </a:r>
            <a:r>
              <a:rPr lang="cs-CZ" sz="2400" i="1" dirty="0">
                <a:cs typeface="Times New Roman" pitchFamily="18" charset="0"/>
              </a:rPr>
              <a:t> </a:t>
            </a:r>
            <a:r>
              <a:rPr lang="cs-CZ" sz="2400" i="1" dirty="0" err="1">
                <a:cs typeface="Times New Roman" pitchFamily="18" charset="0"/>
              </a:rPr>
              <a:t>added</a:t>
            </a:r>
            <a:r>
              <a:rPr lang="cs-CZ" sz="2400" i="1" dirty="0">
                <a:cs typeface="Times New Roman" pitchFamily="18" charset="0"/>
              </a:rPr>
              <a:t> per </a:t>
            </a:r>
            <a:r>
              <a:rPr lang="cs-CZ" sz="2400" i="1" dirty="0" err="1">
                <a:cs typeface="Times New Roman" pitchFamily="18" charset="0"/>
              </a:rPr>
              <a:t>employee</a:t>
            </a:r>
            <a:r>
              <a:rPr lang="cs-CZ" sz="2400" i="1" dirty="0">
                <a:cs typeface="Times New Roman" pitchFamily="18" charset="0"/>
              </a:rPr>
              <a:t>)</a:t>
            </a:r>
            <a:r>
              <a:rPr lang="cs-CZ" sz="2400" dirty="0">
                <a:cs typeface="Times New Roman" pitchFamily="18" charset="0"/>
              </a:rPr>
              <a:t>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Pracovníci v ekonomicky rozvinutých státech </a:t>
            </a:r>
            <a:r>
              <a:rPr lang="cs-CZ" sz="2400" b="1" dirty="0">
                <a:cs typeface="Times New Roman" pitchFamily="18" charset="0"/>
              </a:rPr>
              <a:t>produkují více s menším úsilím </a:t>
            </a:r>
            <a:r>
              <a:rPr lang="cs-CZ" sz="2400" dirty="0">
                <a:cs typeface="Times New Roman" pitchFamily="18" charset="0"/>
              </a:rPr>
              <a:t>díky lepším strojům, nářadí a celkového vybavení.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Produktivita práce se </a:t>
            </a:r>
            <a:r>
              <a:rPr lang="cs-CZ" sz="2400" b="1" dirty="0">
                <a:cs typeface="Times New Roman" pitchFamily="18" charset="0"/>
              </a:rPr>
              <a:t>zvyšuje s technologickými inovacemi </a:t>
            </a:r>
            <a:r>
              <a:rPr lang="cs-CZ" sz="2400" dirty="0">
                <a:cs typeface="Times New Roman" pitchFamily="18" charset="0"/>
              </a:rPr>
              <a:t>ve výrobě.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Zvyšuje se i v souvislosti s </a:t>
            </a:r>
            <a:r>
              <a:rPr lang="cs-CZ" sz="2400" b="1" dirty="0">
                <a:cs typeface="Times New Roman" pitchFamily="18" charset="0"/>
              </a:rPr>
              <a:t>vybaveností práce kapitálem </a:t>
            </a:r>
            <a:r>
              <a:rPr lang="cs-CZ" sz="2400" dirty="0">
                <a:cs typeface="Times New Roman" pitchFamily="18" charset="0"/>
              </a:rPr>
              <a:t>(objem vyprodukovaných hodnot je ovlivněn např. výkupní cenou produktu).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Produktivita práce </a:t>
            </a:r>
            <a:r>
              <a:rPr lang="cs-CZ" sz="2400" b="1" dirty="0">
                <a:cs typeface="Times New Roman" pitchFamily="18" charset="0"/>
              </a:rPr>
              <a:t>nerovná se pracnost</a:t>
            </a:r>
            <a:r>
              <a:rPr lang="cs-CZ" sz="2400" dirty="0">
                <a:cs typeface="Times New Roman" pitchFamily="18" charset="0"/>
              </a:rPr>
              <a:t> – to je do značné míry opak.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79928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Index produktivity práce dle EU regionů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50" y="1365357"/>
            <a:ext cx="10512550" cy="5094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8839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Přímé zahraniční investice (FDI)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imes New Roman" pitchFamily="18" charset="0"/>
              </a:rPr>
              <a:t>Přímé zahraniční investice </a:t>
            </a:r>
            <a:r>
              <a:rPr lang="cs-CZ" sz="2400" dirty="0">
                <a:cs typeface="Times New Roman" pitchFamily="18" charset="0"/>
              </a:rPr>
              <a:t>jsou investice zahraničních firem do jiné země </a:t>
            </a:r>
            <a:r>
              <a:rPr lang="cs-CZ" sz="2400" b="1" dirty="0">
                <a:cs typeface="Times New Roman" pitchFamily="18" charset="0"/>
              </a:rPr>
              <a:t>za účelem produkce i přístupu na domácí trhy</a:t>
            </a:r>
            <a:r>
              <a:rPr lang="cs-CZ" sz="2400" dirty="0">
                <a:cs typeface="Times New Roman" pitchFamily="18" charset="0"/>
              </a:rPr>
              <a:t>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FDI zajišťují </a:t>
            </a:r>
            <a:r>
              <a:rPr lang="cs-CZ" sz="2400" b="1" dirty="0">
                <a:cs typeface="Times New Roman" pitchFamily="18" charset="0"/>
              </a:rPr>
              <a:t>příliv kapitálu </a:t>
            </a:r>
            <a:r>
              <a:rPr lang="cs-CZ" sz="2400" dirty="0">
                <a:cs typeface="Times New Roman" pitchFamily="18" charset="0"/>
              </a:rPr>
              <a:t>do země a jsou tak významným činitelem ekonomického růstu (např. růstu HDP).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Aby se jednalo o FDI, musí být investice v zemi firmou </a:t>
            </a:r>
            <a:r>
              <a:rPr lang="cs-CZ" sz="2400" b="1" dirty="0">
                <a:cs typeface="Times New Roman" pitchFamily="18" charset="0"/>
              </a:rPr>
              <a:t>spravovány přímo </a:t>
            </a:r>
            <a:r>
              <a:rPr lang="cs-CZ" sz="2400" dirty="0">
                <a:cs typeface="Times New Roman" pitchFamily="18" charset="0"/>
              </a:rPr>
              <a:t>(firma musí být </a:t>
            </a:r>
            <a:r>
              <a:rPr lang="cs-CZ" sz="2400" b="1" dirty="0">
                <a:cs typeface="Times New Roman" pitchFamily="18" charset="0"/>
              </a:rPr>
              <a:t>majitelem majetku</a:t>
            </a:r>
            <a:r>
              <a:rPr lang="cs-CZ" sz="2400" dirty="0">
                <a:cs typeface="Times New Roman" pitchFamily="18" charset="0"/>
              </a:rPr>
              <a:t>, který investicí vzniká).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u="sng" dirty="0">
                <a:cs typeface="Times New Roman" pitchFamily="18" charset="0"/>
              </a:rPr>
              <a:t>Úzké pojetí FDI</a:t>
            </a:r>
            <a:r>
              <a:rPr lang="cs-CZ" sz="2400" dirty="0">
                <a:cs typeface="Times New Roman" pitchFamily="18" charset="0"/>
              </a:rPr>
              <a:t> = vybudování nových závodů, reinvestice zisku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u="sng" dirty="0">
                <a:cs typeface="Times New Roman" pitchFamily="18" charset="0"/>
              </a:rPr>
              <a:t>Široké pojetí FDI</a:t>
            </a:r>
            <a:r>
              <a:rPr lang="cs-CZ" sz="2400" dirty="0">
                <a:cs typeface="Times New Roman" pitchFamily="18" charset="0"/>
              </a:rPr>
              <a:t> = předchozí doplněno o akvizice domácích firem firmami ze zahraničí.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7004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Změna FDI do vybraných zemí (1990–2012)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4F6956FB-B459-4387-BB53-5D36187AEF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0062" y="1121059"/>
            <a:ext cx="7411876" cy="565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1601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Státní dluh ve vztahu k HDP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imes New Roman" pitchFamily="18" charset="0"/>
              </a:rPr>
              <a:t>Státní dluh </a:t>
            </a:r>
            <a:r>
              <a:rPr lang="cs-CZ" sz="2400" dirty="0">
                <a:cs typeface="Times New Roman" pitchFamily="18" charset="0"/>
              </a:rPr>
              <a:t>= závazky státních institucí vůči jednotlivým věřitelům.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Rozlišujeme </a:t>
            </a:r>
            <a:r>
              <a:rPr lang="cs-CZ" sz="2400" b="1" dirty="0">
                <a:cs typeface="Times New Roman" pitchFamily="18" charset="0"/>
              </a:rPr>
              <a:t>vnitřní (domácí) dluh</a:t>
            </a:r>
            <a:r>
              <a:rPr lang="cs-CZ" sz="2400" dirty="0">
                <a:cs typeface="Times New Roman" pitchFamily="18" charset="0"/>
              </a:rPr>
              <a:t> a </a:t>
            </a:r>
            <a:r>
              <a:rPr lang="cs-CZ" sz="2400" b="1" dirty="0">
                <a:cs typeface="Times New Roman" pitchFamily="18" charset="0"/>
              </a:rPr>
              <a:t>zahraniční dluh</a:t>
            </a:r>
            <a:r>
              <a:rPr lang="cs-CZ" sz="2400" dirty="0">
                <a:cs typeface="Times New Roman" pitchFamily="18" charset="0"/>
              </a:rPr>
              <a:t>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Státní dluh vzniká </a:t>
            </a:r>
            <a:r>
              <a:rPr lang="cs-CZ" sz="2400" b="1" dirty="0">
                <a:cs typeface="Times New Roman" pitchFamily="18" charset="0"/>
              </a:rPr>
              <a:t>deficitem státního rozpočtu</a:t>
            </a:r>
            <a:r>
              <a:rPr lang="cs-CZ" sz="2400" dirty="0">
                <a:cs typeface="Times New Roman" pitchFamily="18" charset="0"/>
              </a:rPr>
              <a:t>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Jelikož všechny státy praktikují deficitní financování, dluží vzájemně téměř „všichni všem“.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Vážnost výše dluhu se poměřuje vůči výši daným státem vyprodukovaného HDP </a:t>
            </a:r>
            <a:r>
              <a:rPr lang="cs-CZ" sz="2400" dirty="0">
                <a:cs typeface="Times New Roman" pitchFamily="18" charset="0"/>
                <a:sym typeface="Wingdings" pitchFamily="2" charset="2"/>
              </a:rPr>
              <a:t> kritické hodnoty okolo </a:t>
            </a:r>
            <a:r>
              <a:rPr lang="cs-CZ" sz="2400" b="1" dirty="0">
                <a:cs typeface="Times New Roman" pitchFamily="18" charset="0"/>
                <a:sym typeface="Wingdings" pitchFamily="2" charset="2"/>
              </a:rPr>
              <a:t>90 % HDP </a:t>
            </a:r>
            <a:r>
              <a:rPr lang="cs-CZ" sz="2400" dirty="0">
                <a:cs typeface="Times New Roman" pitchFamily="18" charset="0"/>
                <a:sym typeface="Wingdings" pitchFamily="2" charset="2"/>
              </a:rPr>
              <a:t>(ale jen v případě zahraničního dluhu).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  <a:sym typeface="Wingdings" pitchFamily="2" charset="2"/>
              </a:rPr>
              <a:t>Státní dluh je možné snižovat např. skrze </a:t>
            </a:r>
            <a:r>
              <a:rPr lang="cs-CZ" sz="2400" b="1" dirty="0">
                <a:cs typeface="Times New Roman" pitchFamily="18" charset="0"/>
                <a:sym typeface="Wingdings" pitchFamily="2" charset="2"/>
              </a:rPr>
              <a:t>posilování hodnoty měny</a:t>
            </a:r>
            <a:r>
              <a:rPr lang="cs-CZ" sz="2400" dirty="0">
                <a:cs typeface="Times New Roman" pitchFamily="18" charset="0"/>
                <a:sym typeface="Wingdings" pitchFamily="2" charset="2"/>
              </a:rPr>
              <a:t>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82497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Rating (skrze specializované agentury)</a:t>
            </a:r>
          </a:p>
        </p:txBody>
      </p:sp>
      <p:pic>
        <p:nvPicPr>
          <p:cNvPr id="4" name="Picture 2" descr="https://upload.wikimedia.org/wikipedia/commons/thumb/d/de/Notation_financi%C3%A8re_des_Etats_europ%C3%A9ens_par_Standard_%26_Poor%27s.svg/670px-Notation_financi%C3%A8re_des_Etats_europ%C3%A9ens_par_Standard_%26_Poor%27s.sv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94619" y="1415293"/>
            <a:ext cx="5646198" cy="5102952"/>
          </a:xfrm>
          <a:prstGeom prst="rect">
            <a:avLst/>
          </a:prstGeom>
          <a:noFill/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91" y="1415293"/>
            <a:ext cx="5653549" cy="5102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342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Další využívané ukazatele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imes New Roman" pitchFamily="18" charset="0"/>
              </a:rPr>
              <a:t>Human </a:t>
            </a:r>
            <a:r>
              <a:rPr lang="cs-CZ" sz="2400" b="1" dirty="0" err="1">
                <a:cs typeface="Times New Roman" pitchFamily="18" charset="0"/>
              </a:rPr>
              <a:t>Development</a:t>
            </a:r>
            <a:r>
              <a:rPr lang="cs-CZ" sz="2400" b="1" dirty="0">
                <a:cs typeface="Times New Roman" pitchFamily="18" charset="0"/>
              </a:rPr>
              <a:t> Index </a:t>
            </a:r>
            <a:r>
              <a:rPr lang="cs-CZ" sz="2400" dirty="0">
                <a:cs typeface="Times New Roman" pitchFamily="18" charset="0"/>
              </a:rPr>
              <a:t>(HDI) (délka života, vzdělání).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 err="1">
                <a:cs typeface="Times New Roman" pitchFamily="18" charset="0"/>
              </a:rPr>
              <a:t>Genuin</a:t>
            </a:r>
            <a:r>
              <a:rPr lang="cs-CZ" sz="2400" b="1" dirty="0">
                <a:cs typeface="Times New Roman" pitchFamily="18" charset="0"/>
              </a:rPr>
              <a:t> </a:t>
            </a:r>
            <a:r>
              <a:rPr lang="cs-CZ" sz="2400" b="1" dirty="0" err="1">
                <a:cs typeface="Times New Roman" pitchFamily="18" charset="0"/>
              </a:rPr>
              <a:t>Progress</a:t>
            </a:r>
            <a:r>
              <a:rPr lang="cs-CZ" sz="2400" b="1" dirty="0">
                <a:cs typeface="Times New Roman" pitchFamily="18" charset="0"/>
              </a:rPr>
              <a:t> </a:t>
            </a:r>
            <a:r>
              <a:rPr lang="cs-CZ" sz="2400" b="1" dirty="0" err="1">
                <a:cs typeface="Times New Roman" pitchFamily="18" charset="0"/>
              </a:rPr>
              <a:t>Indicator</a:t>
            </a:r>
            <a:r>
              <a:rPr lang="cs-CZ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cs-CZ" sz="2400" dirty="0">
                <a:cs typeface="Times New Roman" pitchFamily="18" charset="0"/>
              </a:rPr>
              <a:t>(GPI) (domácí a dobrovolné práce, odečet znečištění a kriminality).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imes New Roman" pitchFamily="18" charset="0"/>
              </a:rPr>
              <a:t>Gross National </a:t>
            </a:r>
            <a:r>
              <a:rPr lang="cs-CZ" sz="2400" b="1" dirty="0" err="1">
                <a:cs typeface="Times New Roman" pitchFamily="18" charset="0"/>
              </a:rPr>
              <a:t>Happiness</a:t>
            </a:r>
            <a:r>
              <a:rPr lang="cs-CZ" sz="2400" b="1" dirty="0">
                <a:cs typeface="Times New Roman" pitchFamily="18" charset="0"/>
              </a:rPr>
              <a:t> </a:t>
            </a:r>
            <a:r>
              <a:rPr lang="cs-CZ" sz="2400" dirty="0">
                <a:cs typeface="Times New Roman" pitchFamily="18" charset="0"/>
              </a:rPr>
              <a:t>–komplex indikátorů (objektivní i subjektivní) měřící národní štěstí.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imes New Roman" pitchFamily="18" charset="0"/>
              </a:rPr>
              <a:t>Big Mac Index</a:t>
            </a:r>
            <a:r>
              <a:rPr lang="cs-CZ" sz="2400" dirty="0">
                <a:cs typeface="Times New Roman" pitchFamily="18" charset="0"/>
              </a:rPr>
              <a:t>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Mnohé další (viz materiály k samostudiu).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846376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5600</TotalTime>
  <Words>1143</Words>
  <Application>Microsoft Macintosh PowerPoint</Application>
  <PresentationFormat>Širokoúhlá obrazovka</PresentationFormat>
  <Paragraphs>89</Paragraphs>
  <Slides>19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Wingdings</vt:lpstr>
      <vt:lpstr>Motiv Office</vt:lpstr>
      <vt:lpstr>Prezentace aplikace PowerPoint</vt:lpstr>
      <vt:lpstr>Indikátory ekonomiky ve výzkumu ekonomické geografie</vt:lpstr>
      <vt:lpstr>Vybrané ekonomické ukazatele</vt:lpstr>
      <vt:lpstr>Hrubý domácí produkt (HDP; GDP)</vt:lpstr>
      <vt:lpstr>Relativizace souhrnného HDP</vt:lpstr>
      <vt:lpstr>HDP PPP per capita dle kvantilů v EU</vt:lpstr>
      <vt:lpstr>Parita kupní síly (PPP)</vt:lpstr>
      <vt:lpstr>Parita kupní síly</vt:lpstr>
      <vt:lpstr>Cenová hladina a inflace</vt:lpstr>
      <vt:lpstr>Hrubý národní produkt (HNP; GNP)</vt:lpstr>
      <vt:lpstr>Ekonomická struktura</vt:lpstr>
      <vt:lpstr>Míra nezaměstnanosti</vt:lpstr>
      <vt:lpstr>Produktivita práce</vt:lpstr>
      <vt:lpstr>Index produktivity práce dle EU regionů</vt:lpstr>
      <vt:lpstr>Přímé zahraniční investice (FDI)</vt:lpstr>
      <vt:lpstr>Změna FDI do vybraných zemí (1990–2012)</vt:lpstr>
      <vt:lpstr>Státní dluh ve vztahu k HDP</vt:lpstr>
      <vt:lpstr>Rating (skrze specializované agentury)</vt:lpstr>
      <vt:lpstr>Další využívané ukazatele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Geografie nacionalismu</dc:title>
  <dc:creator>Martin Lepič</dc:creator>
  <cp:lastModifiedBy>Jan Topinka</cp:lastModifiedBy>
  <cp:revision>539</cp:revision>
  <cp:lastPrinted>2018-05-03T10:32:36Z</cp:lastPrinted>
  <dcterms:created xsi:type="dcterms:W3CDTF">2018-02-21T15:06:23Z</dcterms:created>
  <dcterms:modified xsi:type="dcterms:W3CDTF">2022-03-21T14:42:28Z</dcterms:modified>
</cp:coreProperties>
</file>