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62"/>
  </p:notesMasterIdLst>
  <p:sldIdLst>
    <p:sldId id="349" r:id="rId3"/>
    <p:sldId id="329" r:id="rId4"/>
    <p:sldId id="310" r:id="rId5"/>
    <p:sldId id="261" r:id="rId6"/>
    <p:sldId id="307" r:id="rId7"/>
    <p:sldId id="262" r:id="rId8"/>
    <p:sldId id="305" r:id="rId9"/>
    <p:sldId id="260" r:id="rId10"/>
    <p:sldId id="306" r:id="rId11"/>
    <p:sldId id="263" r:id="rId12"/>
    <p:sldId id="309" r:id="rId13"/>
    <p:sldId id="266" r:id="rId14"/>
    <p:sldId id="287" r:id="rId15"/>
    <p:sldId id="265" r:id="rId16"/>
    <p:sldId id="268" r:id="rId17"/>
    <p:sldId id="331" r:id="rId18"/>
    <p:sldId id="285" r:id="rId19"/>
    <p:sldId id="320" r:id="rId20"/>
    <p:sldId id="321" r:id="rId21"/>
    <p:sldId id="317" r:id="rId22"/>
    <p:sldId id="282" r:id="rId23"/>
    <p:sldId id="318" r:id="rId24"/>
    <p:sldId id="316" r:id="rId25"/>
    <p:sldId id="298" r:id="rId26"/>
    <p:sldId id="283" r:id="rId27"/>
    <p:sldId id="299" r:id="rId28"/>
    <p:sldId id="302" r:id="rId29"/>
    <p:sldId id="314" r:id="rId30"/>
    <p:sldId id="301" r:id="rId31"/>
    <p:sldId id="315" r:id="rId32"/>
    <p:sldId id="300" r:id="rId33"/>
    <p:sldId id="303" r:id="rId34"/>
    <p:sldId id="297" r:id="rId35"/>
    <p:sldId id="326" r:id="rId36"/>
    <p:sldId id="327" r:id="rId37"/>
    <p:sldId id="322" r:id="rId38"/>
    <p:sldId id="323" r:id="rId39"/>
    <p:sldId id="324" r:id="rId40"/>
    <p:sldId id="325" r:id="rId41"/>
    <p:sldId id="328" r:id="rId42"/>
    <p:sldId id="332" r:id="rId43"/>
    <p:sldId id="330" r:id="rId44"/>
    <p:sldId id="333" r:id="rId45"/>
    <p:sldId id="334" r:id="rId46"/>
    <p:sldId id="336" r:id="rId47"/>
    <p:sldId id="337" r:id="rId48"/>
    <p:sldId id="338" r:id="rId49"/>
    <p:sldId id="335" r:id="rId50"/>
    <p:sldId id="339" r:id="rId51"/>
    <p:sldId id="340" r:id="rId52"/>
    <p:sldId id="341" r:id="rId53"/>
    <p:sldId id="343" r:id="rId54"/>
    <p:sldId id="344" r:id="rId55"/>
    <p:sldId id="345" r:id="rId56"/>
    <p:sldId id="346" r:id="rId57"/>
    <p:sldId id="342" r:id="rId58"/>
    <p:sldId id="347" r:id="rId59"/>
    <p:sldId id="348" r:id="rId60"/>
    <p:sldId id="350" r:id="rId6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96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52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46BEF4-5498-4A36-982B-488BD77B3AF4}" type="datetimeFigureOut">
              <a:rPr lang="cs-CZ" smtClean="0"/>
              <a:t>13.03.2023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881B01-3F76-4B1B-B418-9E69874F044B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6638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869A33-0977-43C3-994F-27E1F4171B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FE1E4CB-97D7-43A8-A7BA-0F30686E41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2D12719-D145-487B-AB1E-DB368D946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00F32-AA75-4FB1-9A3B-3484F3F3DA24}" type="datetime1">
              <a:rPr lang="de-AT" smtClean="0"/>
              <a:t>13.03.23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9A92007-7C21-4B52-B6ED-B44989920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DA0259A-6CCA-4C24-8893-1CBEDF784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BC5CA-5523-46AC-AC1A-FEE55A273E0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98440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D82624-C11B-4EFB-B246-91B788D2E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0CB5E7B-D4BB-42B5-B641-F5F0122AF7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C90B722-AA38-4096-957A-ADF04AC6E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2B185-8BF1-4EB6-A111-80A06299E557}" type="datetime1">
              <a:rPr lang="de-AT" smtClean="0"/>
              <a:t>13.03.23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C16C898-F5AC-4D85-A9AD-7766B1C6A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0466032-84C4-4ECE-B3B7-FD813FC6D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BC5CA-5523-46AC-AC1A-FEE55A273E0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31511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782486-F807-4C3D-84ED-7DF0E1120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2373B00-4551-42A4-AC52-22D4EE1E48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1CDA3FE-A86E-4E8A-95DB-0F4EB9CA7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B3CE2-4921-495E-A056-2E99F2047D75}" type="datetime1">
              <a:rPr lang="de-AT" smtClean="0"/>
              <a:t>13.03.23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201AF20-31A3-4724-98CB-42AA224D5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DB17047-00F1-4DBC-A4A4-E92E62B24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BC5CA-5523-46AC-AC1A-FEE55A273E0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1127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9DEF0E-C967-4146-AA5C-E32725397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288D97F-2645-4EE7-87C3-488AE51630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FEB10F1-0BA4-4123-B946-88677B544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5FF45E4-D166-4179-88AD-DD21BFD86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E300F-2AF0-4091-B215-919FDB105CC6}" type="datetime1">
              <a:rPr lang="de-AT" smtClean="0"/>
              <a:t>13.03.23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3C4812C-2206-4FB8-8795-53B10EC4B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438B81D-451C-4B23-8B66-56072BEAC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BC5CA-5523-46AC-AC1A-FEE55A273E0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29455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40412B-F2E3-4477-BDA3-51ECA1566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4EC95A-91B7-41DB-98B0-DBF4E488F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4D1998A-FC4F-4783-B841-1CE4FAE922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ECBD014-9ACB-4573-802D-C45C0A0414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1EACA70-D09E-4D0C-964E-54E1DBC268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60268CC-2901-4C51-8C58-13DFD6A93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18BD4-8816-45FD-AE86-F97D0FA990E9}" type="datetime1">
              <a:rPr lang="de-AT" smtClean="0"/>
              <a:t>13.03.23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93A49E0-3EE7-46D3-A48E-7B06A9047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47B2F67-B0BA-4BEF-999A-2B7833286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BC5CA-5523-46AC-AC1A-FEE55A273E0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3104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41B0E9-AF92-4E75-91F6-B8C851F6A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EB2CE32-2E10-46B2-A840-9C58F7087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A6EF4-39D2-43F8-B6D8-2FAA6CEE3FF3}" type="datetime1">
              <a:rPr lang="de-AT" smtClean="0"/>
              <a:t>13.03.23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BF1640B-A276-4A09-9CE7-DD3464DC2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7946AC7-8DAB-4931-9504-41C3EDC10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BC5CA-5523-46AC-AC1A-FEE55A273E0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78214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2CF594F-DD72-451A-8C86-B99079F6F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82E73-1559-43FE-9A31-672671031C95}" type="datetime1">
              <a:rPr lang="de-AT" smtClean="0"/>
              <a:t>13.03.23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927978C-E770-4242-A514-CF26F66F5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E5B434A-2499-46E3-85DE-31BF36D96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BC5CA-5523-46AC-AC1A-FEE55A273E0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02414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439118-A9CA-4C45-83C4-63DCF2F0B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9FE49F6-969F-42D7-BE25-0D1157C06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D181EB8-5F9F-4BC1-8F98-BA5596695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D11C434-152D-4859-A340-5575ABD99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D873F-9B08-4880-89A1-52609F2DBDE3}" type="datetime1">
              <a:rPr lang="de-AT" smtClean="0"/>
              <a:t>13.03.23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4835CF6-558A-4A61-B636-653B8467B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5B97A13-DC53-43E6-A887-6D0F66862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BC5CA-5523-46AC-AC1A-FEE55A273E0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41409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A00B72-E077-4427-A0DA-D65F4853F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BCF3733-5C9F-4C6B-85D6-808CC1743F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4D4AF50-59BC-481D-90EA-244393C99A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0BD037A-F62E-42B6-AEA9-30008CE47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58678-50D5-40EE-8F1B-1C45FCF691DC}" type="datetime1">
              <a:rPr lang="de-AT" smtClean="0"/>
              <a:t>13.03.23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6D1B662-CB0B-4A79-B726-34A12CFC3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F921527-4C96-4607-8911-CDEBD3787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BC5CA-5523-46AC-AC1A-FEE55A273E0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24219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547194-C4E4-4074-BF44-CF5A28233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934B33A-FE7F-40F3-A4A7-4A07779501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F210BEB-548E-4A62-A6F7-D289441BA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9492C-6209-457E-846D-5FD1604770F0}" type="datetime1">
              <a:rPr lang="de-AT" smtClean="0"/>
              <a:t>13.03.23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3A4F33A-B85F-463C-A86E-BB9DA02C6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3F672B-4647-4FEF-AC97-A3E7757D3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BC5CA-5523-46AC-AC1A-FEE55A273E0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40539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B49BC17-97E7-40E7-9AF6-610FE0703B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3D63ADD-7122-491F-B11E-3822F9BEB8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B08787C-0242-48CF-8C4A-F1B353455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217B4-0C87-4FF0-8E54-7ADB09FFF67D}" type="datetime1">
              <a:rPr lang="de-AT" smtClean="0"/>
              <a:t>13.03.23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14555C7-0956-4047-82FF-2B87F24F9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5FEA7D9-2D5C-4BF2-B621-4890FEE0A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BC5CA-5523-46AC-AC1A-FEE55A273E0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361101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02F2040-E3D1-4A94-9A2F-8F152BC08FD3}" type="datetime1">
              <a:rPr lang="de-AT" smtClean="0"/>
              <a:t>13.03.23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0CAC06F2-DB09-400B-BEB5-C2D3A702D571}" type="slidenum">
              <a:rPr lang="de-AT" smtClean="0"/>
              <a:t>‹Nr.›</a:t>
            </a:fld>
            <a:endParaRPr lang="de-AT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60382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4A9FC-28B6-46EB-A0F0-070197745937}" type="datetime1">
              <a:rPr lang="de-AT" smtClean="0"/>
              <a:t>13.03.23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87821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2631C-3B73-40E2-ABA8-A4E37AA70D20}" type="datetime1">
              <a:rPr lang="de-AT" smtClean="0"/>
              <a:t>13.03.23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‹Nr.›</a:t>
            </a:fld>
            <a:endParaRPr lang="de-AT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11597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7106E-EA3A-4ED5-9BD2-B5443A8F1E59}" type="datetime1">
              <a:rPr lang="de-AT" smtClean="0"/>
              <a:t>13.03.23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293454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95F36-5FE7-4F7D-83C9-E9E5B4F91DF5}" type="datetime1">
              <a:rPr lang="de-AT" smtClean="0"/>
              <a:t>13.03.23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‹Nr.›</a:t>
            </a:fld>
            <a:endParaRPr lang="de-AT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87148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9B30-9C7D-4846-ACFD-EC1B3D0531A1}" type="datetime1">
              <a:rPr lang="de-AT" smtClean="0"/>
              <a:t>13.03.23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‹Nr.›</a:t>
            </a:fld>
            <a:endParaRPr lang="de-AT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78145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2B1B4-BC77-45D0-AC28-0D33DAC67A09}" type="datetime1">
              <a:rPr lang="de-AT" smtClean="0"/>
              <a:t>13.03.23</a:t>
            </a:fld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205039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4792C-9744-4E1F-9A38-52BF6105D8B0}" type="datetime1">
              <a:rPr lang="de-AT" smtClean="0"/>
              <a:t>13.03.23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‹Nr.›</a:t>
            </a:fld>
            <a:endParaRPr lang="de-AT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97786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FDD90-91E7-401E-B019-EE78610AF09C}" type="datetime1">
              <a:rPr lang="de-AT" smtClean="0"/>
              <a:t>13.03.23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017172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FF8B7-0FED-4397-80C1-D8743C189C93}" type="datetime1">
              <a:rPr lang="de-AT" smtClean="0"/>
              <a:t>13.03.23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724436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AF85D-43DD-4C24-9A38-C795446BF408}" type="datetime1">
              <a:rPr lang="de-AT" smtClean="0"/>
              <a:t>13.03.23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‹Nr.›</a:t>
            </a:fld>
            <a:endParaRPr lang="de-A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86151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84BE7-A632-4E56-9E19-3E11A4ECB318}" type="datetime1">
              <a:rPr lang="de-AT" smtClean="0"/>
              <a:t>13.03.23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‹Nr.›</a:t>
            </a:fld>
            <a:endParaRPr lang="de-AT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54773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356F6-2237-4FA4-8983-2700307A1915}" type="datetime1">
              <a:rPr lang="de-AT" smtClean="0"/>
              <a:t>13.03.23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741259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AAEC5-C272-4558-A819-C245C1421701}" type="datetime1">
              <a:rPr lang="de-AT" smtClean="0"/>
              <a:t>13.03.23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‹Nr.›</a:t>
            </a:fld>
            <a:endParaRPr lang="de-AT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77989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4D314-F2A8-402C-B231-68608B47D265}" type="datetime1">
              <a:rPr lang="de-AT" smtClean="0"/>
              <a:t>13.03.23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‹Nr.›</a:t>
            </a:fld>
            <a:endParaRPr lang="de-A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68073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43552-7804-43B2-8854-16C37EB61FF5}" type="datetime1">
              <a:rPr lang="de-AT" smtClean="0"/>
              <a:t>13.03.23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‹Nr.›</a:t>
            </a:fld>
            <a:endParaRPr lang="de-AT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68869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78DCC-77C3-46EE-ABD8-B13B5F7B408F}" type="datetime1">
              <a:rPr lang="de-AT" smtClean="0"/>
              <a:t>13.03.23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‹Nr.›</a:t>
            </a:fld>
            <a:endParaRPr lang="de-AT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7820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B9ADF996-C8A8-4C83-BDDE-C77E4714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1E0CA30-6BAC-4E3C-A0A1-227376ABB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8502A31-76D4-4953-B27B-448ABF8A35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25989-CC6B-47FF-B362-C57841A4B493}" type="datetime1">
              <a:rPr lang="de-AT" smtClean="0"/>
              <a:t>13.03.23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86A9870-9D0F-4297-8221-E8F8AE404C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18B9E05-F636-4CDF-9832-FDE5975F6D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BC5CA-5523-46AC-AC1A-FEE55A273E0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51029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8A20CAD-ACF9-4255-A5B1-408259722222}" type="datetime1">
              <a:rPr lang="de-AT" smtClean="0"/>
              <a:t>13.03.23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CAC06F2-DB09-400B-BEB5-C2D3A702D57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15812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li.uni-saarland.de/elaut/Languages_Sites/sampaDeutsch.htm" TargetMode="External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li.uni-saarland.de/elaut/Languages_Sites/sampaDeutsch.htm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5786716-15C6-C2B5-A8D6-4BCF7D25A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950" y="1123950"/>
            <a:ext cx="9944100" cy="4610100"/>
          </a:xfrm>
          <a:prstGeom prst="rect">
            <a:avLst/>
          </a:prstGeom>
        </p:spPr>
      </p:pic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3991010-2E8F-5200-7361-2CEFAAA6D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BC5CA-5523-46AC-AC1A-FEE55A273E0A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3533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47E418-7C4C-412B-82F6-02AAC0852E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>
                <a:latin typeface="Garamond" panose="02020404030301010803" pitchFamily="18" charset="0"/>
              </a:rPr>
              <a:t>Phonetik: Vorlesung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6F5D4A5-5D58-4440-974B-6DD8D69272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14604CB-7865-EF75-A130-135A54B39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BC5CA-5523-46AC-AC1A-FEE55A273E0A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69193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5F063F-8C22-4D33-9C1E-8ADDF167E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Vokale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B4913B0-378F-4965-927A-82A920D45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lang und geschlossen: [e:] (&lt;g</a:t>
            </a:r>
            <a:r>
              <a:rPr lang="de-AT" b="1" dirty="0"/>
              <a:t>e</a:t>
            </a:r>
            <a:r>
              <a:rPr lang="de-AT" dirty="0"/>
              <a:t>hen&gt;) [i:] (&lt;</a:t>
            </a:r>
            <a:r>
              <a:rPr lang="de-AT" b="1" dirty="0"/>
              <a:t>I</a:t>
            </a:r>
            <a:r>
              <a:rPr lang="de-AT" dirty="0"/>
              <a:t>gel&gt;) [o:] (&lt;die </a:t>
            </a:r>
            <a:r>
              <a:rPr lang="de-AT" b="1" dirty="0"/>
              <a:t>O</a:t>
            </a:r>
            <a:r>
              <a:rPr lang="de-AT" dirty="0"/>
              <a:t>ma&gt;) [u:] (&lt;das </a:t>
            </a:r>
            <a:r>
              <a:rPr lang="de-AT" b="1" dirty="0"/>
              <a:t>U</a:t>
            </a:r>
            <a:r>
              <a:rPr lang="de-AT" dirty="0"/>
              <a:t>fer&gt;) [ø:] (&lt;die H</a:t>
            </a:r>
            <a:r>
              <a:rPr lang="de-AT" b="1" dirty="0"/>
              <a:t>öh</a:t>
            </a:r>
            <a:r>
              <a:rPr lang="de-AT" dirty="0"/>
              <a:t>le&gt;) [y:] (&lt;die </a:t>
            </a:r>
            <a:r>
              <a:rPr lang="de-AT" b="1" dirty="0"/>
              <a:t>Ü</a:t>
            </a:r>
            <a:r>
              <a:rPr lang="de-AT" dirty="0"/>
              <a:t>bung&gt;)</a:t>
            </a:r>
          </a:p>
          <a:p>
            <a:r>
              <a:rPr lang="de-AT" dirty="0"/>
              <a:t>kurz und offen: [a] (&lt;k</a:t>
            </a:r>
            <a:r>
              <a:rPr lang="de-AT" b="1" dirty="0"/>
              <a:t>a</a:t>
            </a:r>
            <a:r>
              <a:rPr lang="de-AT" dirty="0"/>
              <a:t>nn&gt;) [ɛ] (&lt;r</a:t>
            </a:r>
            <a:r>
              <a:rPr lang="de-AT" b="1" dirty="0"/>
              <a:t>e</a:t>
            </a:r>
            <a:r>
              <a:rPr lang="de-AT" dirty="0"/>
              <a:t>nnen&gt;) [ɪ] (</a:t>
            </a:r>
            <a:r>
              <a:rPr lang="de-AT" b="1" dirty="0"/>
              <a:t>i</a:t>
            </a:r>
            <a:r>
              <a:rPr lang="de-AT" dirty="0"/>
              <a:t>mmer&gt;) [ɔ] (&lt;</a:t>
            </a:r>
            <a:r>
              <a:rPr lang="de-AT" b="1" dirty="0"/>
              <a:t>o</a:t>
            </a:r>
            <a:r>
              <a:rPr lang="de-AT" dirty="0"/>
              <a:t>ffen&gt;) </a:t>
            </a:r>
            <a:br>
              <a:rPr lang="de-AT" dirty="0"/>
            </a:br>
            <a:r>
              <a:rPr lang="de-AT" dirty="0"/>
              <a:t>[ʊ] (&lt;</a:t>
            </a:r>
            <a:r>
              <a:rPr lang="de-AT" b="1" dirty="0"/>
              <a:t>u</a:t>
            </a:r>
            <a:r>
              <a:rPr lang="de-AT" dirty="0"/>
              <a:t>nten&gt;) [œ] (&lt;die H</a:t>
            </a:r>
            <a:r>
              <a:rPr lang="de-AT" b="1" dirty="0"/>
              <a:t>ö</a:t>
            </a:r>
            <a:r>
              <a:rPr lang="de-AT" dirty="0"/>
              <a:t>lle&gt;) [ʏ] (&lt;die H</a:t>
            </a:r>
            <a:r>
              <a:rPr lang="de-AT" b="1" dirty="0"/>
              <a:t>ü</a:t>
            </a:r>
            <a:r>
              <a:rPr lang="de-AT" dirty="0"/>
              <a:t>lle&gt;)</a:t>
            </a:r>
          </a:p>
          <a:p>
            <a:endParaRPr lang="de-AT" dirty="0"/>
          </a:p>
          <a:p>
            <a:r>
              <a:rPr lang="de-AT" dirty="0"/>
              <a:t>lang und offen: [ɛ:] (&lt;der B</a:t>
            </a:r>
            <a:r>
              <a:rPr lang="de-AT" b="1" dirty="0"/>
              <a:t>ä</a:t>
            </a:r>
            <a:r>
              <a:rPr lang="de-AT" dirty="0"/>
              <a:t>r&gt;) [a:] (&lt;die B</a:t>
            </a:r>
            <a:r>
              <a:rPr lang="de-AT" b="1" dirty="0"/>
              <a:t>a</a:t>
            </a:r>
            <a:r>
              <a:rPr lang="de-AT" dirty="0"/>
              <a:t>r&gt;)</a:t>
            </a:r>
          </a:p>
          <a:p>
            <a:endParaRPr lang="de-AT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F5FB7F3-0491-678C-12BB-A53F137E3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18198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DCFC68-B9AD-4AEC-9004-BE55BCA81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Ebenen der Sprache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2D46595-47AB-4BB0-8878-C756E04E7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AT" dirty="0"/>
              <a:t>Lautliche Ebene: Phonetik und Phonologie</a:t>
            </a:r>
          </a:p>
          <a:p>
            <a:endParaRPr lang="de-AT" dirty="0"/>
          </a:p>
          <a:p>
            <a:r>
              <a:rPr lang="de-AT" dirty="0"/>
              <a:t>Ebene der Wörter, des Satzes, des Textes: Grammatik (Morphologie, Syntax, Textgrammatik</a:t>
            </a:r>
          </a:p>
          <a:p>
            <a:endParaRPr lang="de-AT" dirty="0"/>
          </a:p>
          <a:p>
            <a:r>
              <a:rPr lang="de-AT" dirty="0"/>
              <a:t>Ebene der Sprachverwendung: Pragmatik</a:t>
            </a:r>
          </a:p>
          <a:p>
            <a:endParaRPr lang="de-AT" dirty="0"/>
          </a:p>
          <a:p>
            <a:r>
              <a:rPr lang="de-AT" dirty="0"/>
              <a:t>Ebene der Rechtschreibung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7F5A79F-856F-04EE-5310-7F066B4B2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99042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>
                <a:latin typeface="Garamond" panose="02020404030301010803" pitchFamily="18" charset="0"/>
              </a:rPr>
              <a:t>s Graph, s Graphem, s Phon</a:t>
            </a:r>
            <a:endParaRPr lang="cs-CZ" dirty="0">
              <a:latin typeface="Garamond" panose="02020404030301010803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de-AT" dirty="0"/>
          </a:p>
          <a:p>
            <a:r>
              <a:rPr lang="de-AT" b="1" dirty="0">
                <a:latin typeface="Garamond" panose="02020404030301010803" pitchFamily="18" charset="0"/>
              </a:rPr>
              <a:t>s Graph: </a:t>
            </a:r>
            <a:r>
              <a:rPr lang="de-AT" dirty="0">
                <a:latin typeface="Garamond" panose="02020404030301010803" pitchFamily="18" charset="0"/>
              </a:rPr>
              <a:t>kleinstes feststellbares Schriftzeichen; &lt;ö&gt;; im Unterschied zu Graphem nicht klassifiziert ist</a:t>
            </a:r>
          </a:p>
          <a:p>
            <a:endParaRPr lang="de-AT" b="1" dirty="0">
              <a:latin typeface="Garamond" panose="02020404030301010803" pitchFamily="18" charset="0"/>
            </a:endParaRPr>
          </a:p>
          <a:p>
            <a:r>
              <a:rPr lang="de-AT" b="1" dirty="0">
                <a:latin typeface="Garamond" panose="02020404030301010803" pitchFamily="18" charset="0"/>
              </a:rPr>
              <a:t>s Graphem: </a:t>
            </a:r>
            <a:r>
              <a:rPr lang="de-AT" dirty="0">
                <a:latin typeface="Garamond" panose="02020404030301010803" pitchFamily="18" charset="0"/>
              </a:rPr>
              <a:t>kleinstes bedeutungsunterscheidendes Schriftzeichen; </a:t>
            </a:r>
            <a:r>
              <a:rPr lang="de-AT" b="1" dirty="0">
                <a:latin typeface="Garamond" panose="02020404030301010803" pitchFamily="18" charset="0"/>
              </a:rPr>
              <a:t>Allographem: </a:t>
            </a:r>
            <a:r>
              <a:rPr lang="de-AT" dirty="0">
                <a:latin typeface="Garamond" panose="02020404030301010803" pitchFamily="18" charset="0"/>
              </a:rPr>
              <a:t>&lt;ö&gt;, </a:t>
            </a:r>
            <a:r>
              <a:rPr lang="de-AT" sz="2900" dirty="0">
                <a:latin typeface="Garamond" panose="02020404030301010803" pitchFamily="18" charset="0"/>
              </a:rPr>
              <a:t>&lt;õ&gt;, &lt;ő&gt;</a:t>
            </a:r>
          </a:p>
          <a:p>
            <a:pPr marL="0" indent="0">
              <a:buNone/>
            </a:pPr>
            <a:endParaRPr lang="de-AT" b="1" dirty="0">
              <a:latin typeface="Garamond" panose="02020404030301010803" pitchFamily="18" charset="0"/>
            </a:endParaRPr>
          </a:p>
          <a:p>
            <a:r>
              <a:rPr lang="de-AT" b="1" dirty="0">
                <a:latin typeface="Garamond" panose="02020404030301010803" pitchFamily="18" charset="0"/>
              </a:rPr>
              <a:t>s Phon</a:t>
            </a:r>
            <a:r>
              <a:rPr lang="de-AT" dirty="0">
                <a:latin typeface="Garamond" panose="02020404030301010803" pitchFamily="18" charset="0"/>
              </a:rPr>
              <a:t> = Laut: [t]; kleinste unterscheidbare Lauteinheit, die noch wahrgenommen werden kann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BF16E45-313D-0F3C-C4A9-42ABD691B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63211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121626-0737-40D2-AA97-9A71023A6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 Phonetik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99DCED9-082A-476F-9A59-CD2FBE983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  <a:p>
            <a:r>
              <a:rPr lang="de-AT" dirty="0"/>
              <a:t>… beschäftigt sich mit der Produktion und Verarbeitung von Lauten</a:t>
            </a:r>
          </a:p>
          <a:p>
            <a:endParaRPr lang="de-AT" dirty="0"/>
          </a:p>
          <a:p>
            <a:r>
              <a:rPr lang="de-AT" dirty="0"/>
              <a:t>Laut = Phon ([a:])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D54B214-3944-A3E0-360E-8E814669E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4955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>
                <a:latin typeface="Garamond" panose="02020404030301010803" pitchFamily="18" charset="0"/>
              </a:rPr>
              <a:t>e Artikulatorische Phonetik</a:t>
            </a:r>
            <a:endParaRPr lang="cs-CZ" dirty="0">
              <a:latin typeface="Garamond" panose="02020404030301010803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de-AT" dirty="0"/>
          </a:p>
          <a:p>
            <a:r>
              <a:rPr lang="de-AT" dirty="0">
                <a:latin typeface="Garamond" panose="02020404030301010803" pitchFamily="18" charset="0"/>
              </a:rPr>
              <a:t>Befasst sich mit dem Zusammenspiel von </a:t>
            </a:r>
            <a:r>
              <a:rPr lang="de-AT" b="1" dirty="0">
                <a:latin typeface="Garamond" panose="02020404030301010803" pitchFamily="18" charset="0"/>
              </a:rPr>
              <a:t>Atmung</a:t>
            </a:r>
            <a:r>
              <a:rPr lang="de-AT" dirty="0">
                <a:latin typeface="Garamond" panose="02020404030301010803" pitchFamily="18" charset="0"/>
              </a:rPr>
              <a:t> (Erzeugung des für die Produktion von Lauten notwendigen Luftdrucks in der Lunge), der </a:t>
            </a:r>
            <a:r>
              <a:rPr lang="de-AT" b="1" dirty="0">
                <a:latin typeface="Garamond" panose="02020404030301010803" pitchFamily="18" charset="0"/>
              </a:rPr>
              <a:t>Phonation</a:t>
            </a:r>
            <a:r>
              <a:rPr lang="de-AT" dirty="0">
                <a:latin typeface="Garamond" panose="02020404030301010803" pitchFamily="18" charset="0"/>
              </a:rPr>
              <a:t> im Kehlkopf und der </a:t>
            </a:r>
            <a:r>
              <a:rPr lang="de-AT" b="1" dirty="0">
                <a:latin typeface="Garamond" panose="02020404030301010803" pitchFamily="18" charset="0"/>
              </a:rPr>
              <a:t>Artikulation</a:t>
            </a:r>
            <a:r>
              <a:rPr lang="de-AT" dirty="0">
                <a:latin typeface="Garamond" panose="02020404030301010803" pitchFamily="18" charset="0"/>
              </a:rPr>
              <a:t> im Rachen-, Mund- und Nasenraum</a:t>
            </a:r>
          </a:p>
          <a:p>
            <a:endParaRPr lang="de-AT" dirty="0">
              <a:latin typeface="Garamond" panose="02020404030301010803" pitchFamily="18" charset="0"/>
            </a:endParaRPr>
          </a:p>
          <a:p>
            <a:r>
              <a:rPr lang="de-AT" b="1" dirty="0">
                <a:latin typeface="Garamond" panose="02020404030301010803" pitchFamily="18" charset="0"/>
              </a:rPr>
              <a:t>e Phonation: </a:t>
            </a:r>
            <a:r>
              <a:rPr lang="de-DE" dirty="0">
                <a:latin typeface="Garamond" panose="02020404030301010803" pitchFamily="18" charset="0"/>
              </a:rPr>
              <a:t>Vorgang, der den Klang der Stimme erzeugt</a:t>
            </a:r>
            <a:endParaRPr lang="de-AT" dirty="0">
              <a:latin typeface="Garamond" panose="02020404030301010803" pitchFamily="18" charset="0"/>
            </a:endParaRPr>
          </a:p>
          <a:p>
            <a:r>
              <a:rPr lang="de-DE" b="1" dirty="0">
                <a:latin typeface="Garamond" panose="02020404030301010803" pitchFamily="18" charset="0"/>
              </a:rPr>
              <a:t>e Artikulation: </a:t>
            </a:r>
            <a:r>
              <a:rPr lang="de-DE" dirty="0">
                <a:latin typeface="Garamond" panose="02020404030301010803" pitchFamily="18" charset="0"/>
              </a:rPr>
              <a:t>Realisierung der Laute mit den Artikulationsorganen</a:t>
            </a:r>
            <a:endParaRPr lang="cs-CZ" dirty="0">
              <a:latin typeface="Garamond" panose="02020404030301010803" pitchFamily="18" charset="0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23F0AF7-2EBE-2A82-7825-53DB3E5FA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39562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>
                <a:latin typeface="Garamond" panose="02020404030301010803" pitchFamily="18" charset="0"/>
              </a:rPr>
              <a:t>e Akustische Phonetik</a:t>
            </a:r>
            <a:endParaRPr lang="cs-CZ" dirty="0">
              <a:latin typeface="Garamond" panose="02020404030301010803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>
                <a:latin typeface="Garamond" panose="02020404030301010803" pitchFamily="18" charset="0"/>
              </a:rPr>
              <a:t>Beschäftigt sich mit der Erzeugung und Übertragung der Schallschwingungen, die durch sprachliche Laute erzeugt werden. </a:t>
            </a:r>
            <a:endParaRPr lang="cs-CZ" dirty="0">
              <a:latin typeface="Garamond" panose="02020404030301010803" pitchFamily="18" charset="0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E8F5D13-E77F-4164-B5BB-A6F178D9E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18386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>
                <a:latin typeface="Garamond" panose="02020404030301010803" pitchFamily="18" charset="0"/>
              </a:rPr>
              <a:t>e Auditive/perzeptive Phonetik</a:t>
            </a:r>
            <a:endParaRPr lang="cs-CZ" dirty="0">
              <a:latin typeface="Garamond" panose="02020404030301010803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  <a:p>
            <a:r>
              <a:rPr lang="de-AT" dirty="0">
                <a:latin typeface="Garamond" panose="02020404030301010803" pitchFamily="18" charset="0"/>
              </a:rPr>
              <a:t>Beschäftigt sich </a:t>
            </a:r>
            <a:r>
              <a:rPr lang="de-DE" dirty="0">
                <a:latin typeface="Garamond" panose="02020404030301010803" pitchFamily="18" charset="0"/>
              </a:rPr>
              <a:t>mit der Aufnahme und Verarbeitung sprachlicher Laute im Gehörorgan und im auditiven Nervensystem. </a:t>
            </a:r>
            <a:endParaRPr lang="cs-CZ" dirty="0">
              <a:latin typeface="Garamond" panose="02020404030301010803" pitchFamily="18" charset="0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C83E961-F92D-BF2B-C35A-F86E0EA88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41158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7DECE2-3293-44C6-ADD5-A260AFB12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 Phonologie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9ED6F0-C0C4-41E9-86F1-BF35A380C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de-AT" dirty="0"/>
          </a:p>
          <a:p>
            <a:r>
              <a:rPr lang="de-AT" dirty="0"/>
              <a:t>… beschäftigt sich mit der Funktion von Lauten; Teilbereich der Grammatik</a:t>
            </a:r>
          </a:p>
          <a:p>
            <a:endParaRPr lang="de-AT" dirty="0"/>
          </a:p>
          <a:p>
            <a:r>
              <a:rPr lang="de-AT" dirty="0"/>
              <a:t>Minimalpaare: [</a:t>
            </a:r>
            <a:r>
              <a:rPr lang="de-AT" b="1" dirty="0" err="1"/>
              <a:t>b</a:t>
            </a:r>
            <a:r>
              <a:rPr lang="de-AT" dirty="0" err="1"/>
              <a:t>as</a:t>
            </a:r>
            <a:r>
              <a:rPr lang="de-AT" dirty="0"/>
              <a:t>] &lt;Bass&gt; : [</a:t>
            </a:r>
            <a:r>
              <a:rPr lang="de-AT" b="1" dirty="0" err="1"/>
              <a:t>p</a:t>
            </a:r>
            <a:r>
              <a:rPr lang="de-AT" dirty="0" err="1"/>
              <a:t>as</a:t>
            </a:r>
            <a:r>
              <a:rPr lang="de-AT" dirty="0"/>
              <a:t>] &lt;Pass&gt;; [</a:t>
            </a:r>
            <a:r>
              <a:rPr lang="de-AT" b="1" dirty="0" err="1"/>
              <a:t>m</a:t>
            </a:r>
            <a:r>
              <a:rPr lang="de-AT" dirty="0" err="1"/>
              <a:t>eːɐ</a:t>
            </a:r>
            <a:r>
              <a:rPr lang="de-AT" dirty="0"/>
              <a:t>̯] &lt;</a:t>
            </a:r>
            <a:r>
              <a:rPr lang="de-AT" b="1" dirty="0"/>
              <a:t>m</a:t>
            </a:r>
            <a:r>
              <a:rPr lang="de-AT" dirty="0"/>
              <a:t>ehr&gt;: [</a:t>
            </a:r>
            <a:r>
              <a:rPr lang="de-AT" b="1" dirty="0" err="1"/>
              <a:t>z</a:t>
            </a:r>
            <a:r>
              <a:rPr lang="de-AT" dirty="0" err="1"/>
              <a:t>eːɐ</a:t>
            </a:r>
            <a:r>
              <a:rPr lang="de-AT" dirty="0"/>
              <a:t>̯] &lt;</a:t>
            </a:r>
            <a:r>
              <a:rPr lang="de-AT" b="1" dirty="0"/>
              <a:t>s</a:t>
            </a:r>
            <a:r>
              <a:rPr lang="de-AT" dirty="0"/>
              <a:t>ehr&gt;; [</a:t>
            </a:r>
            <a:r>
              <a:rPr lang="de-AT" dirty="0" err="1"/>
              <a:t>ɡəˈ</a:t>
            </a:r>
            <a:r>
              <a:rPr lang="de-AT" b="1" dirty="0" err="1"/>
              <a:t>p</a:t>
            </a:r>
            <a:r>
              <a:rPr lang="de-AT" dirty="0" err="1"/>
              <a:t>ɛk</a:t>
            </a:r>
            <a:r>
              <a:rPr lang="de-AT" dirty="0"/>
              <a:t>] &lt;Ge</a:t>
            </a:r>
            <a:r>
              <a:rPr lang="de-AT" b="1" dirty="0"/>
              <a:t>p</a:t>
            </a:r>
            <a:r>
              <a:rPr lang="de-AT" dirty="0"/>
              <a:t>äck&gt; vs. [</a:t>
            </a:r>
            <a:r>
              <a:rPr lang="de-AT" dirty="0" err="1"/>
              <a:t>ɡəˈ</a:t>
            </a:r>
            <a:r>
              <a:rPr lang="de-AT" b="1" dirty="0" err="1"/>
              <a:t>b</a:t>
            </a:r>
            <a:r>
              <a:rPr lang="de-AT" dirty="0" err="1"/>
              <a:t>ɛk</a:t>
            </a:r>
            <a:r>
              <a:rPr lang="de-AT" dirty="0"/>
              <a:t>] &lt;Ge</a:t>
            </a:r>
            <a:r>
              <a:rPr lang="de-AT" b="1" dirty="0"/>
              <a:t>b</a:t>
            </a:r>
            <a:r>
              <a:rPr lang="de-AT" dirty="0"/>
              <a:t>äck&gt;</a:t>
            </a:r>
          </a:p>
          <a:p>
            <a:endParaRPr lang="de-AT" dirty="0"/>
          </a:p>
          <a:p>
            <a:r>
              <a:rPr lang="de-AT" dirty="0"/>
              <a:t>Phonem (/b/, /p/, /m/, /z/); (/p/, /b/)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370167B-0A8C-418B-97C0-EE12B1AD0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69190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75A31C-2A27-4709-8053-8783752FB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 Phonem, s Allophon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7E4E774-B05A-49EE-9279-04CAB7E9BB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de-AT" dirty="0">
              <a:latin typeface="Garamond" panose="02020404030301010803" pitchFamily="18" charset="0"/>
            </a:endParaRPr>
          </a:p>
          <a:p>
            <a:r>
              <a:rPr lang="de-AT" b="1" dirty="0">
                <a:latin typeface="Garamond" panose="02020404030301010803" pitchFamily="18" charset="0"/>
              </a:rPr>
              <a:t>Phonem</a:t>
            </a:r>
            <a:r>
              <a:rPr lang="de-AT" dirty="0">
                <a:latin typeface="Garamond" panose="02020404030301010803" pitchFamily="18" charset="0"/>
              </a:rPr>
              <a:t> = kleinste bedeutungsunterscheidende sprachliche Einheit</a:t>
            </a:r>
          </a:p>
          <a:p>
            <a:pPr lvl="1"/>
            <a:r>
              <a:rPr lang="de-AT" dirty="0">
                <a:latin typeface="Garamond" panose="02020404030301010803" pitchFamily="18" charset="0"/>
              </a:rPr>
              <a:t>/b/ x /p/: [</a:t>
            </a:r>
            <a:r>
              <a:rPr lang="de-AT" dirty="0" err="1">
                <a:latin typeface="Garamond" panose="02020404030301010803" pitchFamily="18" charset="0"/>
              </a:rPr>
              <a:t>ɡəˈbɛk</a:t>
            </a:r>
            <a:r>
              <a:rPr lang="de-AT" dirty="0">
                <a:latin typeface="Garamond" panose="02020404030301010803" pitchFamily="18" charset="0"/>
              </a:rPr>
              <a:t>] x [</a:t>
            </a:r>
            <a:r>
              <a:rPr lang="de-AT" dirty="0" err="1">
                <a:latin typeface="Garamond" panose="02020404030301010803" pitchFamily="18" charset="0"/>
              </a:rPr>
              <a:t>ɡəˈpɛk</a:t>
            </a:r>
            <a:r>
              <a:rPr lang="de-AT" dirty="0">
                <a:latin typeface="Garamond" panose="02020404030301010803" pitchFamily="18" charset="0"/>
              </a:rPr>
              <a:t>] = </a:t>
            </a:r>
            <a:r>
              <a:rPr lang="de-AT" b="1" dirty="0">
                <a:latin typeface="Garamond" panose="02020404030301010803" pitchFamily="18" charset="0"/>
              </a:rPr>
              <a:t>Minimalpaar</a:t>
            </a:r>
          </a:p>
          <a:p>
            <a:pPr lvl="1"/>
            <a:endParaRPr lang="de-AT" b="1" dirty="0">
              <a:latin typeface="Garamond" panose="02020404030301010803" pitchFamily="18" charset="0"/>
            </a:endParaRPr>
          </a:p>
          <a:p>
            <a:r>
              <a:rPr lang="de-AT" b="1" dirty="0">
                <a:latin typeface="Garamond" panose="02020404030301010803" pitchFamily="18" charset="0"/>
              </a:rPr>
              <a:t>s Allophon</a:t>
            </a:r>
            <a:r>
              <a:rPr lang="de-AT" dirty="0">
                <a:latin typeface="Garamond" panose="02020404030301010803" pitchFamily="18" charset="0"/>
              </a:rPr>
              <a:t> = lautliche Variante eines Phonems: </a:t>
            </a:r>
          </a:p>
          <a:p>
            <a:pPr lvl="1"/>
            <a:r>
              <a:rPr lang="de-AT" b="1" dirty="0">
                <a:latin typeface="Garamond" panose="02020404030301010803" pitchFamily="18" charset="0"/>
              </a:rPr>
              <a:t>f</a:t>
            </a:r>
            <a:r>
              <a:rPr lang="cs-CZ" b="1" dirty="0">
                <a:latin typeface="Garamond" panose="02020404030301010803" pitchFamily="18" charset="0"/>
              </a:rPr>
              <a:t>reie Variation</a:t>
            </a:r>
            <a:r>
              <a:rPr lang="de-AT" b="1" dirty="0">
                <a:latin typeface="Garamond" panose="02020404030301010803" pitchFamily="18" charset="0"/>
              </a:rPr>
              <a:t>: </a:t>
            </a:r>
            <a:r>
              <a:rPr lang="de-DE" dirty="0">
                <a:latin typeface="Garamond" panose="02020404030301010803" pitchFamily="18" charset="0"/>
              </a:rPr>
              <a:t>vorne gerollt ​[r]​ oder hinten mit dem Gaumenzäpfchen ​[ʀ]​ oder dort gerieben ​[ʁ] </a:t>
            </a:r>
            <a:r>
              <a:rPr lang="de-DE" dirty="0">
                <a:latin typeface="Garamond" panose="02020404030301010803" pitchFamily="18" charset="0"/>
                <a:sym typeface="Wingdings" panose="05000000000000000000" pitchFamily="2" charset="2"/>
              </a:rPr>
              <a:t> kein Bedeutungsunterschied</a:t>
            </a:r>
          </a:p>
          <a:p>
            <a:pPr lvl="1"/>
            <a:r>
              <a:rPr lang="de-DE" dirty="0">
                <a:latin typeface="Garamond" panose="02020404030301010803" pitchFamily="18" charset="0"/>
              </a:rPr>
              <a:t>​</a:t>
            </a:r>
            <a:r>
              <a:rPr lang="de-DE" b="1" dirty="0">
                <a:latin typeface="Garamond" panose="02020404030301010803" pitchFamily="18" charset="0"/>
              </a:rPr>
              <a:t>kombinatorische Variation:</a:t>
            </a:r>
            <a:r>
              <a:rPr lang="de-DE" dirty="0">
                <a:latin typeface="Garamond" panose="02020404030301010803" pitchFamily="18" charset="0"/>
              </a:rPr>
              <a:t> abhängig von der phonologischen Umgebung; ​[ç]​ x [x]: &lt;ich&gt; x &lt;ach&gt;</a:t>
            </a:r>
            <a:endParaRPr lang="cs-CZ" dirty="0">
              <a:latin typeface="Garamond" panose="02020404030301010803" pitchFamily="18" charset="0"/>
            </a:endParaRPr>
          </a:p>
          <a:p>
            <a:endParaRPr lang="de-DE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27CC3B8-0D03-684A-6543-546FD132E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89847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45122B-EEFC-498E-87DC-F328D8210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AT" sz="3600" dirty="0"/>
              <a:t>Ein Laut ist kein Buchstabe, ein Buchstabe kein Laut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63AC539-0647-4BCE-B451-BE8931B1A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  <a:p>
            <a:r>
              <a:rPr lang="de-AT" dirty="0"/>
              <a:t>[</a:t>
            </a:r>
            <a:r>
              <a:rPr lang="de-AT" dirty="0" err="1"/>
              <a:t>fɪʃ</a:t>
            </a:r>
            <a:r>
              <a:rPr lang="de-AT" dirty="0"/>
              <a:t>] vs. [</a:t>
            </a:r>
            <a:r>
              <a:rPr lang="de-AT" dirty="0" err="1"/>
              <a:t>fiːl</a:t>
            </a:r>
            <a:r>
              <a:rPr lang="de-AT" dirty="0"/>
              <a:t>]: &lt;Fisch&gt; vs. &lt;viel&gt;</a:t>
            </a:r>
          </a:p>
          <a:p>
            <a:endParaRPr lang="de-AT" dirty="0"/>
          </a:p>
          <a:p>
            <a:r>
              <a:rPr lang="de-AT" dirty="0"/>
              <a:t>[</a:t>
            </a:r>
            <a:r>
              <a:rPr lang="de-AT" dirty="0" err="1"/>
              <a:t>fʊks</a:t>
            </a:r>
            <a:r>
              <a:rPr lang="de-AT" dirty="0"/>
              <a:t>] vs. [</a:t>
            </a:r>
            <a:r>
              <a:rPr lang="de-AT" dirty="0" err="1"/>
              <a:t>flʊks</a:t>
            </a:r>
            <a:r>
              <a:rPr lang="de-AT" dirty="0"/>
              <a:t>]: &lt;Fuchs&gt; vs. &lt;flugs&gt;</a:t>
            </a:r>
          </a:p>
          <a:p>
            <a:pPr marL="0" indent="0">
              <a:buNone/>
            </a:pPr>
            <a:endParaRPr lang="de-AT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097973D-3A2F-0894-0020-8C3F151E2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73177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FFFE23-08E6-44D7-89B3-5D58634F8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Phon vs. Graph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CDD813-0219-43AE-ADFF-32A536CAB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  <a:p>
            <a:r>
              <a:rPr lang="de-AT" dirty="0"/>
              <a:t>Phon: [p], Graphe: &lt;p&gt; (&lt;packen&gt;), &lt;b&gt; (&lt;Dieb&gt;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B8B881A-CF6C-EC3E-CAC7-A0D7D0913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77482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BBBAE3-3230-4C50-9C45-9180CF9DC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Basisgraphem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C8AC5E9-949E-4EAA-AD24-CE7C9E2AA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Schreiben Sie die folgenden Wörter mit Basisgraphemen.</a:t>
            </a:r>
          </a:p>
          <a:p>
            <a:r>
              <a:rPr lang="de-DE" dirty="0"/>
              <a:t>[</a:t>
            </a:r>
            <a:r>
              <a:rPr lang="de-DE" dirty="0" err="1"/>
              <a:t>ta:l</a:t>
            </a:r>
            <a:r>
              <a:rPr lang="de-DE" dirty="0"/>
              <a:t>] = </a:t>
            </a:r>
          </a:p>
          <a:p>
            <a:r>
              <a:rPr lang="de-DE" dirty="0"/>
              <a:t>[se:] = </a:t>
            </a:r>
          </a:p>
          <a:p>
            <a:r>
              <a:rPr lang="de-DE" dirty="0"/>
              <a:t>[</a:t>
            </a:r>
            <a:r>
              <a:rPr lang="de-DE" dirty="0" err="1"/>
              <a:t>ta:k</a:t>
            </a:r>
            <a:r>
              <a:rPr lang="de-DE" dirty="0"/>
              <a:t>] = </a:t>
            </a:r>
          </a:p>
          <a:p>
            <a:r>
              <a:rPr lang="de-DE" dirty="0"/>
              <a:t>[</a:t>
            </a:r>
            <a:r>
              <a:rPr lang="de-DE" dirty="0" err="1"/>
              <a:t>so:n</a:t>
            </a:r>
            <a:r>
              <a:rPr lang="de-DE" dirty="0"/>
              <a:t>] = </a:t>
            </a:r>
          </a:p>
          <a:p>
            <a:r>
              <a:rPr lang="de-DE" dirty="0"/>
              <a:t>[</a:t>
            </a:r>
            <a:r>
              <a:rPr lang="de-DE" dirty="0" err="1"/>
              <a:t>ʃpi:lən</a:t>
            </a:r>
            <a:r>
              <a:rPr lang="de-DE" dirty="0"/>
              <a:t>] = </a:t>
            </a:r>
          </a:p>
          <a:p>
            <a:endParaRPr lang="de-AT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5BC9E3A-2879-F67F-D946-E8A383B3E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14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296055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BBBAE3-3230-4C50-9C45-9180CF9DC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Basisgraphem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C8AC5E9-949E-4EAA-AD24-CE7C9E2AA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Schreiben Sie die folgenden Wörter mit Basisgraphemen.</a:t>
            </a:r>
          </a:p>
          <a:p>
            <a:r>
              <a:rPr lang="de-DE" dirty="0"/>
              <a:t> [</a:t>
            </a:r>
            <a:r>
              <a:rPr lang="de-DE" dirty="0" err="1"/>
              <a:t>ta:l</a:t>
            </a:r>
            <a:r>
              <a:rPr lang="de-DE" dirty="0"/>
              <a:t>] = Tal</a:t>
            </a:r>
          </a:p>
          <a:p>
            <a:r>
              <a:rPr lang="de-DE" dirty="0"/>
              <a:t>[se:] = Se : </a:t>
            </a:r>
            <a:r>
              <a:rPr lang="de-DE" b="1" dirty="0"/>
              <a:t>See</a:t>
            </a:r>
          </a:p>
          <a:p>
            <a:r>
              <a:rPr lang="de-DE" dirty="0"/>
              <a:t>[</a:t>
            </a:r>
            <a:r>
              <a:rPr lang="de-DE" dirty="0" err="1"/>
              <a:t>ta:k</a:t>
            </a:r>
            <a:r>
              <a:rPr lang="de-DE" dirty="0"/>
              <a:t>] = </a:t>
            </a:r>
            <a:r>
              <a:rPr lang="de-DE" dirty="0" err="1"/>
              <a:t>Tak</a:t>
            </a:r>
            <a:r>
              <a:rPr lang="de-DE" dirty="0"/>
              <a:t> : </a:t>
            </a:r>
            <a:r>
              <a:rPr lang="de-DE" b="1" dirty="0"/>
              <a:t>Tag</a:t>
            </a:r>
          </a:p>
          <a:p>
            <a:r>
              <a:rPr lang="de-DE" dirty="0"/>
              <a:t>[</a:t>
            </a:r>
            <a:r>
              <a:rPr lang="de-DE" dirty="0" err="1"/>
              <a:t>so:n</a:t>
            </a:r>
            <a:r>
              <a:rPr lang="de-DE" dirty="0"/>
              <a:t>] = Son : </a:t>
            </a:r>
            <a:r>
              <a:rPr lang="de-DE" b="1" dirty="0"/>
              <a:t>Sohn</a:t>
            </a:r>
          </a:p>
          <a:p>
            <a:r>
              <a:rPr lang="de-DE" dirty="0"/>
              <a:t>[</a:t>
            </a:r>
            <a:r>
              <a:rPr lang="de-DE" dirty="0" err="1"/>
              <a:t>ʃpi:lən</a:t>
            </a:r>
            <a:r>
              <a:rPr lang="de-DE" dirty="0"/>
              <a:t>] = </a:t>
            </a:r>
            <a:r>
              <a:rPr lang="de-DE" dirty="0" err="1"/>
              <a:t>schpiln</a:t>
            </a:r>
            <a:r>
              <a:rPr lang="de-DE" dirty="0"/>
              <a:t> : </a:t>
            </a:r>
            <a:r>
              <a:rPr lang="de-DE" b="1" dirty="0"/>
              <a:t>spielen</a:t>
            </a:r>
          </a:p>
          <a:p>
            <a:endParaRPr lang="de-AT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4AB4952-8BBC-4A3D-176B-69B8DAAA7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15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29252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Vokale und Konsonanten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  <a:p>
            <a:r>
              <a:rPr lang="de-AT" b="1" dirty="0"/>
              <a:t>r Vokal: </a:t>
            </a:r>
            <a:r>
              <a:rPr lang="de-AT" dirty="0"/>
              <a:t>Schall wird von den Stimmlippen des Kehlkopfes erzeugt, diese schwingen und produzieren einen Klang. Die unterschiedlichen Vokale entstehen je nach Gestaltung des Resonanzraums in der Mundhöhle</a:t>
            </a:r>
          </a:p>
          <a:p>
            <a:r>
              <a:rPr lang="de-AT" b="1" dirty="0"/>
              <a:t>r Konsonant: </a:t>
            </a:r>
            <a:r>
              <a:rPr lang="de-AT" dirty="0"/>
              <a:t>Schallquelle ist eine Verengung oder ein Verschluss des Luftstroms in der Mundhöhle oder im Rachen; bei stimmhaften Konsonanten schwingen die Stimmlippen im Kehlkopf 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98CCAA7-2A10-9CB7-6694-DBD578E53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16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696981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248185-AC69-40E5-800C-6630630A4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Konsonanten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00E0C92-5974-4E7F-A772-CCA73B82DA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  <a:p>
            <a:r>
              <a:rPr lang="de-AT" dirty="0"/>
              <a:t>wichtiges Merkmal: stimmlos vs. stimmhaft</a:t>
            </a:r>
          </a:p>
          <a:p>
            <a:endParaRPr lang="de-AT" dirty="0"/>
          </a:p>
          <a:p>
            <a:r>
              <a:rPr lang="de-AT" dirty="0"/>
              <a:t> [</a:t>
            </a:r>
            <a:r>
              <a:rPr lang="de-AT" dirty="0" err="1"/>
              <a:t>ɡəˈ</a:t>
            </a:r>
            <a:r>
              <a:rPr lang="de-AT" b="1" dirty="0" err="1"/>
              <a:t>p</a:t>
            </a:r>
            <a:r>
              <a:rPr lang="de-AT" dirty="0" err="1"/>
              <a:t>ɛk</a:t>
            </a:r>
            <a:r>
              <a:rPr lang="de-AT" dirty="0"/>
              <a:t>] vs. [</a:t>
            </a:r>
            <a:r>
              <a:rPr lang="de-AT" dirty="0" err="1"/>
              <a:t>ɡəˈ</a:t>
            </a:r>
            <a:r>
              <a:rPr lang="de-AT" b="1" dirty="0" err="1"/>
              <a:t>b</a:t>
            </a:r>
            <a:r>
              <a:rPr lang="de-AT" dirty="0" err="1"/>
              <a:t>ɛk</a:t>
            </a:r>
            <a:r>
              <a:rPr lang="de-AT" dirty="0"/>
              <a:t>] : stimmlos vs. stimmhaft</a:t>
            </a:r>
          </a:p>
          <a:p>
            <a:endParaRPr lang="de-AT" dirty="0"/>
          </a:p>
          <a:p>
            <a:r>
              <a:rPr lang="de-AT" dirty="0"/>
              <a:t>stimmhaft: [b, d, g] – stimmlos: [p, t, k]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6592B5F-4B7F-633B-5BE1-7E3F245F3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17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787939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AFD8FB-0C47-404C-BA5D-D83C6D4CB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4" name="Inhaltsplatzhalter 7">
            <a:extLst>
              <a:ext uri="{FF2B5EF4-FFF2-40B4-BE49-F238E27FC236}">
                <a16:creationId xmlns:a16="http://schemas.microsoft.com/office/drawing/2014/main" id="{EC9035F2-E9D5-4ECA-9C5C-C4637C435E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173" y="512769"/>
            <a:ext cx="7776614" cy="5832461"/>
          </a:xfrm>
        </p:spPr>
      </p:pic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CE44396C-1A97-7ADA-F890-B451EF248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18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922126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91D7A6-D8AB-4802-8B2D-30272D396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7A5D61D1-E40D-45ED-94E7-FE8D866628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9010" y="513236"/>
            <a:ext cx="10373980" cy="5831528"/>
          </a:xfrm>
        </p:spPr>
      </p:pic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950286DE-7781-7271-CA96-3E457E92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19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616627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9DB915-4F8A-4D05-8CB4-A0429C65F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r Artikulationsort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C4FBF95-51AD-459A-8F28-A14C3D0BDC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auch: e Artikulationsstelle</a:t>
            </a:r>
          </a:p>
          <a:p>
            <a:endParaRPr lang="de-AT" dirty="0"/>
          </a:p>
          <a:p>
            <a:r>
              <a:rPr lang="de-AT" dirty="0"/>
              <a:t>relativ unbewegliche Stellen im Mundraum, die das Bewegungsziel für die relativ beweglichen Artikulationsorgane bilden 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9637E12-5991-D7BE-4F9F-A737E150F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20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01444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76D8C5-0FC6-4C02-A2DE-56FFEB286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                        Artikulationsorte</a:t>
            </a:r>
          </a:p>
        </p:txBody>
      </p:sp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7CA4F1EB-8F8F-44F7-9FEE-C57698FBAC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814" y="682280"/>
            <a:ext cx="4441411" cy="5551764"/>
          </a:xfr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BC5F0067-6972-4CA3-8661-A8480B06752D}"/>
              </a:ext>
            </a:extLst>
          </p:cNvPr>
          <p:cNvSpPr txBox="1"/>
          <p:nvPr/>
        </p:nvSpPr>
        <p:spPr>
          <a:xfrm>
            <a:off x="5479774" y="2504661"/>
            <a:ext cx="55460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1. </a:t>
            </a:r>
            <a:r>
              <a:rPr kumimoji="0" lang="de-AT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exolabial</a:t>
            </a:r>
            <a:r>
              <a:rPr kumimoji="0" lang="de-A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 </a:t>
            </a:r>
            <a:r>
              <a:rPr kumimoji="0" lang="de-A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2.</a:t>
            </a:r>
            <a:r>
              <a:rPr kumimoji="0" lang="de-A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 </a:t>
            </a:r>
            <a:r>
              <a:rPr kumimoji="0" lang="de-AT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endolabial</a:t>
            </a:r>
            <a:r>
              <a:rPr kumimoji="0" lang="de-A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 </a:t>
            </a:r>
            <a:r>
              <a:rPr kumimoji="0" lang="de-A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3.</a:t>
            </a:r>
            <a:r>
              <a:rPr kumimoji="0" lang="de-A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 dental </a:t>
            </a:r>
            <a:r>
              <a:rPr kumimoji="0" lang="de-A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4.</a:t>
            </a:r>
            <a:r>
              <a:rPr kumimoji="0" lang="de-A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 alveolar </a:t>
            </a:r>
            <a:r>
              <a:rPr kumimoji="0" lang="de-A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5.</a:t>
            </a:r>
            <a:r>
              <a:rPr kumimoji="0" lang="de-A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 postalveolar </a:t>
            </a:r>
            <a:r>
              <a:rPr kumimoji="0" lang="de-A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6.</a:t>
            </a:r>
            <a:r>
              <a:rPr kumimoji="0" lang="de-A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 präpalatal </a:t>
            </a:r>
            <a:r>
              <a:rPr kumimoji="0" lang="de-A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7.</a:t>
            </a:r>
            <a:r>
              <a:rPr kumimoji="0" lang="de-A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 palatal </a:t>
            </a:r>
            <a:r>
              <a:rPr kumimoji="0" lang="de-A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8.</a:t>
            </a:r>
            <a:r>
              <a:rPr kumimoji="0" lang="de-A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 velar </a:t>
            </a:r>
            <a:r>
              <a:rPr kumimoji="0" lang="de-A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9.</a:t>
            </a:r>
            <a:r>
              <a:rPr kumimoji="0" lang="de-A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 </a:t>
            </a:r>
            <a:r>
              <a:rPr kumimoji="0" lang="de-AT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uvular</a:t>
            </a:r>
            <a:r>
              <a:rPr kumimoji="0" lang="de-A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 </a:t>
            </a:r>
            <a:r>
              <a:rPr kumimoji="0" lang="de-A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10.</a:t>
            </a:r>
            <a:r>
              <a:rPr kumimoji="0" lang="de-A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 pharyngal </a:t>
            </a:r>
            <a:r>
              <a:rPr kumimoji="0" lang="de-A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11.</a:t>
            </a:r>
            <a:r>
              <a:rPr kumimoji="0" lang="de-A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 glottal </a:t>
            </a:r>
            <a:r>
              <a:rPr kumimoji="0" lang="de-A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12.</a:t>
            </a:r>
            <a:r>
              <a:rPr kumimoji="0" lang="de-A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 </a:t>
            </a:r>
            <a:r>
              <a:rPr kumimoji="0" lang="de-AT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epiglottal</a:t>
            </a:r>
            <a:r>
              <a:rPr kumimoji="0" lang="de-A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 </a:t>
            </a:r>
            <a:r>
              <a:rPr kumimoji="0" lang="de-A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13.</a:t>
            </a:r>
            <a:r>
              <a:rPr kumimoji="0" lang="de-A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 radikal </a:t>
            </a:r>
            <a:r>
              <a:rPr kumimoji="0" lang="de-A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14.</a:t>
            </a:r>
            <a:r>
              <a:rPr kumimoji="0" lang="de-A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 </a:t>
            </a:r>
            <a:r>
              <a:rPr kumimoji="0" lang="de-AT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posterodorsal</a:t>
            </a:r>
            <a:r>
              <a:rPr kumimoji="0" lang="de-A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 </a:t>
            </a:r>
            <a:br>
              <a:rPr kumimoji="0" lang="de-A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</a:br>
            <a:r>
              <a:rPr kumimoji="0" lang="de-A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15.</a:t>
            </a:r>
            <a:r>
              <a:rPr kumimoji="0" lang="de-A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 </a:t>
            </a:r>
            <a:r>
              <a:rPr kumimoji="0" lang="de-AT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anterodorsal</a:t>
            </a:r>
            <a:r>
              <a:rPr kumimoji="0" lang="de-A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 </a:t>
            </a:r>
            <a:r>
              <a:rPr kumimoji="0" lang="de-A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16.</a:t>
            </a:r>
            <a:r>
              <a:rPr kumimoji="0" lang="de-A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 </a:t>
            </a:r>
            <a:r>
              <a:rPr kumimoji="0" lang="de-AT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laminal</a:t>
            </a:r>
            <a:r>
              <a:rPr kumimoji="0" lang="de-A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 </a:t>
            </a:r>
            <a:r>
              <a:rPr kumimoji="0" lang="de-A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17.</a:t>
            </a:r>
            <a:r>
              <a:rPr kumimoji="0" lang="de-A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 apikal </a:t>
            </a:r>
            <a:br>
              <a:rPr kumimoji="0" lang="de-A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</a:br>
            <a:r>
              <a:rPr kumimoji="0" lang="de-A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18.</a:t>
            </a:r>
            <a:r>
              <a:rPr kumimoji="0" lang="de-A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 </a:t>
            </a:r>
            <a:r>
              <a:rPr kumimoji="0" lang="de-AT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sublaminal</a:t>
            </a:r>
            <a:endParaRPr kumimoji="0" lang="de-A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0F090F7D-2710-0808-3DC2-26AA519F5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21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060569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FF6A35-F1F6-4329-8AC4-8266FABE1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 Artikulationsorgan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58FFDE8-DE3E-48A6-96D1-E09B23D02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auch: r Artikulator</a:t>
            </a:r>
          </a:p>
          <a:p>
            <a:endParaRPr lang="de-AT" dirty="0"/>
          </a:p>
          <a:p>
            <a:r>
              <a:rPr lang="de-AT" dirty="0"/>
              <a:t>relativ beweglicher Teil bei der Artikulation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F2964F5-0BC2-B10C-4C71-94C7AFBB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22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014952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CAC274-D1A8-4A54-A528-4AB202742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Artikulationsorgane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E34DC99E-6AAD-4800-B94E-EB3FDFA7C0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304" y="2557993"/>
            <a:ext cx="3427392" cy="3317875"/>
          </a:xfr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DF567B71-8E33-4DDB-8731-264324198945}"/>
              </a:ext>
            </a:extLst>
          </p:cNvPr>
          <p:cNvSpPr txBox="1"/>
          <p:nvPr/>
        </p:nvSpPr>
        <p:spPr>
          <a:xfrm>
            <a:off x="5704059" y="5932418"/>
            <a:ext cx="10402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rPr>
              <a:t>Pelz (1982, 70)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79DF1320-4B04-5BCD-523D-A92CA6017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23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287878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Konsonanten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AT" dirty="0"/>
              <a:t>Konsonanten können ausgehend von der Artikulationsart in folgende Gruppen unterteilt werden:</a:t>
            </a:r>
          </a:p>
          <a:p>
            <a:r>
              <a:rPr lang="de-AT" dirty="0"/>
              <a:t>Plosive (r Plosiv)</a:t>
            </a:r>
          </a:p>
          <a:p>
            <a:r>
              <a:rPr lang="de-AT" dirty="0"/>
              <a:t>Nasale (r Nasal)</a:t>
            </a:r>
          </a:p>
          <a:p>
            <a:r>
              <a:rPr lang="de-AT" dirty="0"/>
              <a:t>Vibranten (r Vibrant) [= </a:t>
            </a:r>
            <a:r>
              <a:rPr lang="de-AT" dirty="0" err="1"/>
              <a:t>Trill</a:t>
            </a:r>
            <a:r>
              <a:rPr lang="de-AT" dirty="0"/>
              <a:t> in der Übersicht]</a:t>
            </a:r>
          </a:p>
          <a:p>
            <a:r>
              <a:rPr lang="de-AT" dirty="0"/>
              <a:t>Frikative (r Frikativ)</a:t>
            </a:r>
          </a:p>
          <a:p>
            <a:r>
              <a:rPr lang="de-AT" dirty="0"/>
              <a:t>Approximanten (r Approximant)</a:t>
            </a:r>
          </a:p>
          <a:p>
            <a:r>
              <a:rPr lang="de-AT" dirty="0" err="1"/>
              <a:t>Lateralapproximanten</a:t>
            </a:r>
            <a:r>
              <a:rPr lang="de-AT" dirty="0"/>
              <a:t> (r </a:t>
            </a:r>
            <a:r>
              <a:rPr lang="de-AT" dirty="0" err="1"/>
              <a:t>Lateralapproximant</a:t>
            </a:r>
            <a:r>
              <a:rPr lang="de-AT" dirty="0"/>
              <a:t>)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EFCE741-3CBB-E893-2721-7060DA553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24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251359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C790CE-3A36-4BAC-8341-11F4ED27D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5ED1F0D9-C624-44F9-89B3-3FB1753EA0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97" y="514350"/>
            <a:ext cx="11056069" cy="4382328"/>
          </a:xfrm>
        </p:spPr>
      </p:pic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ABB9C32-C29B-16E1-9FC0-41FE80B08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25</a:t>
            </a:fld>
            <a:endParaRPr lang="de-AT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26EEB8BD-65E9-3172-F4B1-C02044CC0E2E}"/>
              </a:ext>
            </a:extLst>
          </p:cNvPr>
          <p:cNvSpPr txBox="1"/>
          <p:nvPr/>
        </p:nvSpPr>
        <p:spPr>
          <a:xfrm>
            <a:off x="2182483" y="5218981"/>
            <a:ext cx="77551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https://www.coli.uni-saarland.de/elaut/Languages_Sites/sampaDeutsch.htm</a:t>
            </a:r>
            <a:r>
              <a:rPr lang="de-DE" sz="1100" dirty="0"/>
              <a:t> [20.04.2022]</a:t>
            </a:r>
          </a:p>
        </p:txBody>
      </p:sp>
    </p:spTree>
    <p:extLst>
      <p:ext uri="{BB962C8B-B14F-4D97-AF65-F5344CB8AC3E}">
        <p14:creationId xmlns:p14="http://schemas.microsoft.com/office/powerpoint/2010/main" val="6269747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Nasale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  <a:p>
            <a:r>
              <a:rPr lang="de-AT" dirty="0"/>
              <a:t>Produktion: Gaumensegel schließt Nasenhöhle nicht vollkommen ab; Luft entweicht daher in die Nasenhöhle; Nasenhöhle wird zu Resonanzraum</a:t>
            </a:r>
          </a:p>
          <a:p>
            <a:endParaRPr lang="de-AT" dirty="0"/>
          </a:p>
          <a:p>
            <a:r>
              <a:rPr lang="de-AT" dirty="0"/>
              <a:t>Nasale: [m] ([</a:t>
            </a:r>
            <a:r>
              <a:rPr lang="de-AT" b="1" dirty="0" err="1"/>
              <a:t>m</a:t>
            </a:r>
            <a:r>
              <a:rPr lang="de-AT" dirty="0" err="1"/>
              <a:t>ɪt</a:t>
            </a:r>
            <a:r>
              <a:rPr lang="de-AT" dirty="0"/>
              <a:t>]), [n] ([ˈ</a:t>
            </a:r>
            <a:r>
              <a:rPr lang="de-AT" b="1" dirty="0" err="1"/>
              <a:t>n</a:t>
            </a:r>
            <a:r>
              <a:rPr lang="de-AT" dirty="0" err="1"/>
              <a:t>aːzə</a:t>
            </a:r>
            <a:r>
              <a:rPr lang="de-AT" dirty="0"/>
              <a:t>]), [ŋ] ([ˈ</a:t>
            </a:r>
            <a:r>
              <a:rPr lang="de-AT" dirty="0" err="1"/>
              <a:t>ʃla</a:t>
            </a:r>
            <a:r>
              <a:rPr lang="de-AT" b="1" dirty="0" err="1"/>
              <a:t>ŋ</a:t>
            </a:r>
            <a:r>
              <a:rPr lang="de-AT" dirty="0" err="1"/>
              <a:t>ə</a:t>
            </a:r>
            <a:r>
              <a:rPr lang="de-AT" dirty="0"/>
              <a:t>])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5C13AF0-6ECA-248C-86FB-0CEAAEC6C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26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776217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Plosive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  <a:p>
            <a:r>
              <a:rPr lang="de-AT" dirty="0"/>
              <a:t>Mund- oder Rachenhöhle wird an einer Stelle kurzfristig verschlossen; der Druck des Luftstroms wird erhöht; verschlossene Stelle wird wieder gesprengt</a:t>
            </a:r>
          </a:p>
          <a:p>
            <a:endParaRPr lang="de-AT" dirty="0"/>
          </a:p>
          <a:p>
            <a:r>
              <a:rPr lang="de-AT" dirty="0"/>
              <a:t>[p], [t]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C5721F3-A6E6-F06B-24E7-21225D3B6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27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159205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9C8AEE-554E-4E09-82F5-2669C8249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Vibranten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6B8E7E1-7736-4905-A716-A76E7E7A9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wird gebildet durch schnelle Abfolge kurzer Verschluss- und Verschlusslösungsphasen zwischen Artikulationsorgan und Artikulationsort</a:t>
            </a:r>
          </a:p>
          <a:p>
            <a:endParaRPr lang="de-DE" dirty="0"/>
          </a:p>
          <a:p>
            <a:r>
              <a:rPr lang="de-DE" dirty="0"/>
              <a:t>[r]</a:t>
            </a:r>
            <a:endParaRPr lang="de-AT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33044D5-3838-A44A-410E-9C8C1B823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28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233263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Frikative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  <a:p>
            <a:r>
              <a:rPr lang="de-AT" dirty="0"/>
              <a:t>Produktion: in Mund- oder Rachenhöhle entsteht eine Verengung, die so stark ist, dass wegen der Reibung der Luft an dieser Stelle bzw. durch eine Erhöhung der Strömungsgeschwindigkeit das charakteristische Geräusch entsteht.</a:t>
            </a:r>
          </a:p>
          <a:p>
            <a:endParaRPr lang="de-AT" dirty="0"/>
          </a:p>
          <a:p>
            <a:r>
              <a:rPr lang="de-AT" dirty="0"/>
              <a:t>[s], [z]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51C03E8-B393-7A31-0C9C-D63E957FA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29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961849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CBAF14-780F-4F2F-B0D2-FCED94A26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Approximanten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6FC025-E9D0-4158-B5FF-DBE0809B59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 ausgeatmete Luft strömt relativ gleichmäßig und ungehindert durch den Mundraum</a:t>
            </a:r>
          </a:p>
          <a:p>
            <a:endParaRPr lang="de-DE" dirty="0"/>
          </a:p>
          <a:p>
            <a:r>
              <a:rPr lang="de-DE" dirty="0"/>
              <a:t>[j]</a:t>
            </a:r>
            <a:endParaRPr lang="de-AT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7B79969-74C1-48C4-8ECB-DAD83F6B6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30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382578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Lateralapproximanten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  <a:p>
            <a:r>
              <a:rPr lang="de-AT" dirty="0"/>
              <a:t>Produktion: Mundhöhle wird durch die Zunge nur in der Mitte verschlossen, an beiden Seiten entweicht der Luftstrom</a:t>
            </a:r>
          </a:p>
          <a:p>
            <a:endParaRPr lang="de-AT" dirty="0"/>
          </a:p>
          <a:p>
            <a:r>
              <a:rPr lang="de-AT" dirty="0"/>
              <a:t>[l] ([</a:t>
            </a:r>
            <a:r>
              <a:rPr lang="de-AT" dirty="0" err="1"/>
              <a:t>lʊft</a:t>
            </a:r>
            <a:r>
              <a:rPr lang="de-AT" dirty="0"/>
              <a:t>])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93F80F7-7188-FBF8-B664-A3CEC47D5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31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166080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Affrikaten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  <a:p>
            <a:r>
              <a:rPr lang="de-AT" dirty="0"/>
              <a:t>Kombination eines Plosivs und eines Frikativs am gleichen Artikulationsort</a:t>
            </a:r>
          </a:p>
          <a:p>
            <a:endParaRPr lang="de-AT" dirty="0"/>
          </a:p>
          <a:p>
            <a:r>
              <a:rPr lang="de-AT" dirty="0"/>
              <a:t>[</a:t>
            </a:r>
            <a:r>
              <a:rPr lang="de-AT" dirty="0" err="1"/>
              <a:t>ts</a:t>
            </a:r>
            <a:r>
              <a:rPr lang="de-AT" dirty="0"/>
              <a:t>]: &lt;</a:t>
            </a:r>
            <a:r>
              <a:rPr lang="de-AT" dirty="0" err="1"/>
              <a:t>tz</a:t>
            </a:r>
            <a:r>
              <a:rPr lang="de-AT" dirty="0"/>
              <a:t>&gt;, &lt;z&gt;, [</a:t>
            </a:r>
            <a:r>
              <a:rPr lang="de-AT" dirty="0" err="1"/>
              <a:t>ks</a:t>
            </a:r>
            <a:r>
              <a:rPr lang="de-AT" dirty="0"/>
              <a:t>]: &lt;x&gt; (&lt;Hexe&gt;), &lt;</a:t>
            </a:r>
            <a:r>
              <a:rPr lang="de-AT" dirty="0" err="1"/>
              <a:t>ks</a:t>
            </a:r>
            <a:r>
              <a:rPr lang="de-AT" dirty="0"/>
              <a:t>&gt; (&lt;Keks&gt;), &lt;</a:t>
            </a:r>
            <a:r>
              <a:rPr lang="de-AT" dirty="0" err="1"/>
              <a:t>gs</a:t>
            </a:r>
            <a:r>
              <a:rPr lang="de-AT" dirty="0"/>
              <a:t>&gt; (&lt;flugs&gt;), &lt;</a:t>
            </a:r>
            <a:r>
              <a:rPr lang="de-AT" dirty="0" err="1"/>
              <a:t>chs</a:t>
            </a:r>
            <a:r>
              <a:rPr lang="de-AT" dirty="0"/>
              <a:t>&gt; (&lt;Fuchs&gt;)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7CE597D-4B11-D232-83E5-1858B4D0C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32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438503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Vokale und Konsonanten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  <a:p>
            <a:r>
              <a:rPr lang="de-AT" b="1" dirty="0"/>
              <a:t>r Vokal: </a:t>
            </a:r>
            <a:r>
              <a:rPr lang="de-AT" dirty="0"/>
              <a:t>Schall wird von den Stimmlippen des Kehlkopfes erzeugt, diese schwingen und produzieren einen Klang. Die unterschiedlichen Vokale entstehen je nach Gestaltung des Resonanzraums in der Mundhöhle</a:t>
            </a:r>
          </a:p>
          <a:p>
            <a:r>
              <a:rPr lang="de-AT" b="1" dirty="0"/>
              <a:t>r Konsonant: </a:t>
            </a:r>
            <a:r>
              <a:rPr lang="de-AT" dirty="0"/>
              <a:t>Schallquelle ist eine Verengung oder ein Verschluss des Luftstroms in der Mundhöhle oder im Rachen; bei stimmhaften Konsonanten schwingen die Stimmlippen im Kehlkopf 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6D23E69-A9C5-7C18-45BF-E21EFBEB6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33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221836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DA53DE-6207-4647-BF30-5930B276B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330FE77E-7C25-4F95-BA29-6AA12C3FCB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43" y="854868"/>
            <a:ext cx="11182713" cy="5285874"/>
          </a:xfr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9F3FA722-9CB8-44F5-B554-9221092736F1}"/>
              </a:ext>
            </a:extLst>
          </p:cNvPr>
          <p:cNvSpPr txBox="1"/>
          <p:nvPr/>
        </p:nvSpPr>
        <p:spPr>
          <a:xfrm>
            <a:off x="1770077" y="5928129"/>
            <a:ext cx="76591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dirty="0"/>
              <a:t>Peter Ernst: Germanistische Sprachwissenschaft. Weinheim u.a.: UTB, S. 80.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70F93A0-E206-9895-AAE5-A109CFB88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34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865341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10243B-A882-4301-9BB0-02A3D3A3F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 Vokaltrapez /-e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16201694-8EA6-485D-A112-216B411AA0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17407" y="2657522"/>
            <a:ext cx="3421626" cy="2851355"/>
          </a:xfr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DF8DE771-65EC-4DC5-855E-CD268B3B6624}"/>
              </a:ext>
            </a:extLst>
          </p:cNvPr>
          <p:cNvSpPr txBox="1"/>
          <p:nvPr/>
        </p:nvSpPr>
        <p:spPr>
          <a:xfrm>
            <a:off x="2462168" y="5615268"/>
            <a:ext cx="85441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/>
              <a:t>http://www.coli.uni-saarland.de/elaut/Languages_Sites/sampaDeutsch.htm [25.02.2020]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983A6FF5-1099-17FC-8049-18BB08551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35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603475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9424FA-4BE5-4FBD-A2B7-B8B6C3E82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de-AT" dirty="0"/>
            </a:br>
            <a:r>
              <a:rPr lang="de-AT" dirty="0"/>
              <a:t>r Vokal /-e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8045093-184C-44CB-97CB-9DF30C8712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Vokale: jene Segmente, deren Produktion </a:t>
            </a:r>
            <a:r>
              <a:rPr lang="de-DE"/>
              <a:t>mit offenem </a:t>
            </a:r>
            <a:r>
              <a:rPr lang="de-DE" dirty="0"/>
              <a:t>Ansatzrohr erfolgt</a:t>
            </a:r>
          </a:p>
          <a:p>
            <a:endParaRPr lang="de-DE" dirty="0"/>
          </a:p>
          <a:p>
            <a:r>
              <a:rPr lang="de-DE" dirty="0"/>
              <a:t>Für die Produktion der Vokale relevant:</a:t>
            </a:r>
          </a:p>
          <a:p>
            <a:pPr lvl="1"/>
            <a:r>
              <a:rPr lang="de-DE" dirty="0"/>
              <a:t>Lage der Zunge</a:t>
            </a:r>
          </a:p>
          <a:p>
            <a:pPr lvl="1"/>
            <a:r>
              <a:rPr lang="de-DE" dirty="0"/>
              <a:t>Zungenhöhe</a:t>
            </a:r>
          </a:p>
          <a:p>
            <a:pPr lvl="1"/>
            <a:r>
              <a:rPr lang="de-DE" dirty="0"/>
              <a:t>Lippenstellung</a:t>
            </a:r>
            <a:endParaRPr lang="de-AT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C9452C7-C471-2747-9584-62715DE4D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36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008060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D6D79C-3CAB-413D-9EDF-EF1324093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/>
              <a:t>e Artikulationsstelle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5F311FA-C5D8-4CD2-9A3B-2F8655D264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AT" dirty="0"/>
              <a:t> Artikulationsstelle der Vokale: horizontale Position des höchsten Zungenpunktes</a:t>
            </a:r>
          </a:p>
          <a:p>
            <a:r>
              <a:rPr lang="de-AT" dirty="0"/>
              <a:t>Davon ausgehend wird unterschieden in:</a:t>
            </a:r>
          </a:p>
          <a:p>
            <a:pPr lvl="1"/>
            <a:r>
              <a:rPr lang="de-AT" dirty="0"/>
              <a:t>vordere (palatale) Vokale</a:t>
            </a:r>
          </a:p>
          <a:p>
            <a:pPr lvl="1"/>
            <a:r>
              <a:rPr lang="de-AT" dirty="0"/>
              <a:t>mittlere (zentrale) Vokale</a:t>
            </a:r>
          </a:p>
          <a:p>
            <a:pPr lvl="1"/>
            <a:r>
              <a:rPr lang="de-AT" dirty="0"/>
              <a:t>hintere (velare) Vokale</a:t>
            </a:r>
          </a:p>
          <a:p>
            <a:pPr lvl="1"/>
            <a:r>
              <a:rPr lang="de-AT" dirty="0"/>
              <a:t>auch: Vorderzungenvokale, Zentralzungenvokale und </a:t>
            </a:r>
            <a:r>
              <a:rPr lang="de-AT" dirty="0" err="1"/>
              <a:t>Hinterzungenvokale</a:t>
            </a:r>
            <a:endParaRPr lang="de-AT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97AF77-2961-32DC-EC00-B2E190D08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37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648987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483A3B-989A-4AD4-80B5-1D0F3B2D6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/>
              <a:t>e Zungenhöhe /-n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5509B25-09D1-48E0-8E55-ED2B86F28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AT" dirty="0"/>
              <a:t>Zungenhöhe: vertikaler Abstand des höchsten Zungenpunktes von der Gaumenwölbung</a:t>
            </a:r>
          </a:p>
          <a:p>
            <a:r>
              <a:rPr lang="de-AT" dirty="0"/>
              <a:t>hohe Vokale </a:t>
            </a:r>
          </a:p>
          <a:p>
            <a:r>
              <a:rPr lang="de-AT" dirty="0"/>
              <a:t>mittlere Vokale</a:t>
            </a:r>
          </a:p>
          <a:p>
            <a:r>
              <a:rPr lang="de-AT" dirty="0"/>
              <a:t>tiefe Vokale</a:t>
            </a:r>
          </a:p>
          <a:p>
            <a:r>
              <a:rPr lang="de-AT" dirty="0"/>
              <a:t>Auch: Hochzungenvokale, Mittelzungenvokale, Tiefzungenvokale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40EC9BD-8D87-1A8A-9848-03E782DD0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38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502775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5A2B0B-79F7-42CD-88B2-09798617E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/>
              <a:t>e Lippenstellung / -en</a:t>
            </a:r>
            <a:br>
              <a:rPr lang="de-AT" dirty="0"/>
            </a:b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683ECA0-D0F0-4F09-8667-E52002499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ungerundete Vokale</a:t>
            </a:r>
          </a:p>
          <a:p>
            <a:r>
              <a:rPr lang="de-AT" dirty="0"/>
              <a:t>gerundete Vokale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FA6F649-3002-4EFB-BDA1-E422EEF4F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39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561099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C4B090-F275-4D61-961D-F67D05CD8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Beschreibung der Vokale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B1D0EE5-CE3C-4E6F-A53B-ACEF22157E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Zungenhöhe, horizontale Zungenlage, Lippenstellung und Quantität</a:t>
            </a:r>
          </a:p>
          <a:p>
            <a:endParaRPr lang="de-AT" dirty="0"/>
          </a:p>
          <a:p>
            <a:r>
              <a:rPr lang="de-AT" dirty="0"/>
              <a:t>[i:]: hoch, vorne, ungerundet, lang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2D0B421-BF35-98E1-ECAD-D23DE1D4B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40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070168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3D8FCF-82FF-476B-ABA3-A36BEADD9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 Sekundäre Modifikation / -en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E72ACA4-C302-488A-AE33-48E31FDBB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neben den Dimensionen Zungenhöhe, horizontale Zungenlage, Lippenstellung und Quantität gibt es noch weitere Parameter der Vokalproduktion: </a:t>
            </a:r>
            <a:r>
              <a:rPr lang="de-DE" b="1" dirty="0"/>
              <a:t>sekundäre Modifikationen</a:t>
            </a:r>
          </a:p>
          <a:p>
            <a:endParaRPr lang="de-DE" dirty="0"/>
          </a:p>
          <a:p>
            <a:r>
              <a:rPr lang="de-DE" dirty="0"/>
              <a:t>Vokale sind im Normallfall stimmhaft und oral (= Gaumensegel ist gehoben; s Gaumensegel)</a:t>
            </a:r>
            <a:endParaRPr lang="de-AT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59A2313-B68E-9F52-0B66-44138C209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41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127860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07826E-FC29-4E12-9972-E1ED45BE9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 Nasalierung / -n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7CC9A53-6AF8-4F33-9E46-99EBB9D22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Gaumensegel gesenkt, Luft entweicht zusätzlich durch Nasenraum; Vokal erhält nasalen Beiklang</a:t>
            </a:r>
          </a:p>
          <a:p>
            <a:endParaRPr lang="de-DE" dirty="0"/>
          </a:p>
          <a:p>
            <a:r>
              <a:rPr lang="de-DE" dirty="0"/>
              <a:t>Nasalierung wird durch Tilde angezeigt: [õ] (e Tilde / -n)</a:t>
            </a:r>
          </a:p>
          <a:p>
            <a:endParaRPr lang="de-DE" dirty="0"/>
          </a:p>
          <a:p>
            <a:r>
              <a:rPr lang="de-DE" dirty="0"/>
              <a:t>im Deutschen in der Standardsprache keine Nasalierung, aber in Dialekten (z. B. Schwäbisch, Bairisch, Steirisch)</a:t>
            </a:r>
            <a:endParaRPr lang="de-AT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98D3A03-28C4-0376-9B13-5A8DE1C2E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42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259034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4DB1E4-BC80-457D-BEAB-2AAAF5A6D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 Spannung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7A73719-8B79-468C-93B1-47509B524B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/>
              <a:t>weiter von der neutralen Lage abweichende Vokale werden mit höherer Muskelspannung artikuliert</a:t>
            </a:r>
          </a:p>
          <a:p>
            <a:r>
              <a:rPr lang="de-DE" dirty="0"/>
              <a:t>Beispiel: [i y u] unterscheiden sich als gespannte Vokale von den ungespannten halbhohen Vokalen [</a:t>
            </a:r>
            <a:r>
              <a:rPr lang="de-DE" dirty="0" err="1"/>
              <a:t>ɪʏʊ</a:t>
            </a:r>
            <a:r>
              <a:rPr lang="de-DE" dirty="0"/>
              <a:t>]</a:t>
            </a:r>
          </a:p>
          <a:p>
            <a:r>
              <a:rPr lang="de-DE" dirty="0"/>
              <a:t>Hohe (gespannte) Vokale = geschlossene Hochzungenvokale x halbhohe (ungespannte) Vokale = offene Hochzungenvokale</a:t>
            </a:r>
          </a:p>
          <a:p>
            <a:r>
              <a:rPr lang="de-DE" dirty="0"/>
              <a:t>obermittelhohe (gespannte) Vokale = geschlossene Mittelzungenvokale x untermittelhohe (ungespannte) Vokale = offene Mittelzungenvokale</a:t>
            </a:r>
            <a:endParaRPr lang="de-AT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FF1F54A-E5F7-E29F-DEFD-6000EEF2F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43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973415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42BAB3-D374-41E2-9735-A439302A0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Suprasegmentalia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E2D6D24-5EB7-4D2B-B099-3F2FB0382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/>
              <a:t>gehen über einen einzelnen Laut hinaus: Merkmalssysteme mit linguistischer Funktion, welche nicht zu den segmentalen Merkmalen einer Äußerung gehören, sondern sich über mehrere Segmente erstrecken können</a:t>
            </a:r>
          </a:p>
          <a:p>
            <a:r>
              <a:rPr lang="de-AT" dirty="0"/>
              <a:t>verschiedene phonetische Aspekte wie </a:t>
            </a:r>
          </a:p>
          <a:p>
            <a:pPr lvl="1"/>
            <a:r>
              <a:rPr lang="de-DE" dirty="0"/>
              <a:t>Akzent</a:t>
            </a:r>
          </a:p>
          <a:p>
            <a:pPr lvl="1"/>
            <a:r>
              <a:rPr lang="de-DE" dirty="0"/>
              <a:t>Intonation</a:t>
            </a:r>
          </a:p>
          <a:p>
            <a:pPr lvl="1"/>
            <a:r>
              <a:rPr lang="de-DE" dirty="0"/>
              <a:t>Sprachrhythmus</a:t>
            </a:r>
          </a:p>
          <a:p>
            <a:pPr lvl="1"/>
            <a:r>
              <a:rPr lang="de-DE" dirty="0"/>
              <a:t>Sprechtempo</a:t>
            </a:r>
          </a:p>
          <a:p>
            <a:pPr lvl="1"/>
            <a:r>
              <a:rPr lang="de-DE" dirty="0"/>
              <a:t>etc.</a:t>
            </a:r>
            <a:endParaRPr lang="de-AT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156FF8F-04E2-CFA7-A64C-2BC632433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44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087133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CC79AA-39EB-45DF-9D32-874B3C0ED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 Intonation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52596D8-30D8-401E-AF6B-C9D1681F42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b="1" dirty="0"/>
              <a:t>e Intonation</a:t>
            </a:r>
            <a:r>
              <a:rPr lang="de-DE" dirty="0"/>
              <a:t> = Verlauf der Sprechmelodie; Art und Weise, wie ein Satz stimmlich realisiert wird</a:t>
            </a:r>
          </a:p>
          <a:p>
            <a:r>
              <a:rPr lang="de-DE" b="1" dirty="0"/>
              <a:t>Intonationsmuster:</a:t>
            </a:r>
          </a:p>
          <a:p>
            <a:pPr lvl="1"/>
            <a:r>
              <a:rPr lang="de-DE" dirty="0"/>
              <a:t>fallende Melodie: Signal für Abgeschlossenheit (Aussagesatz)</a:t>
            </a:r>
          </a:p>
          <a:p>
            <a:pPr lvl="1"/>
            <a:r>
              <a:rPr lang="de-DE" dirty="0"/>
              <a:t>steigende Melodie: Signal für Frage (Frage)</a:t>
            </a:r>
          </a:p>
          <a:p>
            <a:pPr lvl="1"/>
            <a:r>
              <a:rPr lang="de-DE" dirty="0"/>
              <a:t>leicht fallender oder leicht steigender Melodieverlauf: Signal für Nichtabgeschlossenheit</a:t>
            </a:r>
            <a:endParaRPr lang="de-AT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FAA4623-4D08-E75F-0724-C919BD6BE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45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2418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4848E6-20E6-41B3-A9DA-151BCFAB5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 Wortbetonung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A415D00-6BF1-4835-9568-A1B4715FF0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der </a:t>
            </a:r>
            <a:r>
              <a:rPr lang="de-DE" b="1" dirty="0"/>
              <a:t>Wortakzent</a:t>
            </a:r>
            <a:r>
              <a:rPr lang="de-DE" dirty="0"/>
              <a:t> oder die </a:t>
            </a:r>
            <a:r>
              <a:rPr lang="de-DE" b="1" dirty="0"/>
              <a:t>Wortbetonung</a:t>
            </a:r>
            <a:r>
              <a:rPr lang="de-DE" dirty="0"/>
              <a:t>: lautliche Hervorhebung einer Silbe einer mehrsilbigen Wortform</a:t>
            </a:r>
          </a:p>
          <a:p>
            <a:r>
              <a:rPr lang="de-DE" dirty="0"/>
              <a:t>in längeren oder zusammengesetzten Wörtern kann es einen </a:t>
            </a:r>
            <a:r>
              <a:rPr lang="de-DE" b="1" dirty="0"/>
              <a:t>Haupt-</a:t>
            </a:r>
            <a:r>
              <a:rPr lang="de-DE" dirty="0"/>
              <a:t> und einen oder mehrere </a:t>
            </a:r>
            <a:r>
              <a:rPr lang="de-DE" b="1" dirty="0"/>
              <a:t>Nebenakzente</a:t>
            </a:r>
            <a:r>
              <a:rPr lang="de-DE" dirty="0"/>
              <a:t> geben</a:t>
            </a:r>
          </a:p>
          <a:p>
            <a:pPr lvl="1"/>
            <a:r>
              <a:rPr lang="de-DE" dirty="0"/>
              <a:t>[ˈ</a:t>
            </a:r>
            <a:r>
              <a:rPr lang="de-DE" dirty="0" err="1"/>
              <a:t>voːnˌhaʊ̯s</a:t>
            </a:r>
            <a:r>
              <a:rPr lang="de-DE" dirty="0"/>
              <a:t>] </a:t>
            </a:r>
          </a:p>
          <a:p>
            <a:pPr lvl="1"/>
            <a:r>
              <a:rPr lang="de-DE" dirty="0"/>
              <a:t>[ˈ</a:t>
            </a:r>
            <a:r>
              <a:rPr lang="de-DE" dirty="0" err="1"/>
              <a:t>apˌlaʊ̯fn</a:t>
            </a:r>
            <a:r>
              <a:rPr lang="de-DE" dirty="0"/>
              <a:t>̩]</a:t>
            </a:r>
          </a:p>
          <a:p>
            <a:r>
              <a:rPr lang="de-DE" dirty="0"/>
              <a:t>verschiedene Grade der Betonung: hauptbetont, nebenbetont, unbetont</a:t>
            </a:r>
            <a:endParaRPr lang="de-AT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FFDD42E-3EBE-7FE5-E541-D0023D7CC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46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054112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E906A8-F8DB-4DD6-B221-CE20822DF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r Satzakzent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80AD985-CFE1-4343-BA8D-58D775F3AA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e-DE" dirty="0"/>
              <a:t>Hervorhebung einer Silbe, eines Wortes oder einer Wortgruppe durch </a:t>
            </a:r>
            <a:r>
              <a:rPr lang="de-DE" dirty="0" err="1"/>
              <a:t>Tonhöhenbewebung</a:t>
            </a:r>
            <a:r>
              <a:rPr lang="de-DE" dirty="0"/>
              <a:t>, Intensität und Dauer gegenüber dem Lautkontinuum des Satzes</a:t>
            </a:r>
          </a:p>
          <a:p>
            <a:r>
              <a:rPr lang="de-DE" dirty="0"/>
              <a:t>Silben, die einen Wortakzent tragen, können im Satz betont werden, das heißt, sie können den Satzakzent bekommen</a:t>
            </a:r>
          </a:p>
          <a:p>
            <a:r>
              <a:rPr lang="de-DE" dirty="0"/>
              <a:t>Satzakzent wird in sogenannten Tongruppen verwirklicht</a:t>
            </a:r>
          </a:p>
          <a:p>
            <a:r>
              <a:rPr lang="de-DE" dirty="0"/>
              <a:t>Tongruppe: besteht aus Takten mit einer betonten Silbe (Iktus) und darauffolgenden unbetonten Silben (‘Im </a:t>
            </a:r>
            <a:r>
              <a:rPr lang="de-DE" dirty="0" err="1"/>
              <a:t>mer</a:t>
            </a:r>
            <a:r>
              <a:rPr lang="de-DE" dirty="0"/>
              <a:t> / ‘mehr / ‘Leu </a:t>
            </a:r>
            <a:r>
              <a:rPr lang="de-DE" dirty="0" err="1"/>
              <a:t>te</a:t>
            </a:r>
            <a:r>
              <a:rPr lang="de-DE" dirty="0"/>
              <a:t> / ‘</a:t>
            </a:r>
            <a:r>
              <a:rPr lang="de-DE" dirty="0" err="1"/>
              <a:t>kom</a:t>
            </a:r>
            <a:r>
              <a:rPr lang="de-DE" dirty="0"/>
              <a:t> </a:t>
            </a:r>
            <a:r>
              <a:rPr lang="de-DE" dirty="0" err="1"/>
              <a:t>men</a:t>
            </a:r>
            <a:r>
              <a:rPr lang="de-DE" dirty="0"/>
              <a:t> in den / ‘Saal).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2E1E462-D688-7FB8-E7D9-07D80B1CC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47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703798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61C8A3-AD2E-4503-9C8B-2C0B94A98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Satzakzent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353B316-5CDA-45D4-A6EA-CA35D8575E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betonte Silben lexikalischer Wörter (Substantive, Adjektive, Verben, Adverbien) bekommen normalerweise den Satzakzent</a:t>
            </a:r>
          </a:p>
          <a:p>
            <a:r>
              <a:rPr lang="de-AT" dirty="0"/>
              <a:t>grammatische Wörter (= Funktionswörter) (Artikelwörter, Präpositionen, Hilfsverben, Konjunktionen, Modalpartikeln) bekommen in der Regel keinen Satzakzent, können aber hervorgehoben werden</a:t>
            </a:r>
          </a:p>
          <a:p>
            <a:endParaRPr lang="de-AT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24F3563-0B92-58DB-6ED8-D2EC32AAD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48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44802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06B667-5C06-4340-BDCF-394B50EF5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 Sprechgeschwindigkeit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1477CFC-21CF-46FD-9B9F-B6B543B95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normale Sprechgeschwindigkeit entspricht ungefähr einer Rate von fünf bis acht Silben pro Sekunde (= ca. zehn bis fünfzehn Laute pro Sekunde)</a:t>
            </a:r>
          </a:p>
          <a:p>
            <a:r>
              <a:rPr lang="de-DE" dirty="0"/>
              <a:t>bei sehr schnellem Sprechen: 400 Wörter pro Minute</a:t>
            </a:r>
          </a:p>
          <a:p>
            <a:r>
              <a:rPr lang="de-DE" dirty="0"/>
              <a:t>Sprechtempo ist stark von der Sprechsituation abhängig</a:t>
            </a:r>
            <a:endParaRPr lang="de-AT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5088929-F5EF-A9FE-15B6-F5EC3AAB1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49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711689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29198C-8D43-4020-AC1E-2345EBFC5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 Sprechgeschwindigkeit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FA83384-8AD2-4268-B6B7-3299598C18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Sprechtempo ist Spiegel der Denk- und Gefühlsabläufe, Ausdruck innerer Bewegung</a:t>
            </a:r>
          </a:p>
          <a:p>
            <a:r>
              <a:rPr lang="de-DE" dirty="0"/>
              <a:t>Sprechtempo steigt an, wenn Sprecher/innen überzeugen wollen</a:t>
            </a:r>
          </a:p>
          <a:p>
            <a:r>
              <a:rPr lang="de-DE" dirty="0"/>
              <a:t>Neues und für Gesprächspartner/innen Wichtiges wird langsamer gesprochen, temporale Struktur des Redestroms folgt meist den Prinzipien der inhaltlichen Sprachgestaltung</a:t>
            </a:r>
            <a:endParaRPr lang="de-AT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8B3221B-7295-57BF-5393-172EBE510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50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13477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8428E0-9A24-4D83-B4A9-ED86F265E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/>
              <a:t>e Pause /-n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D0DD046-2C86-4218-A72D-106367CEC0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Pause = zeitweiliges Anhalten, Unterbrechen des Redestroms zur</a:t>
            </a:r>
          </a:p>
          <a:p>
            <a:r>
              <a:rPr lang="de-DE" dirty="0"/>
              <a:t>Gestaltung und Gliederung der Rede; aufmerksamkeitssteuernde Funktion</a:t>
            </a:r>
          </a:p>
          <a:p>
            <a:r>
              <a:rPr lang="de-DE" dirty="0"/>
              <a:t>dieselben Texte werden von unterschiedlichen Sprecher/innen mit unterschiedlicher Pausenverteilung produziert</a:t>
            </a:r>
          </a:p>
          <a:p>
            <a:r>
              <a:rPr lang="de-DE" dirty="0"/>
              <a:t>dazu kommen noch individuelle Atempausen</a:t>
            </a:r>
            <a:endParaRPr lang="de-AT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7F2CDFB-AAC7-9F8E-F010-B4C744DA7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51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804303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E76988-6DBE-47AE-BF18-49DE40775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/>
              <a:t>e </a:t>
            </a:r>
            <a:r>
              <a:rPr lang="de-AT" dirty="0" err="1"/>
              <a:t>Koartikulation</a:t>
            </a:r>
            <a:r>
              <a:rPr lang="de-AT" dirty="0"/>
              <a:t> / -en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386AA33-ABD6-4CCB-80E6-3749E09A6E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parallel verlaufende antizipierende (vorwegnehmende) Bewegungen bei der Artikulation</a:t>
            </a:r>
          </a:p>
          <a:p>
            <a:r>
              <a:rPr lang="de-DE" dirty="0"/>
              <a:t>Artikulationsorgane begeben sich während der Bildung eines Lautes bereits in die Stellung des folgenden Lautes</a:t>
            </a:r>
          </a:p>
          <a:p>
            <a:r>
              <a:rPr lang="de-DE" dirty="0"/>
              <a:t>einzelne Bewegungsabläufe sind beim Sprechen ineinander verzahnt, bilden komplexe Verläufe</a:t>
            </a:r>
            <a:endParaRPr lang="de-AT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A07785D-A0E5-FEF8-6A9D-320494047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52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032600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39B68A-B6CA-4D6A-A12B-6E9C97588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/>
              <a:t>e </a:t>
            </a:r>
            <a:r>
              <a:rPr lang="de-AT" dirty="0" err="1"/>
              <a:t>Koartikulation</a:t>
            </a:r>
            <a:r>
              <a:rPr lang="de-AT" dirty="0"/>
              <a:t> / -en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353D9D4-FEB3-484F-845E-4DC887776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• Lippenrundung bei [g] von &lt;Glück&gt;</a:t>
            </a:r>
          </a:p>
          <a:p>
            <a:endParaRPr lang="de-DE" dirty="0"/>
          </a:p>
          <a:p>
            <a:r>
              <a:rPr lang="de-DE" dirty="0"/>
              <a:t>• &lt;Schiff&gt; x &lt;Schuh&gt;</a:t>
            </a:r>
            <a:endParaRPr lang="de-AT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69102DD-C71B-B73A-9658-728072497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53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8974979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2D5C28-8E47-4690-A9F2-26B5FB70F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 Assimilation / -en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27D1ED7-8DAE-408A-9F89-38C55B7113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kann auch zu einem fixen Lautwandel führen</a:t>
            </a:r>
          </a:p>
          <a:p>
            <a:endParaRPr lang="de-DE" dirty="0"/>
          </a:p>
          <a:p>
            <a:r>
              <a:rPr lang="de-DE" dirty="0"/>
              <a:t>das Präfix &lt;</a:t>
            </a:r>
            <a:r>
              <a:rPr lang="de-DE" dirty="0" err="1"/>
              <a:t>ent</a:t>
            </a:r>
            <a:r>
              <a:rPr lang="de-DE" dirty="0"/>
              <a:t>-&gt; mit nachfolgendem &lt;f&gt; hat sich durch eine regressive Kontaktassimilation in einigen Fällen zu &lt;</a:t>
            </a:r>
            <a:r>
              <a:rPr lang="de-DE" dirty="0" err="1"/>
              <a:t>emp</a:t>
            </a:r>
            <a:r>
              <a:rPr lang="de-DE" dirty="0"/>
              <a:t>-&gt; entwickelt (&lt;empfangen&gt;, &lt;empfehlen&gt;)</a:t>
            </a:r>
            <a:endParaRPr lang="de-AT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EB36990-6805-5F97-4EB9-885883FEA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54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7800157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09C330-CCE3-4868-AD0F-22D88CA5B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/>
              <a:t>e Assimilation / -en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55B3BA-EA1A-4270-AC09-9EE80B0A5F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AT" b="1" dirty="0"/>
              <a:t>regressive Assimilation</a:t>
            </a:r>
          </a:p>
          <a:p>
            <a:r>
              <a:rPr lang="de-AT" b="1" dirty="0"/>
              <a:t>reziproke Assimilation: </a:t>
            </a:r>
            <a:r>
              <a:rPr lang="de-AT" dirty="0"/>
              <a:t>Wechselseitige Beeinflussung zweier Laute</a:t>
            </a:r>
          </a:p>
          <a:p>
            <a:pPr lvl="1"/>
            <a:r>
              <a:rPr lang="de-AT" dirty="0"/>
              <a:t>&lt;haben&gt; ['</a:t>
            </a:r>
            <a:r>
              <a:rPr lang="de-AT" dirty="0" err="1"/>
              <a:t>ha:bn</a:t>
            </a:r>
            <a:r>
              <a:rPr lang="de-AT" dirty="0"/>
              <a:t>̩] &gt; ['</a:t>
            </a:r>
            <a:r>
              <a:rPr lang="de-AT" dirty="0" err="1"/>
              <a:t>ha:bm</a:t>
            </a:r>
            <a:r>
              <a:rPr lang="de-AT" dirty="0"/>
              <a:t>,] (&gt; [</a:t>
            </a:r>
            <a:r>
              <a:rPr lang="de-AT" dirty="0" err="1"/>
              <a:t>ha:m</a:t>
            </a:r>
            <a:r>
              <a:rPr lang="de-AT" dirty="0"/>
              <a:t>,]) &gt; [</a:t>
            </a:r>
            <a:r>
              <a:rPr lang="de-AT" dirty="0" err="1"/>
              <a:t>ha:m</a:t>
            </a:r>
            <a:r>
              <a:rPr lang="de-AT" dirty="0"/>
              <a:t>,] ugs.)</a:t>
            </a:r>
          </a:p>
          <a:p>
            <a:r>
              <a:rPr lang="de-AT" b="1" dirty="0"/>
              <a:t>progressive Assimilation: </a:t>
            </a:r>
            <a:r>
              <a:rPr lang="de-AT" dirty="0"/>
              <a:t>Angleichung des Folgelauts; die Merkmale des ersten Lauts werden beibehalten und der zweite Laut wird diesem ähnlich: mhd. &lt;</a:t>
            </a:r>
            <a:r>
              <a:rPr lang="de-AT" dirty="0" err="1"/>
              <a:t>zimber</a:t>
            </a:r>
            <a:r>
              <a:rPr lang="de-AT" dirty="0"/>
              <a:t>&gt; &gt; nhd. &lt;Zimmer&gt;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3752CAE-090C-5668-30B7-40336AF35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55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151543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3ED6EA-3F35-4AC0-B1B8-8B0DA695E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 Assimilation / -en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7A1FC72-D722-4690-8B15-CE585B29CE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b="1" dirty="0"/>
              <a:t>Nahassimilation</a:t>
            </a:r>
            <a:r>
              <a:rPr lang="de-AT" dirty="0"/>
              <a:t> / </a:t>
            </a:r>
            <a:r>
              <a:rPr lang="de-AT" b="1" dirty="0"/>
              <a:t>Kontaktassimilation</a:t>
            </a:r>
            <a:r>
              <a:rPr lang="de-AT" dirty="0"/>
              <a:t>: die betroffenen Laute sind in unmittelbarem Kontakt</a:t>
            </a:r>
          </a:p>
          <a:p>
            <a:endParaRPr lang="de-AT" dirty="0"/>
          </a:p>
          <a:p>
            <a:r>
              <a:rPr lang="de-AT" b="1" dirty="0"/>
              <a:t>Fernassimilation</a:t>
            </a:r>
            <a:r>
              <a:rPr lang="de-AT" dirty="0"/>
              <a:t> / </a:t>
            </a:r>
            <a:r>
              <a:rPr lang="de-AT" b="1" dirty="0"/>
              <a:t>Distanzassimilation</a:t>
            </a:r>
            <a:r>
              <a:rPr lang="de-AT" dirty="0"/>
              <a:t>: die betroffenen Laute sind in keinem unmittelbarem Kontakt: ahd. </a:t>
            </a:r>
            <a:r>
              <a:rPr lang="de-AT"/>
              <a:t>gast </a:t>
            </a:r>
            <a:r>
              <a:rPr lang="de-AT" dirty="0"/>
              <a:t>&gt; </a:t>
            </a:r>
            <a:r>
              <a:rPr lang="de-AT" dirty="0" err="1"/>
              <a:t>gesti</a:t>
            </a:r>
            <a:endParaRPr lang="de-AT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464EE58-C037-D5AF-DE08-2245B7238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56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5085965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ACAA94-D942-4823-B470-DA810F390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r Sprechrhythmus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114BB62-85F0-48DC-9B96-E9F5BE4C12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DE" dirty="0"/>
          </a:p>
          <a:p>
            <a:r>
              <a:rPr lang="de-DE" dirty="0"/>
              <a:t>germanische Sprachen Staccato-Gehöreindruck</a:t>
            </a:r>
          </a:p>
          <a:p>
            <a:r>
              <a:rPr lang="de-DE" dirty="0"/>
              <a:t>romanische Sprachen: plastischerer Eindruck(Beispiel Französisch: eine Tongruppe [eine Phrase] in der Regel nur einen Satzakzent)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2BE0C81-34CF-E13F-C37E-1E9D5F879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57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880505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B59CB8-C16B-4D59-8A5E-E9256DCAA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R Sprechrhythmus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CB64E3E-E72F-4D9E-9FB0-2ACB6E36B9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e-DE" dirty="0"/>
              <a:t>Rhythmus scheint mit der menschlichen Biologie fest verbunden zu sein (Lebensfunktionen und die Physiologie des Menschen haben oft rhythmischen Charakter – z.B. Pulsschlag, Atmen...)</a:t>
            </a:r>
          </a:p>
          <a:p>
            <a:endParaRPr lang="de-DE" dirty="0"/>
          </a:p>
          <a:p>
            <a:r>
              <a:rPr lang="de-DE" dirty="0" err="1"/>
              <a:t>Isochronie</a:t>
            </a:r>
            <a:r>
              <a:rPr lang="de-DE" dirty="0"/>
              <a:t>-Hypothese</a:t>
            </a:r>
          </a:p>
          <a:p>
            <a:pPr lvl="1"/>
            <a:r>
              <a:rPr lang="de-DE" dirty="0"/>
              <a:t>Deutsch und andere germanische Sprachen (wie Englisch, Dänisch und Niederländisch) gehören zu den sogenannten akzentzählenden Sprachen (aber auch slawische Sprachen wie Russisch): Zeit zwischen betonten Silben ist gleich</a:t>
            </a:r>
          </a:p>
          <a:p>
            <a:pPr marL="0" indent="0">
              <a:buNone/>
            </a:pPr>
            <a:endParaRPr lang="de-DE" dirty="0"/>
          </a:p>
          <a:p>
            <a:pPr lvl="1"/>
            <a:r>
              <a:rPr lang="de-DE" dirty="0"/>
              <a:t>Französisch, Italienisch, Finnisch:  in den silbenzählenden Sprachen hängt die Länge des Sprechtaktes von der Zahl der Silben ab, diese sind in etwas gleich lang</a:t>
            </a:r>
          </a:p>
          <a:p>
            <a:endParaRPr lang="de-AT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E0F6ED4-36C6-8C1F-88A9-695F06004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58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2065502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55AE58-EA4A-EDB3-B404-BAAFD5659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Literatur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0CE21C3-ED45-15E6-4A3D-4203BFD4C0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DIELING, H.; HIRSCHFELD, U. </a:t>
            </a:r>
            <a:r>
              <a:rPr lang="cs-C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Phonetik</a:t>
            </a: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lehren</a:t>
            </a: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und</a:t>
            </a: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lernen</a:t>
            </a: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cs-C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Berlin</a:t>
            </a: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cs-C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Langenscheidt</a:t>
            </a: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2000. ISBN-10 3126065031.</a:t>
            </a:r>
          </a:p>
          <a:p>
            <a:endParaRPr lang="cs-CZ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DUDENREDAKTION. </a:t>
            </a:r>
            <a:r>
              <a:rPr lang="cs-C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Aussprachewörterbuch</a:t>
            </a: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cs-C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Wörterbuch</a:t>
            </a: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der </a:t>
            </a:r>
            <a:r>
              <a:rPr lang="cs-C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deutschen</a:t>
            </a: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Standardaussprache</a:t>
            </a: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14. vyd. Mannheim [</a:t>
            </a:r>
            <a:r>
              <a:rPr lang="cs-C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etc</a:t>
            </a: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.]: </a:t>
            </a:r>
            <a:r>
              <a:rPr lang="cs-CZ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Dudenverlag</a:t>
            </a: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2015. ISBN-10 9783411040674.</a:t>
            </a:r>
          </a:p>
          <a:p>
            <a:endParaRPr lang="de-A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cs-CZ" sz="1800">
                <a:latin typeface="Times New Roman" panose="02020603050405020304" pitchFamily="18" charset="0"/>
                <a:cs typeface="Times New Roman" panose="02020603050405020304" pitchFamily="18" charset="0"/>
              </a:rPr>
              <a:t>HIRSCHFELD</a:t>
            </a:r>
            <a:r>
              <a:rPr 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U. </a:t>
            </a:r>
            <a:r>
              <a:rPr lang="cs-CZ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Phonothek</a:t>
            </a:r>
            <a:r>
              <a:rPr 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intensiv</a:t>
            </a:r>
            <a:r>
              <a:rPr 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cs-CZ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Berlin</a:t>
            </a:r>
            <a:r>
              <a:rPr 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cs-CZ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Langenscheidt</a:t>
            </a:r>
            <a:r>
              <a:rPr 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2013. ISBN-10 </a:t>
            </a:r>
            <a:r>
              <a:rPr lang="de-A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3126063853</a:t>
            </a:r>
            <a:r>
              <a:rPr 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cs-CZ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A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MINIFIE, F. D.; HIXON, Th. J.; WILLIAMS, F. (Eds.). Normal </a:t>
            </a:r>
            <a:r>
              <a:rPr lang="de-AT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aspects</a:t>
            </a:r>
            <a:r>
              <a:rPr lang="de-A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AT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A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AT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speech</a:t>
            </a:r>
            <a:r>
              <a:rPr lang="de-A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AT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hearing</a:t>
            </a:r>
            <a:r>
              <a:rPr lang="de-A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de-AT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language</a:t>
            </a:r>
            <a:r>
              <a:rPr lang="de-A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AT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Englewood</a:t>
            </a:r>
            <a:r>
              <a:rPr lang="de-A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Cliffs, NJ: Prentice-Hall 1973. ISBN 0-1362.3702-09.</a:t>
            </a:r>
          </a:p>
          <a:p>
            <a:endParaRPr lang="de-AT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A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N.N. </a:t>
            </a:r>
            <a:r>
              <a:rPr lang="de-AT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eLAUT</a:t>
            </a:r>
            <a:r>
              <a:rPr lang="de-A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Phonetische Beschreibung einzelner Sprachen. Online: </a:t>
            </a:r>
            <a:r>
              <a:rPr lang="de-DE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https://www.coli.uni-saarland.de/elaut/Languages_Sites/sampaDeutsch.htm</a:t>
            </a:r>
            <a:r>
              <a:rPr lang="de-DE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[20.04.2022]</a:t>
            </a:r>
          </a:p>
          <a:p>
            <a:endParaRPr lang="de-AT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AT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PETER, E. Germanistische Sprachwissenschaft. Weinheim: UTB, 2011. ISBN-10 3825225410.</a:t>
            </a:r>
          </a:p>
          <a:p>
            <a:endParaRPr lang="de-AT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AT" sz="1400" dirty="0"/>
          </a:p>
          <a:p>
            <a:endParaRPr lang="de-AT" sz="1400" b="0" i="0" u="none" strike="noStrike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endParaRPr lang="de-AT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C9A85B3-9077-265E-BCCB-D40C302FC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C06F2-DB09-400B-BEB5-C2D3A702D571}" type="slidenum">
              <a:rPr lang="de-AT" smtClean="0"/>
              <a:t>59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78676017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rganisch">
  <a:themeElements>
    <a:clrScheme name="Organisch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sch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sc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2496</Words>
  <Application>Microsoft Macintosh PowerPoint</Application>
  <PresentationFormat>Breitbild</PresentationFormat>
  <Paragraphs>336</Paragraphs>
  <Slides>59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59</vt:i4>
      </vt:variant>
    </vt:vector>
  </HeadingPairs>
  <TitlesOfParts>
    <vt:vector size="66" baseType="lpstr">
      <vt:lpstr>Arial</vt:lpstr>
      <vt:lpstr>Calibri</vt:lpstr>
      <vt:lpstr>Calibri Light</vt:lpstr>
      <vt:lpstr>Garamond</vt:lpstr>
      <vt:lpstr>Times New Roman</vt:lpstr>
      <vt:lpstr>Office</vt:lpstr>
      <vt:lpstr>Organisch</vt:lpstr>
      <vt:lpstr>PowerPoint-Präsentation</vt:lpstr>
      <vt:lpstr>Phonetik: Vorlesung</vt:lpstr>
      <vt:lpstr>Vokale</vt:lpstr>
      <vt:lpstr>Ebenen der Sprache</vt:lpstr>
      <vt:lpstr>s Graph, s Graphem, s Phon</vt:lpstr>
      <vt:lpstr>e Phonetik</vt:lpstr>
      <vt:lpstr>e Artikulatorische Phonetik</vt:lpstr>
      <vt:lpstr>e Akustische Phonetik</vt:lpstr>
      <vt:lpstr>e Auditive/perzeptive Phonetik</vt:lpstr>
      <vt:lpstr>e Phonologie</vt:lpstr>
      <vt:lpstr>s Phonem, s Allophon</vt:lpstr>
      <vt:lpstr>Ein Laut ist kein Buchstabe, ein Buchstabe kein Laut</vt:lpstr>
      <vt:lpstr>Phon vs. Graph</vt:lpstr>
      <vt:lpstr>Basisgraphem</vt:lpstr>
      <vt:lpstr>Basisgraphem</vt:lpstr>
      <vt:lpstr>Vokale und Konsonanten</vt:lpstr>
      <vt:lpstr>Konsonanten </vt:lpstr>
      <vt:lpstr>PowerPoint-Präsentation</vt:lpstr>
      <vt:lpstr>PowerPoint-Präsentation</vt:lpstr>
      <vt:lpstr>r Artikulationsort</vt:lpstr>
      <vt:lpstr>                        Artikulationsorte</vt:lpstr>
      <vt:lpstr>s Artikulationsorgan</vt:lpstr>
      <vt:lpstr>Artikulationsorgane</vt:lpstr>
      <vt:lpstr>Konsonanten</vt:lpstr>
      <vt:lpstr>PowerPoint-Präsentation</vt:lpstr>
      <vt:lpstr>Nasale</vt:lpstr>
      <vt:lpstr>Plosive</vt:lpstr>
      <vt:lpstr>Vibranten</vt:lpstr>
      <vt:lpstr>Frikative</vt:lpstr>
      <vt:lpstr>Approximanten</vt:lpstr>
      <vt:lpstr>Lateralapproximanten</vt:lpstr>
      <vt:lpstr>Affrikaten</vt:lpstr>
      <vt:lpstr>Vokale und Konsonanten</vt:lpstr>
      <vt:lpstr>PowerPoint-Präsentation</vt:lpstr>
      <vt:lpstr>s Vokaltrapez /-e</vt:lpstr>
      <vt:lpstr> r Vokal /-e</vt:lpstr>
      <vt:lpstr>e Artikulationsstelle</vt:lpstr>
      <vt:lpstr>e Zungenhöhe /-n</vt:lpstr>
      <vt:lpstr>e Lippenstellung / -en </vt:lpstr>
      <vt:lpstr>Beschreibung der Vokale </vt:lpstr>
      <vt:lpstr>e Sekundäre Modifikation / -en</vt:lpstr>
      <vt:lpstr>e Nasalierung / -n</vt:lpstr>
      <vt:lpstr>e Spannung</vt:lpstr>
      <vt:lpstr>Suprasegmentalia</vt:lpstr>
      <vt:lpstr>e Intonation</vt:lpstr>
      <vt:lpstr>e Wortbetonung</vt:lpstr>
      <vt:lpstr>r Satzakzent</vt:lpstr>
      <vt:lpstr>Satzakzent</vt:lpstr>
      <vt:lpstr>e Sprechgeschwindigkeit</vt:lpstr>
      <vt:lpstr>e Sprechgeschwindigkeit</vt:lpstr>
      <vt:lpstr>e Pause /-n</vt:lpstr>
      <vt:lpstr>e Koartikulation / -en</vt:lpstr>
      <vt:lpstr>e Koartikulation / -en</vt:lpstr>
      <vt:lpstr>e Assimilation / -en</vt:lpstr>
      <vt:lpstr>e Assimilation / -en</vt:lpstr>
      <vt:lpstr>e Assimilation / -en</vt:lpstr>
      <vt:lpstr>r Sprechrhythmus</vt:lpstr>
      <vt:lpstr>R Sprechrhythmus</vt:lpstr>
      <vt:lpstr>Literatur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Fonetik 1.10.2020</dc:title>
  <dc:creator>Jirka</dc:creator>
  <cp:lastModifiedBy>Jürgen Ehrenmüller</cp:lastModifiedBy>
  <cp:revision>25</cp:revision>
  <dcterms:created xsi:type="dcterms:W3CDTF">2020-10-01T13:25:39Z</dcterms:created>
  <dcterms:modified xsi:type="dcterms:W3CDTF">2023-03-13T11:30:15Z</dcterms:modified>
</cp:coreProperties>
</file>