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2"/>
  </p:notesMasterIdLst>
  <p:sldIdLst>
    <p:sldId id="434" r:id="rId2"/>
    <p:sldId id="433" r:id="rId3"/>
    <p:sldId id="334" r:id="rId4"/>
    <p:sldId id="337" r:id="rId5"/>
    <p:sldId id="338" r:id="rId6"/>
    <p:sldId id="339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49" r:id="rId16"/>
    <p:sldId id="350" r:id="rId17"/>
    <p:sldId id="351" r:id="rId18"/>
    <p:sldId id="352" r:id="rId19"/>
    <p:sldId id="355" r:id="rId20"/>
    <p:sldId id="35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44" autoAdjust="0"/>
    <p:restoredTop sz="61939" autoAdjust="0"/>
  </p:normalViewPr>
  <p:slideViewPr>
    <p:cSldViewPr snapToGrid="0">
      <p:cViewPr varScale="1">
        <p:scale>
          <a:sx n="54" d="100"/>
          <a:sy n="54" d="100"/>
        </p:scale>
        <p:origin x="17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AEFB4-7DC0-40BE-88CD-24AAC1047D1E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2EA78-7700-440D-A278-D0609995CAB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110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 dirty="0" smtClean="0"/>
          </a:p>
        </p:txBody>
      </p:sp>
      <p:sp>
        <p:nvSpPr>
          <p:cNvPr id="37892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5F3AF2-5E93-4E82-A82B-B78B56405163}" type="slidenum">
              <a:rPr lang="cs-CZ" altLang="cs-CZ"/>
              <a:pPr>
                <a:spcBef>
                  <a:spcPct val="0"/>
                </a:spcBef>
              </a:pPr>
              <a:t>2</a:t>
            </a:fld>
            <a:endParaRPr lang="cs-CZ" altLang="cs-CZ" dirty="0"/>
          </a:p>
        </p:txBody>
      </p:sp>
    </p:spTree>
    <p:extLst>
      <p:ext uri="{BB962C8B-B14F-4D97-AF65-F5344CB8AC3E}">
        <p14:creationId xmlns:p14="http://schemas.microsoft.com/office/powerpoint/2010/main" val="2048816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6103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3128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54893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3898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20081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13592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178202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6462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04745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 smtClean="0"/>
              <a:t>pohřeb do rakve</a:t>
            </a:r>
          </a:p>
          <a:p>
            <a:r>
              <a:rPr lang="cs-CZ" sz="1200" dirty="0" smtClean="0"/>
              <a:t>30 %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13591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Walker. Věk a pohlaví.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5633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mikroexkavace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3390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54A9E-933E-435E-9870-4A96F7857BF4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2892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214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4.pn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1163215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Nadpis 1"/>
          <p:cNvSpPr>
            <a:spLocks noGrp="1"/>
          </p:cNvSpPr>
          <p:nvPr>
            <p:ph type="title"/>
          </p:nvPr>
        </p:nvSpPr>
        <p:spPr>
          <a:xfrm>
            <a:off x="796428" y="2331293"/>
            <a:ext cx="9612971" cy="1810563"/>
          </a:xfrm>
        </p:spPr>
        <p:txBody>
          <a:bodyPr>
            <a:normAutofit/>
          </a:bodyPr>
          <a:lstStyle/>
          <a:p>
            <a:pPr eaLnBrk="1" hangingPunct="1"/>
            <a:r>
              <a:rPr lang="cs-CZ" altLang="cs-CZ" sz="4400" dirty="0" smtClean="0"/>
              <a:t>Reprezentativnost kosterních souborů</a:t>
            </a:r>
          </a:p>
        </p:txBody>
      </p:sp>
    </p:spTree>
    <p:extLst>
      <p:ext uri="{BB962C8B-B14F-4D97-AF65-F5344CB8AC3E}">
        <p14:creationId xmlns:p14="http://schemas.microsoft.com/office/powerpoint/2010/main" val="340679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dnadpis 5"/>
          <p:cNvSpPr>
            <a:spLocks noGrp="1"/>
          </p:cNvSpPr>
          <p:nvPr>
            <p:ph type="subTitle" idx="1"/>
          </p:nvPr>
        </p:nvSpPr>
        <p:spPr>
          <a:xfrm>
            <a:off x="2787629" y="2670726"/>
            <a:ext cx="6400800" cy="1752600"/>
          </a:xfrm>
        </p:spPr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FF0000"/>
                </a:solidFill>
              </a:rPr>
              <a:t>Odpovídají parametry kosterního souboru parametrům živé populace?</a:t>
            </a:r>
            <a:endParaRPr lang="cs-CZ" sz="2800" dirty="0">
              <a:solidFill>
                <a:srgbClr val="FF0000"/>
              </a:solidFill>
            </a:endParaRPr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69782" y="21474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1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9" name="Picture 7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2276475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0" name="Picture 8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025" y="2133600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1" name="Picture 9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8" y="2151063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2" name="Picture 10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50" y="2366963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3" name="Picture 11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13" y="2276475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4" name="Picture 12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75" y="2420938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5" name="Picture 13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275" y="2060575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6" name="Picture 14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2276475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7" name="Picture 15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2511425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89" name="Picture 17" descr="skelet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4510089"/>
            <a:ext cx="481012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90" name="Picture 18" descr="skelet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963" y="4437064"/>
            <a:ext cx="481012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91" name="Picture 19" descr="skelet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63" y="4506914"/>
            <a:ext cx="481012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93" name="Picture 21" descr="skelet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476" y="4581526"/>
            <a:ext cx="481013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95" name="Picture 23" descr="skelet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4510089"/>
            <a:ext cx="481013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96" name="Picture 24" descr="skelet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1" y="4652964"/>
            <a:ext cx="481013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98" name="Picture 26" descr="skelet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26" y="4581526"/>
            <a:ext cx="481013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099" name="Picture 27" descr="skelet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8" y="4581526"/>
            <a:ext cx="481012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100" name="Line 28"/>
          <p:cNvSpPr>
            <a:spLocks noChangeShapeType="1"/>
          </p:cNvSpPr>
          <p:nvPr/>
        </p:nvSpPr>
        <p:spPr bwMode="auto">
          <a:xfrm>
            <a:off x="2855913" y="3429001"/>
            <a:ext cx="0" cy="792163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1101" name="Line 29"/>
          <p:cNvSpPr>
            <a:spLocks noChangeShapeType="1"/>
          </p:cNvSpPr>
          <p:nvPr/>
        </p:nvSpPr>
        <p:spPr bwMode="auto">
          <a:xfrm>
            <a:off x="3575050" y="3357563"/>
            <a:ext cx="0" cy="792162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pic>
        <p:nvPicPr>
          <p:cNvPr id="131102" name="Picture 30" descr="skelet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976" y="4510089"/>
            <a:ext cx="481013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103" name="Line 31"/>
          <p:cNvSpPr>
            <a:spLocks noChangeShapeType="1"/>
          </p:cNvSpPr>
          <p:nvPr/>
        </p:nvSpPr>
        <p:spPr bwMode="auto">
          <a:xfrm>
            <a:off x="4511675" y="3429001"/>
            <a:ext cx="0" cy="792163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1104" name="Line 32"/>
          <p:cNvSpPr>
            <a:spLocks noChangeShapeType="1"/>
          </p:cNvSpPr>
          <p:nvPr/>
        </p:nvSpPr>
        <p:spPr bwMode="auto">
          <a:xfrm>
            <a:off x="5232400" y="3573463"/>
            <a:ext cx="0" cy="792162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1105" name="Line 33"/>
          <p:cNvSpPr>
            <a:spLocks noChangeShapeType="1"/>
          </p:cNvSpPr>
          <p:nvPr/>
        </p:nvSpPr>
        <p:spPr bwMode="auto">
          <a:xfrm>
            <a:off x="6096000" y="3573463"/>
            <a:ext cx="0" cy="792162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1106" name="Line 34"/>
          <p:cNvSpPr>
            <a:spLocks noChangeShapeType="1"/>
          </p:cNvSpPr>
          <p:nvPr/>
        </p:nvSpPr>
        <p:spPr bwMode="auto">
          <a:xfrm>
            <a:off x="6816725" y="3644901"/>
            <a:ext cx="0" cy="792163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1107" name="Line 35"/>
          <p:cNvSpPr>
            <a:spLocks noChangeShapeType="1"/>
          </p:cNvSpPr>
          <p:nvPr/>
        </p:nvSpPr>
        <p:spPr bwMode="auto">
          <a:xfrm>
            <a:off x="7680325" y="3502026"/>
            <a:ext cx="0" cy="792163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1108" name="Line 36"/>
          <p:cNvSpPr>
            <a:spLocks noChangeShapeType="1"/>
          </p:cNvSpPr>
          <p:nvPr/>
        </p:nvSpPr>
        <p:spPr bwMode="auto">
          <a:xfrm>
            <a:off x="8472488" y="3573463"/>
            <a:ext cx="0" cy="792162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1109" name="Line 37"/>
          <p:cNvSpPr>
            <a:spLocks noChangeShapeType="1"/>
          </p:cNvSpPr>
          <p:nvPr/>
        </p:nvSpPr>
        <p:spPr bwMode="auto">
          <a:xfrm>
            <a:off x="9336088" y="3573463"/>
            <a:ext cx="0" cy="792162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1110" name="Text Box 38"/>
          <p:cNvSpPr txBox="1">
            <a:spLocks noChangeArrowheads="1"/>
          </p:cNvSpPr>
          <p:nvPr/>
        </p:nvSpPr>
        <p:spPr bwMode="auto">
          <a:xfrm>
            <a:off x="2640013" y="5651500"/>
            <a:ext cx="473206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cs-CZ" sz="2300" dirty="0"/>
              <a:t>M</a:t>
            </a:r>
          </a:p>
        </p:txBody>
      </p:sp>
      <p:sp>
        <p:nvSpPr>
          <p:cNvPr id="131111" name="Text Box 39"/>
          <p:cNvSpPr txBox="1">
            <a:spLocks noChangeArrowheads="1"/>
          </p:cNvSpPr>
          <p:nvPr/>
        </p:nvSpPr>
        <p:spPr bwMode="auto">
          <a:xfrm>
            <a:off x="3365500" y="5589588"/>
            <a:ext cx="473206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cs-CZ" sz="2300" dirty="0"/>
              <a:t>M</a:t>
            </a:r>
          </a:p>
        </p:txBody>
      </p:sp>
      <p:sp>
        <p:nvSpPr>
          <p:cNvPr id="131112" name="Text Box 40"/>
          <p:cNvSpPr txBox="1">
            <a:spLocks noChangeArrowheads="1"/>
          </p:cNvSpPr>
          <p:nvPr/>
        </p:nvSpPr>
        <p:spPr bwMode="auto">
          <a:xfrm>
            <a:off x="4224338" y="5661025"/>
            <a:ext cx="473206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cs-CZ" sz="2300" dirty="0"/>
              <a:t>M</a:t>
            </a:r>
          </a:p>
        </p:txBody>
      </p:sp>
      <p:sp>
        <p:nvSpPr>
          <p:cNvPr id="131113" name="Text Box 41"/>
          <p:cNvSpPr txBox="1">
            <a:spLocks noChangeArrowheads="1"/>
          </p:cNvSpPr>
          <p:nvPr/>
        </p:nvSpPr>
        <p:spPr bwMode="auto">
          <a:xfrm>
            <a:off x="4948238" y="5661025"/>
            <a:ext cx="473206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cs-CZ" sz="2300" dirty="0"/>
              <a:t>M</a:t>
            </a:r>
          </a:p>
        </p:txBody>
      </p:sp>
      <p:sp>
        <p:nvSpPr>
          <p:cNvPr id="131114" name="Text Box 42"/>
          <p:cNvSpPr txBox="1">
            <a:spLocks noChangeArrowheads="1"/>
          </p:cNvSpPr>
          <p:nvPr/>
        </p:nvSpPr>
        <p:spPr bwMode="auto">
          <a:xfrm>
            <a:off x="5884863" y="5589588"/>
            <a:ext cx="473206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cs-CZ" sz="2300" dirty="0"/>
              <a:t>M</a:t>
            </a:r>
          </a:p>
        </p:txBody>
      </p:sp>
      <p:sp>
        <p:nvSpPr>
          <p:cNvPr id="131115" name="Text Box 43"/>
          <p:cNvSpPr txBox="1">
            <a:spLocks noChangeArrowheads="1"/>
          </p:cNvSpPr>
          <p:nvPr/>
        </p:nvSpPr>
        <p:spPr bwMode="auto">
          <a:xfrm>
            <a:off x="6672263" y="5722938"/>
            <a:ext cx="34176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cs-CZ" sz="2300" dirty="0"/>
              <a:t>F</a:t>
            </a:r>
          </a:p>
        </p:txBody>
      </p:sp>
      <p:sp>
        <p:nvSpPr>
          <p:cNvPr id="131116" name="Text Box 44"/>
          <p:cNvSpPr txBox="1">
            <a:spLocks noChangeArrowheads="1"/>
          </p:cNvSpPr>
          <p:nvPr/>
        </p:nvSpPr>
        <p:spPr bwMode="auto">
          <a:xfrm>
            <a:off x="7534275" y="5661025"/>
            <a:ext cx="34176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cs-CZ" sz="2300" dirty="0"/>
              <a:t>F</a:t>
            </a:r>
          </a:p>
        </p:txBody>
      </p:sp>
      <p:sp>
        <p:nvSpPr>
          <p:cNvPr id="131117" name="Text Box 45"/>
          <p:cNvSpPr txBox="1">
            <a:spLocks noChangeArrowheads="1"/>
          </p:cNvSpPr>
          <p:nvPr/>
        </p:nvSpPr>
        <p:spPr bwMode="auto">
          <a:xfrm>
            <a:off x="8328025" y="5661025"/>
            <a:ext cx="34176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cs-CZ" sz="2300" dirty="0"/>
              <a:t>F</a:t>
            </a:r>
          </a:p>
        </p:txBody>
      </p:sp>
      <p:sp>
        <p:nvSpPr>
          <p:cNvPr id="131118" name="Text Box 46"/>
          <p:cNvSpPr txBox="1">
            <a:spLocks noChangeArrowheads="1"/>
          </p:cNvSpPr>
          <p:nvPr/>
        </p:nvSpPr>
        <p:spPr bwMode="auto">
          <a:xfrm>
            <a:off x="9120188" y="5578475"/>
            <a:ext cx="34176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cs-CZ" sz="2300" dirty="0"/>
              <a:t>F</a:t>
            </a:r>
          </a:p>
        </p:txBody>
      </p:sp>
      <p:sp>
        <p:nvSpPr>
          <p:cNvPr id="131119" name="Text Box 47"/>
          <p:cNvSpPr txBox="1">
            <a:spLocks noChangeArrowheads="1"/>
          </p:cNvSpPr>
          <p:nvPr/>
        </p:nvSpPr>
        <p:spPr bwMode="auto">
          <a:xfrm>
            <a:off x="1595088" y="817561"/>
            <a:ext cx="9525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  <a:buFont typeface="Wingdings" pitchFamily="2" charset="2"/>
              <a:buNone/>
            </a:pPr>
            <a:r>
              <a:rPr lang="cs-CZ" sz="2000" dirty="0">
                <a:solidFill>
                  <a:srgbClr val="FF0000"/>
                </a:solidFill>
              </a:rPr>
              <a:t>Ideální</a:t>
            </a:r>
            <a:r>
              <a:rPr lang="cs-CZ" sz="2000" dirty="0"/>
              <a:t> vztah mezi živou populací a zkoumaným kosterním souborem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8018490" y="6142785"/>
            <a:ext cx="1514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 smtClean="0"/>
              <a:t>© Patrik </a:t>
            </a:r>
            <a:r>
              <a:rPr lang="cs-CZ" sz="1600" dirty="0" err="1" smtClean="0"/>
              <a:t>Galeta</a:t>
            </a:r>
            <a:endParaRPr lang="en-GB" sz="1600" dirty="0"/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21050" y="4394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1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38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9" name="Picture 3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2276475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0" name="Picture 4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025" y="2133600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1" name="Picture 5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188" y="2151063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2" name="Picture 6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50" y="2366963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3" name="Picture 7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13" y="2276475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4" name="Picture 8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675" y="2420938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5" name="Picture 9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275" y="2060575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6" name="Picture 10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9438" y="2276475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7" name="Picture 11" descr="hu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2511425"/>
            <a:ext cx="70485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69" name="Picture 13" descr="skelet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963" y="4437064"/>
            <a:ext cx="481012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72" name="Picture 16" descr="skelet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0101" y="4510089"/>
            <a:ext cx="481013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475" name="Picture 19" descr="skelet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8" y="4581526"/>
            <a:ext cx="481012" cy="108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7477" name="Line 21"/>
          <p:cNvSpPr>
            <a:spLocks noChangeShapeType="1"/>
          </p:cNvSpPr>
          <p:nvPr/>
        </p:nvSpPr>
        <p:spPr bwMode="auto">
          <a:xfrm>
            <a:off x="3575050" y="3357563"/>
            <a:ext cx="0" cy="792162"/>
          </a:xfrm>
          <a:prstGeom prst="line">
            <a:avLst/>
          </a:prstGeom>
          <a:noFill/>
          <a:ln w="38100">
            <a:solidFill>
              <a:srgbClr val="00FFFF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47481" name="Line 25"/>
          <p:cNvSpPr>
            <a:spLocks noChangeShapeType="1"/>
          </p:cNvSpPr>
          <p:nvPr/>
        </p:nvSpPr>
        <p:spPr bwMode="auto">
          <a:xfrm>
            <a:off x="6096000" y="3573463"/>
            <a:ext cx="0" cy="792162"/>
          </a:xfrm>
          <a:prstGeom prst="line">
            <a:avLst/>
          </a:prstGeom>
          <a:noFill/>
          <a:ln w="38100">
            <a:solidFill>
              <a:srgbClr val="00FFFF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47484" name="Line 28"/>
          <p:cNvSpPr>
            <a:spLocks noChangeShapeType="1"/>
          </p:cNvSpPr>
          <p:nvPr/>
        </p:nvSpPr>
        <p:spPr bwMode="auto">
          <a:xfrm>
            <a:off x="8472488" y="3573463"/>
            <a:ext cx="0" cy="792162"/>
          </a:xfrm>
          <a:prstGeom prst="line">
            <a:avLst/>
          </a:prstGeom>
          <a:noFill/>
          <a:ln w="38100">
            <a:solidFill>
              <a:srgbClr val="00FFFF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47487" name="Text Box 31"/>
          <p:cNvSpPr txBox="1">
            <a:spLocks noChangeArrowheads="1"/>
          </p:cNvSpPr>
          <p:nvPr/>
        </p:nvSpPr>
        <p:spPr bwMode="auto">
          <a:xfrm>
            <a:off x="3365500" y="5589588"/>
            <a:ext cx="473206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cs-CZ" sz="2300" dirty="0"/>
              <a:t>M</a:t>
            </a:r>
          </a:p>
        </p:txBody>
      </p:sp>
      <p:sp>
        <p:nvSpPr>
          <p:cNvPr id="147488" name="Text Box 32"/>
          <p:cNvSpPr txBox="1">
            <a:spLocks noChangeArrowheads="1"/>
          </p:cNvSpPr>
          <p:nvPr/>
        </p:nvSpPr>
        <p:spPr bwMode="auto">
          <a:xfrm>
            <a:off x="5880100" y="5589588"/>
            <a:ext cx="473206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cs-CZ" sz="2300" dirty="0"/>
              <a:t>M</a:t>
            </a:r>
          </a:p>
        </p:txBody>
      </p:sp>
      <p:sp>
        <p:nvSpPr>
          <p:cNvPr id="147490" name="Text Box 34"/>
          <p:cNvSpPr txBox="1">
            <a:spLocks noChangeArrowheads="1"/>
          </p:cNvSpPr>
          <p:nvPr/>
        </p:nvSpPr>
        <p:spPr bwMode="auto">
          <a:xfrm>
            <a:off x="8256588" y="5661025"/>
            <a:ext cx="341760" cy="446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cs-CZ" sz="2300" dirty="0"/>
              <a:t>F</a:t>
            </a:r>
          </a:p>
        </p:txBody>
      </p:sp>
      <p:sp>
        <p:nvSpPr>
          <p:cNvPr id="147491" name="Text Box 35"/>
          <p:cNvSpPr txBox="1">
            <a:spLocks noChangeArrowheads="1"/>
          </p:cNvSpPr>
          <p:nvPr/>
        </p:nvSpPr>
        <p:spPr bwMode="auto">
          <a:xfrm>
            <a:off x="2297218" y="563384"/>
            <a:ext cx="8029364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  <a:buFont typeface="Wingdings" pitchFamily="2" charset="2"/>
              <a:buNone/>
            </a:pPr>
            <a:r>
              <a:rPr lang="cs-CZ" sz="2000" dirty="0">
                <a:solidFill>
                  <a:srgbClr val="FF0000"/>
                </a:solidFill>
              </a:rPr>
              <a:t>Reálný</a:t>
            </a:r>
            <a:r>
              <a:rPr lang="cs-CZ" sz="2000" dirty="0"/>
              <a:t> vztah mezi živou populací a zkoumaným kosterním souborem</a:t>
            </a:r>
          </a:p>
        </p:txBody>
      </p:sp>
      <p:sp>
        <p:nvSpPr>
          <p:cNvPr id="147492" name="AutoShape 36"/>
          <p:cNvSpPr>
            <a:spLocks noChangeArrowheads="1"/>
          </p:cNvSpPr>
          <p:nvPr/>
        </p:nvSpPr>
        <p:spPr bwMode="auto">
          <a:xfrm>
            <a:off x="3432176" y="4444167"/>
            <a:ext cx="360363" cy="777954"/>
          </a:xfrm>
          <a:prstGeom prst="irregularSeal1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cs-CZ" dirty="0"/>
          </a:p>
        </p:txBody>
      </p:sp>
      <p:sp>
        <p:nvSpPr>
          <p:cNvPr id="147493" name="AutoShape 37"/>
          <p:cNvSpPr>
            <a:spLocks noChangeArrowheads="1"/>
          </p:cNvSpPr>
          <p:nvPr/>
        </p:nvSpPr>
        <p:spPr bwMode="auto">
          <a:xfrm>
            <a:off x="3503613" y="4804530"/>
            <a:ext cx="360362" cy="777954"/>
          </a:xfrm>
          <a:prstGeom prst="irregularSeal1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cs-CZ" dirty="0"/>
          </a:p>
        </p:txBody>
      </p:sp>
      <p:sp>
        <p:nvSpPr>
          <p:cNvPr id="147494" name="AutoShape 38"/>
          <p:cNvSpPr>
            <a:spLocks noChangeArrowheads="1"/>
          </p:cNvSpPr>
          <p:nvPr/>
        </p:nvSpPr>
        <p:spPr bwMode="auto">
          <a:xfrm>
            <a:off x="5951538" y="4877555"/>
            <a:ext cx="360362" cy="777954"/>
          </a:xfrm>
          <a:prstGeom prst="irregularSeal1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cs-CZ" dirty="0"/>
          </a:p>
        </p:txBody>
      </p:sp>
      <p:sp>
        <p:nvSpPr>
          <p:cNvPr id="147497" name="AutoShape 41"/>
          <p:cNvSpPr>
            <a:spLocks noChangeArrowheads="1"/>
          </p:cNvSpPr>
          <p:nvPr/>
        </p:nvSpPr>
        <p:spPr bwMode="auto">
          <a:xfrm>
            <a:off x="8256588" y="4516398"/>
            <a:ext cx="360362" cy="777954"/>
          </a:xfrm>
          <a:prstGeom prst="irregularSeal1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cs-CZ" dirty="0"/>
          </a:p>
        </p:txBody>
      </p:sp>
      <p:sp>
        <p:nvSpPr>
          <p:cNvPr id="25" name="TextovéPole 24"/>
          <p:cNvSpPr txBox="1"/>
          <p:nvPr/>
        </p:nvSpPr>
        <p:spPr>
          <a:xfrm>
            <a:off x="8112125" y="6270249"/>
            <a:ext cx="1514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 smtClean="0"/>
              <a:t>© Patrik </a:t>
            </a:r>
            <a:r>
              <a:rPr lang="cs-CZ" sz="1600" dirty="0" err="1" smtClean="0"/>
              <a:t>Galeta</a:t>
            </a:r>
            <a:endParaRPr lang="en-GB" sz="1600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19163" y="3538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17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Kosterní soubory jsou:</a:t>
            </a:r>
            <a:endParaRPr lang="cs-CZ" dirty="0"/>
          </a:p>
        </p:txBody>
      </p:sp>
      <p:sp>
        <p:nvSpPr>
          <p:cNvPr id="9" name="Zástupný symbol pro text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cs-CZ" i="0" dirty="0" smtClean="0"/>
              <a:t>Zkreslené</a:t>
            </a:r>
          </a:p>
          <a:p>
            <a:pPr lvl="1"/>
            <a:r>
              <a:rPr lang="cs-CZ" i="0" dirty="0" smtClean="0"/>
              <a:t>Nereprezentativní (1 : 1)</a:t>
            </a:r>
          </a:p>
          <a:p>
            <a:pPr lvl="1"/>
            <a:r>
              <a:rPr lang="cs-CZ" i="0" dirty="0" smtClean="0"/>
              <a:t>Nekompletní </a:t>
            </a:r>
            <a:endParaRPr lang="cs-CZ" i="0" dirty="0"/>
          </a:p>
        </p:txBody>
      </p:sp>
    </p:spTree>
    <p:extLst>
      <p:ext uri="{BB962C8B-B14F-4D97-AF65-F5344CB8AC3E}">
        <p14:creationId xmlns:p14="http://schemas.microsoft.com/office/powerpoint/2010/main" val="31598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7" name="Line 7"/>
          <p:cNvSpPr>
            <a:spLocks noChangeShapeType="1"/>
          </p:cNvSpPr>
          <p:nvPr/>
        </p:nvSpPr>
        <p:spPr bwMode="auto">
          <a:xfrm>
            <a:off x="1919288" y="3789363"/>
            <a:ext cx="8424862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3128" name="Line 8"/>
          <p:cNvSpPr>
            <a:spLocks noChangeShapeType="1"/>
          </p:cNvSpPr>
          <p:nvPr/>
        </p:nvSpPr>
        <p:spPr bwMode="auto">
          <a:xfrm>
            <a:off x="3357563" y="2997201"/>
            <a:ext cx="0" cy="1584325"/>
          </a:xfrm>
          <a:prstGeom prst="line">
            <a:avLst/>
          </a:prstGeom>
          <a:noFill/>
          <a:ln w="38100">
            <a:solidFill>
              <a:srgbClr val="33CC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3132" name="Line 12"/>
          <p:cNvSpPr>
            <a:spLocks noChangeShapeType="1"/>
          </p:cNvSpPr>
          <p:nvPr/>
        </p:nvSpPr>
        <p:spPr bwMode="auto">
          <a:xfrm>
            <a:off x="4086225" y="2997201"/>
            <a:ext cx="0" cy="1584325"/>
          </a:xfrm>
          <a:prstGeom prst="line">
            <a:avLst/>
          </a:prstGeom>
          <a:noFill/>
          <a:ln w="38100">
            <a:solidFill>
              <a:srgbClr val="33CC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3133" name="Line 13"/>
          <p:cNvSpPr>
            <a:spLocks noChangeShapeType="1"/>
          </p:cNvSpPr>
          <p:nvPr/>
        </p:nvSpPr>
        <p:spPr bwMode="auto">
          <a:xfrm>
            <a:off x="4814888" y="2997201"/>
            <a:ext cx="0" cy="1584325"/>
          </a:xfrm>
          <a:prstGeom prst="line">
            <a:avLst/>
          </a:prstGeom>
          <a:noFill/>
          <a:ln w="38100">
            <a:solidFill>
              <a:srgbClr val="33CC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3134" name="Line 14"/>
          <p:cNvSpPr>
            <a:spLocks noChangeShapeType="1"/>
          </p:cNvSpPr>
          <p:nvPr/>
        </p:nvSpPr>
        <p:spPr bwMode="auto">
          <a:xfrm>
            <a:off x="5545138" y="2997201"/>
            <a:ext cx="0" cy="1584325"/>
          </a:xfrm>
          <a:prstGeom prst="line">
            <a:avLst/>
          </a:prstGeom>
          <a:noFill/>
          <a:ln w="38100">
            <a:solidFill>
              <a:srgbClr val="33CC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3135" name="Line 15"/>
          <p:cNvSpPr>
            <a:spLocks noChangeShapeType="1"/>
          </p:cNvSpPr>
          <p:nvPr/>
        </p:nvSpPr>
        <p:spPr bwMode="auto">
          <a:xfrm>
            <a:off x="6273800" y="2997201"/>
            <a:ext cx="0" cy="1584325"/>
          </a:xfrm>
          <a:prstGeom prst="line">
            <a:avLst/>
          </a:prstGeom>
          <a:noFill/>
          <a:ln w="38100">
            <a:solidFill>
              <a:srgbClr val="33CC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3136" name="Line 16"/>
          <p:cNvSpPr>
            <a:spLocks noChangeShapeType="1"/>
          </p:cNvSpPr>
          <p:nvPr/>
        </p:nvSpPr>
        <p:spPr bwMode="auto">
          <a:xfrm>
            <a:off x="7002463" y="2997201"/>
            <a:ext cx="0" cy="1584325"/>
          </a:xfrm>
          <a:prstGeom prst="line">
            <a:avLst/>
          </a:prstGeom>
          <a:noFill/>
          <a:ln w="38100">
            <a:solidFill>
              <a:srgbClr val="33CC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3137" name="Line 17"/>
          <p:cNvSpPr>
            <a:spLocks noChangeShapeType="1"/>
          </p:cNvSpPr>
          <p:nvPr/>
        </p:nvSpPr>
        <p:spPr bwMode="auto">
          <a:xfrm>
            <a:off x="7732713" y="2997201"/>
            <a:ext cx="0" cy="1584325"/>
          </a:xfrm>
          <a:prstGeom prst="line">
            <a:avLst/>
          </a:prstGeom>
          <a:noFill/>
          <a:ln w="38100">
            <a:solidFill>
              <a:srgbClr val="33CC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3138" name="Line 18"/>
          <p:cNvSpPr>
            <a:spLocks noChangeShapeType="1"/>
          </p:cNvSpPr>
          <p:nvPr/>
        </p:nvSpPr>
        <p:spPr bwMode="auto">
          <a:xfrm>
            <a:off x="8461375" y="2997201"/>
            <a:ext cx="0" cy="1584325"/>
          </a:xfrm>
          <a:prstGeom prst="line">
            <a:avLst/>
          </a:prstGeom>
          <a:noFill/>
          <a:ln w="38100">
            <a:solidFill>
              <a:srgbClr val="33CC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3139" name="Line 19"/>
          <p:cNvSpPr>
            <a:spLocks noChangeShapeType="1"/>
          </p:cNvSpPr>
          <p:nvPr/>
        </p:nvSpPr>
        <p:spPr bwMode="auto">
          <a:xfrm>
            <a:off x="9191625" y="2997201"/>
            <a:ext cx="0" cy="1584325"/>
          </a:xfrm>
          <a:prstGeom prst="line">
            <a:avLst/>
          </a:prstGeom>
          <a:noFill/>
          <a:ln w="38100">
            <a:solidFill>
              <a:srgbClr val="33CC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/>
          <a:p>
            <a:endParaRPr lang="cs-CZ" dirty="0"/>
          </a:p>
        </p:txBody>
      </p:sp>
      <p:sp>
        <p:nvSpPr>
          <p:cNvPr id="133140" name="Text Box 20"/>
          <p:cNvSpPr txBox="1">
            <a:spLocks noChangeArrowheads="1"/>
          </p:cNvSpPr>
          <p:nvPr/>
        </p:nvSpPr>
        <p:spPr bwMode="auto">
          <a:xfrm>
            <a:off x="5258509" y="3573464"/>
            <a:ext cx="1711494" cy="307777"/>
          </a:xfrm>
          <a:prstGeom prst="rect">
            <a:avLst/>
          </a:prstGeom>
          <a:solidFill>
            <a:srgbClr val="FF3300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cs-CZ" sz="2000" dirty="0"/>
              <a:t> filtry, faktory </a:t>
            </a:r>
          </a:p>
        </p:txBody>
      </p:sp>
      <p:pic>
        <p:nvPicPr>
          <p:cNvPr id="133141" name="Picture 21" descr="hunt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289" y="1628775"/>
            <a:ext cx="704553" cy="99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3" name="Picture 23" descr="skelet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431" y="5354717"/>
            <a:ext cx="551158" cy="124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4" name="Picture 24" descr="skeleton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801" y="5249634"/>
            <a:ext cx="630238" cy="141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7" name="AutoShape 27"/>
          <p:cNvSpPr>
            <a:spLocks noChangeArrowheads="1"/>
          </p:cNvSpPr>
          <p:nvPr/>
        </p:nvSpPr>
        <p:spPr bwMode="auto">
          <a:xfrm>
            <a:off x="5159376" y="5925999"/>
            <a:ext cx="149" cy="622578"/>
          </a:xfrm>
          <a:prstGeom prst="irregularSeal2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cs-CZ" dirty="0"/>
          </a:p>
        </p:txBody>
      </p:sp>
      <p:sp>
        <p:nvSpPr>
          <p:cNvPr id="133148" name="AutoShape 28"/>
          <p:cNvSpPr>
            <a:spLocks noChangeArrowheads="1"/>
          </p:cNvSpPr>
          <p:nvPr/>
        </p:nvSpPr>
        <p:spPr bwMode="auto">
          <a:xfrm>
            <a:off x="6310340" y="5780503"/>
            <a:ext cx="149" cy="622578"/>
          </a:xfrm>
          <a:prstGeom prst="irregularSeal2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endParaRPr lang="cs-CZ" dirty="0"/>
          </a:p>
        </p:txBody>
      </p:sp>
      <p:pic>
        <p:nvPicPr>
          <p:cNvPr id="22" name="Picture 26" descr="hunt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788" y="1533784"/>
            <a:ext cx="792956" cy="1115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6" descr="hunt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476" y="1003444"/>
            <a:ext cx="663522" cy="93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 descr="hunt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430" y="2133600"/>
            <a:ext cx="633708" cy="89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hunt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1844824"/>
            <a:ext cx="663522" cy="93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6" descr="hunt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6659" y="1973782"/>
            <a:ext cx="663522" cy="93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6" descr="hunt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039" y="1066970"/>
            <a:ext cx="663522" cy="93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6" descr="hunt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463" y="1979023"/>
            <a:ext cx="663522" cy="93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6" descr="hunt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702" y="695147"/>
            <a:ext cx="663522" cy="93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6" descr="hunt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614" y="2530386"/>
            <a:ext cx="663522" cy="93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6" descr="hunt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368" y="2153684"/>
            <a:ext cx="663522" cy="93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6" descr="hunt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952" y="911196"/>
            <a:ext cx="663522" cy="93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6" descr="hunter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985" y="1350195"/>
            <a:ext cx="663522" cy="93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ovéPole 36"/>
          <p:cNvSpPr txBox="1"/>
          <p:nvPr/>
        </p:nvSpPr>
        <p:spPr>
          <a:xfrm>
            <a:off x="8427985" y="6237288"/>
            <a:ext cx="15147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dirty="0" smtClean="0"/>
              <a:t>© Patrik </a:t>
            </a:r>
            <a:r>
              <a:rPr lang="cs-CZ" sz="1600" dirty="0" err="1" smtClean="0"/>
              <a:t>Galeta</a:t>
            </a:r>
            <a:endParaRPr lang="en-GB" sz="1600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81509" y="3015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60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72209" y="477078"/>
            <a:ext cx="10654748" cy="1431235"/>
          </a:xfrm>
        </p:spPr>
        <p:txBody>
          <a:bodyPr>
            <a:normAutofit/>
          </a:bodyPr>
          <a:lstStyle/>
          <a:p>
            <a:r>
              <a:rPr lang="cs-CZ" dirty="0" smtClean="0"/>
              <a:t>Faktory ovlivňující složení kosterního souboru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040" y="2332038"/>
            <a:ext cx="9945959" cy="3392902"/>
          </a:xfrm>
        </p:spPr>
        <p:txBody>
          <a:bodyPr/>
          <a:lstStyle/>
          <a:p>
            <a:r>
              <a:rPr lang="cs-CZ" dirty="0" smtClean="0"/>
              <a:t>Biologické</a:t>
            </a:r>
          </a:p>
          <a:p>
            <a:r>
              <a:rPr lang="cs-CZ" dirty="0" smtClean="0"/>
              <a:t>Kulturní</a:t>
            </a:r>
          </a:p>
          <a:p>
            <a:r>
              <a:rPr lang="cs-CZ" dirty="0" smtClean="0"/>
              <a:t>Přírodní</a:t>
            </a:r>
          </a:p>
          <a:p>
            <a:r>
              <a:rPr lang="cs-CZ" dirty="0" smtClean="0"/>
              <a:t>Metodologické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8301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4400" y="1610139"/>
            <a:ext cx="11111948" cy="4114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b="1" dirty="0" smtClean="0">
                <a:solidFill>
                  <a:schemeClr val="tx1"/>
                </a:solidFill>
              </a:rPr>
              <a:t>Soubor živých</a:t>
            </a:r>
          </a:p>
          <a:p>
            <a:pPr marL="0" indent="0" algn="ctr">
              <a:buNone/>
            </a:pPr>
            <a:r>
              <a:rPr lang="cs-CZ" b="1" u="sng" dirty="0">
                <a:solidFill>
                  <a:srgbClr val="0070C0"/>
                </a:solidFill>
              </a:rPr>
              <a:t>B</a:t>
            </a:r>
            <a:r>
              <a:rPr lang="cs-CZ" b="1" u="sng" dirty="0" smtClean="0">
                <a:solidFill>
                  <a:srgbClr val="0070C0"/>
                </a:solidFill>
              </a:rPr>
              <a:t>iologické faktory</a:t>
            </a:r>
          </a:p>
          <a:p>
            <a:pPr marL="0" indent="0" algn="ctr">
              <a:buNone/>
            </a:pPr>
            <a:r>
              <a:rPr lang="cs-CZ" b="1" dirty="0" smtClean="0"/>
              <a:t>Podsoubor zemřelých</a:t>
            </a:r>
          </a:p>
          <a:p>
            <a:pPr algn="ctr">
              <a:buFont typeface="Wingdings" pitchFamily="2" charset="2"/>
              <a:buNone/>
            </a:pPr>
            <a:endParaRPr lang="cs-CZ" dirty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None/>
            </a:pPr>
            <a:r>
              <a:rPr lang="cs-CZ" dirty="0"/>
              <a:t>Z</a:t>
            </a:r>
            <a:r>
              <a:rPr lang="cs-CZ" dirty="0" smtClean="0"/>
              <a:t>emřelí </a:t>
            </a:r>
            <a:r>
              <a:rPr lang="cs-CZ" dirty="0"/>
              <a:t>jedinci nemusí tvořit náhodný </a:t>
            </a:r>
            <a:r>
              <a:rPr lang="cs-CZ" dirty="0" smtClean="0"/>
              <a:t>soubor z </a:t>
            </a:r>
            <a:r>
              <a:rPr lang="cs-CZ" dirty="0"/>
              <a:t>živé populace. Mají něco společného (např. nízkou resistenci vůči patogenům, nedostatečnou </a:t>
            </a:r>
            <a:r>
              <a:rPr lang="cs-CZ" dirty="0" smtClean="0"/>
              <a:t>výživu, sociální status atd.).</a:t>
            </a:r>
            <a:endParaRPr lang="cs-CZ" dirty="0"/>
          </a:p>
          <a:p>
            <a:pPr algn="ctr">
              <a:lnSpc>
                <a:spcPct val="130000"/>
              </a:lnSpc>
              <a:buFont typeface="Wingdings" pitchFamily="2" charset="2"/>
              <a:buNone/>
            </a:pPr>
            <a:r>
              <a:rPr lang="cs-CZ" b="1" dirty="0"/>
              <a:t>(Wood et al. 1992) = SELEKCE</a:t>
            </a:r>
          </a:p>
          <a:p>
            <a:pPr algn="ctr">
              <a:lnSpc>
                <a:spcPct val="130000"/>
              </a:lnSpc>
              <a:buFont typeface="Wingdings" pitchFamily="2" charset="2"/>
              <a:buNone/>
            </a:pPr>
            <a:endParaRPr lang="cs-CZ" b="1" dirty="0"/>
          </a:p>
          <a:p>
            <a:pPr algn="ctr">
              <a:lnSpc>
                <a:spcPct val="130000"/>
              </a:lnSpc>
              <a:buFont typeface="Wingdings" pitchFamily="2" charset="2"/>
              <a:buNone/>
            </a:pP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78703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7"/>
          <p:cNvSpPr>
            <a:spLocks noChangeArrowheads="1"/>
          </p:cNvSpPr>
          <p:nvPr/>
        </p:nvSpPr>
        <p:spPr bwMode="auto">
          <a:xfrm>
            <a:off x="5199980" y="5915022"/>
            <a:ext cx="22240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600" b="1">
                <a:solidFill>
                  <a:srgbClr val="DDDDDD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rgbClr val="DDDDDD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rgbClr val="DDDDDD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rgbClr val="DDDDDD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rgbClr val="DDDDDD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n"/>
              <a:defRPr sz="2600" b="1">
                <a:solidFill>
                  <a:srgbClr val="DDDDDD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n"/>
              <a:defRPr sz="2600" b="1">
                <a:solidFill>
                  <a:srgbClr val="DDDDDD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n"/>
              <a:defRPr sz="2600" b="1">
                <a:solidFill>
                  <a:srgbClr val="DDDDDD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n"/>
              <a:defRPr sz="2600" b="1">
                <a:solidFill>
                  <a:srgbClr val="DDDDDD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cs-CZ" sz="1600" b="0" dirty="0">
                <a:solidFill>
                  <a:schemeClr val="tx1"/>
                </a:solidFill>
              </a:rPr>
              <a:t>Saunders, Hoppa (1993)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600" y="764705"/>
            <a:ext cx="7344816" cy="5034753"/>
          </a:xfrm>
          <a:prstGeom prst="rect">
            <a:avLst/>
          </a:prstGeom>
        </p:spPr>
      </p:pic>
      <p:cxnSp>
        <p:nvCxnSpPr>
          <p:cNvPr id="4" name="Přímá spojnice 3"/>
          <p:cNvCxnSpPr/>
          <p:nvPr/>
        </p:nvCxnSpPr>
        <p:spPr>
          <a:xfrm flipV="1">
            <a:off x="6312024" y="1124744"/>
            <a:ext cx="0" cy="403244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římá spojnice 5"/>
          <p:cNvCxnSpPr/>
          <p:nvPr/>
        </p:nvCxnSpPr>
        <p:spPr>
          <a:xfrm flipV="1">
            <a:off x="5807968" y="1772816"/>
            <a:ext cx="72008" cy="33843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464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2700" dirty="0"/>
              <a:t>Biological mortality bias has been seen as a „necessary evil“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type="subTitle" idx="1"/>
          </p:nvPr>
        </p:nvSpPr>
        <p:spPr>
          <a:xfrm>
            <a:off x="2679905" y="3002123"/>
            <a:ext cx="6831673" cy="1086237"/>
          </a:xfrm>
        </p:spPr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Saunders and Hoppa (1993)</a:t>
            </a:r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84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94431" y="1371599"/>
            <a:ext cx="9874154" cy="38145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Soubor živých</a:t>
            </a:r>
          </a:p>
          <a:p>
            <a:pPr marL="0" indent="0" algn="ctr">
              <a:buNone/>
            </a:pPr>
            <a:r>
              <a:rPr lang="cs-CZ" u="sng" dirty="0" smtClean="0">
                <a:solidFill>
                  <a:schemeClr val="bg1">
                    <a:lumMod val="50000"/>
                  </a:schemeClr>
                </a:solidFill>
              </a:rPr>
              <a:t>Biologické </a:t>
            </a:r>
            <a:r>
              <a:rPr lang="cs-CZ" u="sng" dirty="0">
                <a:solidFill>
                  <a:schemeClr val="bg1">
                    <a:lumMod val="50000"/>
                  </a:schemeClr>
                </a:solidFill>
              </a:rPr>
              <a:t>faktory</a:t>
            </a:r>
          </a:p>
          <a:p>
            <a:pPr marL="0" indent="0" algn="ctr">
              <a:buNone/>
            </a:pPr>
            <a:r>
              <a:rPr lang="cs-CZ" b="1" dirty="0">
                <a:solidFill>
                  <a:schemeClr val="tx1"/>
                </a:solidFill>
              </a:rPr>
              <a:t>Podsoubor </a:t>
            </a:r>
            <a:r>
              <a:rPr lang="cs-CZ" b="1" dirty="0" smtClean="0">
                <a:solidFill>
                  <a:schemeClr val="tx1"/>
                </a:solidFill>
              </a:rPr>
              <a:t>zemřelých</a:t>
            </a:r>
          </a:p>
          <a:p>
            <a:pPr marL="0" indent="0" algn="ctr">
              <a:buNone/>
            </a:pPr>
            <a:r>
              <a:rPr lang="cs-CZ" b="1" u="sng" dirty="0" smtClean="0">
                <a:solidFill>
                  <a:srgbClr val="0070C0"/>
                </a:solidFill>
              </a:rPr>
              <a:t>Kulturní faktory</a:t>
            </a:r>
          </a:p>
          <a:p>
            <a:pPr marL="0" indent="0" algn="ctr">
              <a:buNone/>
            </a:pPr>
            <a:r>
              <a:rPr lang="cs-CZ" b="1" dirty="0"/>
              <a:t>Podsoubor </a:t>
            </a:r>
            <a:r>
              <a:rPr lang="cs-CZ" b="1" dirty="0" smtClean="0"/>
              <a:t>pohřbených</a:t>
            </a:r>
          </a:p>
          <a:p>
            <a:pPr marL="0" indent="0" algn="ctr">
              <a:buNone/>
            </a:pPr>
            <a:endParaRPr lang="cs-CZ" b="1" dirty="0" smtClean="0"/>
          </a:p>
          <a:p>
            <a:pPr marL="0" indent="0" algn="ctr">
              <a:buNone/>
            </a:pPr>
            <a:r>
              <a:rPr lang="cs-CZ" dirty="0" smtClean="0"/>
              <a:t>Pohřbeni jsou jen někteří a různým způsobem v závislosti na pohlaví, věku, statusu, okolnostech pohřbu apod.</a:t>
            </a:r>
          </a:p>
        </p:txBody>
      </p:sp>
    </p:spTree>
    <p:extLst>
      <p:ext uri="{BB962C8B-B14F-4D97-AF65-F5344CB8AC3E}">
        <p14:creationId xmlns:p14="http://schemas.microsoft.com/office/powerpoint/2010/main" val="354433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4738" y="474784"/>
            <a:ext cx="9601200" cy="1485900"/>
          </a:xfrm>
        </p:spPr>
        <p:txBody>
          <a:bodyPr/>
          <a:lstStyle/>
          <a:p>
            <a:r>
              <a:rPr lang="cs-CZ" dirty="0" smtClean="0"/>
              <a:t>Weiss-Krejci (2008)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84737" y="1600199"/>
            <a:ext cx="10536703" cy="4856871"/>
          </a:xfrm>
        </p:spPr>
        <p:txBody>
          <a:bodyPr>
            <a:normAutofit/>
          </a:bodyPr>
          <a:lstStyle/>
          <a:p>
            <a:r>
              <a:rPr lang="cs-CZ" dirty="0"/>
              <a:t>868 jedinců Habsburské monarchie (na základě písemných pramenů). </a:t>
            </a:r>
          </a:p>
          <a:p>
            <a:r>
              <a:rPr lang="cs-CZ" dirty="0"/>
              <a:t>257 „neregulérních“ pohřbů z důvodů:</a:t>
            </a:r>
          </a:p>
          <a:p>
            <a:pPr lvl="1" indent="-514350">
              <a:buAutoNum type="alphaLcParenR"/>
            </a:pPr>
            <a:r>
              <a:rPr lang="cs-CZ" i="0" dirty="0"/>
              <a:t>o</a:t>
            </a:r>
            <a:r>
              <a:rPr lang="cs-CZ" i="0" dirty="0" smtClean="0"/>
              <a:t>kolnosti smrti;</a:t>
            </a:r>
          </a:p>
          <a:p>
            <a:pPr lvl="1" indent="-514350">
              <a:buAutoNum type="alphaLcParenR"/>
            </a:pPr>
            <a:r>
              <a:rPr lang="cs-CZ" i="0" dirty="0"/>
              <a:t>p</a:t>
            </a:r>
            <a:r>
              <a:rPr lang="cs-CZ" i="0" dirty="0" smtClean="0"/>
              <a:t>olitických či ideových názorů;</a:t>
            </a:r>
          </a:p>
          <a:p>
            <a:pPr lvl="1" indent="-514350">
              <a:buAutoNum type="alphaLcParenR"/>
            </a:pPr>
            <a:r>
              <a:rPr lang="cs-CZ" i="0" dirty="0"/>
              <a:t>n</a:t>
            </a:r>
            <a:r>
              <a:rPr lang="cs-CZ" i="0" dirty="0" smtClean="0"/>
              <a:t>ízkého věku.</a:t>
            </a:r>
          </a:p>
          <a:p>
            <a:endParaRPr lang="cs-CZ" dirty="0"/>
          </a:p>
          <a:p>
            <a:r>
              <a:rPr lang="cs-CZ" dirty="0"/>
              <a:t>„Neregulérní“= 1) netypické zacházení s tělem; 2) místo pohřbu; 3) vztah k ostatním členům </a:t>
            </a:r>
            <a:r>
              <a:rPr lang="cs-CZ" dirty="0" smtClean="0"/>
              <a:t>rodiny.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096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„Neregulérní pohřby“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3581400"/>
          </a:xfrm>
        </p:spPr>
        <p:txBody>
          <a:bodyPr>
            <a:normAutofit/>
          </a:bodyPr>
          <a:lstStyle/>
          <a:p>
            <a:r>
              <a:rPr lang="cs-CZ" dirty="0"/>
              <a:t>Okolnosti </a:t>
            </a:r>
            <a:r>
              <a:rPr lang="cs-CZ" dirty="0" smtClean="0"/>
              <a:t>smrti:</a:t>
            </a:r>
            <a:endParaRPr lang="cs-CZ" dirty="0"/>
          </a:p>
          <a:p>
            <a:pPr lvl="1"/>
            <a:r>
              <a:rPr lang="cs-CZ" i="0" dirty="0"/>
              <a:t>m</a:t>
            </a:r>
            <a:r>
              <a:rPr lang="cs-CZ" i="0" dirty="0" smtClean="0"/>
              <a:t>uži v bitvě, nakažlivé onemocnění, ženy během porodu, oběti nehod, sebevrazi.</a:t>
            </a:r>
          </a:p>
          <a:p>
            <a:r>
              <a:rPr lang="cs-CZ" dirty="0"/>
              <a:t>Sociální, ideologické </a:t>
            </a:r>
            <a:r>
              <a:rPr lang="cs-CZ" dirty="0" smtClean="0"/>
              <a:t>důvody:</a:t>
            </a:r>
            <a:endParaRPr lang="cs-CZ" dirty="0"/>
          </a:p>
          <a:p>
            <a:pPr lvl="1"/>
            <a:r>
              <a:rPr lang="cs-CZ" i="0" dirty="0"/>
              <a:t>p</a:t>
            </a:r>
            <a:r>
              <a:rPr lang="cs-CZ" i="0" dirty="0" smtClean="0"/>
              <a:t>rotestanti, političtí oponenti; </a:t>
            </a:r>
          </a:p>
          <a:p>
            <a:pPr lvl="1"/>
            <a:r>
              <a:rPr lang="cs-CZ" i="0" dirty="0"/>
              <a:t>d</a:t>
            </a:r>
            <a:r>
              <a:rPr lang="cs-CZ" i="0" dirty="0" smtClean="0"/>
              <a:t>ěti</a:t>
            </a:r>
            <a:r>
              <a:rPr lang="cs-CZ" i="0" dirty="0"/>
              <a:t>, které zemřely </a:t>
            </a:r>
            <a:r>
              <a:rPr lang="cs-CZ" b="1" i="0" dirty="0"/>
              <a:t>pod pět let</a:t>
            </a:r>
            <a:r>
              <a:rPr lang="cs-CZ" i="0" dirty="0"/>
              <a:t>, </a:t>
            </a:r>
            <a:r>
              <a:rPr lang="cs-CZ" b="1" i="0" dirty="0"/>
              <a:t>mrtvě </a:t>
            </a:r>
            <a:r>
              <a:rPr lang="cs-CZ" b="1" i="0" dirty="0" smtClean="0"/>
              <a:t>narozené.</a:t>
            </a:r>
            <a:endParaRPr lang="cs-CZ" b="1" i="0" dirty="0"/>
          </a:p>
        </p:txBody>
      </p:sp>
    </p:spTree>
    <p:extLst>
      <p:ext uri="{BB962C8B-B14F-4D97-AF65-F5344CB8AC3E}">
        <p14:creationId xmlns:p14="http://schemas.microsoft.com/office/powerpoint/2010/main" val="413912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57532" y="1540412"/>
            <a:ext cx="9601200" cy="3581400"/>
          </a:xfrm>
        </p:spPr>
        <p:txBody>
          <a:bodyPr/>
          <a:lstStyle/>
          <a:p>
            <a:pPr marL="0" indent="0" algn="ctr">
              <a:buNone/>
            </a:pP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Živá populace</a:t>
            </a:r>
          </a:p>
          <a:p>
            <a:pPr marL="0" indent="0" algn="ctr">
              <a:buNone/>
            </a:pPr>
            <a:r>
              <a:rPr lang="cs-CZ" u="sng" dirty="0" smtClean="0">
                <a:solidFill>
                  <a:schemeClr val="bg1">
                    <a:lumMod val="50000"/>
                  </a:schemeClr>
                </a:solidFill>
              </a:rPr>
              <a:t>Biologické </a:t>
            </a:r>
            <a:r>
              <a:rPr lang="cs-CZ" u="sng" dirty="0">
                <a:solidFill>
                  <a:schemeClr val="bg1">
                    <a:lumMod val="50000"/>
                  </a:schemeClr>
                </a:solidFill>
              </a:rPr>
              <a:t>fakt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ory</a:t>
            </a:r>
          </a:p>
          <a:p>
            <a:pPr marL="0" indent="0" algn="ctr">
              <a:buNone/>
            </a:pP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Podsoubor zemřelých</a:t>
            </a:r>
          </a:p>
          <a:p>
            <a:pPr marL="0" indent="0" algn="ctr">
              <a:buNone/>
            </a:pPr>
            <a:r>
              <a:rPr lang="cs-CZ" u="sng" dirty="0">
                <a:solidFill>
                  <a:schemeClr val="bg1">
                    <a:lumMod val="50000"/>
                  </a:schemeClr>
                </a:solidFill>
              </a:rPr>
              <a:t>Kulturní faktory</a:t>
            </a:r>
          </a:p>
          <a:p>
            <a:pPr marL="0" indent="0" algn="ctr">
              <a:buNone/>
            </a:pPr>
            <a:r>
              <a:rPr lang="cs-CZ" b="1" dirty="0"/>
              <a:t>Podsoubor </a:t>
            </a:r>
            <a:r>
              <a:rPr lang="cs-CZ" b="1" dirty="0" smtClean="0"/>
              <a:t>pohřbených</a:t>
            </a:r>
          </a:p>
          <a:p>
            <a:pPr marL="0" indent="0" algn="ctr">
              <a:buNone/>
            </a:pPr>
            <a:r>
              <a:rPr lang="cs-CZ" b="1" u="sng" dirty="0" smtClean="0">
                <a:solidFill>
                  <a:srgbClr val="0070C0"/>
                </a:solidFill>
              </a:rPr>
              <a:t>Tafonomické faktory</a:t>
            </a:r>
          </a:p>
          <a:p>
            <a:pPr marL="0" indent="0" algn="ctr">
              <a:buNone/>
            </a:pPr>
            <a:r>
              <a:rPr lang="cs-CZ" b="1" dirty="0"/>
              <a:t>Podsoubor </a:t>
            </a:r>
            <a:r>
              <a:rPr lang="cs-CZ" b="1" dirty="0" smtClean="0"/>
              <a:t>dochovaných</a:t>
            </a:r>
            <a:endParaRPr lang="cs-CZ" b="1" dirty="0"/>
          </a:p>
          <a:p>
            <a:pPr marL="0" indent="0" algn="ctr">
              <a:buNone/>
            </a:pPr>
            <a:endParaRPr lang="cs-CZ" b="1" u="sng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6616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46517" y="600045"/>
            <a:ext cx="9601200" cy="1485900"/>
          </a:xfrm>
        </p:spPr>
        <p:txBody>
          <a:bodyPr/>
          <a:lstStyle/>
          <a:p>
            <a:r>
              <a:rPr lang="cs-CZ" b="1" dirty="0" smtClean="0">
                <a:solidFill>
                  <a:srgbClr val="0070C0"/>
                </a:solidFill>
              </a:rPr>
              <a:t>Tafonomické faktory</a:t>
            </a:r>
            <a:endParaRPr lang="cs-CZ" b="1" dirty="0">
              <a:solidFill>
                <a:srgbClr val="0070C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01650" indent="-457200">
              <a:buFont typeface="Georgia" pitchFamily="18" charset="0"/>
              <a:buAutoNum type="arabicParenR"/>
            </a:pPr>
            <a:r>
              <a:rPr lang="cs-CZ" b="1" dirty="0"/>
              <a:t>Vnitřní faktory</a:t>
            </a:r>
          </a:p>
          <a:p>
            <a:pPr marL="501650" indent="-457200">
              <a:buFont typeface="Georgia" pitchFamily="18" charset="0"/>
              <a:buAutoNum type="arabicParenR"/>
            </a:pPr>
            <a:endParaRPr lang="cs-CZ" b="1" dirty="0" smtClean="0"/>
          </a:p>
          <a:p>
            <a:pPr marL="501650" indent="-457200">
              <a:buFont typeface="Georgia" pitchFamily="18" charset="0"/>
              <a:buAutoNum type="arabicParenR"/>
            </a:pPr>
            <a:endParaRPr lang="cs-CZ" b="1" dirty="0"/>
          </a:p>
          <a:p>
            <a:pPr marL="501650" indent="-457200">
              <a:buFont typeface="Georgia" pitchFamily="18" charset="0"/>
              <a:buAutoNum type="arabicParenR"/>
            </a:pPr>
            <a:endParaRPr lang="cs-CZ" b="1" dirty="0" smtClean="0"/>
          </a:p>
          <a:p>
            <a:pPr marL="501650" indent="-457200">
              <a:buFont typeface="Georgia" pitchFamily="18" charset="0"/>
              <a:buAutoNum type="arabicParenR"/>
            </a:pPr>
            <a:r>
              <a:rPr lang="cs-CZ" b="1" dirty="0" smtClean="0"/>
              <a:t>Vnější </a:t>
            </a:r>
            <a:r>
              <a:rPr lang="cs-CZ" b="1" dirty="0"/>
              <a:t>faktory</a:t>
            </a:r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>
            <a:off x="6428935" y="1885890"/>
            <a:ext cx="189913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/>
              <a:t>Pohlaví</a:t>
            </a:r>
            <a:endParaRPr lang="cs-CZ" sz="20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4999891" y="2559847"/>
            <a:ext cx="189913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/>
              <a:t>Věk</a:t>
            </a:r>
            <a:endParaRPr lang="cs-CZ" sz="2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8197947" y="2654759"/>
            <a:ext cx="189913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/>
              <a:t>Tvar a velikost kosti</a:t>
            </a:r>
            <a:endParaRPr lang="cs-CZ" sz="20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9221371" y="1885890"/>
            <a:ext cx="1899139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/>
              <a:t>Příčina smrti</a:t>
            </a:r>
            <a:endParaRPr lang="cs-CZ" sz="2000" dirty="0"/>
          </a:p>
        </p:txBody>
      </p:sp>
      <p:sp>
        <p:nvSpPr>
          <p:cNvPr id="8" name="TextovéPole 7"/>
          <p:cNvSpPr txBox="1"/>
          <p:nvPr/>
        </p:nvSpPr>
        <p:spPr>
          <a:xfrm>
            <a:off x="6899030" y="4812966"/>
            <a:ext cx="1899139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/>
              <a:t>pH půdy</a:t>
            </a:r>
            <a:endParaRPr lang="cs-CZ" sz="2000" dirty="0"/>
          </a:p>
        </p:txBody>
      </p:sp>
      <p:sp>
        <p:nvSpPr>
          <p:cNvPr id="9" name="TextovéPole 8"/>
          <p:cNvSpPr txBox="1"/>
          <p:nvPr/>
        </p:nvSpPr>
        <p:spPr>
          <a:xfrm>
            <a:off x="4273061" y="4238828"/>
            <a:ext cx="2015197" cy="101566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/>
              <a:t>Fyzikální a chemické složení půdy</a:t>
            </a:r>
            <a:endParaRPr lang="cs-CZ" sz="2000" dirty="0"/>
          </a:p>
        </p:txBody>
      </p:sp>
      <p:sp>
        <p:nvSpPr>
          <p:cNvPr id="10" name="TextovéPole 9"/>
          <p:cNvSpPr txBox="1"/>
          <p:nvPr/>
        </p:nvSpPr>
        <p:spPr>
          <a:xfrm>
            <a:off x="5714999" y="5573689"/>
            <a:ext cx="1899139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/>
              <a:t>Hloubka pohřbu</a:t>
            </a:r>
            <a:endParaRPr lang="cs-CZ" sz="2000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8486334" y="5727577"/>
            <a:ext cx="1899139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/>
              <a:t>Hladina spodní vody</a:t>
            </a:r>
            <a:endParaRPr lang="cs-CZ" sz="2000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9211407" y="4465693"/>
            <a:ext cx="1899139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/>
              <a:t>Výbava hrobu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70361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1675376" y="850068"/>
            <a:ext cx="8945732" cy="57336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dirty="0" smtClean="0">
                <a:solidFill>
                  <a:schemeClr val="bg1">
                    <a:lumMod val="50000"/>
                  </a:schemeClr>
                </a:solidFill>
              </a:rPr>
              <a:t>Živá populace</a:t>
            </a:r>
          </a:p>
          <a:p>
            <a:pPr marL="0" indent="0" algn="ctr">
              <a:buNone/>
            </a:pPr>
            <a:r>
              <a:rPr lang="cs-CZ" u="sng" dirty="0" smtClean="0">
                <a:solidFill>
                  <a:schemeClr val="bg1">
                    <a:lumMod val="50000"/>
                  </a:schemeClr>
                </a:solidFill>
              </a:rPr>
              <a:t>Biologické </a:t>
            </a:r>
            <a:r>
              <a:rPr lang="cs-CZ" u="sng" dirty="0">
                <a:solidFill>
                  <a:schemeClr val="bg1">
                    <a:lumMod val="50000"/>
                  </a:schemeClr>
                </a:solidFill>
              </a:rPr>
              <a:t>faktor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y</a:t>
            </a:r>
          </a:p>
          <a:p>
            <a:pPr marL="0" indent="0" algn="ctr">
              <a:buNone/>
            </a:pP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Podsoubor zemřelých</a:t>
            </a:r>
          </a:p>
          <a:p>
            <a:pPr marL="0" indent="0" algn="ctr">
              <a:buNone/>
            </a:pPr>
            <a:r>
              <a:rPr lang="cs-CZ" u="sng" dirty="0">
                <a:solidFill>
                  <a:schemeClr val="bg1">
                    <a:lumMod val="50000"/>
                  </a:schemeClr>
                </a:solidFill>
              </a:rPr>
              <a:t>Kulturní faktor</a:t>
            </a: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y</a:t>
            </a:r>
          </a:p>
          <a:p>
            <a:pPr marL="0" indent="0" algn="ctr">
              <a:buNone/>
            </a:pPr>
            <a:r>
              <a:rPr lang="cs-CZ" dirty="0">
                <a:solidFill>
                  <a:schemeClr val="bg1">
                    <a:lumMod val="50000"/>
                  </a:schemeClr>
                </a:solidFill>
              </a:rPr>
              <a:t>Podsoubor pohřbených</a:t>
            </a:r>
          </a:p>
          <a:p>
            <a:pPr marL="0" indent="0" algn="ctr">
              <a:buNone/>
            </a:pPr>
            <a:r>
              <a:rPr lang="cs-CZ" u="sng" dirty="0">
                <a:solidFill>
                  <a:schemeClr val="bg1">
                    <a:lumMod val="50000"/>
                  </a:schemeClr>
                </a:solidFill>
              </a:rPr>
              <a:t>Tafonomické faktory</a:t>
            </a:r>
          </a:p>
          <a:p>
            <a:pPr marL="0" indent="0" algn="ctr">
              <a:buNone/>
            </a:pPr>
            <a:r>
              <a:rPr lang="cs-CZ" b="1" dirty="0"/>
              <a:t>Podsoubor </a:t>
            </a:r>
            <a:r>
              <a:rPr lang="cs-CZ" b="1" dirty="0" smtClean="0"/>
              <a:t>dochovaných</a:t>
            </a:r>
          </a:p>
          <a:p>
            <a:pPr marL="0" indent="0" algn="ctr">
              <a:buNone/>
            </a:pPr>
            <a:r>
              <a:rPr lang="cs-CZ" b="1" u="sng" dirty="0" smtClean="0">
                <a:solidFill>
                  <a:srgbClr val="0070C0"/>
                </a:solidFill>
              </a:rPr>
              <a:t>Faktory metody odkryvu</a:t>
            </a:r>
          </a:p>
          <a:p>
            <a:pPr algn="ctr">
              <a:lnSpc>
                <a:spcPct val="130000"/>
              </a:lnSpc>
              <a:buNone/>
              <a:tabLst>
                <a:tab pos="228600" algn="l"/>
                <a:tab pos="444500" algn="l"/>
              </a:tabLst>
            </a:pPr>
            <a:r>
              <a:rPr lang="cs-CZ" dirty="0"/>
              <a:t>P</a:t>
            </a:r>
            <a:r>
              <a:rPr lang="cs-CZ" dirty="0" smtClean="0"/>
              <a:t>odsoubor </a:t>
            </a:r>
            <a:r>
              <a:rPr lang="cs-CZ" dirty="0"/>
              <a:t>vyzvednutých </a:t>
            </a:r>
          </a:p>
          <a:p>
            <a:pPr algn="ctr">
              <a:lnSpc>
                <a:spcPct val="130000"/>
              </a:lnSpc>
              <a:buNone/>
              <a:tabLst>
                <a:tab pos="228600" algn="l"/>
                <a:tab pos="444500" algn="l"/>
              </a:tabLst>
            </a:pPr>
            <a:r>
              <a:rPr lang="cs-CZ" b="1" u="sng" dirty="0" smtClean="0">
                <a:solidFill>
                  <a:srgbClr val="0070C0"/>
                </a:solidFill>
              </a:rPr>
              <a:t>Faktory </a:t>
            </a:r>
            <a:r>
              <a:rPr lang="cs-CZ" b="1" u="sng" dirty="0">
                <a:solidFill>
                  <a:srgbClr val="0070C0"/>
                </a:solidFill>
              </a:rPr>
              <a:t>metod kurátorství</a:t>
            </a:r>
          </a:p>
          <a:p>
            <a:pPr algn="ctr">
              <a:lnSpc>
                <a:spcPct val="130000"/>
              </a:lnSpc>
              <a:buNone/>
              <a:tabLst>
                <a:tab pos="228600" algn="l"/>
                <a:tab pos="444500" algn="l"/>
              </a:tabLst>
            </a:pPr>
            <a:r>
              <a:rPr lang="cs-CZ" b="1" dirty="0" smtClean="0"/>
              <a:t>Podsoubor </a:t>
            </a:r>
            <a:r>
              <a:rPr lang="cs-CZ" b="1" dirty="0"/>
              <a:t>studovatelných</a:t>
            </a:r>
          </a:p>
          <a:p>
            <a:pPr marL="0" indent="0" algn="ctr">
              <a:buNone/>
            </a:pPr>
            <a:endParaRPr lang="cs-CZ" b="1" u="sng" dirty="0">
              <a:solidFill>
                <a:srgbClr val="0070C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41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35500" y="263769"/>
            <a:ext cx="10035153" cy="1485900"/>
          </a:xfrm>
        </p:spPr>
        <p:txBody>
          <a:bodyPr/>
          <a:lstStyle/>
          <a:p>
            <a:r>
              <a:rPr lang="cs-CZ" dirty="0" smtClean="0"/>
              <a:t>Faktory metody odkryvu a výzkumu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190061" y="2132856"/>
            <a:ext cx="4873114" cy="4525963"/>
          </a:xfrm>
        </p:spPr>
        <p:txBody>
          <a:bodyPr/>
          <a:lstStyle/>
          <a:p>
            <a:r>
              <a:rPr lang="cs-CZ" dirty="0" smtClean="0"/>
              <a:t>Terén</a:t>
            </a:r>
          </a:p>
          <a:p>
            <a:r>
              <a:rPr lang="cs-CZ" dirty="0" smtClean="0"/>
              <a:t>Laboratoř</a:t>
            </a:r>
          </a:p>
          <a:p>
            <a:r>
              <a:rPr lang="cs-CZ" dirty="0" smtClean="0"/>
              <a:t>Depozitář</a:t>
            </a:r>
          </a:p>
          <a:p>
            <a:r>
              <a:rPr lang="cs-CZ" dirty="0"/>
              <a:t>Metody odhadu věku a pohlaví</a:t>
            </a:r>
            <a:endParaRPr lang="cs-CZ" dirty="0" smtClean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641" y="2132856"/>
            <a:ext cx="4038600" cy="3028950"/>
          </a:xfrm>
        </p:spPr>
      </p:pic>
      <p:sp>
        <p:nvSpPr>
          <p:cNvPr id="4" name="TextovéPole 3"/>
          <p:cNvSpPr txBox="1"/>
          <p:nvPr/>
        </p:nvSpPr>
        <p:spPr>
          <a:xfrm>
            <a:off x="6203641" y="5161806"/>
            <a:ext cx="4894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Výzkum: Opava Pivovar (Archaia Olomouc)</a:t>
            </a:r>
          </a:p>
        </p:txBody>
      </p:sp>
    </p:spTree>
    <p:extLst>
      <p:ext uri="{BB962C8B-B14F-4D97-AF65-F5344CB8AC3E}">
        <p14:creationId xmlns:p14="http://schemas.microsoft.com/office/powerpoint/2010/main" val="285278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Podsoubor prostudovaných</a:t>
            </a:r>
            <a:endParaRPr lang="cs-CZ" dirty="0"/>
          </a:p>
        </p:txBody>
      </p:sp>
      <p:pic>
        <p:nvPicPr>
          <p:cNvPr id="5" name="Picture 2" descr="Nové  antropologické depozitá&amp;rcaron;e v Horních Po&amp;ccaron;ernicích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420" y="1678875"/>
            <a:ext cx="6118930" cy="4597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8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Untitled-1 copy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72" y="548680"/>
            <a:ext cx="6120680" cy="544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5484103" y="5993292"/>
            <a:ext cx="14398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 err="1" smtClean="0">
                <a:latin typeface="Arial" panose="020B0604020202020204" pitchFamily="34" charset="0"/>
              </a:rPr>
              <a:t>White</a:t>
            </a:r>
            <a:r>
              <a:rPr lang="cs-CZ" sz="1200" dirty="0" smtClean="0">
                <a:latin typeface="Arial" panose="020B0604020202020204" pitchFamily="34" charset="0"/>
              </a:rPr>
              <a:t> </a:t>
            </a:r>
            <a:r>
              <a:rPr lang="cs-CZ" sz="1200" dirty="0" err="1" smtClean="0">
                <a:latin typeface="Arial" panose="020B0604020202020204" pitchFamily="34" charset="0"/>
              </a:rPr>
              <a:t>at</a:t>
            </a:r>
            <a:r>
              <a:rPr lang="cs-CZ" sz="1200" dirty="0" smtClean="0">
                <a:latin typeface="Arial" panose="020B0604020202020204" pitchFamily="34" charset="0"/>
              </a:rPr>
              <a:t> el. (1991)</a:t>
            </a:r>
            <a:endParaRPr lang="cs-CZ" sz="1200" dirty="0"/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36037" y="2438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6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1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21718</TotalTime>
  <Words>406</Words>
  <Application>Microsoft Office PowerPoint</Application>
  <PresentationFormat>Širokoúhlá obrazovka</PresentationFormat>
  <Paragraphs>121</Paragraphs>
  <Slides>20</Slides>
  <Notes>14</Notes>
  <HiddenSlides>0</HiddenSlides>
  <MMClips>5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6" baseType="lpstr">
      <vt:lpstr>Arial</vt:lpstr>
      <vt:lpstr>Calibri</vt:lpstr>
      <vt:lpstr>Franklin Gothic Book</vt:lpstr>
      <vt:lpstr>Georgia</vt:lpstr>
      <vt:lpstr>Wingdings</vt:lpstr>
      <vt:lpstr>Crop</vt:lpstr>
      <vt:lpstr>Prezentace aplikace PowerPoint</vt:lpstr>
      <vt:lpstr>Reprezentativnost kosterních souborů</vt:lpstr>
      <vt:lpstr>Prezentace aplikace PowerPoint</vt:lpstr>
      <vt:lpstr>Prezentace aplikace PowerPoint</vt:lpstr>
      <vt:lpstr>Prezentace aplikace PowerPoint</vt:lpstr>
      <vt:lpstr>Kosterní soubory jsou:</vt:lpstr>
      <vt:lpstr>Prezentace aplikace PowerPoint</vt:lpstr>
      <vt:lpstr>Faktory ovlivňující složení kosterního souboru</vt:lpstr>
      <vt:lpstr>Prezentace aplikace PowerPoint</vt:lpstr>
      <vt:lpstr>Prezentace aplikace PowerPoint</vt:lpstr>
      <vt:lpstr>Biological mortality bias has been seen as a „necessary evil“ </vt:lpstr>
      <vt:lpstr>Prezentace aplikace PowerPoint</vt:lpstr>
      <vt:lpstr>Weiss-Krejci (2008)</vt:lpstr>
      <vt:lpstr>„Neregulérní pohřby“</vt:lpstr>
      <vt:lpstr>Prezentace aplikace PowerPoint</vt:lpstr>
      <vt:lpstr>Tafonomické faktory</vt:lpstr>
      <vt:lpstr>Prezentace aplikace PowerPoint</vt:lpstr>
      <vt:lpstr>Faktory metody odkryvu a výzkumu</vt:lpstr>
      <vt:lpstr>Podsoubor prostudovaných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Retrospektivní antropologie</dc:title>
  <dc:creator>Anna Pankowska</dc:creator>
  <cp:lastModifiedBy>martin.buk@tiscali.cz</cp:lastModifiedBy>
  <cp:revision>155</cp:revision>
  <dcterms:created xsi:type="dcterms:W3CDTF">2018-09-25T07:47:17Z</dcterms:created>
  <dcterms:modified xsi:type="dcterms:W3CDTF">2023-02-16T14:22:24Z</dcterms:modified>
</cp:coreProperties>
</file>