
<file path=[Content_Types].xml><?xml version="1.0" encoding="utf-8"?>
<Types xmlns="http://schemas.openxmlformats.org/package/2006/content-types">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56" r:id="rId3"/>
    <p:sldId id="275" r:id="rId4"/>
    <p:sldId id="259" r:id="rId5"/>
    <p:sldId id="261" r:id="rId6"/>
    <p:sldId id="262" r:id="rId7"/>
    <p:sldId id="263" r:id="rId8"/>
    <p:sldId id="264" r:id="rId9"/>
    <p:sldId id="269" r:id="rId10"/>
    <p:sldId id="272" r:id="rId11"/>
    <p:sldId id="268" r:id="rId12"/>
    <p:sldId id="274" r:id="rId13"/>
    <p:sldId id="271" r:id="rId14"/>
    <p:sldId id="273" r:id="rId15"/>
    <p:sldId id="267" r:id="rId16"/>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50" autoAdjust="0"/>
    <p:restoredTop sz="94674"/>
  </p:normalViewPr>
  <p:slideViewPr>
    <p:cSldViewPr>
      <p:cViewPr varScale="1">
        <p:scale>
          <a:sx n="124" d="100"/>
          <a:sy n="124" d="100"/>
        </p:scale>
        <p:origin x="1792" y="16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a:t>Kliknutím lze upravit styl.</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Kliknutím lze upravit styl předlohy.</a:t>
            </a:r>
          </a:p>
        </p:txBody>
      </p:sp>
      <p:sp>
        <p:nvSpPr>
          <p:cNvPr id="4" name="Zástupný symbol pro datum 3"/>
          <p:cNvSpPr>
            <a:spLocks noGrp="1"/>
          </p:cNvSpPr>
          <p:nvPr>
            <p:ph type="dt" sz="half" idx="10"/>
          </p:nvPr>
        </p:nvSpPr>
        <p:spPr/>
        <p:txBody>
          <a:bodyPr/>
          <a:lstStyle/>
          <a:p>
            <a:fld id="{A6357194-643A-47C1-A5AD-AE9EE6B5A360}" type="datetimeFigureOut">
              <a:rPr lang="cs-CZ" smtClean="0"/>
              <a:t>01.03.2023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06824819-D32B-4AD4-BE81-DC8F7D1770D5}" type="slidenum">
              <a:rPr lang="cs-CZ" smtClean="0"/>
              <a:t>‹#›</a:t>
            </a:fld>
            <a:endParaRPr lang="cs-CZ"/>
          </a:p>
        </p:txBody>
      </p:sp>
    </p:spTree>
    <p:extLst>
      <p:ext uri="{BB962C8B-B14F-4D97-AF65-F5344CB8AC3E}">
        <p14:creationId xmlns:p14="http://schemas.microsoft.com/office/powerpoint/2010/main" val="12391373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A6357194-643A-47C1-A5AD-AE9EE6B5A360}" type="datetimeFigureOut">
              <a:rPr lang="cs-CZ" smtClean="0"/>
              <a:t>01.03.2023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06824819-D32B-4AD4-BE81-DC8F7D1770D5}" type="slidenum">
              <a:rPr lang="cs-CZ" smtClean="0"/>
              <a:t>‹#›</a:t>
            </a:fld>
            <a:endParaRPr lang="cs-CZ"/>
          </a:p>
        </p:txBody>
      </p:sp>
    </p:spTree>
    <p:extLst>
      <p:ext uri="{BB962C8B-B14F-4D97-AF65-F5344CB8AC3E}">
        <p14:creationId xmlns:p14="http://schemas.microsoft.com/office/powerpoint/2010/main" val="814356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a:t>Kliknutím lze upravit styl.</a:t>
            </a:r>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Kliknutím lze upravit styly předlohy textu.</a:t>
            </a:r>
          </a:p>
        </p:txBody>
      </p:sp>
      <p:sp>
        <p:nvSpPr>
          <p:cNvPr id="4" name="Zástupný symbol pro datum 3"/>
          <p:cNvSpPr>
            <a:spLocks noGrp="1"/>
          </p:cNvSpPr>
          <p:nvPr>
            <p:ph type="dt" sz="half" idx="10"/>
          </p:nvPr>
        </p:nvSpPr>
        <p:spPr/>
        <p:txBody>
          <a:bodyPr/>
          <a:lstStyle/>
          <a:p>
            <a:fld id="{A6357194-643A-47C1-A5AD-AE9EE6B5A360}" type="datetimeFigureOut">
              <a:rPr lang="cs-CZ" smtClean="0"/>
              <a:t>01.03.2023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06824819-D32B-4AD4-BE81-DC8F7D1770D5}" type="slidenum">
              <a:rPr lang="cs-CZ" smtClean="0"/>
              <a:t>‹#›</a:t>
            </a:fld>
            <a:endParaRPr lang="cs-CZ"/>
          </a:p>
        </p:txBody>
      </p:sp>
    </p:spTree>
    <p:extLst>
      <p:ext uri="{BB962C8B-B14F-4D97-AF65-F5344CB8AC3E}">
        <p14:creationId xmlns:p14="http://schemas.microsoft.com/office/powerpoint/2010/main" val="1024548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1"/>
          </p:cNvSpPr>
          <p:nvPr>
            <p:ph type="dt" sz="half" idx="10"/>
          </p:nvPr>
        </p:nvSpPr>
        <p:spPr/>
        <p:txBody>
          <a:bodyPr/>
          <a:lstStyle/>
          <a:p>
            <a:fld id="{A6357194-643A-47C1-A5AD-AE9EE6B5A360}" type="datetimeFigureOut">
              <a:rPr lang="cs-CZ" smtClean="0"/>
              <a:t>01.03.2023</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06824819-D32B-4AD4-BE81-DC8F7D1770D5}" type="slidenum">
              <a:rPr lang="cs-CZ" smtClean="0"/>
              <a:t>‹#›</a:t>
            </a:fld>
            <a:endParaRPr lang="cs-CZ"/>
          </a:p>
        </p:txBody>
      </p:sp>
    </p:spTree>
    <p:extLst>
      <p:ext uri="{BB962C8B-B14F-4D97-AF65-F5344CB8AC3E}">
        <p14:creationId xmlns:p14="http://schemas.microsoft.com/office/powerpoint/2010/main" val="2467098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a:t>Kliknutím lze upravit styl.</a:t>
            </a:r>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p:txBody>
          <a:bodyPr/>
          <a:lstStyle/>
          <a:p>
            <a:fld id="{A6357194-643A-47C1-A5AD-AE9EE6B5A360}" type="datetimeFigureOut">
              <a:rPr lang="cs-CZ" smtClean="0"/>
              <a:t>01.03.2023</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06824819-D32B-4AD4-BE81-DC8F7D1770D5}" type="slidenum">
              <a:rPr lang="cs-CZ" smtClean="0"/>
              <a:t>‹#›</a:t>
            </a:fld>
            <a:endParaRPr lang="cs-CZ"/>
          </a:p>
        </p:txBody>
      </p:sp>
    </p:spTree>
    <p:extLst>
      <p:ext uri="{BB962C8B-B14F-4D97-AF65-F5344CB8AC3E}">
        <p14:creationId xmlns:p14="http://schemas.microsoft.com/office/powerpoint/2010/main" val="3752202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datum 2"/>
          <p:cNvSpPr>
            <a:spLocks noGrp="1"/>
          </p:cNvSpPr>
          <p:nvPr>
            <p:ph type="dt" sz="half" idx="10"/>
          </p:nvPr>
        </p:nvSpPr>
        <p:spPr/>
        <p:txBody>
          <a:bodyPr/>
          <a:lstStyle/>
          <a:p>
            <a:fld id="{A6357194-643A-47C1-A5AD-AE9EE6B5A360}" type="datetimeFigureOut">
              <a:rPr lang="cs-CZ" smtClean="0"/>
              <a:t>01.03.2023</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06824819-D32B-4AD4-BE81-DC8F7D1770D5}" type="slidenum">
              <a:rPr lang="cs-CZ" smtClean="0"/>
              <a:t>‹#›</a:t>
            </a:fld>
            <a:endParaRPr lang="cs-CZ"/>
          </a:p>
        </p:txBody>
      </p:sp>
    </p:spTree>
    <p:extLst>
      <p:ext uri="{BB962C8B-B14F-4D97-AF65-F5344CB8AC3E}">
        <p14:creationId xmlns:p14="http://schemas.microsoft.com/office/powerpoint/2010/main" val="1732642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A6357194-643A-47C1-A5AD-AE9EE6B5A360}" type="datetimeFigureOut">
              <a:rPr lang="cs-CZ" smtClean="0"/>
              <a:t>01.03.2023</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06824819-D32B-4AD4-BE81-DC8F7D1770D5}" type="slidenum">
              <a:rPr lang="cs-CZ" smtClean="0"/>
              <a:t>‹#›</a:t>
            </a:fld>
            <a:endParaRPr lang="cs-CZ"/>
          </a:p>
        </p:txBody>
      </p:sp>
    </p:spTree>
    <p:extLst>
      <p:ext uri="{BB962C8B-B14F-4D97-AF65-F5344CB8AC3E}">
        <p14:creationId xmlns:p14="http://schemas.microsoft.com/office/powerpoint/2010/main" val="3264118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a:t>Kliknutím lze upravit styl.</a:t>
            </a:r>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A6357194-643A-47C1-A5AD-AE9EE6B5A360}" type="datetimeFigureOut">
              <a:rPr lang="cs-CZ" smtClean="0"/>
              <a:t>01.03.2023</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06824819-D32B-4AD4-BE81-DC8F7D1770D5}" type="slidenum">
              <a:rPr lang="cs-CZ" smtClean="0"/>
              <a:t>‹#›</a:t>
            </a:fld>
            <a:endParaRPr lang="cs-CZ"/>
          </a:p>
        </p:txBody>
      </p:sp>
    </p:spTree>
    <p:extLst>
      <p:ext uri="{BB962C8B-B14F-4D97-AF65-F5344CB8AC3E}">
        <p14:creationId xmlns:p14="http://schemas.microsoft.com/office/powerpoint/2010/main" val="4131151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a:t>Kliknutím lze upravit styl.</a:t>
            </a:r>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A6357194-643A-47C1-A5AD-AE9EE6B5A360}" type="datetimeFigureOut">
              <a:rPr lang="cs-CZ" smtClean="0"/>
              <a:t>01.03.2023</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06824819-D32B-4AD4-BE81-DC8F7D1770D5}" type="slidenum">
              <a:rPr lang="cs-CZ" smtClean="0"/>
              <a:t>‹#›</a:t>
            </a:fld>
            <a:endParaRPr lang="cs-CZ"/>
          </a:p>
        </p:txBody>
      </p:sp>
    </p:spTree>
    <p:extLst>
      <p:ext uri="{BB962C8B-B14F-4D97-AF65-F5344CB8AC3E}">
        <p14:creationId xmlns:p14="http://schemas.microsoft.com/office/powerpoint/2010/main" val="3805439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svislý text 2"/>
          <p:cNvSpPr>
            <a:spLocks noGrp="1"/>
          </p:cNvSpPr>
          <p:nvPr>
            <p:ph type="body" orient="vert" idx="1"/>
          </p:nvPr>
        </p:nvSpPr>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A6357194-643A-47C1-A5AD-AE9EE6B5A360}" type="datetimeFigureOut">
              <a:rPr lang="cs-CZ" smtClean="0"/>
              <a:t>01.03.2023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06824819-D32B-4AD4-BE81-DC8F7D1770D5}" type="slidenum">
              <a:rPr lang="cs-CZ" smtClean="0"/>
              <a:t>‹#›</a:t>
            </a:fld>
            <a:endParaRPr lang="cs-CZ"/>
          </a:p>
        </p:txBody>
      </p:sp>
    </p:spTree>
    <p:extLst>
      <p:ext uri="{BB962C8B-B14F-4D97-AF65-F5344CB8AC3E}">
        <p14:creationId xmlns:p14="http://schemas.microsoft.com/office/powerpoint/2010/main" val="3375859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a:t>Kliknutím lze upravit styl.</a:t>
            </a:r>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A6357194-643A-47C1-A5AD-AE9EE6B5A360}" type="datetimeFigureOut">
              <a:rPr lang="cs-CZ" smtClean="0"/>
              <a:t>01.03.2023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06824819-D32B-4AD4-BE81-DC8F7D1770D5}" type="slidenum">
              <a:rPr lang="cs-CZ" smtClean="0"/>
              <a:t>‹#›</a:t>
            </a:fld>
            <a:endParaRPr lang="cs-CZ"/>
          </a:p>
        </p:txBody>
      </p:sp>
    </p:spTree>
    <p:extLst>
      <p:ext uri="{BB962C8B-B14F-4D97-AF65-F5344CB8AC3E}">
        <p14:creationId xmlns:p14="http://schemas.microsoft.com/office/powerpoint/2010/main" val="4251743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a:t>Kliknutím lze upravit styl.</a:t>
            </a:r>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357194-643A-47C1-A5AD-AE9EE6B5A360}" type="datetimeFigureOut">
              <a:rPr lang="cs-CZ" smtClean="0"/>
              <a:t>01.03.2023</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824819-D32B-4AD4-BE81-DC8F7D1770D5}" type="slidenum">
              <a:rPr lang="cs-CZ" smtClean="0"/>
              <a:t>‹#›</a:t>
            </a:fld>
            <a:endParaRPr lang="cs-CZ"/>
          </a:p>
        </p:txBody>
      </p:sp>
    </p:spTree>
    <p:extLst>
      <p:ext uri="{BB962C8B-B14F-4D97-AF65-F5344CB8AC3E}">
        <p14:creationId xmlns:p14="http://schemas.microsoft.com/office/powerpoint/2010/main" val="28294858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rican.sweb.cz/clanky/Spiritualita%20jako%20klic%20k%20osobnosti%20a%20k%20lidskym%20vztahum.htm" TargetMode="External"/><Relationship Id="rId2" Type="http://schemas.openxmlformats.org/officeDocument/2006/relationships/hyperlink" Target="http://halik.cz/cs/tvorba/rozhovory/text/clanek/71/"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Zástupný obsah 4">
            <a:extLst>
              <a:ext uri="{FF2B5EF4-FFF2-40B4-BE49-F238E27FC236}">
                <a16:creationId xmlns:a16="http://schemas.microsoft.com/office/drawing/2014/main" id="{019297D3-3667-A35D-3991-8E7864D16D8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8922" y="1166018"/>
            <a:ext cx="8046156" cy="4525963"/>
          </a:xfrm>
        </p:spPr>
      </p:pic>
    </p:spTree>
    <p:extLst>
      <p:ext uri="{BB962C8B-B14F-4D97-AF65-F5344CB8AC3E}">
        <p14:creationId xmlns:p14="http://schemas.microsoft.com/office/powerpoint/2010/main" val="4091294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r>
              <a:rPr lang="cs-CZ" dirty="0"/>
              <a:t>Spiritualita v osobním životě, arteterapii  a ve škole</a:t>
            </a:r>
          </a:p>
        </p:txBody>
      </p:sp>
      <p:sp>
        <p:nvSpPr>
          <p:cNvPr id="3" name="Podnadpis 2"/>
          <p:cNvSpPr>
            <a:spLocks noGrp="1"/>
          </p:cNvSpPr>
          <p:nvPr>
            <p:ph type="subTitle" idx="1"/>
          </p:nvPr>
        </p:nvSpPr>
        <p:spPr/>
        <p:txBody>
          <a:bodyPr>
            <a:normAutofit fontScale="92500" lnSpcReduction="10000"/>
          </a:bodyPr>
          <a:lstStyle/>
          <a:p>
            <a:r>
              <a:rPr lang="cs-CZ" dirty="0"/>
              <a:t>Martina </a:t>
            </a:r>
            <a:r>
              <a:rPr lang="cs-CZ" dirty="0" err="1"/>
              <a:t>Komzáková</a:t>
            </a:r>
            <a:endParaRPr lang="cs-CZ" dirty="0"/>
          </a:p>
          <a:p>
            <a:r>
              <a:rPr lang="cs-CZ" dirty="0"/>
              <a:t>KPS,FPE,ZČU</a:t>
            </a:r>
          </a:p>
          <a:p>
            <a:r>
              <a:rPr lang="cs-CZ" dirty="0"/>
              <a:t>2021</a:t>
            </a:r>
          </a:p>
          <a:p>
            <a:r>
              <a:rPr lang="cs-CZ" sz="1400" dirty="0"/>
              <a:t>(kompletní materiál z archivu autora)</a:t>
            </a:r>
          </a:p>
        </p:txBody>
      </p:sp>
    </p:spTree>
    <p:extLst>
      <p:ext uri="{BB962C8B-B14F-4D97-AF65-F5344CB8AC3E}">
        <p14:creationId xmlns:p14="http://schemas.microsoft.com/office/powerpoint/2010/main" val="25876473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27169151-2128-D929-CE54-313A121ACFFC}"/>
              </a:ext>
            </a:extLst>
          </p:cNvPr>
          <p:cNvSpPr txBox="1"/>
          <p:nvPr/>
        </p:nvSpPr>
        <p:spPr>
          <a:xfrm>
            <a:off x="1043608" y="1700808"/>
            <a:ext cx="7272808" cy="3693319"/>
          </a:xfrm>
          <a:prstGeom prst="rect">
            <a:avLst/>
          </a:prstGeom>
          <a:noFill/>
        </p:spPr>
        <p:txBody>
          <a:bodyPr wrap="square" rtlCol="0">
            <a:spAutoFit/>
          </a:bodyPr>
          <a:lstStyle/>
          <a:p>
            <a:r>
              <a:rPr lang="cs-CZ" dirty="0"/>
              <a:t>Tato přednáška vznikla  díky konferenci s tématem: SPIRITUALITA V ARTETERAPII</a:t>
            </a:r>
          </a:p>
          <a:p>
            <a:endParaRPr lang="cs-CZ" dirty="0"/>
          </a:p>
          <a:p>
            <a:endParaRPr lang="cs-CZ" dirty="0"/>
          </a:p>
          <a:p>
            <a:pPr marL="285750" indent="-285750">
              <a:buFontTx/>
              <a:buChar char="-"/>
            </a:pPr>
            <a:r>
              <a:rPr lang="cs-CZ" dirty="0"/>
              <a:t>tehdy, když jsem o ni byla požádána, tak v prvním okamžiku jsem si nedokázala představit, že bych mohla přání splnit. To bylo v roce 2016.</a:t>
            </a:r>
          </a:p>
          <a:p>
            <a:pPr marL="285750" indent="-285750">
              <a:buFontTx/>
              <a:buChar char="-"/>
            </a:pPr>
            <a:endParaRPr lang="cs-CZ" dirty="0"/>
          </a:p>
          <a:p>
            <a:pPr marL="285750" indent="-285750">
              <a:buFontTx/>
              <a:buChar char="-"/>
            </a:pPr>
            <a:endParaRPr lang="cs-CZ" dirty="0"/>
          </a:p>
          <a:p>
            <a:pPr marL="285750" indent="-285750">
              <a:buFontTx/>
              <a:buChar char="-"/>
            </a:pPr>
            <a:r>
              <a:rPr lang="cs-CZ" dirty="0"/>
              <a:t>Od té doby ušlo mnoho let a já čím dál tím více tento princip rozumění světu učím i vás, své studenty, nejenom klienty v terapii</a:t>
            </a:r>
          </a:p>
          <a:p>
            <a:pPr marL="285750" indent="-285750">
              <a:buFontTx/>
              <a:buChar char="-"/>
            </a:pPr>
            <a:endParaRPr lang="cs-CZ" dirty="0"/>
          </a:p>
          <a:p>
            <a:pPr marL="285750" indent="-285750">
              <a:buFontTx/>
              <a:buChar char="-"/>
            </a:pPr>
            <a:endParaRPr lang="cs-CZ" dirty="0"/>
          </a:p>
          <a:p>
            <a:endParaRPr lang="cs-CZ" dirty="0"/>
          </a:p>
        </p:txBody>
      </p:sp>
    </p:spTree>
    <p:extLst>
      <p:ext uri="{BB962C8B-B14F-4D97-AF65-F5344CB8AC3E}">
        <p14:creationId xmlns:p14="http://schemas.microsoft.com/office/powerpoint/2010/main" val="3495189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2800" b="1" dirty="0"/>
              <a:t>Zázrak v (</a:t>
            </a:r>
            <a:r>
              <a:rPr lang="cs-CZ" sz="2800" b="1" dirty="0" err="1"/>
              <a:t>arte</a:t>
            </a:r>
            <a:r>
              <a:rPr lang="cs-CZ" sz="2800" b="1" dirty="0"/>
              <a:t>)terapii ?</a:t>
            </a:r>
            <a:br>
              <a:rPr lang="cs-CZ" sz="2800" b="1" dirty="0"/>
            </a:br>
            <a:r>
              <a:rPr lang="cs-CZ" sz="2800" b="1" dirty="0"/>
              <a:t>Aneb osobní cesta k pochopení a významu spirituality</a:t>
            </a:r>
          </a:p>
        </p:txBody>
      </p:sp>
      <p:sp>
        <p:nvSpPr>
          <p:cNvPr id="3" name="Zástupný symbol pro obsah 2"/>
          <p:cNvSpPr>
            <a:spLocks noGrp="1"/>
          </p:cNvSpPr>
          <p:nvPr>
            <p:ph idx="1"/>
          </p:nvPr>
        </p:nvSpPr>
        <p:spPr>
          <a:xfrm>
            <a:off x="457200" y="1744216"/>
            <a:ext cx="8229600" cy="4781128"/>
          </a:xfrm>
        </p:spPr>
        <p:txBody>
          <a:bodyPr>
            <a:normAutofit fontScale="62500" lnSpcReduction="20000"/>
          </a:bodyPr>
          <a:lstStyle/>
          <a:p>
            <a:endParaRPr lang="cs-CZ" dirty="0"/>
          </a:p>
          <a:p>
            <a:r>
              <a:rPr lang="cs-CZ" b="1" dirty="0"/>
              <a:t>„zázrak“ </a:t>
            </a:r>
            <a:r>
              <a:rPr lang="cs-CZ" dirty="0"/>
              <a:t>– osobní vstupenka do tématu</a:t>
            </a:r>
          </a:p>
          <a:p>
            <a:r>
              <a:rPr lang="cs-CZ" dirty="0"/>
              <a:t>Spontánní asociace: kdy bylo použito slovo ZÁZRAK?</a:t>
            </a:r>
          </a:p>
          <a:p>
            <a:r>
              <a:rPr lang="cs-CZ" dirty="0"/>
              <a:t>Vlastní </a:t>
            </a:r>
            <a:r>
              <a:rPr lang="cs-CZ" dirty="0" err="1"/>
              <a:t>sebezkušenost</a:t>
            </a:r>
            <a:r>
              <a:rPr lang="cs-CZ" dirty="0"/>
              <a:t> i sdělení klientů :</a:t>
            </a:r>
          </a:p>
          <a:p>
            <a:r>
              <a:rPr lang="cs-CZ" dirty="0">
                <a:solidFill>
                  <a:srgbClr val="FF0000"/>
                </a:solidFill>
              </a:rPr>
              <a:t>BEZPODMÍNEČNÝ ZÁŽITEK LIDSTVÍ A BYTÍ S DRUHÝMI LIDMI – NEMUSEL/A JSEM NIC A ZÍSKAL/PROŽIL JSEM TOLIK</a:t>
            </a:r>
          </a:p>
          <a:p>
            <a:r>
              <a:rPr lang="cs-CZ" dirty="0"/>
              <a:t>A pak již další jiné konkrétní situace a události</a:t>
            </a:r>
          </a:p>
          <a:p>
            <a:pPr marL="0" indent="0">
              <a:buNone/>
            </a:pPr>
            <a:endParaRPr lang="cs-CZ" dirty="0"/>
          </a:p>
          <a:p>
            <a:r>
              <a:rPr lang="cs-CZ" u="sng" dirty="0"/>
              <a:t>Typický (neurotický) klient při vstupu do terapie</a:t>
            </a:r>
            <a:r>
              <a:rPr lang="cs-CZ" dirty="0"/>
              <a:t>:</a:t>
            </a:r>
          </a:p>
          <a:p>
            <a:pPr marL="0" indent="0">
              <a:buNone/>
            </a:pPr>
            <a:r>
              <a:rPr lang="cs-CZ" dirty="0"/>
              <a:t>Pocity osamělosti, opuštěnosti, nepochopení druhými, ztráta </a:t>
            </a:r>
            <a:r>
              <a:rPr lang="cs-CZ" dirty="0" err="1"/>
              <a:t>sebehodnoty</a:t>
            </a:r>
            <a:r>
              <a:rPr lang="cs-CZ" dirty="0"/>
              <a:t>, ztráta víry ve smysl (vlastního ) života, pocit životního debaklu</a:t>
            </a:r>
          </a:p>
          <a:p>
            <a:r>
              <a:rPr lang="cs-CZ" u="sng" dirty="0"/>
              <a:t>Vstupní očekávání od terapie</a:t>
            </a:r>
            <a:r>
              <a:rPr lang="cs-CZ" dirty="0"/>
              <a:t>:</a:t>
            </a:r>
          </a:p>
          <a:p>
            <a:pPr marL="0" indent="0">
              <a:buNone/>
            </a:pPr>
            <a:r>
              <a:rPr lang="cs-CZ" dirty="0"/>
              <a:t>Víra a naděje : Pomůže mi to. Je tady NĚKDO, KDO MI POMŮŽE, kdo ví, co mám dělat a řekne mi to.</a:t>
            </a:r>
          </a:p>
          <a:p>
            <a:pPr marL="0" indent="0">
              <a:buNone/>
            </a:pPr>
            <a:endParaRPr lang="cs-CZ" i="1" dirty="0"/>
          </a:p>
        </p:txBody>
      </p:sp>
    </p:spTree>
    <p:extLst>
      <p:ext uri="{BB962C8B-B14F-4D97-AF65-F5344CB8AC3E}">
        <p14:creationId xmlns:p14="http://schemas.microsoft.com/office/powerpoint/2010/main" val="1821587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p:txBody>
          <a:bodyPr/>
          <a:lstStyle/>
          <a:p>
            <a:r>
              <a:rPr lang="cs-CZ" u="sng" dirty="0"/>
              <a:t>Klíčová slova :</a:t>
            </a:r>
          </a:p>
          <a:p>
            <a:endParaRPr lang="cs-CZ" dirty="0"/>
          </a:p>
          <a:p>
            <a:pPr marL="0" indent="0">
              <a:buNone/>
            </a:pPr>
            <a:r>
              <a:rPr lang="cs-CZ" i="1" dirty="0">
                <a:solidFill>
                  <a:srgbClr val="FF0000"/>
                </a:solidFill>
              </a:rPr>
              <a:t>    lidství, spiritualita, terapie, potřeby, hodnoty, </a:t>
            </a:r>
          </a:p>
          <a:p>
            <a:pPr marL="0" indent="0">
              <a:buNone/>
            </a:pPr>
            <a:r>
              <a:rPr lang="cs-CZ" i="1" dirty="0">
                <a:solidFill>
                  <a:srgbClr val="FF0000"/>
                </a:solidFill>
              </a:rPr>
              <a:t>     smysl života </a:t>
            </a:r>
          </a:p>
          <a:p>
            <a:pPr marL="0" indent="0">
              <a:buNone/>
            </a:pPr>
            <a:r>
              <a:rPr lang="cs-CZ" i="1" dirty="0">
                <a:solidFill>
                  <a:srgbClr val="FF0000"/>
                </a:solidFill>
              </a:rPr>
              <a:t>     (</a:t>
            </a:r>
            <a:r>
              <a:rPr lang="cs-CZ" i="1" dirty="0" err="1">
                <a:solidFill>
                  <a:srgbClr val="FF0000"/>
                </a:solidFill>
              </a:rPr>
              <a:t>Rogers</a:t>
            </a:r>
            <a:r>
              <a:rPr lang="cs-CZ" i="1" dirty="0">
                <a:solidFill>
                  <a:srgbClr val="FF0000"/>
                </a:solidFill>
              </a:rPr>
              <a:t>, </a:t>
            </a:r>
            <a:r>
              <a:rPr lang="cs-CZ" i="1" dirty="0" err="1">
                <a:solidFill>
                  <a:srgbClr val="FF0000"/>
                </a:solidFill>
              </a:rPr>
              <a:t>Maslow</a:t>
            </a:r>
            <a:r>
              <a:rPr lang="cs-CZ" i="1" dirty="0">
                <a:solidFill>
                  <a:srgbClr val="FF0000"/>
                </a:solidFill>
              </a:rPr>
              <a:t>, </a:t>
            </a:r>
            <a:r>
              <a:rPr lang="cs-CZ" i="1" dirty="0" err="1">
                <a:solidFill>
                  <a:srgbClr val="FF0000"/>
                </a:solidFill>
              </a:rPr>
              <a:t>Frankl</a:t>
            </a:r>
            <a:r>
              <a:rPr lang="cs-CZ" i="1" dirty="0">
                <a:solidFill>
                  <a:srgbClr val="FF0000"/>
                </a:solidFill>
              </a:rPr>
              <a:t>)</a:t>
            </a:r>
          </a:p>
        </p:txBody>
      </p:sp>
    </p:spTree>
    <p:extLst>
      <p:ext uri="{BB962C8B-B14F-4D97-AF65-F5344CB8AC3E}">
        <p14:creationId xmlns:p14="http://schemas.microsoft.com/office/powerpoint/2010/main" val="2829008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Prolnutí pojetí spirituality, terapie a školy</a:t>
            </a:r>
          </a:p>
        </p:txBody>
      </p:sp>
      <p:sp>
        <p:nvSpPr>
          <p:cNvPr id="3" name="Zástupný symbol pro obsah 2"/>
          <p:cNvSpPr>
            <a:spLocks noGrp="1"/>
          </p:cNvSpPr>
          <p:nvPr>
            <p:ph idx="1"/>
          </p:nvPr>
        </p:nvSpPr>
        <p:spPr/>
        <p:txBody>
          <a:bodyPr>
            <a:normAutofit fontScale="77500" lnSpcReduction="20000"/>
          </a:bodyPr>
          <a:lstStyle/>
          <a:p>
            <a:pPr marL="0" indent="0">
              <a:buNone/>
            </a:pPr>
            <a:r>
              <a:rPr lang="cs-CZ" dirty="0">
                <a:solidFill>
                  <a:srgbClr val="FF0000"/>
                </a:solidFill>
              </a:rPr>
              <a:t>Pojetí spirituality jako kontinuum , kde se prolínají její různé dimenze, které lze popsat, vzájemně diferencovat a přesto dávat do vzájemných souvztažností </a:t>
            </a:r>
            <a:r>
              <a:rPr lang="cs-CZ" dirty="0"/>
              <a:t>– </a:t>
            </a:r>
            <a:r>
              <a:rPr lang="cs-CZ" sz="2600" dirty="0"/>
              <a:t>srov. Říčan, </a:t>
            </a:r>
            <a:r>
              <a:rPr lang="cs-CZ" sz="2600" dirty="0" err="1"/>
              <a:t>Halík,Vojtíšek</a:t>
            </a:r>
            <a:endParaRPr lang="cs-CZ" sz="2600" dirty="0"/>
          </a:p>
          <a:p>
            <a:pPr marL="0" indent="0">
              <a:buNone/>
            </a:pPr>
            <a:endParaRPr lang="cs-CZ" dirty="0"/>
          </a:p>
          <a:p>
            <a:r>
              <a:rPr lang="cs-CZ" dirty="0"/>
              <a:t>Tendence k </a:t>
            </a:r>
            <a:r>
              <a:rPr lang="cs-CZ" dirty="0" err="1"/>
              <a:t>sebeaktulizaci</a:t>
            </a:r>
            <a:r>
              <a:rPr lang="cs-CZ" dirty="0"/>
              <a:t>- tvůrčí potenciál každého živého organismu jako </a:t>
            </a:r>
            <a:r>
              <a:rPr lang="cs-CZ" b="1" dirty="0"/>
              <a:t>hmatatelný projev tvůrčí síly vyššího řádu</a:t>
            </a:r>
            <a:r>
              <a:rPr lang="cs-CZ" dirty="0"/>
              <a:t>, kterým je konstituován náš svět – </a:t>
            </a:r>
            <a:r>
              <a:rPr lang="cs-CZ" dirty="0" err="1"/>
              <a:t>Rogers</a:t>
            </a:r>
            <a:endParaRPr lang="cs-CZ" dirty="0"/>
          </a:p>
          <a:p>
            <a:pPr marL="0" indent="0">
              <a:buNone/>
            </a:pPr>
            <a:endParaRPr lang="cs-CZ" dirty="0"/>
          </a:p>
          <a:p>
            <a:r>
              <a:rPr lang="cs-CZ" dirty="0"/>
              <a:t>Shoda v různých psychoterapeutických systémech, že intenzivní prožitek přijetí, lidství, sdílení hodnot a osobně důležitých příběhů, tvořivost, prožitek přesahu sám sebe – jsou průvodními jevy úspěšné terapie – kromě „</a:t>
            </a:r>
            <a:r>
              <a:rPr lang="cs-CZ" dirty="0" err="1"/>
              <a:t>ofi</a:t>
            </a:r>
            <a:r>
              <a:rPr lang="cs-CZ" dirty="0"/>
              <a:t> metody“, </a:t>
            </a:r>
            <a:r>
              <a:rPr lang="cs-CZ" b="1" dirty="0"/>
              <a:t>existuje „něco navíc“ </a:t>
            </a:r>
            <a:r>
              <a:rPr lang="cs-CZ" dirty="0"/>
              <a:t>– </a:t>
            </a:r>
            <a:r>
              <a:rPr lang="cs-CZ" dirty="0" err="1"/>
              <a:t>Prochaska</a:t>
            </a:r>
            <a:r>
              <a:rPr lang="cs-CZ" dirty="0"/>
              <a:t>, </a:t>
            </a:r>
            <a:r>
              <a:rPr lang="cs-CZ" dirty="0" err="1"/>
              <a:t>Norcross</a:t>
            </a:r>
            <a:endParaRPr lang="cs-CZ" dirty="0"/>
          </a:p>
          <a:p>
            <a:endParaRPr lang="cs-CZ" dirty="0"/>
          </a:p>
        </p:txBody>
      </p:sp>
    </p:spTree>
    <p:extLst>
      <p:ext uri="{BB962C8B-B14F-4D97-AF65-F5344CB8AC3E}">
        <p14:creationId xmlns:p14="http://schemas.microsoft.com/office/powerpoint/2010/main" val="1066185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Potíže s pojmy</a:t>
            </a:r>
          </a:p>
        </p:txBody>
      </p:sp>
      <p:sp>
        <p:nvSpPr>
          <p:cNvPr id="3" name="Zástupný symbol pro obsah 2"/>
          <p:cNvSpPr>
            <a:spLocks noGrp="1"/>
          </p:cNvSpPr>
          <p:nvPr>
            <p:ph idx="1"/>
          </p:nvPr>
        </p:nvSpPr>
        <p:spPr/>
        <p:txBody>
          <a:bodyPr>
            <a:normAutofit fontScale="85000" lnSpcReduction="10000"/>
          </a:bodyPr>
          <a:lstStyle/>
          <a:p>
            <a:pPr marL="0" indent="0">
              <a:buNone/>
            </a:pPr>
            <a:endParaRPr lang="cs-CZ" dirty="0"/>
          </a:p>
          <a:p>
            <a:r>
              <a:rPr lang="cs-CZ" sz="2200" i="1" dirty="0"/>
              <a:t>tendence k </a:t>
            </a:r>
            <a:r>
              <a:rPr lang="cs-CZ" sz="2200" i="1" dirty="0" err="1"/>
              <a:t>sebeaktulizaci</a:t>
            </a:r>
            <a:r>
              <a:rPr lang="cs-CZ" sz="2200" i="1" dirty="0"/>
              <a:t>- tvůrčí potenciál každého živého organismu , intenzivní prožitek přijetí, lidství, sdílení hodnot a osobně důležitých příběhů, tvořivost, prožitek přesahu sám sebe, atd. …</a:t>
            </a:r>
          </a:p>
          <a:p>
            <a:pPr marL="0" indent="0">
              <a:buNone/>
            </a:pPr>
            <a:endParaRPr lang="cs-CZ" sz="2200" i="1" dirty="0"/>
          </a:p>
          <a:p>
            <a:r>
              <a:rPr lang="cs-CZ" dirty="0">
                <a:solidFill>
                  <a:srgbClr val="FF0000"/>
                </a:solidFill>
              </a:rPr>
              <a:t>pojmy, které známe, běžně používáme, ovšem, když je máme definovat, konkrétně určit, kde konkrétně se v terapeutickém procesu přihodily, nastává problém !</a:t>
            </a:r>
          </a:p>
          <a:p>
            <a:pPr marL="0" indent="0">
              <a:buNone/>
            </a:pPr>
            <a:endParaRPr lang="cs-CZ" dirty="0">
              <a:solidFill>
                <a:srgbClr val="FF0000"/>
              </a:solidFill>
            </a:endParaRPr>
          </a:p>
          <a:p>
            <a:r>
              <a:rPr lang="cs-CZ" dirty="0"/>
              <a:t>Nemáme nástroje na jejich změřitelnost, prozatím zůstává pouze pozorování, empatie, intuice a profesní zkušenost.</a:t>
            </a:r>
          </a:p>
        </p:txBody>
      </p:sp>
    </p:spTree>
    <p:extLst>
      <p:ext uri="{BB962C8B-B14F-4D97-AF65-F5344CB8AC3E}">
        <p14:creationId xmlns:p14="http://schemas.microsoft.com/office/powerpoint/2010/main" val="2153853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sz="2700" dirty="0"/>
              <a:t>Spiritualita</a:t>
            </a:r>
            <a:br>
              <a:rPr lang="cs-CZ" sz="2700" dirty="0"/>
            </a:br>
            <a:r>
              <a:rPr lang="cs-CZ" sz="2700" dirty="0"/>
              <a:t> "postmoderní potomek náboženství" (</a:t>
            </a:r>
            <a:r>
              <a:rPr lang="cs-CZ" sz="2700" dirty="0" err="1"/>
              <a:t>Slater</a:t>
            </a:r>
            <a:r>
              <a:rPr lang="cs-CZ" sz="2700" dirty="0"/>
              <a:t> et al., 2001), </a:t>
            </a:r>
            <a:br>
              <a:rPr lang="cs-CZ" dirty="0"/>
            </a:br>
            <a:r>
              <a:rPr lang="cs-CZ" dirty="0"/>
              <a:t> </a:t>
            </a:r>
            <a:r>
              <a:rPr lang="cs-CZ" sz="2000" dirty="0"/>
              <a:t>Z. Vojtíšek (srov. P. Říčan, T. Halík)</a:t>
            </a:r>
          </a:p>
        </p:txBody>
      </p:sp>
      <p:sp>
        <p:nvSpPr>
          <p:cNvPr id="3" name="Zástupný symbol pro obsah 2"/>
          <p:cNvSpPr>
            <a:spLocks noGrp="1"/>
          </p:cNvSpPr>
          <p:nvPr>
            <p:ph idx="1"/>
          </p:nvPr>
        </p:nvSpPr>
        <p:spPr/>
        <p:txBody>
          <a:bodyPr>
            <a:normAutofit fontScale="92500" lnSpcReduction="20000"/>
          </a:bodyPr>
          <a:lstStyle/>
          <a:p>
            <a:r>
              <a:rPr lang="cs-CZ" sz="2000" dirty="0">
                <a:solidFill>
                  <a:srgbClr val="FF0000"/>
                </a:solidFill>
              </a:rPr>
              <a:t>"Spiritualita" se stala označením pro </a:t>
            </a:r>
            <a:r>
              <a:rPr lang="cs-CZ" sz="2000" b="1" dirty="0">
                <a:solidFill>
                  <a:srgbClr val="FF0000"/>
                </a:solidFill>
              </a:rPr>
              <a:t>individuální, nezávazný a na instituci nezávislý náboženský zájem</a:t>
            </a:r>
            <a:r>
              <a:rPr lang="cs-CZ" sz="2000" dirty="0">
                <a:solidFill>
                  <a:srgbClr val="FF0000"/>
                </a:solidFill>
              </a:rPr>
              <a:t>, pro nějž je charakteristická hodnota vnitřního zážitku a praktického, denního používání, jež by umocňovalo a rozšiřovalo možnosti a schopnosti člověka. </a:t>
            </a:r>
            <a:r>
              <a:rPr lang="cs-CZ" sz="2000" dirty="0"/>
              <a:t>Pojem "spiritualita" se tímto způsobem postupně odpoutal od svého křesťanského základu, je kladen do protikladu k církevní "religiozitě".</a:t>
            </a:r>
          </a:p>
          <a:p>
            <a:r>
              <a:rPr lang="cs-CZ" sz="2000" dirty="0"/>
              <a:t>spiritualita bývá spojována se zážitkem, individuální tvořivostí, svobodným rozvojem a využitelností v současném světě. </a:t>
            </a:r>
            <a:r>
              <a:rPr lang="cs-CZ" sz="2000" b="1" dirty="0"/>
              <a:t>Být spirituální se může stát atraktivní součástí sebepojetí, a to bez přináležení k jakékoli instituci</a:t>
            </a:r>
            <a:r>
              <a:rPr lang="cs-CZ" sz="2000" dirty="0"/>
              <a:t>, bez zátěže jejích nároků, a dokonce pouze s minimálními znalostmi z oblasti náboženství.</a:t>
            </a:r>
          </a:p>
          <a:p>
            <a:r>
              <a:rPr lang="cs-CZ" sz="2000" dirty="0"/>
              <a:t>Reich (2000) vidí spiritualitu tam, kde jedinec "považuje něco za transcendentní nebo za věc velké hodnoty", </a:t>
            </a:r>
            <a:r>
              <a:rPr lang="cs-CZ" sz="2000" u="sng" dirty="0"/>
              <a:t>ať už v náboženském, nebo profánním rámci. </a:t>
            </a:r>
          </a:p>
          <a:p>
            <a:r>
              <a:rPr lang="cs-CZ" sz="2000" dirty="0">
                <a:solidFill>
                  <a:srgbClr val="FF0000"/>
                </a:solidFill>
              </a:rPr>
              <a:t>Psychologicky  mu lze rozumět jako důležité, integrující </a:t>
            </a:r>
            <a:r>
              <a:rPr lang="cs-CZ" sz="2000" b="1" dirty="0">
                <a:solidFill>
                  <a:srgbClr val="FF0000"/>
                </a:solidFill>
              </a:rPr>
              <a:t>složce osobnosti, která se vytváří vnímáním posvátnosti, rozvíjí se ve vztahu k posvátnému a různými způsoby tento vztah projevuje</a:t>
            </a:r>
            <a:r>
              <a:rPr lang="cs-CZ" sz="2000" dirty="0">
                <a:solidFill>
                  <a:srgbClr val="FF0000"/>
                </a:solidFill>
              </a:rPr>
              <a:t>.</a:t>
            </a:r>
          </a:p>
          <a:p>
            <a:r>
              <a:rPr lang="cs-CZ" sz="2000" dirty="0">
                <a:solidFill>
                  <a:srgbClr val="FF0000"/>
                </a:solidFill>
              </a:rPr>
              <a:t>Posvátnost  - vlastnost, kdy je objekt nebo stav uctívaný a nedotknutelný</a:t>
            </a:r>
            <a:endParaRPr lang="cs-CZ" sz="2000" dirty="0"/>
          </a:p>
        </p:txBody>
      </p:sp>
    </p:spTree>
    <p:extLst>
      <p:ext uri="{BB962C8B-B14F-4D97-AF65-F5344CB8AC3E}">
        <p14:creationId xmlns:p14="http://schemas.microsoft.com/office/powerpoint/2010/main" val="2872303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50000"/>
            <a:alpha val="26000"/>
          </a:schemeClr>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467544" y="476672"/>
            <a:ext cx="8229600" cy="1143000"/>
          </a:xfrm>
        </p:spPr>
        <p:txBody>
          <a:bodyPr>
            <a:normAutofit fontScale="90000"/>
          </a:bodyPr>
          <a:lstStyle/>
          <a:p>
            <a:r>
              <a:rPr lang="cs-CZ" i="1" dirty="0"/>
              <a:t>Pražský dotazník spirituality</a:t>
            </a:r>
            <a:br>
              <a:rPr lang="cs-CZ" i="1" dirty="0"/>
            </a:br>
            <a:r>
              <a:rPr lang="cs-CZ" i="1" dirty="0"/>
              <a:t> </a:t>
            </a:r>
            <a:r>
              <a:rPr lang="cs-CZ" sz="1800" dirty="0"/>
              <a:t>(Říčan, Janošová, 2004; 2005)</a:t>
            </a:r>
          </a:p>
        </p:txBody>
      </p:sp>
      <p:sp>
        <p:nvSpPr>
          <p:cNvPr id="3" name="Zástupný symbol pro obsah 2"/>
          <p:cNvSpPr>
            <a:spLocks noGrp="1"/>
          </p:cNvSpPr>
          <p:nvPr>
            <p:ph idx="1"/>
          </p:nvPr>
        </p:nvSpPr>
        <p:spPr/>
        <p:txBody>
          <a:bodyPr>
            <a:normAutofit fontScale="55000" lnSpcReduction="20000"/>
          </a:bodyPr>
          <a:lstStyle/>
          <a:p>
            <a:r>
              <a:rPr lang="cs-CZ" dirty="0"/>
              <a:t>Náš vlastní </a:t>
            </a:r>
            <a:r>
              <a:rPr lang="cs-CZ" i="1" dirty="0"/>
              <a:t>Pražský dotazník spirituality </a:t>
            </a:r>
            <a:r>
              <a:rPr lang="cs-CZ" dirty="0"/>
              <a:t>(Říčan, Janošová, 2004; 2005) navazuje zejména na tradici evropské fenomenologie náboženství zdůrazňující klíčový </a:t>
            </a:r>
            <a:r>
              <a:rPr lang="cs-CZ" b="1" dirty="0"/>
              <a:t>prožitek posvátna </a:t>
            </a:r>
            <a:r>
              <a:rPr lang="cs-CZ" dirty="0"/>
              <a:t>(Otto, 1917, </a:t>
            </a:r>
            <a:r>
              <a:rPr lang="cs-CZ" dirty="0" err="1"/>
              <a:t>Eliade</a:t>
            </a:r>
            <a:r>
              <a:rPr lang="cs-CZ" dirty="0"/>
              <a:t>, 1965), na Hoodovu </a:t>
            </a:r>
            <a:r>
              <a:rPr lang="cs-CZ" b="1" dirty="0"/>
              <a:t>diagnostiku mystických jevů</a:t>
            </a:r>
            <a:r>
              <a:rPr lang="cs-CZ" dirty="0"/>
              <a:t>, na </a:t>
            </a:r>
            <a:r>
              <a:rPr lang="cs-CZ" dirty="0" err="1"/>
              <a:t>Elkinsovu</a:t>
            </a:r>
            <a:r>
              <a:rPr lang="cs-CZ" dirty="0"/>
              <a:t> myšlenku, že v centru humanistické spirituality je </a:t>
            </a:r>
            <a:r>
              <a:rPr lang="cs-CZ" b="1" dirty="0"/>
              <a:t>láska a soucit </a:t>
            </a:r>
            <a:r>
              <a:rPr lang="cs-CZ" dirty="0"/>
              <a:t>(</a:t>
            </a:r>
            <a:r>
              <a:rPr lang="cs-CZ" dirty="0" err="1"/>
              <a:t>Elkins</a:t>
            </a:r>
            <a:r>
              <a:rPr lang="cs-CZ" dirty="0"/>
              <a:t> et al., 1988, </a:t>
            </a:r>
            <a:r>
              <a:rPr lang="cs-CZ" dirty="0" err="1"/>
              <a:t>Elkins</a:t>
            </a:r>
            <a:r>
              <a:rPr lang="cs-CZ" dirty="0"/>
              <a:t>, 2001), na </a:t>
            </a:r>
            <a:r>
              <a:rPr lang="cs-CZ" dirty="0" err="1"/>
              <a:t>Piedmontovo</a:t>
            </a:r>
            <a:r>
              <a:rPr lang="cs-CZ" dirty="0"/>
              <a:t> (1999) chápání spirituální povahy </a:t>
            </a:r>
            <a:r>
              <a:rPr lang="cs-CZ" b="1" dirty="0"/>
              <a:t>mezilidských vztahů, s níž souvisí i spiritualita mravních apelů a závazků. </a:t>
            </a:r>
            <a:r>
              <a:rPr lang="cs-CZ" dirty="0"/>
              <a:t>Jako neopominutelná se nám jevila tématika hlubinné ekologie (viz </a:t>
            </a:r>
            <a:r>
              <a:rPr lang="cs-CZ" dirty="0" err="1"/>
              <a:t>Kohák</a:t>
            </a:r>
            <a:r>
              <a:rPr lang="cs-CZ" dirty="0"/>
              <a:t>, 2000). Při tvorbě položek jsme akcentovali obraznost, metaforu, </a:t>
            </a:r>
            <a:r>
              <a:rPr lang="cs-CZ" dirty="0" err="1"/>
              <a:t>pathos</a:t>
            </a:r>
            <a:r>
              <a:rPr lang="cs-CZ" dirty="0"/>
              <a:t>, prožitky tajemství a fascinace, jež považujeme za charakteristické pro spiritualitu; dotazy na relevantní názory a přesvědčení mohou také zjišťovat spiritualitu, ale spíše "oklikou". </a:t>
            </a:r>
            <a:r>
              <a:rPr lang="cs-CZ" b="1" dirty="0"/>
              <a:t>Faktorová analýza identifikovala pět faktorů: </a:t>
            </a:r>
            <a:r>
              <a:rPr lang="cs-CZ" b="1" i="1" dirty="0"/>
              <a:t>Mystická zkušenost</a:t>
            </a:r>
            <a:r>
              <a:rPr lang="cs-CZ" b="1" dirty="0"/>
              <a:t> </a:t>
            </a:r>
            <a:r>
              <a:rPr lang="cs-CZ" dirty="0"/>
              <a:t>(pocit sjednocení s něčím, co člověka přesahuje, absolutní vnitřní klid, extatická fascinace uměním atd.),</a:t>
            </a:r>
            <a:r>
              <a:rPr lang="cs-CZ" i="1" dirty="0"/>
              <a:t> </a:t>
            </a:r>
            <a:r>
              <a:rPr lang="cs-CZ" b="1" i="1" dirty="0" err="1"/>
              <a:t>Eko</a:t>
            </a:r>
            <a:r>
              <a:rPr lang="cs-CZ" b="1" i="1" dirty="0"/>
              <a:t>-spiritualita</a:t>
            </a:r>
            <a:r>
              <a:rPr lang="cs-CZ" i="1" dirty="0"/>
              <a:t> </a:t>
            </a:r>
            <a:r>
              <a:rPr lang="cs-CZ" dirty="0"/>
              <a:t>(Pocit jednoty s přírodou a posvátné odpovědnosti za ni - Země jako matka, strom jako bratr, úcta k přírodě živé i neživé),  </a:t>
            </a:r>
            <a:r>
              <a:rPr lang="cs-CZ" b="1" i="1" dirty="0"/>
              <a:t>Pospolitost</a:t>
            </a:r>
            <a:r>
              <a:rPr lang="cs-CZ" b="1" dirty="0"/>
              <a:t> </a:t>
            </a:r>
            <a:r>
              <a:rPr lang="cs-CZ" dirty="0"/>
              <a:t>(radost z lidské sounáležitosti a blízkosti v "souznění duší", ohromení jednotou v rozmanitosti atd.), </a:t>
            </a:r>
            <a:r>
              <a:rPr lang="cs-CZ" b="1" i="1" dirty="0"/>
              <a:t>Mravní zaujetí </a:t>
            </a:r>
            <a:r>
              <a:rPr lang="cs-CZ" dirty="0"/>
              <a:t>(touha začít znovu a lépe, děs z možnosti nevratně pokazit svůj život, obdiv k mimořádnému dobru u druhých lidí, soucit s trpícími a znechucení zlem atd.) a </a:t>
            </a:r>
            <a:r>
              <a:rPr lang="cs-CZ" b="1" i="1" dirty="0"/>
              <a:t>Transcendentálně-monoteistická zkušenost </a:t>
            </a:r>
            <a:r>
              <a:rPr lang="cs-CZ" dirty="0"/>
              <a:t>(smrt jako "návrat domů", fascinace "nejvyšší pravdou" a "nejvyšší realitou" atd.). </a:t>
            </a:r>
          </a:p>
        </p:txBody>
      </p:sp>
    </p:spTree>
    <p:extLst>
      <p:ext uri="{BB962C8B-B14F-4D97-AF65-F5344CB8AC3E}">
        <p14:creationId xmlns:p14="http://schemas.microsoft.com/office/powerpoint/2010/main" val="19418654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dpis 4"/>
          <p:cNvSpPr>
            <a:spLocks noGrp="1"/>
          </p:cNvSpPr>
          <p:nvPr>
            <p:ph type="title"/>
          </p:nvPr>
        </p:nvSpPr>
        <p:spPr>
          <a:xfrm>
            <a:off x="457200" y="274638"/>
            <a:ext cx="8229600" cy="778098"/>
          </a:xfrm>
        </p:spPr>
        <p:txBody>
          <a:bodyPr/>
          <a:lstStyle/>
          <a:p>
            <a:r>
              <a:rPr lang="cs-CZ" dirty="0"/>
              <a:t>Když se děje ….</a:t>
            </a:r>
          </a:p>
        </p:txBody>
      </p:sp>
      <p:sp>
        <p:nvSpPr>
          <p:cNvPr id="6" name="Zástupný symbol pro text 5"/>
          <p:cNvSpPr>
            <a:spLocks noGrp="1"/>
          </p:cNvSpPr>
          <p:nvPr>
            <p:ph type="body" idx="1"/>
          </p:nvPr>
        </p:nvSpPr>
        <p:spPr>
          <a:xfrm>
            <a:off x="457200" y="908721"/>
            <a:ext cx="4040188" cy="576064"/>
          </a:xfrm>
        </p:spPr>
        <p:txBody>
          <a:bodyPr/>
          <a:lstStyle/>
          <a:p>
            <a:r>
              <a:rPr lang="cs-CZ" dirty="0"/>
              <a:t>škola</a:t>
            </a:r>
          </a:p>
        </p:txBody>
      </p:sp>
      <p:sp>
        <p:nvSpPr>
          <p:cNvPr id="7" name="Zástupný symbol pro obsah 6"/>
          <p:cNvSpPr>
            <a:spLocks noGrp="1"/>
          </p:cNvSpPr>
          <p:nvPr>
            <p:ph sz="half" idx="2"/>
          </p:nvPr>
        </p:nvSpPr>
        <p:spPr>
          <a:xfrm>
            <a:off x="457200" y="1484784"/>
            <a:ext cx="4040188" cy="5373216"/>
          </a:xfrm>
        </p:spPr>
        <p:txBody>
          <a:bodyPr>
            <a:normAutofit fontScale="77500" lnSpcReduction="20000"/>
          </a:bodyPr>
          <a:lstStyle/>
          <a:p>
            <a:r>
              <a:rPr lang="cs-CZ" sz="1600" dirty="0"/>
              <a:t>Schopnost tvůrčí síly lidského ducha  - veškeré vědecké objevy a  kreativita „vyššího řádu“ – každý obor má ve své historii i současnosti neustále zkušenost s překračováním toho, co dříve se zdálo nemožné</a:t>
            </a:r>
          </a:p>
          <a:p>
            <a:endParaRPr lang="cs-CZ" sz="1600" dirty="0"/>
          </a:p>
          <a:p>
            <a:r>
              <a:rPr lang="cs-CZ" sz="1600" dirty="0"/>
              <a:t>Téma udržitelného rozvoje – úcta a pud sebezáchovy lidstva – nezničit a ochránit naši planetu</a:t>
            </a:r>
          </a:p>
          <a:p>
            <a:endParaRPr lang="cs-CZ" sz="1600" dirty="0"/>
          </a:p>
          <a:p>
            <a:r>
              <a:rPr lang="cs-CZ" sz="1600" dirty="0"/>
              <a:t>Edukace se děje vždy v sociálním poli ve vztazích- </a:t>
            </a:r>
            <a:r>
              <a:rPr lang="cs-CZ" sz="1600" dirty="0" err="1"/>
              <a:t>indiv</a:t>
            </a:r>
            <a:r>
              <a:rPr lang="cs-CZ" sz="1600" dirty="0"/>
              <a:t>. i skupinový přístup – </a:t>
            </a:r>
            <a:r>
              <a:rPr lang="cs-CZ" sz="1600" dirty="0" err="1"/>
              <a:t>záležína</a:t>
            </a:r>
            <a:r>
              <a:rPr lang="cs-CZ" sz="1600" dirty="0"/>
              <a:t> tom, jakou kvalitu prožitku dokážeme dětem zprostředkovat</a:t>
            </a:r>
          </a:p>
          <a:p>
            <a:endParaRPr lang="cs-CZ" sz="1600" dirty="0"/>
          </a:p>
          <a:p>
            <a:r>
              <a:rPr lang="cs-CZ" sz="1600" dirty="0"/>
              <a:t>Učit se z vlastních chyb a přijetí konceptu, že „chyba a její pochopení“ je klíčový faktor osobního růstu</a:t>
            </a:r>
          </a:p>
          <a:p>
            <a:r>
              <a:rPr lang="cs-CZ" sz="1600" dirty="0"/>
              <a:t>jakýkoliv rozvoj a podpora kritického myšlení – jakékoliv situace, kdy s dětmi procházíme témata .“dobro/zlo“, „špatně/ správně, egoismus/empatie a sounáležitost, …</a:t>
            </a:r>
          </a:p>
          <a:p>
            <a:endParaRPr lang="cs-CZ" sz="1600" dirty="0"/>
          </a:p>
          <a:p>
            <a:endParaRPr lang="cs-CZ" sz="1600" dirty="0"/>
          </a:p>
          <a:p>
            <a:endParaRPr lang="cs-CZ" sz="1600" dirty="0"/>
          </a:p>
          <a:p>
            <a:r>
              <a:rPr lang="cs-CZ" sz="1600" dirty="0"/>
              <a:t>Rozumění existenciální tématům života – smysl života , láska, dobro, téma smrti klíčové – neaspirovat, že existuje jedna správná odpověď , definice – klíčové je se těmto tématům věnovat a děti vést přemýšlení a sdílení myšlenek a pocitů, ne tato témata tabuizovat, že ve škole na to není čas</a:t>
            </a:r>
          </a:p>
          <a:p>
            <a:endParaRPr lang="cs-CZ" sz="1600" dirty="0"/>
          </a:p>
          <a:p>
            <a:endParaRPr lang="cs-CZ" sz="1600" dirty="0"/>
          </a:p>
          <a:p>
            <a:endParaRPr lang="cs-CZ" sz="1600" dirty="0"/>
          </a:p>
          <a:p>
            <a:endParaRPr lang="cs-CZ" sz="1600" dirty="0"/>
          </a:p>
          <a:p>
            <a:r>
              <a:rPr lang="cs-CZ" sz="1600" b="1" dirty="0">
                <a:solidFill>
                  <a:srgbClr val="FF0000"/>
                </a:solidFill>
              </a:rPr>
              <a:t>Ale! CÍL - potřebuje nalézat řešení, které zkvalitní klientův život v realitě, je zaměřena životní   realitu.</a:t>
            </a:r>
          </a:p>
        </p:txBody>
      </p:sp>
      <p:sp>
        <p:nvSpPr>
          <p:cNvPr id="8" name="Zástupný symbol pro text 7"/>
          <p:cNvSpPr>
            <a:spLocks noGrp="1"/>
          </p:cNvSpPr>
          <p:nvPr>
            <p:ph type="body" sz="quarter" idx="3"/>
          </p:nvPr>
        </p:nvSpPr>
        <p:spPr>
          <a:xfrm>
            <a:off x="4645025" y="908721"/>
            <a:ext cx="4041775" cy="504056"/>
          </a:xfrm>
        </p:spPr>
        <p:txBody>
          <a:bodyPr/>
          <a:lstStyle/>
          <a:p>
            <a:r>
              <a:rPr lang="cs-CZ" dirty="0"/>
              <a:t>spiritualita</a:t>
            </a:r>
          </a:p>
        </p:txBody>
      </p:sp>
      <p:sp>
        <p:nvSpPr>
          <p:cNvPr id="9" name="Zástupný symbol pro obsah 8"/>
          <p:cNvSpPr>
            <a:spLocks noGrp="1"/>
          </p:cNvSpPr>
          <p:nvPr>
            <p:ph sz="quarter" idx="4"/>
          </p:nvPr>
        </p:nvSpPr>
        <p:spPr>
          <a:xfrm>
            <a:off x="4645025" y="1484784"/>
            <a:ext cx="4041775" cy="4968552"/>
          </a:xfrm>
        </p:spPr>
        <p:txBody>
          <a:bodyPr>
            <a:normAutofit fontScale="77500" lnSpcReduction="20000"/>
          </a:bodyPr>
          <a:lstStyle/>
          <a:p>
            <a:r>
              <a:rPr lang="cs-CZ" sz="1600" b="1" i="1" dirty="0"/>
              <a:t>Mystická zkušenost</a:t>
            </a:r>
            <a:r>
              <a:rPr lang="cs-CZ" sz="1600" b="1" dirty="0"/>
              <a:t> </a:t>
            </a:r>
            <a:r>
              <a:rPr lang="cs-CZ" sz="1600" dirty="0"/>
              <a:t>(pocit sjednocení s něčím, co člověka přesahuje, absolutní vnitřní klid, extatická fascinace uměním, tvůrčí silou atd.)</a:t>
            </a:r>
          </a:p>
          <a:p>
            <a:endParaRPr lang="cs-CZ" sz="1600" dirty="0"/>
          </a:p>
          <a:p>
            <a:pPr marL="0" indent="0">
              <a:buNone/>
            </a:pPr>
            <a:endParaRPr lang="cs-CZ" sz="1600" dirty="0"/>
          </a:p>
          <a:p>
            <a:r>
              <a:rPr lang="cs-CZ" sz="1600" b="1" i="1" dirty="0"/>
              <a:t>Eko-spiritualita </a:t>
            </a:r>
            <a:r>
              <a:rPr lang="cs-CZ" sz="1600" dirty="0"/>
              <a:t>(Pocit jednoty s přírodou a posvátné odpovědnosti za ni - Země jako matka, strom jako bratr, úcta k přírodě živé i neživé)</a:t>
            </a:r>
          </a:p>
          <a:p>
            <a:endParaRPr lang="cs-CZ" sz="1600" dirty="0"/>
          </a:p>
          <a:p>
            <a:pPr marL="0" indent="0">
              <a:buNone/>
            </a:pPr>
            <a:endParaRPr lang="cs-CZ" sz="1600" dirty="0"/>
          </a:p>
          <a:p>
            <a:r>
              <a:rPr lang="cs-CZ" sz="1600" b="1" i="1" dirty="0"/>
              <a:t>Pospolitost</a:t>
            </a:r>
            <a:r>
              <a:rPr lang="cs-CZ" sz="1600" b="1" dirty="0"/>
              <a:t> </a:t>
            </a:r>
            <a:r>
              <a:rPr lang="cs-CZ" sz="1600" dirty="0"/>
              <a:t>(radost z lidské sounáležitosti a blízkosti v "souznění duší", ohromení jednotou v rozmanitosti atd.)</a:t>
            </a:r>
          </a:p>
          <a:p>
            <a:pPr marL="0" indent="0">
              <a:buNone/>
            </a:pPr>
            <a:endParaRPr lang="cs-CZ" sz="1600" dirty="0"/>
          </a:p>
          <a:p>
            <a:r>
              <a:rPr lang="cs-CZ" sz="1600" b="1" i="1" dirty="0"/>
              <a:t>Mravní zaujetí </a:t>
            </a:r>
            <a:r>
              <a:rPr lang="cs-CZ" sz="1600" dirty="0"/>
              <a:t>(touha začít znovu a lépe, děs z možnosti nevratně pokazit svůj život, obdiv k mimořádnému dobru u druhých lidí, soucit s trpícími a znechucení zlem atd.)</a:t>
            </a:r>
          </a:p>
          <a:p>
            <a:pPr marL="0" indent="0">
              <a:buNone/>
            </a:pPr>
            <a:endParaRPr lang="cs-CZ" sz="1600" dirty="0"/>
          </a:p>
          <a:p>
            <a:endParaRPr lang="cs-CZ" sz="1600" b="1" i="1" dirty="0"/>
          </a:p>
          <a:p>
            <a:r>
              <a:rPr lang="cs-CZ" sz="1600" b="1" i="1" dirty="0"/>
              <a:t>Transcendentálně-monoteistická zkušenost </a:t>
            </a:r>
            <a:r>
              <a:rPr lang="cs-CZ" sz="1600" dirty="0"/>
              <a:t>(smrt jako "návrat domů", fascinace "nejvyšší pravdou" a "nejvyšší realitou" atd</a:t>
            </a:r>
          </a:p>
          <a:p>
            <a:endParaRPr lang="cs-CZ" sz="1600" b="1" dirty="0">
              <a:solidFill>
                <a:srgbClr val="FF0000"/>
              </a:solidFill>
            </a:endParaRPr>
          </a:p>
          <a:p>
            <a:endParaRPr lang="cs-CZ" sz="1600" b="1" dirty="0">
              <a:solidFill>
                <a:srgbClr val="FF0000"/>
              </a:solidFill>
            </a:endParaRPr>
          </a:p>
          <a:p>
            <a:r>
              <a:rPr lang="cs-CZ" sz="1600" b="1" dirty="0">
                <a:solidFill>
                  <a:srgbClr val="FF0000"/>
                </a:solidFill>
              </a:rPr>
              <a:t>Ale! Cíl – potřeba přesahu žité reality.</a:t>
            </a:r>
          </a:p>
          <a:p>
            <a:endParaRPr lang="cs-CZ" sz="1600" dirty="0"/>
          </a:p>
        </p:txBody>
      </p:sp>
    </p:spTree>
    <p:extLst>
      <p:ext uri="{BB962C8B-B14F-4D97-AF65-F5344CB8AC3E}">
        <p14:creationId xmlns:p14="http://schemas.microsoft.com/office/powerpoint/2010/main" val="2864830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50000"/>
            <a:alpha val="26000"/>
          </a:schemeClr>
        </a:solidFill>
        <a:effectLst/>
      </p:bgPr>
    </p:bg>
    <p:spTree>
      <p:nvGrpSpPr>
        <p:cNvPr id="1" name=""/>
        <p:cNvGrpSpPr/>
        <p:nvPr/>
      </p:nvGrpSpPr>
      <p:grpSpPr>
        <a:xfrm>
          <a:off x="0" y="0"/>
          <a:ext cx="0" cy="0"/>
          <a:chOff x="0" y="0"/>
          <a:chExt cx="0" cy="0"/>
        </a:xfrm>
      </p:grpSpPr>
      <p:sp>
        <p:nvSpPr>
          <p:cNvPr id="3" name="Nadpis 2"/>
          <p:cNvSpPr>
            <a:spLocks noGrp="1"/>
          </p:cNvSpPr>
          <p:nvPr>
            <p:ph type="title"/>
          </p:nvPr>
        </p:nvSpPr>
        <p:spPr>
          <a:xfrm>
            <a:off x="467544" y="116632"/>
            <a:ext cx="8229600" cy="1143000"/>
          </a:xfrm>
        </p:spPr>
        <p:txBody>
          <a:bodyPr/>
          <a:lstStyle/>
          <a:p>
            <a:r>
              <a:rPr lang="cs-CZ" dirty="0"/>
              <a:t>Spirituální dimenze lidských vztahů</a:t>
            </a:r>
          </a:p>
        </p:txBody>
      </p:sp>
      <p:sp>
        <p:nvSpPr>
          <p:cNvPr id="4" name="Zástupný symbol pro obsah 3"/>
          <p:cNvSpPr>
            <a:spLocks noGrp="1"/>
          </p:cNvSpPr>
          <p:nvPr>
            <p:ph idx="1"/>
          </p:nvPr>
        </p:nvSpPr>
        <p:spPr>
          <a:xfrm>
            <a:off x="395536" y="1052736"/>
            <a:ext cx="8229600" cy="5472608"/>
          </a:xfrm>
        </p:spPr>
        <p:txBody>
          <a:bodyPr>
            <a:normAutofit fontScale="40000" lnSpcReduction="20000"/>
          </a:bodyPr>
          <a:lstStyle/>
          <a:p>
            <a:endParaRPr lang="cs-CZ" sz="4000" cap="all" dirty="0"/>
          </a:p>
          <a:p>
            <a:r>
              <a:rPr lang="cs-CZ" sz="4400" dirty="0"/>
              <a:t>Z dosavadního výkladu plyne, že spiritualita spočívající ve specifickém prožívání vztahu k božstvu, k nadosobnímu ideálu, k posvátné pospolitosti, veškerenstvu apod., má </a:t>
            </a:r>
            <a:r>
              <a:rPr lang="cs-CZ" sz="4400" i="1" dirty="0"/>
              <a:t>důsledky </a:t>
            </a:r>
            <a:r>
              <a:rPr lang="cs-CZ" sz="4400" dirty="0"/>
              <a:t>pro vztahy prožívajícího k druhým lidem. Lze však také říci, že tyto </a:t>
            </a:r>
            <a:r>
              <a:rPr lang="cs-CZ" sz="4400" i="1" dirty="0"/>
              <a:t>vztahy samy</a:t>
            </a:r>
            <a:r>
              <a:rPr lang="cs-CZ" sz="4400" dirty="0"/>
              <a:t> mají za určitých okolností spirituální povahu (snad ve smyslu již zmíněné přirozené spirituality), protože jejich prožívání či zakoušení má kvalitu, resp. kvality, jimiž jsme výše charakterizovali spiritualitu. Tuto hypotézu lze konkretizovat a do jisté míry doložit připomenutím některých běžně akceptovaných fenoménů, na něž se nyní zaměříme. (Viz také Říčan, V tisku.)</a:t>
            </a:r>
          </a:p>
          <a:p>
            <a:endParaRPr lang="cs-CZ" sz="4400" dirty="0"/>
          </a:p>
          <a:p>
            <a:r>
              <a:rPr lang="cs-CZ" sz="4400" i="1" dirty="0"/>
              <a:t> </a:t>
            </a:r>
            <a:r>
              <a:rPr lang="cs-CZ" sz="4400" b="1" i="1" dirty="0"/>
              <a:t>Okouzlení </a:t>
            </a:r>
            <a:r>
              <a:rPr lang="cs-CZ" sz="4400" b="1" dirty="0"/>
              <a:t>krásou </a:t>
            </a:r>
            <a:r>
              <a:rPr lang="cs-CZ" sz="4400" dirty="0"/>
              <a:t>či půvabem jiné lidské bytosti může být natolik ohromující a budit takové nadšení (nikoli nutně bouřlivě projevované navenek), že jde o vrcholnou zkušenost. V takových okamžicích lze obrazně říci, že člověk "vidí" Venuši či </a:t>
            </a:r>
            <a:r>
              <a:rPr lang="cs-CZ" sz="4400" dirty="0" err="1"/>
              <a:t>Erota</a:t>
            </a:r>
            <a:r>
              <a:rPr lang="cs-CZ" sz="4400" dirty="0"/>
              <a:t>. Obdiv, který je jedním z aspektů tohoto okouzlení, se nemusí týkat těla, nýbrž uměleckého výkonu, výtvarného díla či básně, která okouzleného uchvátí (pěkným slangovým výrazem "dostane").</a:t>
            </a:r>
          </a:p>
          <a:p>
            <a:pPr marL="0" indent="0">
              <a:buNone/>
            </a:pPr>
            <a:endParaRPr lang="cs-CZ" sz="4400" dirty="0"/>
          </a:p>
          <a:p>
            <a:pPr marL="0" indent="0">
              <a:buNone/>
            </a:pPr>
            <a:r>
              <a:rPr lang="cs-CZ" sz="4400" dirty="0"/>
              <a:t>Autoři píšící o spiritualitě téma okouzlení často opomíjejí. Je to možná zaviněno určitou ambivalencí ke kráse v křesťanské i buddhistické tradici, jež bezděčně ovlivňuje implicitní definici spirituality. Sensualita, jež je spojena s vnímáním krásy, mívá konotaci něčeho nižšího a objekt, který mnozí z nás považují za nejkrásnější, lidské tělo, se v této souvislosti často jeví jako něco podezřelého až nebezpečného.</a:t>
            </a:r>
            <a:r>
              <a:rPr lang="cs-CZ" sz="4400" b="1" i="1" dirty="0"/>
              <a:t> </a:t>
            </a:r>
            <a:endParaRPr lang="cs-CZ" sz="4400" dirty="0"/>
          </a:p>
          <a:p>
            <a:endParaRPr lang="cs-CZ" dirty="0"/>
          </a:p>
        </p:txBody>
      </p:sp>
    </p:spTree>
    <p:extLst>
      <p:ext uri="{BB962C8B-B14F-4D97-AF65-F5344CB8AC3E}">
        <p14:creationId xmlns:p14="http://schemas.microsoft.com/office/powerpoint/2010/main" val="805839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467544" y="116632"/>
            <a:ext cx="8229600" cy="1143000"/>
          </a:xfrm>
        </p:spPr>
        <p:txBody>
          <a:bodyPr/>
          <a:lstStyle/>
          <a:p>
            <a:r>
              <a:rPr lang="cs-CZ" dirty="0"/>
              <a:t>Spirituální dimenze lidských vztahů</a:t>
            </a:r>
          </a:p>
        </p:txBody>
      </p:sp>
      <p:sp>
        <p:nvSpPr>
          <p:cNvPr id="4" name="Zástupný symbol pro obsah 3"/>
          <p:cNvSpPr>
            <a:spLocks noGrp="1"/>
          </p:cNvSpPr>
          <p:nvPr>
            <p:ph idx="1"/>
          </p:nvPr>
        </p:nvSpPr>
        <p:spPr>
          <a:xfrm>
            <a:off x="395536" y="1052736"/>
            <a:ext cx="8229600" cy="5472608"/>
          </a:xfrm>
        </p:spPr>
        <p:txBody>
          <a:bodyPr>
            <a:normAutofit fontScale="25000" lnSpcReduction="20000"/>
          </a:bodyPr>
          <a:lstStyle/>
          <a:p>
            <a:endParaRPr lang="cs-CZ" sz="4000" cap="all" dirty="0"/>
          </a:p>
          <a:p>
            <a:pPr marL="0" indent="0">
              <a:buNone/>
            </a:pPr>
            <a:r>
              <a:rPr lang="cs-CZ" sz="4400" dirty="0"/>
              <a:t>.</a:t>
            </a:r>
            <a:r>
              <a:rPr lang="cs-CZ" sz="4400" b="1" i="1" dirty="0"/>
              <a:t> </a:t>
            </a:r>
            <a:endParaRPr lang="cs-CZ" sz="4800" dirty="0"/>
          </a:p>
          <a:p>
            <a:r>
              <a:rPr lang="cs-CZ" sz="4800" b="1" i="1" dirty="0"/>
              <a:t> Respekt </a:t>
            </a:r>
            <a:r>
              <a:rPr lang="cs-CZ" sz="4800" dirty="0"/>
              <a:t>k druhému člověku nebo - patetičtěji vyjádřeno - </a:t>
            </a:r>
            <a:r>
              <a:rPr lang="cs-CZ" sz="4800" b="1" i="1" dirty="0"/>
              <a:t>úcta </a:t>
            </a:r>
            <a:r>
              <a:rPr lang="cs-CZ" sz="4800" b="1" dirty="0"/>
              <a:t>k lidské bytosti </a:t>
            </a:r>
            <a:r>
              <a:rPr lang="cs-CZ" sz="4800" dirty="0"/>
              <a:t>je další prožitek, u nějž je třeba zvažovat spirituální dimenzi. Člověk, k němuž pociťujeme respekt, nemusí být nijak zvlášť pozoruhodný či dokonalý, může pro nás proto být nesnadné říci, proč k němu pociťujeme respekt, a přece nám může být v dané chvíli jasné, že v něm je přítomno něco svrchovaně důležitého a cenného, co vyžaduje specifický postoj pozorné zdrženlivosti a "nevměšování". Respekt se může týkat těla, ale i důvěrných informací, intimních citů. K respektu či úctě, jež může být vrcholnou zkušeností (jak je dobře známo z fenomenologie vztahu k božstvu) zřejmě patří smysl </a:t>
            </a:r>
            <a:r>
              <a:rPr lang="cs-CZ" sz="4800" b="1" dirty="0"/>
              <a:t>pro </a:t>
            </a:r>
            <a:r>
              <a:rPr lang="cs-CZ" sz="4800" b="1" i="1" dirty="0"/>
              <a:t>tajemství</a:t>
            </a:r>
            <a:r>
              <a:rPr lang="cs-CZ" sz="4800" b="1" dirty="0"/>
              <a:t>, jímž druhý člověk je: jde o </a:t>
            </a:r>
            <a:r>
              <a:rPr lang="cs-CZ" sz="4800" b="1" i="1" dirty="0" err="1"/>
              <a:t>mystery</a:t>
            </a:r>
            <a:r>
              <a:rPr lang="cs-CZ" sz="4800" b="1" dirty="0"/>
              <a:t>, nikoli o pouhé profánní </a:t>
            </a:r>
            <a:r>
              <a:rPr lang="cs-CZ" sz="4800" b="1" i="1" dirty="0" err="1"/>
              <a:t>secret</a:t>
            </a:r>
            <a:r>
              <a:rPr lang="cs-CZ" sz="4800" b="1" dirty="0"/>
              <a:t>.</a:t>
            </a:r>
            <a:r>
              <a:rPr lang="cs-CZ" sz="4800" dirty="0"/>
              <a:t> Relevantní může být i metafora </a:t>
            </a:r>
            <a:r>
              <a:rPr lang="cs-CZ" sz="4800" b="1" i="1" dirty="0"/>
              <a:t>tabu</a:t>
            </a:r>
            <a:r>
              <a:rPr lang="cs-CZ" sz="4800" b="1" dirty="0"/>
              <a:t> - nedotknutelnosti,</a:t>
            </a:r>
            <a:r>
              <a:rPr lang="cs-CZ" sz="4800" dirty="0"/>
              <a:t> jestliže cítíme, že by každý náš dotek respektovaného nějak zranil či "pošpinil". </a:t>
            </a:r>
          </a:p>
          <a:p>
            <a:endParaRPr lang="cs-CZ" sz="4800" dirty="0"/>
          </a:p>
          <a:p>
            <a:pPr marL="0" indent="0">
              <a:buNone/>
            </a:pPr>
            <a:endParaRPr lang="cs-CZ" sz="4800" dirty="0"/>
          </a:p>
          <a:p>
            <a:r>
              <a:rPr lang="cs-CZ" sz="4800" b="1" i="1" dirty="0"/>
              <a:t>Intimita</a:t>
            </a:r>
            <a:r>
              <a:rPr lang="cs-CZ" sz="4800" b="1" dirty="0"/>
              <a:t>, extrémní psychická </a:t>
            </a:r>
            <a:r>
              <a:rPr lang="cs-CZ" sz="4800" b="1" i="1" dirty="0"/>
              <a:t>blízkost </a:t>
            </a:r>
            <a:r>
              <a:rPr lang="cs-CZ" sz="4800" b="1" dirty="0"/>
              <a:t>ve vztahu lásky, často spojená s pocitem vrcholného štěstí, který mívá až extatickou intenzitu, může být rovněž označena jako spirituální. Jde o prožitek překročení hranice mezi </a:t>
            </a:r>
            <a:r>
              <a:rPr lang="cs-CZ" sz="4800" b="1" i="1" dirty="0"/>
              <a:t>já</a:t>
            </a:r>
            <a:r>
              <a:rPr lang="cs-CZ" sz="4800" b="1" dirty="0"/>
              <a:t> a </a:t>
            </a:r>
            <a:r>
              <a:rPr lang="cs-CZ" sz="4800" b="1" i="1" dirty="0"/>
              <a:t>ty</a:t>
            </a:r>
            <a:r>
              <a:rPr lang="cs-CZ" sz="4800" b="1" dirty="0"/>
              <a:t>, </a:t>
            </a:r>
            <a:r>
              <a:rPr lang="cs-CZ" sz="4800" dirty="0"/>
              <a:t>který filosoficky a teologicky promyslel Martin </a:t>
            </a:r>
            <a:r>
              <a:rPr lang="cs-CZ" sz="4800" dirty="0" err="1"/>
              <a:t>Buber</a:t>
            </a:r>
            <a:r>
              <a:rPr lang="cs-CZ" sz="4800" dirty="0"/>
              <a:t> (1923), který Abraham </a:t>
            </a:r>
            <a:r>
              <a:rPr lang="cs-CZ" sz="4800" dirty="0" err="1"/>
              <a:t>Maslow</a:t>
            </a:r>
            <a:r>
              <a:rPr lang="cs-CZ" sz="4800" dirty="0"/>
              <a:t> (1962) označil jako </a:t>
            </a:r>
            <a:r>
              <a:rPr lang="cs-CZ" sz="4800" i="1" dirty="0" err="1"/>
              <a:t>self</a:t>
            </a:r>
            <a:r>
              <a:rPr lang="cs-CZ" sz="4800" i="1" dirty="0"/>
              <a:t>-transcendence</a:t>
            </a:r>
            <a:r>
              <a:rPr lang="cs-CZ" sz="4800" dirty="0"/>
              <a:t>,</a:t>
            </a:r>
            <a:r>
              <a:rPr lang="cs-CZ" sz="4800" i="1" dirty="0"/>
              <a:t> </a:t>
            </a:r>
            <a:r>
              <a:rPr lang="cs-CZ" sz="4800" dirty="0"/>
              <a:t>překročení vlastního Já, a který má důležité místo i v současné psychoanalýze (</a:t>
            </a:r>
            <a:r>
              <a:rPr lang="cs-CZ" sz="4800" dirty="0" err="1"/>
              <a:t>Kernberg</a:t>
            </a:r>
            <a:r>
              <a:rPr lang="cs-CZ" sz="4800" dirty="0"/>
              <a:t>, 1995) a vývojové psychologii (</a:t>
            </a:r>
            <a:r>
              <a:rPr lang="cs-CZ" sz="4800" dirty="0" err="1"/>
              <a:t>Poněšický</a:t>
            </a:r>
            <a:r>
              <a:rPr lang="cs-CZ" sz="4800" dirty="0"/>
              <a:t>, 2004). Úkolem psychologie je napomáhat tomu, aby pronikala „k jádru hledající bytosti zázračná síla proměnění, duchovní rozměr, světlo odpouštějícího, a proto osvobozujícího poznání a bezpodmínečného přijetí druhého“ (Kocábová, 2004, str. 159).</a:t>
            </a:r>
          </a:p>
          <a:p>
            <a:endParaRPr lang="cs-CZ" sz="4800" dirty="0"/>
          </a:p>
          <a:p>
            <a:pPr marL="0" indent="0">
              <a:buNone/>
            </a:pPr>
            <a:endParaRPr lang="cs-CZ" sz="4800" b="1" dirty="0"/>
          </a:p>
          <a:p>
            <a:r>
              <a:rPr lang="cs-CZ" sz="4800" b="1" i="1" dirty="0"/>
              <a:t>Soucit</a:t>
            </a:r>
            <a:r>
              <a:rPr lang="cs-CZ" sz="4800" b="1" dirty="0"/>
              <a:t>,</a:t>
            </a:r>
            <a:r>
              <a:rPr lang="cs-CZ" sz="4800" b="1" i="1" dirty="0"/>
              <a:t> </a:t>
            </a:r>
            <a:r>
              <a:rPr lang="cs-CZ" sz="4800" dirty="0"/>
              <a:t>dominantní mezilidský cit, patří na svém vrcholu k nejhlubším existenciálním prožitkům, zvláště pokud vede k radikální sebeoběti, a může transformovat celý vnitřní svět člověka i jeho životní směřování. Může se objevit spontánně v konfrontaci s utrpením druhého, zvláště dítěte</a:t>
            </a:r>
          </a:p>
          <a:p>
            <a:endParaRPr lang="cs-CZ" sz="4800" dirty="0"/>
          </a:p>
          <a:p>
            <a:pPr marL="0" indent="0">
              <a:buNone/>
            </a:pPr>
            <a:endParaRPr lang="cs-CZ" sz="4800" dirty="0"/>
          </a:p>
          <a:p>
            <a:r>
              <a:rPr lang="cs-CZ" sz="4800" i="1" dirty="0"/>
              <a:t> </a:t>
            </a:r>
            <a:r>
              <a:rPr lang="cs-CZ" sz="4800" b="1" i="1" dirty="0"/>
              <a:t>Nenávist</a:t>
            </a:r>
            <a:r>
              <a:rPr lang="cs-CZ" sz="4800" b="1" dirty="0"/>
              <a:t>, podobně jako</a:t>
            </a:r>
            <a:r>
              <a:rPr lang="cs-CZ" sz="4800" b="1" i="1" dirty="0"/>
              <a:t> pohrdání</a:t>
            </a:r>
            <a:r>
              <a:rPr lang="cs-CZ" sz="4800" b="1" dirty="0"/>
              <a:t>, </a:t>
            </a:r>
            <a:r>
              <a:rPr lang="cs-CZ" sz="4800" dirty="0"/>
              <a:t>které ji často doprovází, může v tomto krátkém výčtu spirituálních aspektů lidských vztahů překvapit. Připomeňme však, že "v povětří se prohánějí i zlí duchové" a že </a:t>
            </a:r>
            <a:r>
              <a:rPr lang="cs-CZ" sz="4800" i="1" dirty="0"/>
              <a:t>posvátná</a:t>
            </a:r>
            <a:r>
              <a:rPr lang="cs-CZ" sz="4800" dirty="0"/>
              <a:t> nenávist k nevěřícím, zvláště k božímu nepříteli, velkému Satanovi,  je nepřehlédnutelnou vášní našich dní, podobně jako jí bývala posvátná nenávist ke kacířům v dějinách Evropy. Jako psychologové víme, že </a:t>
            </a:r>
            <a:r>
              <a:rPr lang="cs-CZ" sz="4800" b="1" dirty="0"/>
              <a:t>nenávist, zvláště je-li doprovázena mučením jiné lidské bytosti, může být extrémně intenzivním, vskutku extatickým prožitkem </a:t>
            </a:r>
            <a:r>
              <a:rPr lang="cs-CZ" sz="4800" dirty="0"/>
              <a:t>(</a:t>
            </a:r>
            <a:r>
              <a:rPr lang="cs-CZ" sz="4800" dirty="0" err="1"/>
              <a:t>Baumeister</a:t>
            </a:r>
            <a:r>
              <a:rPr lang="cs-CZ" sz="4800" dirty="0"/>
              <a:t>, 1996, Říčan, 2003b), v němž podobně jako v lásce padají hranice mezi Já a ty. </a:t>
            </a:r>
            <a:r>
              <a:rPr lang="cs-CZ" sz="4800" dirty="0" err="1"/>
              <a:t>Bataille</a:t>
            </a:r>
            <a:r>
              <a:rPr lang="cs-CZ" sz="4800" dirty="0"/>
              <a:t> (1957) mluví i zde o transcendenci a </a:t>
            </a:r>
            <a:r>
              <a:rPr lang="cs-CZ" sz="4800" dirty="0" err="1"/>
              <a:t>Chasseguet-Smirgel</a:t>
            </a:r>
            <a:r>
              <a:rPr lang="cs-CZ" sz="4800" dirty="0"/>
              <a:t> (1984) příznačně o "ďáblově náboženství</a:t>
            </a:r>
            <a:r>
              <a:rPr lang="cs-CZ" sz="4400" dirty="0"/>
              <a:t>". </a:t>
            </a:r>
          </a:p>
          <a:p>
            <a:endParaRPr lang="cs-CZ" dirty="0"/>
          </a:p>
        </p:txBody>
      </p:sp>
    </p:spTree>
    <p:extLst>
      <p:ext uri="{BB962C8B-B14F-4D97-AF65-F5344CB8AC3E}">
        <p14:creationId xmlns:p14="http://schemas.microsoft.com/office/powerpoint/2010/main" val="22437353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sz="2700" b="1" dirty="0"/>
              <a:t>Prožívání lidství jako možnost každodenního prožívání spirituálního </a:t>
            </a:r>
            <a:r>
              <a:rPr lang="cs-CZ" sz="2700" b="1" dirty="0" err="1"/>
              <a:t>transcendencující</a:t>
            </a:r>
            <a:r>
              <a:rPr lang="cs-CZ" sz="2700" b="1" dirty="0"/>
              <a:t> zážitku</a:t>
            </a:r>
            <a:br>
              <a:rPr lang="cs-CZ" dirty="0"/>
            </a:br>
            <a:endParaRPr lang="cs-CZ" dirty="0"/>
          </a:p>
        </p:txBody>
      </p:sp>
      <p:sp>
        <p:nvSpPr>
          <p:cNvPr id="6" name="Zástupný symbol pro text 5"/>
          <p:cNvSpPr>
            <a:spLocks noGrp="1"/>
          </p:cNvSpPr>
          <p:nvPr>
            <p:ph type="body" sz="quarter" idx="3"/>
          </p:nvPr>
        </p:nvSpPr>
        <p:spPr>
          <a:xfrm>
            <a:off x="4932040" y="2736582"/>
            <a:ext cx="2637619" cy="3843808"/>
          </a:xfrm>
        </p:spPr>
        <p:txBody>
          <a:bodyPr>
            <a:normAutofit fontScale="92500"/>
          </a:bodyPr>
          <a:lstStyle/>
          <a:p>
            <a:r>
              <a:rPr lang="cs-CZ" sz="2000" dirty="0"/>
              <a:t>edukační proces – vztah k učiteli a spolužákům </a:t>
            </a:r>
            <a:r>
              <a:rPr lang="cs-CZ" sz="1600" u="sng" dirty="0"/>
              <a:t>Jedinečnost těchto vztahů </a:t>
            </a:r>
          </a:p>
          <a:p>
            <a:r>
              <a:rPr lang="cs-CZ" sz="1600" b="0" dirty="0"/>
              <a:t>Biologické </a:t>
            </a:r>
            <a:r>
              <a:rPr lang="cs-CZ" sz="1600" b="0" dirty="0" err="1"/>
              <a:t>předprogramování</a:t>
            </a:r>
            <a:r>
              <a:rPr lang="cs-CZ" sz="1600" b="0" dirty="0"/>
              <a:t> lidského jedince vytvářet mezilidské vztahy : </a:t>
            </a:r>
            <a:r>
              <a:rPr lang="cs-CZ" sz="1600" dirty="0" err="1"/>
              <a:t>attachment</a:t>
            </a:r>
            <a:endParaRPr lang="cs-CZ" sz="1600" dirty="0"/>
          </a:p>
          <a:p>
            <a:r>
              <a:rPr lang="cs-CZ" dirty="0"/>
              <a:t>- „jde to samo“</a:t>
            </a:r>
          </a:p>
          <a:p>
            <a:r>
              <a:rPr lang="cs-CZ" sz="1600" b="0" dirty="0">
                <a:solidFill>
                  <a:srgbClr val="FF0000"/>
                </a:solidFill>
              </a:rPr>
              <a:t>Záleží na typu připoutání a schopnosti učitele  </a:t>
            </a:r>
            <a:r>
              <a:rPr lang="cs-CZ" sz="1600" b="0" dirty="0" err="1">
                <a:solidFill>
                  <a:srgbClr val="FF0000"/>
                </a:solidFill>
              </a:rPr>
              <a:t>rozpoznatkvalitu</a:t>
            </a:r>
            <a:r>
              <a:rPr lang="cs-CZ" sz="1600" b="0" dirty="0">
                <a:solidFill>
                  <a:srgbClr val="FF0000"/>
                </a:solidFill>
              </a:rPr>
              <a:t> pouta jedince a adekvátně se žáky reagovat tak, aby vztahy ve třídě byly bezpečné a přijímací</a:t>
            </a:r>
          </a:p>
          <a:p>
            <a:endParaRPr lang="cs-CZ" dirty="0"/>
          </a:p>
        </p:txBody>
      </p:sp>
      <p:sp>
        <p:nvSpPr>
          <p:cNvPr id="7" name="Zástupný symbol pro obsah 6"/>
          <p:cNvSpPr>
            <a:spLocks noGrp="1"/>
          </p:cNvSpPr>
          <p:nvPr>
            <p:ph sz="quarter" idx="4"/>
          </p:nvPr>
        </p:nvSpPr>
        <p:spPr>
          <a:xfrm>
            <a:off x="611560" y="2320837"/>
            <a:ext cx="3024335" cy="4248472"/>
          </a:xfrm>
        </p:spPr>
        <p:txBody>
          <a:bodyPr/>
          <a:lstStyle/>
          <a:p>
            <a:pPr marL="0" indent="0" algn="ctr">
              <a:buNone/>
            </a:pPr>
            <a:r>
              <a:rPr lang="cs-CZ" b="1" dirty="0"/>
              <a:t>Spirituální povaha (lidských) vztahů</a:t>
            </a:r>
          </a:p>
          <a:p>
            <a:pPr marL="0" indent="0" algn="ctr">
              <a:buNone/>
            </a:pPr>
            <a:r>
              <a:rPr lang="cs-CZ" dirty="0"/>
              <a:t>Okouzlení krásou či půvabem</a:t>
            </a:r>
          </a:p>
          <a:p>
            <a:pPr marL="0" indent="0" algn="ctr">
              <a:buNone/>
            </a:pPr>
            <a:r>
              <a:rPr lang="cs-CZ" dirty="0"/>
              <a:t>Respekt, úcta, tajemství, tabu</a:t>
            </a:r>
          </a:p>
          <a:p>
            <a:pPr marL="0" indent="0" algn="ctr">
              <a:buNone/>
            </a:pPr>
            <a:r>
              <a:rPr lang="cs-CZ" dirty="0"/>
              <a:t>Intimita, blízkost,</a:t>
            </a:r>
          </a:p>
          <a:p>
            <a:pPr marL="0" indent="0" algn="ctr">
              <a:buNone/>
            </a:pPr>
            <a:r>
              <a:rPr lang="cs-CZ" dirty="0" err="1"/>
              <a:t>Self</a:t>
            </a:r>
            <a:r>
              <a:rPr lang="cs-CZ" dirty="0"/>
              <a:t> – </a:t>
            </a:r>
            <a:r>
              <a:rPr lang="cs-CZ" dirty="0" err="1"/>
              <a:t>trancendence</a:t>
            </a:r>
            <a:endParaRPr lang="cs-CZ" dirty="0"/>
          </a:p>
          <a:p>
            <a:pPr marL="0" indent="0" algn="ctr">
              <a:buNone/>
            </a:pPr>
            <a:r>
              <a:rPr lang="cs-CZ" dirty="0"/>
              <a:t>Soucit</a:t>
            </a:r>
          </a:p>
          <a:p>
            <a:pPr marL="0" indent="0" algn="ctr">
              <a:buNone/>
            </a:pPr>
            <a:r>
              <a:rPr lang="cs-CZ" dirty="0"/>
              <a:t>Nenávist, pohrdání</a:t>
            </a:r>
          </a:p>
          <a:p>
            <a:pPr marL="0" indent="0" algn="ctr">
              <a:buNone/>
            </a:pPr>
            <a:endParaRPr lang="cs-CZ" dirty="0"/>
          </a:p>
        </p:txBody>
      </p:sp>
      <p:sp>
        <p:nvSpPr>
          <p:cNvPr id="3" name="Obdélník 2"/>
          <p:cNvSpPr/>
          <p:nvPr/>
        </p:nvSpPr>
        <p:spPr>
          <a:xfrm>
            <a:off x="611560" y="1196752"/>
            <a:ext cx="7848872" cy="923330"/>
          </a:xfrm>
          <a:prstGeom prst="rect">
            <a:avLst/>
          </a:prstGeom>
        </p:spPr>
        <p:txBody>
          <a:bodyPr wrap="square">
            <a:spAutoFit/>
          </a:bodyPr>
          <a:lstStyle/>
          <a:p>
            <a:r>
              <a:rPr lang="cs-CZ" dirty="0"/>
              <a:t>„Lidské </a:t>
            </a:r>
            <a:r>
              <a:rPr lang="cs-CZ" i="1" dirty="0"/>
              <a:t>vztahy samy</a:t>
            </a:r>
            <a:r>
              <a:rPr lang="cs-CZ" dirty="0"/>
              <a:t> mají za určitých okolností spirituální povahu (snad ve smyslu již zmíněné přirozené spirituality), protože jejich prožívání či zakoušení má kvalitu, resp. kvality, jimiž jsme výše charakterizovali spiritualitu.“  - P. Říčan</a:t>
            </a:r>
          </a:p>
        </p:txBody>
      </p:sp>
    </p:spTree>
    <p:extLst>
      <p:ext uri="{BB962C8B-B14F-4D97-AF65-F5344CB8AC3E}">
        <p14:creationId xmlns:p14="http://schemas.microsoft.com/office/powerpoint/2010/main" val="2119325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adpis 6"/>
          <p:cNvSpPr>
            <a:spLocks noGrp="1"/>
          </p:cNvSpPr>
          <p:nvPr>
            <p:ph type="title"/>
          </p:nvPr>
        </p:nvSpPr>
        <p:spPr>
          <a:xfrm>
            <a:off x="459511" y="620688"/>
            <a:ext cx="8229600" cy="1143000"/>
          </a:xfrm>
        </p:spPr>
        <p:txBody>
          <a:bodyPr>
            <a:normAutofit fontScale="90000"/>
          </a:bodyPr>
          <a:lstStyle/>
          <a:p>
            <a:r>
              <a:rPr lang="cs-CZ" dirty="0"/>
              <a:t>Podmínky úspěchu prolnutí procesů </a:t>
            </a:r>
            <a:r>
              <a:rPr lang="cs-CZ" dirty="0" err="1"/>
              <a:t>arteterapeutického</a:t>
            </a:r>
            <a:r>
              <a:rPr lang="cs-CZ" dirty="0"/>
              <a:t> nebo edukačního  a spirituálního</a:t>
            </a:r>
          </a:p>
        </p:txBody>
      </p:sp>
      <p:sp>
        <p:nvSpPr>
          <p:cNvPr id="8" name="Zástupný symbol pro obsah 7"/>
          <p:cNvSpPr>
            <a:spLocks noGrp="1"/>
          </p:cNvSpPr>
          <p:nvPr>
            <p:ph idx="1"/>
          </p:nvPr>
        </p:nvSpPr>
        <p:spPr>
          <a:xfrm>
            <a:off x="457200" y="2301935"/>
            <a:ext cx="8229600" cy="4525963"/>
          </a:xfrm>
        </p:spPr>
        <p:txBody>
          <a:bodyPr>
            <a:normAutofit fontScale="92500" lnSpcReduction="20000"/>
          </a:bodyPr>
          <a:lstStyle/>
          <a:p>
            <a:r>
              <a:rPr lang="cs-CZ" sz="2600" u="sng" dirty="0"/>
              <a:t>Profesionální </a:t>
            </a:r>
            <a:r>
              <a:rPr lang="cs-CZ" sz="2600" u="sng" dirty="0" err="1"/>
              <a:t>kompentence</a:t>
            </a:r>
            <a:r>
              <a:rPr lang="cs-CZ" sz="2600" u="sng" dirty="0"/>
              <a:t> učitele</a:t>
            </a:r>
            <a:r>
              <a:rPr lang="cs-CZ" sz="2600" dirty="0"/>
              <a:t>:</a:t>
            </a:r>
          </a:p>
          <a:p>
            <a:pPr marL="0" indent="0">
              <a:buNone/>
            </a:pPr>
            <a:endParaRPr lang="cs-CZ" sz="2600" dirty="0"/>
          </a:p>
          <a:p>
            <a:r>
              <a:rPr lang="cs-CZ" sz="2600" dirty="0" err="1"/>
              <a:t>Metadovednosti</a:t>
            </a:r>
            <a:r>
              <a:rPr lang="cs-CZ" sz="2600" dirty="0"/>
              <a:t>, které dělají edukaci „</a:t>
            </a:r>
            <a:r>
              <a:rPr lang="cs-CZ" sz="2600" i="1" dirty="0"/>
              <a:t>lidskou“</a:t>
            </a:r>
            <a:r>
              <a:rPr lang="cs-CZ" sz="2600" dirty="0"/>
              <a:t> (bezpodmínečné přijetí žáka, empatie, kongruence, autenticita, všímavost, intuice) </a:t>
            </a:r>
          </a:p>
          <a:p>
            <a:pPr marL="0" indent="0">
              <a:buNone/>
            </a:pPr>
            <a:endParaRPr lang="cs-CZ" sz="2600" dirty="0"/>
          </a:p>
          <a:p>
            <a:r>
              <a:rPr lang="cs-CZ" sz="2600" dirty="0"/>
              <a:t>Dobrý pedagogický diagnostik i k odborným dispozicím  a schopnostem žáka ve vztahu k jeho jedinečnosti a individualitě– nastavení vhodné úrovně vzdělávacího obsahu a  metod včetně zvolení adekvátní úrovně interpretace a reflexe jejich nabytého poznání.</a:t>
            </a:r>
          </a:p>
          <a:p>
            <a:pPr marL="0" indent="0">
              <a:buNone/>
            </a:pPr>
            <a:endParaRPr lang="cs-CZ" sz="2600" dirty="0"/>
          </a:p>
          <a:p>
            <a:r>
              <a:rPr lang="cs-CZ" sz="2600" dirty="0"/>
              <a:t>Zkušený průvodce oborem</a:t>
            </a:r>
          </a:p>
          <a:p>
            <a:endParaRPr lang="cs-CZ" dirty="0"/>
          </a:p>
        </p:txBody>
      </p:sp>
    </p:spTree>
    <p:extLst>
      <p:ext uri="{BB962C8B-B14F-4D97-AF65-F5344CB8AC3E}">
        <p14:creationId xmlns:p14="http://schemas.microsoft.com/office/powerpoint/2010/main" val="575874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literatura</a:t>
            </a:r>
          </a:p>
        </p:txBody>
      </p:sp>
      <p:sp>
        <p:nvSpPr>
          <p:cNvPr id="3" name="Zástupný symbol pro obsah 2"/>
          <p:cNvSpPr>
            <a:spLocks noGrp="1"/>
          </p:cNvSpPr>
          <p:nvPr>
            <p:ph idx="1"/>
          </p:nvPr>
        </p:nvSpPr>
        <p:spPr/>
        <p:txBody>
          <a:bodyPr>
            <a:normAutofit fontScale="70000" lnSpcReduction="20000"/>
          </a:bodyPr>
          <a:lstStyle/>
          <a:p>
            <a:r>
              <a:rPr lang="pl-PL" sz="1800" dirty="0"/>
              <a:t>I DNES JE V ŽIVOTĚ MÍSTO NA ZÁZRAK  - T. Halík </a:t>
            </a:r>
            <a:r>
              <a:rPr lang="cs-CZ" sz="1800" dirty="0">
                <a:hlinkClick r:id="rId2"/>
              </a:rPr>
              <a:t>http://halik.cz/cs/tvorba/rozhovory/text/clanek/71/</a:t>
            </a:r>
            <a:endParaRPr lang="cs-CZ" sz="1800" dirty="0"/>
          </a:p>
          <a:p>
            <a:pPr marL="0" indent="0">
              <a:buNone/>
            </a:pPr>
            <a:endParaRPr lang="cs-CZ" sz="1800" dirty="0"/>
          </a:p>
          <a:p>
            <a:r>
              <a:rPr lang="cs-CZ" sz="1800" cap="all" dirty="0"/>
              <a:t>Spiritualita jako klíč k osobnosti a lidským vztahům – P. Říčan  - </a:t>
            </a:r>
            <a:r>
              <a:rPr lang="cs-CZ" sz="1800" dirty="0">
                <a:hlinkClick r:id="rId3"/>
              </a:rPr>
              <a:t>http://rican.sweb.cz/clanky/Spiritualita%20jako%20klic%20k%20osobnosti%20a%20k%20lidskym%20vztahum.htm</a:t>
            </a:r>
            <a:endParaRPr lang="cs-CZ" sz="1800" dirty="0"/>
          </a:p>
          <a:p>
            <a:pPr marL="0" indent="0">
              <a:buNone/>
            </a:pPr>
            <a:endParaRPr lang="cs-CZ" sz="1800" dirty="0"/>
          </a:p>
          <a:p>
            <a:r>
              <a:rPr lang="cs-CZ" sz="2000" dirty="0" err="1"/>
              <a:t>Metadovednosti</a:t>
            </a:r>
            <a:r>
              <a:rPr lang="cs-CZ" sz="2000" dirty="0"/>
              <a:t> a (ne)vědomí v psychoterapii : fenomenologická studie podmínek efektivního využívání psychoterapeutických technik – </a:t>
            </a:r>
            <a:r>
              <a:rPr lang="cs-CZ" sz="2000" dirty="0" err="1"/>
              <a:t>Mikoška</a:t>
            </a:r>
            <a:r>
              <a:rPr lang="cs-CZ" sz="2000" dirty="0"/>
              <a:t> Petr, 2013</a:t>
            </a:r>
          </a:p>
          <a:p>
            <a:pPr lvl="0"/>
            <a:r>
              <a:rPr lang="cs-CZ" sz="2000" cap="all" dirty="0" err="1"/>
              <a:t>Fonagy</a:t>
            </a:r>
            <a:r>
              <a:rPr lang="cs-CZ" sz="2000" cap="all" dirty="0"/>
              <a:t> P.; Target M</a:t>
            </a:r>
            <a:r>
              <a:rPr lang="cs-CZ" sz="2000" dirty="0"/>
              <a:t>. </a:t>
            </a:r>
            <a:r>
              <a:rPr lang="cs-CZ" sz="2000" i="1" dirty="0"/>
              <a:t>Psychoanalytické teorie</a:t>
            </a:r>
            <a:r>
              <a:rPr lang="cs-CZ" sz="2000" dirty="0"/>
              <a:t>, Praha: Portál, 2005. s. 400. ISBN 80-7178-993-3</a:t>
            </a:r>
          </a:p>
          <a:p>
            <a:pPr lvl="0"/>
            <a:r>
              <a:rPr lang="cs-CZ" sz="2000" dirty="0"/>
              <a:t>PROCHASKA,J.O, NORCROSS,J.C. : </a:t>
            </a:r>
            <a:r>
              <a:rPr lang="cs-CZ" sz="2000" i="1" dirty="0"/>
              <a:t>Psychoterapeutické </a:t>
            </a:r>
            <a:r>
              <a:rPr lang="cs-CZ" sz="2000" i="1" dirty="0" err="1"/>
              <a:t>systémy;průřez</a:t>
            </a:r>
            <a:r>
              <a:rPr lang="cs-CZ" sz="2000" i="1" dirty="0"/>
              <a:t> teoriemi</a:t>
            </a:r>
            <a:r>
              <a:rPr lang="cs-CZ" sz="2000" dirty="0"/>
              <a:t>, Praha: </a:t>
            </a:r>
            <a:r>
              <a:rPr lang="cs-CZ" sz="2000" dirty="0" err="1"/>
              <a:t>Grada</a:t>
            </a:r>
            <a:r>
              <a:rPr lang="cs-CZ" sz="2000" dirty="0"/>
              <a:t>, 1999. s. 480. ISBN 80-7169-766-4</a:t>
            </a:r>
          </a:p>
          <a:p>
            <a:pPr lvl="0"/>
            <a:r>
              <a:rPr lang="cs-CZ" sz="2000" dirty="0"/>
              <a:t>SLAVÍK, Jan a Petr WAWROSZ. </a:t>
            </a:r>
            <a:r>
              <a:rPr lang="cs-CZ" sz="2000" i="1" dirty="0"/>
              <a:t>Umění zážitku, zážitek umění (teorie a praxe </a:t>
            </a:r>
            <a:r>
              <a:rPr lang="cs-CZ" sz="2000" i="1" dirty="0" err="1"/>
              <a:t>artefiletiky</a:t>
            </a:r>
            <a:r>
              <a:rPr lang="cs-CZ" sz="2000" i="1" dirty="0"/>
              <a:t>).</a:t>
            </a:r>
            <a:r>
              <a:rPr lang="cs-CZ" sz="2000" dirty="0"/>
              <a:t> I. díl. Praha: Univerzita Karlova – Pedagogická fakulta, 2001. s. 282, ISBN 80-7290-066-8. </a:t>
            </a:r>
          </a:p>
          <a:p>
            <a:pPr lvl="0"/>
            <a:r>
              <a:rPr lang="cs-CZ" sz="2000" dirty="0"/>
              <a:t>SLAVÍK, Jan a Petr </a:t>
            </a:r>
            <a:r>
              <a:rPr lang="cs-CZ" sz="2000" dirty="0" err="1"/>
              <a:t>WAWROSZ.</a:t>
            </a:r>
            <a:r>
              <a:rPr lang="cs-CZ" sz="2000" i="1" dirty="0" err="1"/>
              <a:t>Umění</a:t>
            </a:r>
            <a:r>
              <a:rPr lang="cs-CZ" sz="2000" i="1" dirty="0"/>
              <a:t> zážitku, zážitek umění (teorie a praxe </a:t>
            </a:r>
            <a:r>
              <a:rPr lang="cs-CZ" sz="2000" i="1" dirty="0" err="1"/>
              <a:t>artefiletiky</a:t>
            </a:r>
            <a:r>
              <a:rPr lang="cs-CZ" sz="2000" i="1" dirty="0"/>
              <a:t>).</a:t>
            </a:r>
            <a:r>
              <a:rPr lang="cs-CZ" sz="2000" dirty="0"/>
              <a:t> II. díl. Praha: Univerzita Karlova – Pedagogická fakult, 2004. s. 303, ISBN 80-7290-130-3. </a:t>
            </a:r>
          </a:p>
          <a:p>
            <a:pPr lvl="0"/>
            <a:r>
              <a:rPr lang="cs-CZ" sz="2000" dirty="0"/>
              <a:t>SLAVÍK, </a:t>
            </a:r>
            <a:r>
              <a:rPr lang="cs-CZ" sz="2000" dirty="0" err="1"/>
              <a:t>Jan.Výtvarný</a:t>
            </a:r>
            <a:r>
              <a:rPr lang="cs-CZ" sz="2000" dirty="0"/>
              <a:t> výraz – nástroj arteterapie. </a:t>
            </a:r>
            <a:r>
              <a:rPr lang="cs-CZ" sz="2000" i="1" dirty="0"/>
              <a:t>Arteterapie (časopis České </a:t>
            </a:r>
            <a:r>
              <a:rPr lang="cs-CZ" sz="2000" i="1" dirty="0" err="1"/>
              <a:t>arteterapeutické</a:t>
            </a:r>
            <a:r>
              <a:rPr lang="cs-CZ" sz="2000" i="1" dirty="0"/>
              <a:t> asociace), </a:t>
            </a:r>
            <a:r>
              <a:rPr lang="cs-CZ" sz="2000" dirty="0"/>
              <a:t>2006. roč. 4, č. 12, s. 7 – 19. ISSN 1214-4460.</a:t>
            </a:r>
          </a:p>
          <a:p>
            <a:pPr lvl="0"/>
            <a:r>
              <a:rPr lang="cs-CZ" sz="2000" dirty="0"/>
              <a:t>SLAVÍK, J., V. CHRZ a S. ŠTECH. </a:t>
            </a:r>
            <a:r>
              <a:rPr lang="cs-CZ" sz="2000" i="1" dirty="0"/>
              <a:t>Tvorba jako způsob poznávání</a:t>
            </a:r>
            <a:r>
              <a:rPr lang="cs-CZ" sz="2000" dirty="0"/>
              <a:t>. Praha: Karolinum Univerzita Karlova, 2013. s. 538. ISBN 9788024623351</a:t>
            </a:r>
          </a:p>
          <a:p>
            <a:pPr lvl="0"/>
            <a:r>
              <a:rPr lang="cs-CZ" sz="2000" dirty="0"/>
              <a:t>KOMZÁKOVÁ, Martina </a:t>
            </a:r>
            <a:r>
              <a:rPr lang="cs-CZ" sz="2000" i="1" dirty="0"/>
              <a:t>Tvůrčí proces a výtvarné dílo v arteterapii. </a:t>
            </a:r>
            <a:r>
              <a:rPr lang="cs-CZ" sz="2000" dirty="0"/>
              <a:t>In Komzáková, M. a Slavík, J. </a:t>
            </a:r>
            <a:r>
              <a:rPr lang="cs-CZ" sz="2000" i="1" dirty="0"/>
              <a:t>Umění ve službě výchově, prevenci a expresivní terapii.</a:t>
            </a:r>
            <a:r>
              <a:rPr lang="cs-CZ" sz="2000" dirty="0"/>
              <a:t> Praha: Univerzita Karlova v Praze, Pedagogická fakulta, 2009. s. 318. ISBN 978-80-7290-415-0</a:t>
            </a:r>
          </a:p>
          <a:p>
            <a:endParaRPr lang="cs-CZ" sz="2000" dirty="0"/>
          </a:p>
        </p:txBody>
      </p:sp>
    </p:spTree>
    <p:extLst>
      <p:ext uri="{BB962C8B-B14F-4D97-AF65-F5344CB8AC3E}">
        <p14:creationId xmlns:p14="http://schemas.microsoft.com/office/powerpoint/2010/main" val="2388733380"/>
      </p:ext>
    </p:extLst>
  </p:cSld>
  <p:clrMapOvr>
    <a:masterClrMapping/>
  </p:clrMapOvr>
</p:sld>
</file>

<file path=ppt/theme/theme1.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680</TotalTime>
  <Words>2555</Words>
  <Application>Microsoft Macintosh PowerPoint</Application>
  <PresentationFormat>Předvádění na obrazovce (4:3)</PresentationFormat>
  <Paragraphs>140</Paragraphs>
  <Slides>15</Slides>
  <Notes>0</Notes>
  <HiddenSlides>0</HiddenSlides>
  <MMClips>0</MMClips>
  <ScaleCrop>false</ScaleCrop>
  <HeadingPairs>
    <vt:vector size="6" baseType="variant">
      <vt:variant>
        <vt:lpstr>Použitá písma</vt:lpstr>
      </vt:variant>
      <vt:variant>
        <vt:i4>2</vt:i4>
      </vt:variant>
      <vt:variant>
        <vt:lpstr>Motiv</vt:lpstr>
      </vt:variant>
      <vt:variant>
        <vt:i4>1</vt:i4>
      </vt:variant>
      <vt:variant>
        <vt:lpstr>Nadpisy snímků</vt:lpstr>
      </vt:variant>
      <vt:variant>
        <vt:i4>15</vt:i4>
      </vt:variant>
    </vt:vector>
  </HeadingPairs>
  <TitlesOfParts>
    <vt:vector size="18" baseType="lpstr">
      <vt:lpstr>Arial</vt:lpstr>
      <vt:lpstr>Calibri</vt:lpstr>
      <vt:lpstr>Motiv systému Office</vt:lpstr>
      <vt:lpstr>Prezentace aplikace PowerPoint</vt:lpstr>
      <vt:lpstr>Spiritualita v osobním životě, arteterapii  a ve škole</vt:lpstr>
      <vt:lpstr>Prezentace aplikace PowerPoint</vt:lpstr>
      <vt:lpstr>Zázrak v (arte)terapii ? Aneb osobní cesta k pochopení a významu spirituality</vt:lpstr>
      <vt:lpstr>Prezentace aplikace PowerPoint</vt:lpstr>
      <vt:lpstr>Prolnutí pojetí spirituality, terapie a školy</vt:lpstr>
      <vt:lpstr>Potíže s pojmy</vt:lpstr>
      <vt:lpstr>Spiritualita  "postmoderní potomek náboženství" (Slater et al., 2001),   Z. Vojtíšek (srov. P. Říčan, T. Halík)</vt:lpstr>
      <vt:lpstr>Pražský dotazník spirituality  (Říčan, Janošová, 2004; 2005)</vt:lpstr>
      <vt:lpstr>Když se děje ….</vt:lpstr>
      <vt:lpstr>Spirituální dimenze lidských vztahů</vt:lpstr>
      <vt:lpstr>Spirituální dimenze lidských vztahů</vt:lpstr>
      <vt:lpstr>Prožívání lidství jako možnost každodenního prožívání spirituálního transcendencující zážitku </vt:lpstr>
      <vt:lpstr>Podmínky úspěchu prolnutí procesů arteterapeutického nebo edukačního  a spirituálního</vt:lpstr>
      <vt:lpstr>literatura</vt:lpstr>
    </vt:vector>
  </TitlesOfParts>
  <Company>ZCU Plzen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Lidská tvář zázraku</dc:title>
  <dc:creator>ZCU Plzen</dc:creator>
  <cp:lastModifiedBy>Jan Topinka</cp:lastModifiedBy>
  <cp:revision>48</cp:revision>
  <dcterms:created xsi:type="dcterms:W3CDTF">2015-09-14T18:46:08Z</dcterms:created>
  <dcterms:modified xsi:type="dcterms:W3CDTF">2023-03-01T13:09:51Z</dcterms:modified>
</cp:coreProperties>
</file>