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>
  <p:sldMasterIdLst>
    <p:sldMasterId id="2147483804" r:id="rId1"/>
  </p:sldMasterIdLst>
  <p:sldIdLst>
    <p:sldId id="280" r:id="rId2"/>
    <p:sldId id="256" r:id="rId3"/>
    <p:sldId id="269" r:id="rId4"/>
    <p:sldId id="274" r:id="rId5"/>
    <p:sldId id="275" r:id="rId6"/>
    <p:sldId id="276" r:id="rId7"/>
    <p:sldId id="277" r:id="rId8"/>
    <p:sldId id="270" r:id="rId9"/>
    <p:sldId id="278" r:id="rId10"/>
    <p:sldId id="279" r:id="rId11"/>
    <p:sldId id="271" r:id="rId12"/>
    <p:sldId id="272" r:id="rId13"/>
    <p:sldId id="273" r:id="rId14"/>
  </p:sldIdLst>
  <p:sldSz cx="9144000" cy="6858000" type="screen4x3"/>
  <p:notesSz cx="6858000" cy="9144000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ucida Sans Unicode" panose="020B0602030504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ucida Sans Unicode" panose="020B0602030504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ucida Sans Unicode" panose="020B0602030504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ucida Sans Unicode" panose="020B0602030504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Lucida Sans Unicode" panose="020B0602030504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Lucida Sans Unicode" panose="020B0602030504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Lucida Sans Unicode" panose="020B0602030504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Lucida Sans Unicode" panose="020B0602030504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Lucida Sans Unicode" panose="020B0602030504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9" autoAdjust="0"/>
    <p:restoredTop sz="94674" autoAdjust="0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úhlý trojúhelník 1">
            <a:extLst>
              <a:ext uri="{FF2B5EF4-FFF2-40B4-BE49-F238E27FC236}">
                <a16:creationId xmlns:a16="http://schemas.microsoft.com/office/drawing/2014/main" id="{98D56E01-6DED-086E-58DC-FC5D1643788D}"/>
              </a:ext>
            </a:extLst>
          </p:cNvPr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3" name="Skupina 15">
            <a:extLst>
              <a:ext uri="{FF2B5EF4-FFF2-40B4-BE49-F238E27FC236}">
                <a16:creationId xmlns:a16="http://schemas.microsoft.com/office/drawing/2014/main" id="{AD29BCF5-330D-FEEB-04CF-6B81EE1C0400}"/>
              </a:ext>
            </a:extLst>
          </p:cNvPr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4" name="Volný tvar 15">
              <a:extLst>
                <a:ext uri="{FF2B5EF4-FFF2-40B4-BE49-F238E27FC236}">
                  <a16:creationId xmlns:a16="http://schemas.microsoft.com/office/drawing/2014/main" id="{D851C807-DCC0-E31D-6CD1-5C2B84D38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" name="Volný tvar 18">
              <a:extLst>
                <a:ext uri="{FF2B5EF4-FFF2-40B4-BE49-F238E27FC236}">
                  <a16:creationId xmlns:a16="http://schemas.microsoft.com/office/drawing/2014/main" id="{6023BD81-2B80-F7D4-B920-0AFEA637E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/>
              <a:gdLst>
                <a:gd name="T0" fmla="*/ 0 w 5760"/>
                <a:gd name="T1" fmla="*/ 0 h 528"/>
                <a:gd name="T2" fmla="*/ 2147483646 w 5760"/>
                <a:gd name="T3" fmla="*/ 0 h 528"/>
                <a:gd name="T4" fmla="*/ 2147483646 w 5760"/>
                <a:gd name="T5" fmla="*/ 2147483646 h 528"/>
                <a:gd name="T6" fmla="*/ 2147483646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6" name="Volný tvar 18">
              <a:extLst>
                <a:ext uri="{FF2B5EF4-FFF2-40B4-BE49-F238E27FC236}">
                  <a16:creationId xmlns:a16="http://schemas.microsoft.com/office/drawing/2014/main" id="{2C4A1A53-5CEA-90EF-3DDA-6BE316C554B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7" name="Přímá spojnice 6">
              <a:extLst>
                <a:ext uri="{FF2B5EF4-FFF2-40B4-BE49-F238E27FC236}">
                  <a16:creationId xmlns:a16="http://schemas.microsoft.com/office/drawing/2014/main" id="{6F4B0462-554A-F41B-6B7B-A1FB1698CCC8}"/>
                </a:ext>
              </a:extLst>
            </p:cNvPr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cs-CZ"/>
              <a:t>Kliknutím lze upravit styl předlohy.</a:t>
            </a:r>
            <a:endParaRPr lang="en-US"/>
          </a:p>
        </p:txBody>
      </p:sp>
      <p:sp>
        <p:nvSpPr>
          <p:cNvPr id="8" name="Zástupný symbol pro datum 29">
            <a:extLst>
              <a:ext uri="{FF2B5EF4-FFF2-40B4-BE49-F238E27FC236}">
                <a16:creationId xmlns:a16="http://schemas.microsoft.com/office/drawing/2014/main" id="{CDE9F8F3-2A05-F0C7-38E0-61719DB32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223EAD5D-D04C-9540-A8B2-ABBA766EF9FD}" type="datetimeFigureOut">
              <a:rPr lang="cs-CZ"/>
              <a:pPr>
                <a:defRPr/>
              </a:pPr>
              <a:t>20.02.2023</a:t>
            </a:fld>
            <a:endParaRPr lang="cs-CZ"/>
          </a:p>
        </p:txBody>
      </p:sp>
      <p:sp>
        <p:nvSpPr>
          <p:cNvPr id="10" name="Zástupný symbol pro zápatí 18">
            <a:extLst>
              <a:ext uri="{FF2B5EF4-FFF2-40B4-BE49-F238E27FC236}">
                <a16:creationId xmlns:a16="http://schemas.microsoft.com/office/drawing/2014/main" id="{3745E90B-222B-D0D0-7036-3B2F51FB9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cs-CZ"/>
          </a:p>
        </p:txBody>
      </p:sp>
      <p:sp>
        <p:nvSpPr>
          <p:cNvPr id="11" name="Zástupný symbol pro číslo snímku 26">
            <a:extLst>
              <a:ext uri="{FF2B5EF4-FFF2-40B4-BE49-F238E27FC236}">
                <a16:creationId xmlns:a16="http://schemas.microsoft.com/office/drawing/2014/main" id="{51A785B4-55DF-DC29-32D0-056BB42E8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AC1D927-36CA-E14A-A1DA-0328631B0DCE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901179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2" name="Zástupný symbol pro datum 9">
            <a:extLst>
              <a:ext uri="{FF2B5EF4-FFF2-40B4-BE49-F238E27FC236}">
                <a16:creationId xmlns:a16="http://schemas.microsoft.com/office/drawing/2014/main" id="{F166A50D-8827-FCF5-11DB-E3CF32D1B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0FAAFA-9589-6548-8C9C-288BD31787CD}" type="datetimeFigureOut">
              <a:rPr lang="cs-CZ"/>
              <a:pPr>
                <a:defRPr/>
              </a:pPr>
              <a:t>20.02.2023</a:t>
            </a:fld>
            <a:endParaRPr lang="cs-CZ"/>
          </a:p>
        </p:txBody>
      </p:sp>
      <p:sp>
        <p:nvSpPr>
          <p:cNvPr id="4" name="Zástupný symbol pro zápatí 21">
            <a:extLst>
              <a:ext uri="{FF2B5EF4-FFF2-40B4-BE49-F238E27FC236}">
                <a16:creationId xmlns:a16="http://schemas.microsoft.com/office/drawing/2014/main" id="{E09ADDBC-FD62-7AFD-61C3-DAF6EB705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17">
            <a:extLst>
              <a:ext uri="{FF2B5EF4-FFF2-40B4-BE49-F238E27FC236}">
                <a16:creationId xmlns:a16="http://schemas.microsoft.com/office/drawing/2014/main" id="{80E13F8F-4942-F4EF-FCA2-6BAC7CDE2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C36178-E1E9-354F-8D88-88765477112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461959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vojitá šipka 10">
            <a:extLst>
              <a:ext uri="{FF2B5EF4-FFF2-40B4-BE49-F238E27FC236}">
                <a16:creationId xmlns:a16="http://schemas.microsoft.com/office/drawing/2014/main" id="{5DBFAF53-E2E8-16C1-3992-D8C0B1A70843}"/>
              </a:ext>
            </a:extLst>
          </p:cNvPr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Dvojitá šipka 11">
            <a:extLst>
              <a:ext uri="{FF2B5EF4-FFF2-40B4-BE49-F238E27FC236}">
                <a16:creationId xmlns:a16="http://schemas.microsoft.com/office/drawing/2014/main" id="{2C487F8D-D60D-048F-ED7F-512C62C4867F}"/>
              </a:ext>
            </a:extLst>
          </p:cNvPr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datum 3">
            <a:extLst>
              <a:ext uri="{FF2B5EF4-FFF2-40B4-BE49-F238E27FC236}">
                <a16:creationId xmlns:a16="http://schemas.microsoft.com/office/drawing/2014/main" id="{1296D804-5E50-DE40-189A-D295A83E7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BDF2316-5CF6-FC4A-AC4D-0D430B31F1AA}" type="datetimeFigureOut">
              <a:rPr lang="cs-CZ"/>
              <a:pPr>
                <a:defRPr/>
              </a:pPr>
              <a:t>20.02.2023</a:t>
            </a:fld>
            <a:endParaRPr lang="cs-CZ"/>
          </a:p>
        </p:txBody>
      </p:sp>
      <p:sp>
        <p:nvSpPr>
          <p:cNvPr id="7" name="Zástupný symbol pro zápatí 4">
            <a:extLst>
              <a:ext uri="{FF2B5EF4-FFF2-40B4-BE49-F238E27FC236}">
                <a16:creationId xmlns:a16="http://schemas.microsoft.com/office/drawing/2014/main" id="{4581254D-D19D-33F1-1D89-6B37D405E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cs-CZ"/>
          </a:p>
        </p:txBody>
      </p:sp>
      <p:sp>
        <p:nvSpPr>
          <p:cNvPr id="8" name="Zástupný symbol pro číslo snímku 5">
            <a:extLst>
              <a:ext uri="{FF2B5EF4-FFF2-40B4-BE49-F238E27FC236}">
                <a16:creationId xmlns:a16="http://schemas.microsoft.com/office/drawing/2014/main" id="{7A8D991C-A5CB-EACA-F775-D07C78DBD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B12F64C-DEAC-0449-8768-65C58C622B25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970869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2" name="Zástupný symbol pro datum 4">
            <a:extLst>
              <a:ext uri="{FF2B5EF4-FFF2-40B4-BE49-F238E27FC236}">
                <a16:creationId xmlns:a16="http://schemas.microsoft.com/office/drawing/2014/main" id="{E8D402D7-74DF-337A-E309-2B66F4BEE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405442B-F9FB-1A49-B4A2-720A268A739A}" type="datetimeFigureOut">
              <a:rPr lang="cs-CZ"/>
              <a:pPr>
                <a:defRPr/>
              </a:pPr>
              <a:t>20.02.2023</a:t>
            </a:fld>
            <a:endParaRPr lang="cs-CZ"/>
          </a:p>
        </p:txBody>
      </p:sp>
      <p:sp>
        <p:nvSpPr>
          <p:cNvPr id="5" name="Zástupný symbol pro zápatí 5">
            <a:extLst>
              <a:ext uri="{FF2B5EF4-FFF2-40B4-BE49-F238E27FC236}">
                <a16:creationId xmlns:a16="http://schemas.microsoft.com/office/drawing/2014/main" id="{A3BA5BC4-4388-3896-E37C-E879AB36D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6">
            <a:extLst>
              <a:ext uri="{FF2B5EF4-FFF2-40B4-BE49-F238E27FC236}">
                <a16:creationId xmlns:a16="http://schemas.microsoft.com/office/drawing/2014/main" id="{9B2860D3-681A-CDD8-0E43-DBB98398B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7B377A-E095-BD46-949D-E8F7E23BC2F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2548493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0C7A590C-B52B-A11C-C598-276715022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1898756-FB85-6044-92B7-4F137962096C}" type="datetimeFigureOut">
              <a:rPr lang="cs-CZ"/>
              <a:pPr>
                <a:defRPr/>
              </a:pPr>
              <a:t>20.02.2023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DB7D155F-29BB-1797-C8FF-69D10C869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80D58B9D-8DE3-AE2F-75B5-4ED06E7C8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85A593C-059B-FC43-93F4-60EDB35173B9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5035886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2" name="Zástupný symbol pro datum 2">
            <a:extLst>
              <a:ext uri="{FF2B5EF4-FFF2-40B4-BE49-F238E27FC236}">
                <a16:creationId xmlns:a16="http://schemas.microsoft.com/office/drawing/2014/main" id="{B3AB5E8A-BFA6-5FE2-CE93-99FB1DD81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DCD2EFE-2DE6-AA4B-B9B8-80F23EB66BDB}" type="datetimeFigureOut">
              <a:rPr lang="cs-CZ"/>
              <a:pPr>
                <a:defRPr/>
              </a:pPr>
              <a:t>20.02.2023</a:t>
            </a:fld>
            <a:endParaRPr lang="cs-CZ"/>
          </a:p>
        </p:txBody>
      </p:sp>
      <p:sp>
        <p:nvSpPr>
          <p:cNvPr id="3" name="Zástupný symbol pro zápatí 3">
            <a:extLst>
              <a:ext uri="{FF2B5EF4-FFF2-40B4-BE49-F238E27FC236}">
                <a16:creationId xmlns:a16="http://schemas.microsoft.com/office/drawing/2014/main" id="{1EC612E3-1FEB-45F9-609A-7E4BA0B94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4">
            <a:extLst>
              <a:ext uri="{FF2B5EF4-FFF2-40B4-BE49-F238E27FC236}">
                <a16:creationId xmlns:a16="http://schemas.microsoft.com/office/drawing/2014/main" id="{1C3D48AF-67A5-013F-9774-421B3D235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0BA206-F4A6-0245-9BC1-52E492084EF5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5238349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9">
            <a:extLst>
              <a:ext uri="{FF2B5EF4-FFF2-40B4-BE49-F238E27FC236}">
                <a16:creationId xmlns:a16="http://schemas.microsoft.com/office/drawing/2014/main" id="{E6962B9D-0ED0-805C-6773-14B3D0388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A09308-5CA8-F744-B48D-308FAEEA1683}" type="datetimeFigureOut">
              <a:rPr lang="cs-CZ"/>
              <a:pPr>
                <a:defRPr/>
              </a:pPr>
              <a:t>20.02.2023</a:t>
            </a:fld>
            <a:endParaRPr lang="cs-CZ"/>
          </a:p>
        </p:txBody>
      </p:sp>
      <p:sp>
        <p:nvSpPr>
          <p:cNvPr id="3" name="Zástupný symbol pro zápatí 21">
            <a:extLst>
              <a:ext uri="{FF2B5EF4-FFF2-40B4-BE49-F238E27FC236}">
                <a16:creationId xmlns:a16="http://schemas.microsoft.com/office/drawing/2014/main" id="{950FED94-93CE-5086-0F8C-C6D888F97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17">
            <a:extLst>
              <a:ext uri="{FF2B5EF4-FFF2-40B4-BE49-F238E27FC236}">
                <a16:creationId xmlns:a16="http://schemas.microsoft.com/office/drawing/2014/main" id="{3FE3627A-4943-A8A8-7863-08A92FAAF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D63F88-4255-3A49-BC86-98AD941FAF1E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041740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B428820-0C4F-BAD9-1FD8-E0D8A35AD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AE797B1-DF75-874D-8DCD-DA3B5406DA04}" type="datetimeFigureOut">
              <a:rPr lang="cs-CZ"/>
              <a:pPr>
                <a:defRPr/>
              </a:pPr>
              <a:t>20.02.2023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8DF4260-E869-A651-24E0-232208E58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FD7267C-F8EE-8512-6B01-7293B5023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6126ED-9C2F-AF4F-B069-D95D803DDD12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093649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olný tvar 10">
            <a:extLst>
              <a:ext uri="{FF2B5EF4-FFF2-40B4-BE49-F238E27FC236}">
                <a16:creationId xmlns:a16="http://schemas.microsoft.com/office/drawing/2014/main" id="{5CA02EF8-F868-2A89-AB15-B690443966EB}"/>
              </a:ext>
            </a:extLst>
          </p:cNvPr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Volný tvar 15">
            <a:extLst>
              <a:ext uri="{FF2B5EF4-FFF2-40B4-BE49-F238E27FC236}">
                <a16:creationId xmlns:a16="http://schemas.microsoft.com/office/drawing/2014/main" id="{3E96A09D-11A6-4ED8-6B7E-51FA5BE4342A}"/>
              </a:ext>
            </a:extLst>
          </p:cNvPr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6 w 5591"/>
              <a:gd name="T3" fmla="*/ 0 h 588"/>
              <a:gd name="T4" fmla="*/ 2147483646 w 5591"/>
              <a:gd name="T5" fmla="*/ 2147483646 h 588"/>
              <a:gd name="T6" fmla="*/ 2147483646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7" name="Pravoúhlý trojúhelník 6">
            <a:extLst>
              <a:ext uri="{FF2B5EF4-FFF2-40B4-BE49-F238E27FC236}">
                <a16:creationId xmlns:a16="http://schemas.microsoft.com/office/drawing/2014/main" id="{7A9D8655-6A09-88F7-63AF-1AF44EB76E09}"/>
              </a:ext>
            </a:extLst>
          </p:cNvPr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Přímá spojnice 7">
            <a:extLst>
              <a:ext uri="{FF2B5EF4-FFF2-40B4-BE49-F238E27FC236}">
                <a16:creationId xmlns:a16="http://schemas.microsoft.com/office/drawing/2014/main" id="{83490EB7-2818-345E-D387-A53F5AF898DF}"/>
              </a:ext>
            </a:extLst>
          </p:cNvPr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Dvojitá šipka 18">
            <a:extLst>
              <a:ext uri="{FF2B5EF4-FFF2-40B4-BE49-F238E27FC236}">
                <a16:creationId xmlns:a16="http://schemas.microsoft.com/office/drawing/2014/main" id="{BC2AC2CF-B987-9A4C-9C39-5ABADB2228A4}"/>
              </a:ext>
            </a:extLst>
          </p:cNvPr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Dvojitá šipka 19">
            <a:extLst>
              <a:ext uri="{FF2B5EF4-FFF2-40B4-BE49-F238E27FC236}">
                <a16:creationId xmlns:a16="http://schemas.microsoft.com/office/drawing/2014/main" id="{9A0D7F81-5495-25F0-7BB4-E4AFED3501FB}"/>
              </a:ext>
            </a:extLst>
          </p:cNvPr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11" name="Zástupný symbol pro datum 4">
            <a:extLst>
              <a:ext uri="{FF2B5EF4-FFF2-40B4-BE49-F238E27FC236}">
                <a16:creationId xmlns:a16="http://schemas.microsoft.com/office/drawing/2014/main" id="{01F7E6E0-C653-48FD-63A6-304C5A8A5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112A5F9A-A83B-BB49-A3EC-D14E2E389F67}" type="datetimeFigureOut">
              <a:rPr lang="cs-CZ"/>
              <a:pPr>
                <a:defRPr/>
              </a:pPr>
              <a:t>20.02.2023</a:t>
            </a:fld>
            <a:endParaRPr lang="cs-CZ"/>
          </a:p>
        </p:txBody>
      </p:sp>
      <p:sp>
        <p:nvSpPr>
          <p:cNvPr id="12" name="Zástupný symbol pro zápatí 5">
            <a:extLst>
              <a:ext uri="{FF2B5EF4-FFF2-40B4-BE49-F238E27FC236}">
                <a16:creationId xmlns:a16="http://schemas.microsoft.com/office/drawing/2014/main" id="{A470BAE8-F692-60E0-E756-B96207056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cs-CZ"/>
          </a:p>
        </p:txBody>
      </p:sp>
      <p:sp>
        <p:nvSpPr>
          <p:cNvPr id="13" name="Zástupný symbol pro číslo snímku 6">
            <a:extLst>
              <a:ext uri="{FF2B5EF4-FFF2-40B4-BE49-F238E27FC236}">
                <a16:creationId xmlns:a16="http://schemas.microsoft.com/office/drawing/2014/main" id="{1EEB3893-415D-E75F-0DC7-FDCBED833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11EB033-56E3-DE4B-B2E7-50B2CC13B52D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942048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9">
            <a:extLst>
              <a:ext uri="{FF2B5EF4-FFF2-40B4-BE49-F238E27FC236}">
                <a16:creationId xmlns:a16="http://schemas.microsoft.com/office/drawing/2014/main" id="{69E40FD9-26F1-28D4-FCA1-9DBAEAFEA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3AF06E-E129-484A-9E25-66A56EF6CC2D}" type="datetimeFigureOut">
              <a:rPr lang="cs-CZ"/>
              <a:pPr>
                <a:defRPr/>
              </a:pPr>
              <a:t>20.02.2023</a:t>
            </a:fld>
            <a:endParaRPr lang="cs-CZ"/>
          </a:p>
        </p:txBody>
      </p:sp>
      <p:sp>
        <p:nvSpPr>
          <p:cNvPr id="5" name="Zástupný symbol pro zápatí 21">
            <a:extLst>
              <a:ext uri="{FF2B5EF4-FFF2-40B4-BE49-F238E27FC236}">
                <a16:creationId xmlns:a16="http://schemas.microsoft.com/office/drawing/2014/main" id="{B5497D03-736B-535A-E035-1F5E8CEE3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17">
            <a:extLst>
              <a:ext uri="{FF2B5EF4-FFF2-40B4-BE49-F238E27FC236}">
                <a16:creationId xmlns:a16="http://schemas.microsoft.com/office/drawing/2014/main" id="{211A82D6-86B9-BF52-A738-74175A4B7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4A2903-AEA0-BC46-8DAA-11BC8B1B4EA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000836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9">
            <a:extLst>
              <a:ext uri="{FF2B5EF4-FFF2-40B4-BE49-F238E27FC236}">
                <a16:creationId xmlns:a16="http://schemas.microsoft.com/office/drawing/2014/main" id="{EBC89549-E25C-B197-E19B-D52236D0E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7AFE9-0DC8-964F-8C4E-9670555929A6}" type="datetimeFigureOut">
              <a:rPr lang="cs-CZ"/>
              <a:pPr>
                <a:defRPr/>
              </a:pPr>
              <a:t>20.02.2023</a:t>
            </a:fld>
            <a:endParaRPr lang="cs-CZ"/>
          </a:p>
        </p:txBody>
      </p:sp>
      <p:sp>
        <p:nvSpPr>
          <p:cNvPr id="5" name="Zástupný symbol pro zápatí 21">
            <a:extLst>
              <a:ext uri="{FF2B5EF4-FFF2-40B4-BE49-F238E27FC236}">
                <a16:creationId xmlns:a16="http://schemas.microsoft.com/office/drawing/2014/main" id="{C66E34DE-1C86-EA4A-B832-E173A9CBC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17">
            <a:extLst>
              <a:ext uri="{FF2B5EF4-FFF2-40B4-BE49-F238E27FC236}">
                <a16:creationId xmlns:a16="http://schemas.microsoft.com/office/drawing/2014/main" id="{0215B455-DEED-6D5E-E2CE-F3A4BBA84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3FD43-16E4-7E48-88C5-3BB4AEF2C8A8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263900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Volný tvar 12">
            <a:extLst>
              <a:ext uri="{FF2B5EF4-FFF2-40B4-BE49-F238E27FC236}">
                <a16:creationId xmlns:a16="http://schemas.microsoft.com/office/drawing/2014/main" id="{3A49BED0-620D-48EC-5A0D-6AA53D615F00}"/>
              </a:ext>
            </a:extLst>
          </p:cNvPr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7" name="Volný tvar 11">
            <a:extLst>
              <a:ext uri="{FF2B5EF4-FFF2-40B4-BE49-F238E27FC236}">
                <a16:creationId xmlns:a16="http://schemas.microsoft.com/office/drawing/2014/main" id="{9C55C455-F2AB-1647-ACEA-5398A3F583F9}"/>
              </a:ext>
            </a:extLst>
          </p:cNvPr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6 w 5591"/>
              <a:gd name="T3" fmla="*/ 0 h 588"/>
              <a:gd name="T4" fmla="*/ 2147483646 w 5591"/>
              <a:gd name="T5" fmla="*/ 2147483646 h 588"/>
              <a:gd name="T6" fmla="*/ 2147483646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4" name="Pravoúhlý trojúhelník 13">
            <a:extLst>
              <a:ext uri="{FF2B5EF4-FFF2-40B4-BE49-F238E27FC236}">
                <a16:creationId xmlns:a16="http://schemas.microsoft.com/office/drawing/2014/main" id="{3076F4F1-3B4C-1435-DB3E-A3BDD5905753}"/>
              </a:ext>
            </a:extLst>
          </p:cNvPr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Přímá spojnice 14">
            <a:extLst>
              <a:ext uri="{FF2B5EF4-FFF2-40B4-BE49-F238E27FC236}">
                <a16:creationId xmlns:a16="http://schemas.microsoft.com/office/drawing/2014/main" id="{C8EB5475-71EE-5CD2-A017-CD7BA4BA7C46}"/>
              </a:ext>
            </a:extLst>
          </p:cNvPr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ástupný symbol pro nadpis 8">
            <a:extLst>
              <a:ext uri="{FF2B5EF4-FFF2-40B4-BE49-F238E27FC236}">
                <a16:creationId xmlns:a16="http://schemas.microsoft.com/office/drawing/2014/main" id="{39C072A9-A30A-12E9-14FE-B392BAC24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1033" name="Zástupný symbol pro text 29">
            <a:extLst>
              <a:ext uri="{FF2B5EF4-FFF2-40B4-BE49-F238E27FC236}">
                <a16:creationId xmlns:a16="http://schemas.microsoft.com/office/drawing/2014/main" id="{DF0B4ABA-EDA5-3D26-B971-0E6516E125F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  <a:endParaRPr lang="en-US" altLang="cs-CZ"/>
          </a:p>
        </p:txBody>
      </p:sp>
      <p:sp>
        <p:nvSpPr>
          <p:cNvPr id="10" name="Zástupný symbol pro datum 9">
            <a:extLst>
              <a:ext uri="{FF2B5EF4-FFF2-40B4-BE49-F238E27FC236}">
                <a16:creationId xmlns:a16="http://schemas.microsoft.com/office/drawing/2014/main" id="{7544AC3E-8973-D43F-098B-D39FA1EA6B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2DA98FF9-C0E1-3543-B685-51A1DAA1A7E3}" type="datetimeFigureOut">
              <a:rPr lang="cs-CZ"/>
              <a:pPr>
                <a:defRPr/>
              </a:pPr>
              <a:t>20.02.2023</a:t>
            </a:fld>
            <a:endParaRPr lang="cs-CZ"/>
          </a:p>
        </p:txBody>
      </p:sp>
      <p:sp>
        <p:nvSpPr>
          <p:cNvPr id="22" name="Zástupný symbol pro zápatí 21">
            <a:extLst>
              <a:ext uri="{FF2B5EF4-FFF2-40B4-BE49-F238E27FC236}">
                <a16:creationId xmlns:a16="http://schemas.microsoft.com/office/drawing/2014/main" id="{586F2770-ECEA-B7FE-D5AB-54B22E5075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cs-CZ"/>
          </a:p>
        </p:txBody>
      </p:sp>
      <p:sp>
        <p:nvSpPr>
          <p:cNvPr id="18" name="Zástupný symbol pro číslo snímku 17">
            <a:extLst>
              <a:ext uri="{FF2B5EF4-FFF2-40B4-BE49-F238E27FC236}">
                <a16:creationId xmlns:a16="http://schemas.microsoft.com/office/drawing/2014/main" id="{BF05AFF6-A5A4-9472-B32A-BF7238D5B8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/>
            </a:lvl1pPr>
          </a:lstStyle>
          <a:p>
            <a:pPr>
              <a:defRPr/>
            </a:pPr>
            <a:fld id="{F1EB0B8C-6CB7-2B46-876A-2B7717A69111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895" r:id="rId2"/>
    <p:sldLayoutId id="2147483900" r:id="rId3"/>
    <p:sldLayoutId id="2147483901" r:id="rId4"/>
    <p:sldLayoutId id="2147483902" r:id="rId5"/>
    <p:sldLayoutId id="2147483903" r:id="rId6"/>
    <p:sldLayoutId id="2147483896" r:id="rId7"/>
    <p:sldLayoutId id="2147483904" r:id="rId8"/>
    <p:sldLayoutId id="2147483905" r:id="rId9"/>
    <p:sldLayoutId id="2147483897" r:id="rId10"/>
    <p:sldLayoutId id="214748389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2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2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2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2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kt 1">
            <a:extLst>
              <a:ext uri="{FF2B5EF4-FFF2-40B4-BE49-F238E27FC236}">
                <a16:creationId xmlns:a16="http://schemas.microsoft.com/office/drawing/2014/main" id="{E1E412AA-C5CC-F777-8E7B-CFA9DF90453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549275"/>
          <a:ext cx="9144000" cy="514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9499600" imgH="5334000" progId="Acrobat.Document.DC">
                  <p:embed/>
                </p:oleObj>
              </mc:Choice>
              <mc:Fallback>
                <p:oleObj name="Acrobat Document" r:id="rId2" imgW="9499600" imgH="5334000" progId="Acrobat.Document.DC">
                  <p:embed/>
                  <p:pic>
                    <p:nvPicPr>
                      <p:cNvPr id="0" name="Objek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49275"/>
                        <a:ext cx="9144000" cy="514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BEED169-EDAF-33B0-3875-7B8AC81236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536" y="1412776"/>
            <a:ext cx="8134672" cy="14700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dirty="0"/>
              <a:t>Role „matematiky“ </a:t>
            </a:r>
            <a:br>
              <a:rPr lang="cs-CZ" dirty="0"/>
            </a:br>
            <a:r>
              <a:rPr lang="cs-CZ" dirty="0"/>
              <a:t>v předškolním vzdělávání</a:t>
            </a:r>
          </a:p>
        </p:txBody>
      </p:sp>
      <p:sp>
        <p:nvSpPr>
          <p:cNvPr id="10243" name="Podnadpis 2">
            <a:extLst>
              <a:ext uri="{FF2B5EF4-FFF2-40B4-BE49-F238E27FC236}">
                <a16:creationId xmlns:a16="http://schemas.microsoft.com/office/drawing/2014/main" id="{9A6B70D8-FD91-660E-6564-FD7E0B3B67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3644900"/>
            <a:ext cx="7772400" cy="1200150"/>
          </a:xfrm>
        </p:spPr>
        <p:txBody>
          <a:bodyPr/>
          <a:lstStyle/>
          <a:p>
            <a:pPr marR="0" algn="ctr" eaLnBrk="1" hangingPunct="1"/>
            <a:r>
              <a:rPr lang="cs-CZ" altLang="cs-CZ"/>
              <a:t>Šárka Pěchoučková</a:t>
            </a:r>
          </a:p>
          <a:p>
            <a:pPr marR="0" algn="ctr" eaLnBrk="1" hangingPunct="1"/>
            <a:r>
              <a:rPr lang="cs-CZ" altLang="cs-CZ"/>
              <a:t>KMT FPE ZČU Plzeň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3D5B9E3-D38F-6A1E-C0F9-8EB608E86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650" y="2133600"/>
            <a:ext cx="7561263" cy="3311525"/>
          </a:xfrm>
        </p:spPr>
        <p:txBody>
          <a:bodyPr/>
          <a:lstStyle/>
          <a:p>
            <a:pPr algn="just" eaLnBrk="1" hangingPunct="1"/>
            <a:r>
              <a:rPr lang="cs-CZ" altLang="cs-CZ"/>
              <a:t>v proudu řeči v různých jazykových podobách zaregistrovat vyjádření neurčité i určité kvantity, vhodnými způsoby umět porovnat množství i počet objektů</a:t>
            </a:r>
          </a:p>
          <a:p>
            <a:pPr eaLnBrk="1" hangingPunct="1"/>
            <a:r>
              <a:rPr lang="cs-CZ" altLang="cs-CZ"/>
              <a:t>chápat přirozené číslo ve všech jeho rolích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CFAEDDAD-1B1B-C460-9244-47DBC4091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dirty="0"/>
              <a:t>Cíle </a:t>
            </a:r>
            <a:r>
              <a:rPr lang="cs-CZ" dirty="0" err="1"/>
              <a:t>předmatematické</a:t>
            </a:r>
            <a:r>
              <a:rPr lang="cs-CZ" dirty="0"/>
              <a:t> výchovy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799877F-83FB-6437-72B4-6680CCC29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650" y="2133600"/>
            <a:ext cx="7561263" cy="3311525"/>
          </a:xfrm>
        </p:spPr>
        <p:txBody>
          <a:bodyPr/>
          <a:lstStyle/>
          <a:p>
            <a:pPr algn="just" eaLnBrk="1" hangingPunct="1"/>
            <a:r>
              <a:rPr lang="cs-CZ" altLang="cs-CZ"/>
              <a:t>rozumět otázkám, umět odlišovat různé otázky a odpovídat na ně se snahou o podání co nejúplnější informace </a:t>
            </a:r>
          </a:p>
          <a:p>
            <a:pPr algn="just" eaLnBrk="1" hangingPunct="1"/>
            <a:r>
              <a:rPr lang="cs-CZ" altLang="cs-CZ"/>
              <a:t>zvládat výchozí metody řešení (přiřazování, porovnávání, třídění, ostré lineární uspořádání, usuzování, určení počtu různými způsoby)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0CE8280E-E65F-189B-583B-28921D130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dirty="0"/>
              <a:t>Cíle </a:t>
            </a:r>
            <a:r>
              <a:rPr lang="cs-CZ" dirty="0" err="1"/>
              <a:t>předmatematické</a:t>
            </a:r>
            <a:r>
              <a:rPr lang="cs-CZ" dirty="0"/>
              <a:t> výchovy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B6ED796-52E2-0F06-3568-0939A9A58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650" y="2133600"/>
            <a:ext cx="7561263" cy="3311525"/>
          </a:xfrm>
        </p:spPr>
        <p:txBody>
          <a:bodyPr/>
          <a:lstStyle/>
          <a:p>
            <a:pPr algn="just" eaLnBrk="1" hangingPunct="1"/>
            <a:r>
              <a:rPr lang="cs-CZ" altLang="cs-CZ"/>
              <a:t>respektovat zadané podmínky nebo pokyny v různých aktivitách včetně pochopení role sloves se záporkou a role kvantifikátoru</a:t>
            </a:r>
          </a:p>
          <a:p>
            <a:pPr algn="just" eaLnBrk="1" hangingPunct="1"/>
            <a:r>
              <a:rPr lang="cs-CZ" altLang="cs-CZ"/>
              <a:t>vyhodnocovat pravda – nepravda (správně – nesprávně), chápat negaci jednodu-chých výroků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FA677CFF-FE55-BDB0-CA00-84449AEDD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dirty="0"/>
              <a:t>Cíle </a:t>
            </a:r>
            <a:r>
              <a:rPr lang="cs-CZ" dirty="0" err="1"/>
              <a:t>předmatematické</a:t>
            </a:r>
            <a:r>
              <a:rPr lang="cs-CZ" dirty="0"/>
              <a:t> výchovy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863A2EE-60DA-BC04-12E7-0AE92D47B2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650" y="1916113"/>
            <a:ext cx="7561263" cy="4105275"/>
          </a:xfrm>
        </p:spPr>
        <p:txBody>
          <a:bodyPr/>
          <a:lstStyle/>
          <a:p>
            <a:pPr algn="just" eaLnBrk="1" hangingPunct="1"/>
            <a:r>
              <a:rPr lang="cs-CZ" altLang="cs-CZ"/>
              <a:t>na základě poslechu vytvářet představy o tvarech, poloze, počtu, tyto představy uchovávat a umět si je na určitý podnět vybavovat, upravovat a zpracovávat, vyjadřovat je pohybem, graficky, slovem nebo kombinovanou formou</a:t>
            </a:r>
          </a:p>
          <a:p>
            <a:pPr algn="just" eaLnBrk="1" hangingPunct="1"/>
            <a:r>
              <a:rPr lang="cs-CZ" altLang="cs-CZ"/>
              <a:t>u dějů vnímat souvislost i následnost, prostor, ve kterém se odehrávají včetně prostorových vztahů mezi objekty a jejich změnami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CF97994B-087B-3352-E68E-0EA0D9FDC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dirty="0"/>
              <a:t>Cíle </a:t>
            </a:r>
            <a:r>
              <a:rPr lang="cs-CZ" dirty="0" err="1"/>
              <a:t>předmatematické</a:t>
            </a:r>
            <a:r>
              <a:rPr lang="cs-CZ" dirty="0"/>
              <a:t> výchovy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7B518BB-7F02-54B7-B65F-67FB646A1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2133600"/>
            <a:ext cx="7848600" cy="2879725"/>
          </a:xfrm>
        </p:spPr>
        <p:txBody>
          <a:bodyPr/>
          <a:lstStyle/>
          <a:p>
            <a:pPr algn="just" eaLnBrk="1" hangingPunct="1"/>
            <a:r>
              <a:rPr lang="cs-CZ" altLang="cs-CZ"/>
              <a:t>rozlišovat mezi důležitým a nepodstatným, mezi možným a jistým</a:t>
            </a:r>
          </a:p>
          <a:p>
            <a:pPr algn="just" eaLnBrk="1" hangingPunct="1"/>
            <a:r>
              <a:rPr lang="cs-CZ" altLang="cs-CZ"/>
              <a:t>registrovat závislosti a pravidelnosti u pozorovaného nebo popsaného, hledat společné vlastnosti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26129E00-6B1A-3078-792A-0B483026C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dirty="0"/>
              <a:t>Cíle </a:t>
            </a:r>
            <a:r>
              <a:rPr lang="cs-CZ" dirty="0" err="1"/>
              <a:t>předmatematické</a:t>
            </a:r>
            <a:r>
              <a:rPr lang="cs-CZ" dirty="0"/>
              <a:t> výchovy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BE34DFE-8D41-BC9D-2199-EC2C46387E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5150" y="2205038"/>
            <a:ext cx="5772150" cy="2303462"/>
          </a:xfrm>
        </p:spPr>
        <p:txBody>
          <a:bodyPr/>
          <a:lstStyle/>
          <a:p>
            <a:pPr eaLnBrk="1" hangingPunct="1"/>
            <a:r>
              <a:rPr lang="cs-CZ" altLang="cs-CZ"/>
              <a:t>analýza činností z hlediska rozvíjených kompetencí</a:t>
            </a:r>
          </a:p>
          <a:p>
            <a:pPr eaLnBrk="1" hangingPunct="1"/>
            <a:r>
              <a:rPr lang="cs-CZ" altLang="cs-CZ"/>
              <a:t>tvorba vlastních aktivit</a:t>
            </a:r>
          </a:p>
          <a:p>
            <a:pPr eaLnBrk="1" hangingPunct="1"/>
            <a:r>
              <a:rPr lang="cs-CZ" altLang="cs-CZ"/>
              <a:t>zveřejnění aktivit na webových stránkách projektu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5254A5B8-8161-2CEF-E813-FEBE0975E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dirty="0"/>
              <a:t>Matematické modelování</a:t>
            </a:r>
            <a:br>
              <a:rPr lang="cs-CZ" dirty="0"/>
            </a:br>
            <a:r>
              <a:rPr lang="cs-CZ" dirty="0"/>
              <a:t>v </a:t>
            </a:r>
            <a:r>
              <a:rPr lang="cs-CZ" dirty="0" err="1"/>
              <a:t>preprimárním</a:t>
            </a:r>
            <a:r>
              <a:rPr lang="cs-CZ" dirty="0"/>
              <a:t> vzdělávání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2746505-EA71-2F7A-D827-E8E5E98BD3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0113" y="2205038"/>
            <a:ext cx="7559675" cy="2303462"/>
          </a:xfrm>
        </p:spPr>
        <p:txBody>
          <a:bodyPr/>
          <a:lstStyle/>
          <a:p>
            <a:pPr marL="107950" indent="0" eaLnBrk="1" hangingPunct="1">
              <a:buFont typeface="Wingdings 3" pitchFamily="2" charset="2"/>
              <a:buNone/>
            </a:pPr>
            <a:r>
              <a:rPr lang="cs-CZ" altLang="cs-CZ"/>
              <a:t>Slovní úlohy problémového charakteru, ve kterých je třeba z daných </a:t>
            </a:r>
            <a:r>
              <a:rPr lang="cs-CZ" altLang="cs-CZ" i="1"/>
              <a:t>n</a:t>
            </a:r>
            <a:r>
              <a:rPr lang="cs-CZ" altLang="cs-CZ"/>
              <a:t> skupin objektů sestavit </a:t>
            </a:r>
            <a:r>
              <a:rPr lang="cs-CZ" altLang="cs-CZ" i="1"/>
              <a:t>n</a:t>
            </a:r>
            <a:r>
              <a:rPr lang="cs-CZ" altLang="cs-CZ"/>
              <a:t>-tice tak, aby v každé </a:t>
            </a:r>
            <a:r>
              <a:rPr lang="cs-CZ" altLang="cs-CZ" i="1"/>
              <a:t>n</a:t>
            </a:r>
            <a:r>
              <a:rPr lang="cs-CZ" altLang="cs-CZ"/>
              <a:t>-tici byla zastoupena každá skupina a každý objekt byl zařazen právě do jedné </a:t>
            </a:r>
            <a:r>
              <a:rPr lang="cs-CZ" altLang="cs-CZ" i="1"/>
              <a:t>n</a:t>
            </a:r>
            <a:r>
              <a:rPr lang="cs-CZ" altLang="cs-CZ"/>
              <a:t>-tice.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9979A4DC-6B70-F25D-856C-B1B7D3EAA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dirty="0"/>
              <a:t>Úlohy typu zebra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6C54417-F21D-4B4F-0BE7-7244C1205C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3350" y="2205038"/>
            <a:ext cx="6192838" cy="2303462"/>
          </a:xfrm>
        </p:spPr>
        <p:txBody>
          <a:bodyPr/>
          <a:lstStyle/>
          <a:p>
            <a:pPr eaLnBrk="1" hangingPunct="1"/>
            <a:r>
              <a:rPr lang="cs-CZ" altLang="cs-CZ"/>
              <a:t>podle počtu souborů v zadání</a:t>
            </a:r>
          </a:p>
          <a:p>
            <a:pPr eaLnBrk="1" hangingPunct="1"/>
            <a:r>
              <a:rPr lang="cs-CZ" altLang="cs-CZ"/>
              <a:t>podle informací obsahujících záporku „ne“ u slovesa</a:t>
            </a:r>
          </a:p>
          <a:p>
            <a:pPr eaLnBrk="1" hangingPunct="1"/>
            <a:r>
              <a:rPr lang="cs-CZ" altLang="cs-CZ"/>
              <a:t>podle nápadnosti objektů a snadné rozlišitelnosti</a:t>
            </a:r>
          </a:p>
          <a:p>
            <a:pPr eaLnBrk="1" hangingPunct="1"/>
            <a:r>
              <a:rPr lang="cs-CZ" altLang="cs-CZ"/>
              <a:t>podle metody řešení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6F755537-BE9E-E210-8738-6F76066F5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dirty="0"/>
              <a:t>Stupňování obtížnosti úloh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Zástupný symbol pro obsah 2">
            <a:extLst>
              <a:ext uri="{FF2B5EF4-FFF2-40B4-BE49-F238E27FC236}">
                <a16:creationId xmlns:a16="http://schemas.microsoft.com/office/drawing/2014/main" id="{868867C6-1D78-0913-CB05-2EF0BC8755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268413"/>
            <a:ext cx="8229600" cy="1397000"/>
          </a:xfrm>
        </p:spPr>
        <p:txBody>
          <a:bodyPr/>
          <a:lstStyle/>
          <a:p>
            <a:pPr marL="0" indent="0" eaLnBrk="1" hangingPunct="1">
              <a:buFont typeface="Wingdings 3" pitchFamily="2" charset="2"/>
              <a:buNone/>
            </a:pPr>
            <a:r>
              <a:rPr lang="cs-CZ" altLang="cs-CZ"/>
              <a:t>Hnědá myška nebydlí v domečku s kruhovým otvorem. Šedá myška bydlí v domečku s trojúhelníkovým otvorem. Kde bydlí bílá myška?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23C5CB3-E6E5-E26A-FA1C-FA242B6F5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sz="3700" dirty="0"/>
              <a:t>Ukázka vlastní tvorby</a:t>
            </a:r>
          </a:p>
        </p:txBody>
      </p:sp>
      <p:pic>
        <p:nvPicPr>
          <p:cNvPr id="19460" name="Obrázek 4">
            <a:extLst>
              <a:ext uri="{FF2B5EF4-FFF2-40B4-BE49-F238E27FC236}">
                <a16:creationId xmlns:a16="http://schemas.microsoft.com/office/drawing/2014/main" id="{038260F4-D81C-3199-286C-C73CAD8120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924175"/>
            <a:ext cx="5976937" cy="335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Zástupný symbol pro obsah 2">
            <a:extLst>
              <a:ext uri="{FF2B5EF4-FFF2-40B4-BE49-F238E27FC236}">
                <a16:creationId xmlns:a16="http://schemas.microsoft.com/office/drawing/2014/main" id="{539270EA-F4DA-BC43-A7DD-671F772C2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2363" y="1908175"/>
            <a:ext cx="3621087" cy="4033838"/>
          </a:xfrm>
        </p:spPr>
        <p:txBody>
          <a:bodyPr/>
          <a:lstStyle/>
          <a:p>
            <a:pPr eaLnBrk="1" hangingPunct="1"/>
            <a:r>
              <a:rPr lang="cs-CZ" altLang="cs-CZ" sz="2400"/>
              <a:t>Které věci používá maminka doma při práci?</a:t>
            </a:r>
          </a:p>
          <a:p>
            <a:pPr eaLnBrk="1" hangingPunct="1"/>
            <a:r>
              <a:rPr lang="cs-CZ" altLang="cs-CZ" sz="2400"/>
              <a:t>Které věci používá tatínek?</a:t>
            </a:r>
          </a:p>
          <a:p>
            <a:pPr eaLnBrk="1" hangingPunct="1"/>
            <a:r>
              <a:rPr lang="cs-CZ" altLang="cs-CZ" sz="2400"/>
              <a:t>Které věci nepoužívá maminka ani tatínek?</a:t>
            </a:r>
          </a:p>
          <a:p>
            <a:pPr eaLnBrk="1" hangingPunct="1"/>
            <a:r>
              <a:rPr lang="cs-CZ" altLang="cs-CZ" sz="2400"/>
              <a:t>Podle čeho jsme obrázky rozdělili?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0611383-4378-EE96-9D4F-D7514EA9C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sz="3700" dirty="0"/>
              <a:t>Co maminka používá doma při práci?</a:t>
            </a:r>
          </a:p>
        </p:txBody>
      </p:sp>
      <p:pic>
        <p:nvPicPr>
          <p:cNvPr id="20484" name="obrázek 1" descr="G:\DCIM\100PHOTO\SAM_1346.JPG">
            <a:extLst>
              <a:ext uri="{FF2B5EF4-FFF2-40B4-BE49-F238E27FC236}">
                <a16:creationId xmlns:a16="http://schemas.microsoft.com/office/drawing/2014/main" id="{6DD54D78-CEDB-1A56-0D6B-6036F5B66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925" y="1476375"/>
            <a:ext cx="3597275" cy="489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Zástupný symbol pro obsah 2">
            <a:extLst>
              <a:ext uri="{FF2B5EF4-FFF2-40B4-BE49-F238E27FC236}">
                <a16:creationId xmlns:a16="http://schemas.microsoft.com/office/drawing/2014/main" id="{10CFBD47-DF04-F5FA-47A7-2D1C34D62C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268413"/>
            <a:ext cx="8229600" cy="1655762"/>
          </a:xfrm>
        </p:spPr>
        <p:txBody>
          <a:bodyPr/>
          <a:lstStyle/>
          <a:p>
            <a:pPr marL="0" indent="0" eaLnBrk="1" hangingPunct="1">
              <a:buFont typeface="Wingdings 3" pitchFamily="2" charset="2"/>
              <a:buNone/>
            </a:pPr>
            <a:r>
              <a:rPr lang="cs-CZ" altLang="cs-CZ"/>
              <a:t>Děti si sednou na koberec. Učitel určí první dítě, které si stoupne na vybrané místo. Postupně učitel vybírá jedno dítě za druhým a říká mu, kam si má stoupnout. </a:t>
            </a:r>
          </a:p>
          <a:p>
            <a:pPr marL="0" indent="0" eaLnBrk="1" hangingPunct="1">
              <a:buFont typeface="Wingdings 3" pitchFamily="2" charset="2"/>
              <a:buNone/>
            </a:pPr>
            <a:endParaRPr lang="cs-CZ" alt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C36E7A0-9AF5-C42B-0B32-06B6B74A7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sz="3700" dirty="0"/>
              <a:t>Vláček</a:t>
            </a:r>
          </a:p>
        </p:txBody>
      </p:sp>
      <p:pic>
        <p:nvPicPr>
          <p:cNvPr id="21508" name="Obrázek 3" descr="DSCN3616.JPG">
            <a:extLst>
              <a:ext uri="{FF2B5EF4-FFF2-40B4-BE49-F238E27FC236}">
                <a16:creationId xmlns:a16="http://schemas.microsoft.com/office/drawing/2014/main" id="{92636A8A-1744-6697-4581-B87B8028EC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3213100"/>
            <a:ext cx="3862387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hluk">
  <a:themeElements>
    <a:clrScheme name="Shluk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Shluk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Shlu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hluk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Shluk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Shluk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Shluk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89</TotalTime>
  <Words>389</Words>
  <Application>Microsoft Macintosh PowerPoint</Application>
  <PresentationFormat>Předvádění na obrazovce (4:3)</PresentationFormat>
  <Paragraphs>38</Paragraphs>
  <Slides>13</Slides>
  <Notes>0</Notes>
  <HiddenSlides>0</HiddenSlides>
  <MMClips>0</MMClips>
  <ScaleCrop>false</ScaleCrop>
  <HeadingPairs>
    <vt:vector size="8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21" baseType="lpstr">
      <vt:lpstr>Lucida Sans Unicode</vt:lpstr>
      <vt:lpstr>Arial</vt:lpstr>
      <vt:lpstr>Wingdings 3</vt:lpstr>
      <vt:lpstr>Verdana</vt:lpstr>
      <vt:lpstr>Wingdings 2</vt:lpstr>
      <vt:lpstr>Calibri</vt:lpstr>
      <vt:lpstr>Shluk</vt:lpstr>
      <vt:lpstr>Adobe Acrobat Document</vt:lpstr>
      <vt:lpstr>Prezentace aplikace PowerPoint</vt:lpstr>
      <vt:lpstr>Role „matematiky“  v předškolním vzdělávání</vt:lpstr>
      <vt:lpstr>Cíle předmatematické výchovy</vt:lpstr>
      <vt:lpstr>Cíle předmatematické výchovy</vt:lpstr>
      <vt:lpstr>Cíle předmatematické výchovy</vt:lpstr>
      <vt:lpstr>Cíle předmatematické výchovy</vt:lpstr>
      <vt:lpstr>Cíle předmatematické výchovy</vt:lpstr>
      <vt:lpstr>Matematické modelování v preprimárním vzdělávání</vt:lpstr>
      <vt:lpstr>Úlohy typu zebra</vt:lpstr>
      <vt:lpstr>Stupňování obtížnosti úloh</vt:lpstr>
      <vt:lpstr>Ukázka vlastní tvorby</vt:lpstr>
      <vt:lpstr>Co maminka používá doma při práci?</vt:lpstr>
      <vt:lpstr>Vláček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Modelování jako prostředek vytváření předmatematických představ</dc:title>
  <dc:creator>Bob a Bobek</dc:creator>
  <cp:lastModifiedBy>Jan Topinka</cp:lastModifiedBy>
  <cp:revision>21</cp:revision>
  <dcterms:created xsi:type="dcterms:W3CDTF">2012-04-15T09:00:12Z</dcterms:created>
  <dcterms:modified xsi:type="dcterms:W3CDTF">2023-02-20T14:06:54Z</dcterms:modified>
</cp:coreProperties>
</file>