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01" r:id="rId2"/>
    <p:sldId id="256" r:id="rId3"/>
    <p:sldId id="278" r:id="rId4"/>
    <p:sldId id="277" r:id="rId5"/>
    <p:sldId id="291" r:id="rId6"/>
    <p:sldId id="292" r:id="rId7"/>
    <p:sldId id="286" r:id="rId8"/>
    <p:sldId id="287" r:id="rId9"/>
    <p:sldId id="297" r:id="rId10"/>
    <p:sldId id="288" r:id="rId11"/>
    <p:sldId id="293" r:id="rId12"/>
    <p:sldId id="279" r:id="rId13"/>
    <p:sldId id="294" r:id="rId14"/>
    <p:sldId id="257" r:id="rId15"/>
    <p:sldId id="262" r:id="rId16"/>
    <p:sldId id="259" r:id="rId17"/>
    <p:sldId id="265" r:id="rId18"/>
    <p:sldId id="266" r:id="rId19"/>
    <p:sldId id="267" r:id="rId20"/>
    <p:sldId id="268" r:id="rId21"/>
    <p:sldId id="263" r:id="rId22"/>
    <p:sldId id="260" r:id="rId23"/>
    <p:sldId id="261" r:id="rId24"/>
    <p:sldId id="269" r:id="rId25"/>
    <p:sldId id="270" r:id="rId26"/>
    <p:sldId id="272" r:id="rId27"/>
    <p:sldId id="299" r:id="rId28"/>
    <p:sldId id="300" r:id="rId29"/>
    <p:sldId id="271" r:id="rId30"/>
    <p:sldId id="275" r:id="rId31"/>
    <p:sldId id="273" r:id="rId32"/>
    <p:sldId id="274" r:id="rId33"/>
    <p:sldId id="295" r:id="rId34"/>
    <p:sldId id="296" r:id="rId35"/>
    <p:sldId id="280" r:id="rId36"/>
    <p:sldId id="281" r:id="rId37"/>
    <p:sldId id="282" r:id="rId38"/>
    <p:sldId id="283" r:id="rId39"/>
    <p:sldId id="285" r:id="rId4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47"/>
    <p:restoredTop sz="94667"/>
  </p:normalViewPr>
  <p:slideViewPr>
    <p:cSldViewPr snapToGrid="0" snapToObjects="1">
      <p:cViewPr varScale="1">
        <p:scale>
          <a:sx n="83" d="100"/>
          <a:sy n="83" d="100"/>
        </p:scale>
        <p:origin x="8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3120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9D32C-FBDC-4625-9678-21B1AE2FA40D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C3758-9FCA-45F3-979C-BCDB73AC072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04603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B3F8D-1152-4E1A-9A36-07F835D1BBC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12F5C-81BE-48E6-A8DC-B3F10E2FB505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01" y="7705898"/>
            <a:ext cx="6479771" cy="143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181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F21CC25-1D10-BA4C-B610-9242BBBD3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B67476CF-159B-614E-98A9-AC70141411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D35C12A-8228-A346-89A4-C0BEF50FE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853AAC4-F7B8-974B-A6D4-F2C50F611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D1BBD88-BBEA-B64E-A8EC-EE3684293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2709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7935361-203F-8441-BDC9-B361EE3C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931DE8E-7172-E247-A88E-C1800A641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3160AEB-78C9-AE4F-958F-765555912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18AD3B2-6486-F94F-97D2-D4C4986F9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34226FD-0C5A-C24A-A42E-BB86EB151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6358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98562C9-518A-D542-A041-0CA99630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24222009-343B-AF41-AD7B-778DB4BC3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EEA8A2FD-0CDE-9548-87F1-7D3D75CA6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CF501F4-F79B-4242-A6BA-B0B7147C3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619BA5E9-3476-7145-9B7D-BD57B4EE6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839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F86B72-8A3C-3B4C-86DC-BE44ACFB0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C767B57-CD5F-1A4B-8838-4071D7F193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2FFE6858-2C38-1E44-BC66-181B48F11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18C31C28-1F82-104D-ADAE-3A38B16A9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40926D22-4C86-4748-AA5A-4D5B3CB9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0FAC468A-393A-D943-8C3A-75FB830D5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78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2B5D5CD-D817-504A-B7C7-D4461D1A0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4AF5763F-D04B-C24D-98EF-C21E67915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05C61044-997A-9044-82EA-1ABB3F79E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84520DE0-1695-E349-B643-9E694D4D8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2A137432-93F6-324C-AEAE-6EB1002578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219E0539-DD30-F041-8088-95359488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FF981ED7-F222-704C-8878-0CCE1E71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BBF160DE-2C31-B84F-87F7-52D26579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194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93C44F8-BF0E-F741-B825-66DF06B2C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F61F146A-2059-E043-8258-5A965B06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EEB414B2-27AE-6549-A1D8-BD0DB2B0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CD07EE99-D03D-254B-A2CF-795D5C409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42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1FEFB5A2-D429-204B-A405-4D27B6B4C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D42226F8-73A4-714F-8E54-6FE62F483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3A321EDB-4C02-254C-8236-71C63BE5E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487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FB9593E-6FA1-904E-A7F6-AA65FAEA5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CBF31868-A029-BB42-942A-457DF7026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3DAE504B-8734-3F48-8DEB-CD900CA02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21BC2465-1859-4941-B90D-5A145F185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FB7E886B-6B15-C04F-AB0C-4D7DD8D79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97C96965-28E7-704A-8A13-F8687A12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234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6CE8E4D-3D49-A341-8B8D-C3560B60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47B4F485-9CD9-F648-AC32-06BE2F263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AE3E72D5-4FA4-4346-9BFC-97C44E5CD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87DF24FB-0910-A84D-B04B-E9EC6FC6F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0973C4C3-6082-DC49-A928-1261A780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F37BAAC3-1ED7-254D-A06F-370E8B5C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02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4D9959C-F065-A64F-86C3-F75332648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5433E46A-EAEF-584C-90EA-F8F52900D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2E1C6AC8-7B05-2C44-B96A-668B45857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CCA3732F-0104-5B47-AD0A-60376DF00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1574E199-367F-0A4B-A8C5-D5E5C56E6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5518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0DAAA057-1BE8-D24A-9BB3-D113ADA72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51050A91-6687-CC49-8463-AC6AD5098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82DA469-F02B-D246-AF11-4C765649E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21ADE543-D3DD-F14F-8944-982865A9D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080FDD7-73A1-B044-8A8D-D2FD9761A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8375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2347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67A2F817-649C-3849-A998-4971F209A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5D491DEB-97CC-FC4A-B076-FEBD6C92A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EC7A7F9D-2898-8A48-BA03-7E9E2FC53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70507-8B2D-7A41-8F12-069752670A94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E626006D-3A18-8247-8D4D-CFB0B8979C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279FC63-8E26-0B40-B8D0-3A243EB46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1C6EE-53B1-4F43-9E5F-37353C67DC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714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9585288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AB5D87A-B525-2149-8891-EEF4DD9ED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3928" y="2159342"/>
            <a:ext cx="9144000" cy="1828800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solidFill>
                  <a:srgbClr val="7030A0"/>
                </a:solidFill>
              </a:rPr>
              <a:t>Poskytování psychosociální péče</a:t>
            </a:r>
            <a:br>
              <a:rPr lang="cs-CZ" b="1" dirty="0" smtClean="0">
                <a:solidFill>
                  <a:srgbClr val="7030A0"/>
                </a:solidFill>
              </a:rPr>
            </a:br>
            <a:r>
              <a:rPr lang="cs-CZ" b="1" dirty="0" smtClean="0">
                <a:solidFill>
                  <a:srgbClr val="7030A0"/>
                </a:solidFill>
              </a:rPr>
              <a:t>složkami integrovaného záchranného systému</a:t>
            </a:r>
            <a:br>
              <a:rPr lang="cs-CZ" b="1" dirty="0" smtClean="0">
                <a:solidFill>
                  <a:srgbClr val="7030A0"/>
                </a:solidFill>
              </a:rPr>
            </a:br>
            <a:endParaRPr lang="cs-CZ" b="1" dirty="0">
              <a:solidFill>
                <a:srgbClr val="7030A0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xmlns="" id="{1B272855-5E3F-9A45-A20A-F39C36B4DDF7}"/>
              </a:ext>
            </a:extLst>
          </p:cNvPr>
          <p:cNvSpPr txBox="1"/>
          <p:nvPr/>
        </p:nvSpPr>
        <p:spPr>
          <a:xfrm>
            <a:off x="4764327" y="3990558"/>
            <a:ext cx="2707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/>
              <a:t>Autor: Ing. Klára </a:t>
            </a:r>
            <a:r>
              <a:rPr lang="cs-CZ" dirty="0" err="1"/>
              <a:t>Gillernová</a:t>
            </a:r>
            <a:endParaRPr lang="cs-CZ" dirty="0"/>
          </a:p>
          <a:p>
            <a:pPr algn="ctr"/>
            <a:r>
              <a:rPr lang="cs-CZ" dirty="0"/>
              <a:t>KAZ FZS ZČU v Plzni</a:t>
            </a:r>
          </a:p>
        </p:txBody>
      </p:sp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608" y="5649768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731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A84AEFD-9E5A-DD4F-9B11-3A9F808D4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POSTTRAUMATICKÁ </a:t>
            </a:r>
            <a:r>
              <a:rPr lang="cs-CZ" b="1" u="sng" dirty="0">
                <a:solidFill>
                  <a:srgbClr val="7030A0"/>
                </a:solidFill>
              </a:rPr>
              <a:t>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9E5A76B-FA73-B641-B5E1-C35FA345CD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= souhrn metod, které pomáhají porozumět zážitkům ve vztahu k traumatizujícím událostem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Časnější péče = pravděpodobnější a rychlejší návrat do plnohodnotného života </a:t>
            </a:r>
          </a:p>
          <a:p>
            <a:endParaRPr lang="cs-CZ" dirty="0"/>
          </a:p>
          <a:p>
            <a:r>
              <a:rPr lang="cs-CZ" b="1" u="sng" dirty="0"/>
              <a:t>CÍL: </a:t>
            </a:r>
            <a:r>
              <a:rPr lang="cs-CZ" dirty="0"/>
              <a:t>poskytnou zasaženému </a:t>
            </a:r>
            <a:r>
              <a:rPr lang="cs-CZ" b="1" dirty="0"/>
              <a:t>bezpečí</a:t>
            </a:r>
            <a:r>
              <a:rPr lang="cs-CZ" dirty="0"/>
              <a:t>, </a:t>
            </a:r>
            <a:r>
              <a:rPr lang="cs-CZ" b="1" dirty="0"/>
              <a:t>podporu, vedení </a:t>
            </a:r>
            <a:r>
              <a:rPr lang="cs-CZ" dirty="0"/>
              <a:t>a </a:t>
            </a:r>
            <a:r>
              <a:rPr lang="cs-CZ" b="1" dirty="0"/>
              <a:t>naději</a:t>
            </a:r>
            <a:r>
              <a:rPr lang="cs-CZ" dirty="0"/>
              <a:t>, tak aby pocítil úlevu a byl schopen zvládnout situaci vlastními silami.</a:t>
            </a:r>
          </a:p>
        </p:txBody>
      </p:sp>
    </p:spTree>
    <p:extLst>
      <p:ext uri="{BB962C8B-B14F-4D97-AF65-F5344CB8AC3E}">
        <p14:creationId xmlns:p14="http://schemas.microsoft.com/office/powerpoint/2010/main" val="144153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FE839E6-0F3E-2F40-A3B7-95F81598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POSTTRAUMATICKÁ PÉČE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3703097B-D661-EC47-9AF0-0CF6912EE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Péče po MU se neposkytuje pouze zasaženým osobám, ale také </a:t>
            </a:r>
            <a:r>
              <a:rPr lang="cs-CZ" b="1" dirty="0"/>
              <a:t>členům zasahujících složek</a:t>
            </a:r>
            <a:r>
              <a:rPr lang="cs-CZ" dirty="0"/>
              <a:t>.  </a:t>
            </a:r>
          </a:p>
          <a:p>
            <a:endParaRPr lang="cs-CZ" dirty="0"/>
          </a:p>
          <a:p>
            <a:r>
              <a:rPr lang="cs-CZ" dirty="0"/>
              <a:t>U HZS ČR (2002) a Policie ČR (2009) =&gt; </a:t>
            </a:r>
            <a:r>
              <a:rPr lang="cs-CZ" b="1" dirty="0"/>
              <a:t>Posttraumatická intervenční péče </a:t>
            </a:r>
            <a:r>
              <a:rPr lang="cs-CZ" b="1" dirty="0">
                <a:solidFill>
                  <a:srgbClr val="0070C0"/>
                </a:solidFill>
              </a:rPr>
              <a:t>(PIP)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ZZS (2012) =&gt; </a:t>
            </a:r>
            <a:r>
              <a:rPr lang="cs-CZ" b="1" dirty="0"/>
              <a:t>Systém psychosociální intervenční služby </a:t>
            </a:r>
            <a:r>
              <a:rPr lang="cs-CZ" b="1" dirty="0">
                <a:solidFill>
                  <a:srgbClr val="00B0F0"/>
                </a:solidFill>
              </a:rPr>
              <a:t>(SPIS)</a:t>
            </a:r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308365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20A2D87-5470-F048-9FC0-34D26EB2A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000" b="1" dirty="0">
                <a:solidFill>
                  <a:srgbClr val="0070C0"/>
                </a:solidFill>
              </a:rPr>
              <a:t>P</a:t>
            </a:r>
            <a:r>
              <a:rPr lang="cs-CZ" dirty="0">
                <a:solidFill>
                  <a:srgbClr val="0070C0"/>
                </a:solidFill>
              </a:rPr>
              <a:t>osttraumatická </a:t>
            </a:r>
            <a:r>
              <a:rPr lang="cs-CZ" sz="6000" b="1" dirty="0">
                <a:solidFill>
                  <a:srgbClr val="0070C0"/>
                </a:solidFill>
              </a:rPr>
              <a:t>I</a:t>
            </a:r>
            <a:r>
              <a:rPr lang="cs-CZ" dirty="0">
                <a:solidFill>
                  <a:srgbClr val="0070C0"/>
                </a:solidFill>
              </a:rPr>
              <a:t>ntervenční </a:t>
            </a:r>
            <a:r>
              <a:rPr lang="cs-CZ" sz="6000" b="1" dirty="0">
                <a:solidFill>
                  <a:srgbClr val="0070C0"/>
                </a:solidFill>
              </a:rPr>
              <a:t>P</a:t>
            </a:r>
            <a:r>
              <a:rPr lang="cs-CZ" dirty="0">
                <a:solidFill>
                  <a:srgbClr val="0070C0"/>
                </a:solidFill>
              </a:rPr>
              <a:t>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AABB8F9-0431-E34B-95CB-3C3EF6409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= </a:t>
            </a:r>
            <a:r>
              <a:rPr lang="cs-CZ" dirty="0"/>
              <a:t>představuje preventivní psychologickou službu, která je nabízena hasičům nebo příslušníkům PČR, kteří se </a:t>
            </a:r>
            <a:r>
              <a:rPr lang="cs-CZ" b="1" dirty="0"/>
              <a:t>zúčastnili zvlášť náročného zásahu. 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u="sng" dirty="0">
                <a:solidFill>
                  <a:srgbClr val="0070C0"/>
                </a:solidFill>
              </a:rPr>
              <a:t>CÍLEM PIP </a:t>
            </a:r>
            <a:r>
              <a:rPr lang="cs-CZ" dirty="0"/>
              <a:t>=&gt; </a:t>
            </a:r>
            <a:r>
              <a:rPr lang="cs-CZ" b="1" dirty="0"/>
              <a:t>redukovat </a:t>
            </a:r>
            <a:r>
              <a:rPr lang="cs-CZ" dirty="0"/>
              <a:t>duševní </a:t>
            </a:r>
            <a:r>
              <a:rPr lang="cs-CZ" b="1" dirty="0"/>
              <a:t>napětí</a:t>
            </a:r>
            <a:r>
              <a:rPr lang="cs-CZ" dirty="0"/>
              <a:t> z traumatizující události + poskytnout odbornou psychologickou </a:t>
            </a:r>
            <a:r>
              <a:rPr lang="cs-CZ" b="1" dirty="0"/>
              <a:t>posttraumatickou péči =&gt; zabránit vzniku posttraumatické stresové poruchy </a:t>
            </a:r>
            <a:r>
              <a:rPr lang="cs-CZ" dirty="0"/>
              <a:t>nebo </a:t>
            </a:r>
            <a:r>
              <a:rPr lang="cs-CZ" b="1" dirty="0"/>
              <a:t>trvalé poruše osobnosti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/>
              <a:t>Poskytuje ji </a:t>
            </a:r>
            <a:r>
              <a:rPr lang="cs-CZ" b="1" dirty="0"/>
              <a:t>psycholog</a:t>
            </a:r>
            <a:r>
              <a:rPr lang="cs-CZ" dirty="0"/>
              <a:t> nebo </a:t>
            </a:r>
            <a:r>
              <a:rPr lang="cs-CZ" b="1" dirty="0"/>
              <a:t>vyškolený člen TPP </a:t>
            </a:r>
            <a:r>
              <a:rPr lang="cs-CZ" dirty="0"/>
              <a:t>(nebo oběma)</a:t>
            </a:r>
          </a:p>
        </p:txBody>
      </p:sp>
    </p:spTree>
    <p:extLst>
      <p:ext uri="{BB962C8B-B14F-4D97-AF65-F5344CB8AC3E}">
        <p14:creationId xmlns:p14="http://schemas.microsoft.com/office/powerpoint/2010/main" val="560721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EF42F49-A6AA-5949-940D-143A011C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000" b="1" dirty="0">
                <a:solidFill>
                  <a:srgbClr val="0070C0"/>
                </a:solidFill>
              </a:rPr>
              <a:t>P</a:t>
            </a:r>
            <a:r>
              <a:rPr lang="cs-CZ" dirty="0">
                <a:solidFill>
                  <a:srgbClr val="0070C0"/>
                </a:solidFill>
              </a:rPr>
              <a:t>osttraumatická </a:t>
            </a:r>
            <a:r>
              <a:rPr lang="cs-CZ" sz="6000" b="1" dirty="0">
                <a:solidFill>
                  <a:srgbClr val="0070C0"/>
                </a:solidFill>
              </a:rPr>
              <a:t>I</a:t>
            </a:r>
            <a:r>
              <a:rPr lang="cs-CZ" dirty="0">
                <a:solidFill>
                  <a:srgbClr val="0070C0"/>
                </a:solidFill>
              </a:rPr>
              <a:t>ntervenční </a:t>
            </a:r>
            <a:r>
              <a:rPr lang="cs-CZ" sz="6000" b="1" dirty="0">
                <a:solidFill>
                  <a:srgbClr val="0070C0"/>
                </a:solidFill>
              </a:rPr>
              <a:t>P</a:t>
            </a:r>
            <a:r>
              <a:rPr lang="cs-CZ" dirty="0">
                <a:solidFill>
                  <a:srgbClr val="0070C0"/>
                </a:solidFill>
              </a:rPr>
              <a:t>éče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7BCF7C73-3164-334B-BD2C-3A8E3ABB5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</a:t>
            </a:r>
            <a:r>
              <a:rPr lang="cs-CZ" b="1" dirty="0"/>
              <a:t>nabízena</a:t>
            </a:r>
            <a:r>
              <a:rPr lang="cs-CZ" dirty="0"/>
              <a:t>, </a:t>
            </a:r>
            <a:r>
              <a:rPr lang="cs-CZ" b="1" dirty="0"/>
              <a:t>ne vnucována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/>
              <a:t>Vychází z toho, že </a:t>
            </a:r>
            <a:r>
              <a:rPr lang="cs-CZ" b="1" dirty="0"/>
              <a:t>rozhovor o tragédii pomáhá </a:t>
            </a:r>
            <a:r>
              <a:rPr lang="cs-CZ" dirty="0"/>
              <a:t>(sdělená bolest).</a:t>
            </a:r>
          </a:p>
          <a:p>
            <a:endParaRPr lang="cs-CZ" dirty="0"/>
          </a:p>
          <a:p>
            <a:r>
              <a:rPr lang="cs-CZ" i="1" dirty="0"/>
              <a:t>„Tyhle pocity mají i ostatní, nejsou nenormální.“</a:t>
            </a:r>
          </a:p>
          <a:p>
            <a:endParaRPr lang="cs-CZ" i="1" dirty="0"/>
          </a:p>
          <a:p>
            <a:r>
              <a:rPr lang="cs-CZ" dirty="0"/>
              <a:t>Kvůli poskytování PIP </a:t>
            </a:r>
            <a:r>
              <a:rPr lang="cs-CZ" b="1" u="sng" dirty="0"/>
              <a:t>nesmí být</a:t>
            </a:r>
            <a:r>
              <a:rPr lang="cs-CZ" dirty="0"/>
              <a:t> příslušník nebo zaměstnanec </a:t>
            </a:r>
            <a:r>
              <a:rPr lang="cs-CZ" b="1" dirty="0"/>
              <a:t>znevýhodněn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6744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5F9E7C3-8699-C649-8E71-A12402F09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477000" cy="1325563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Psychologická služba u HZS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042F3A3-14F3-1748-A3DB-3DCC06BFF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>
            <a:normAutofit fontScale="92500"/>
          </a:bodyPr>
          <a:lstStyle/>
          <a:p>
            <a:r>
              <a:rPr lang="cs-CZ" dirty="0"/>
              <a:t>V roce 2002 byla </a:t>
            </a:r>
            <a:r>
              <a:rPr lang="cs-CZ" b="1" dirty="0"/>
              <a:t>schválena koncepce psychologické služby HZS ČR.</a:t>
            </a:r>
          </a:p>
          <a:p>
            <a:endParaRPr lang="cs-CZ" b="1" dirty="0"/>
          </a:p>
          <a:p>
            <a:r>
              <a:rPr lang="cs-CZ" dirty="0"/>
              <a:t>Krajským ředitelům HZS byla udělena </a:t>
            </a:r>
            <a:r>
              <a:rPr lang="cs-CZ" b="1" dirty="0"/>
              <a:t>povinnost zřídit</a:t>
            </a:r>
            <a:r>
              <a:rPr lang="cs-CZ" dirty="0"/>
              <a:t> v krajích</a:t>
            </a:r>
            <a:r>
              <a:rPr lang="cs-CZ" b="1" dirty="0"/>
              <a:t> psychologická stanoviště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/>
              <a:t>K zabezpečení poskytování </a:t>
            </a:r>
            <a:r>
              <a:rPr lang="cs-CZ" b="1" dirty="0"/>
              <a:t>posttraumatické intervenční péče </a:t>
            </a:r>
            <a:r>
              <a:rPr lang="cs-CZ" dirty="0"/>
              <a:t> byl v každém kraji zřízen </a:t>
            </a:r>
            <a:r>
              <a:rPr lang="cs-CZ" b="1" u="sng" dirty="0"/>
              <a:t>Tým posttraumatické péče</a:t>
            </a:r>
            <a:r>
              <a:rPr lang="cs-CZ" b="1" dirty="0"/>
              <a:t> (TPP)</a:t>
            </a:r>
            <a:endParaRPr lang="cs-CZ" u="sng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091A13CB-4A0A-7448-9A7D-A0BF0ED65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492" y="252231"/>
            <a:ext cx="3906308" cy="292973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xmlns="" id="{B5EFE58B-E726-D147-A57B-41A0CC82E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489" y="3613666"/>
            <a:ext cx="3906309" cy="2929732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5C4737C4-9EB6-1D4D-AACF-52EF0901E0A2}"/>
              </a:ext>
            </a:extLst>
          </p:cNvPr>
          <p:cNvSpPr txBox="1"/>
          <p:nvPr/>
        </p:nvSpPr>
        <p:spPr>
          <a:xfrm>
            <a:off x="7381345" y="3244334"/>
            <a:ext cx="403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www.hzscr.cz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/casopis-112-rocnik-xiii-cislo-1-2014.aspx?q=Y2hudW09Mw%3D%3D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D44166B7-90CB-7742-8B4E-46917438B251}"/>
              </a:ext>
            </a:extLst>
          </p:cNvPr>
          <p:cNvSpPr txBox="1"/>
          <p:nvPr/>
        </p:nvSpPr>
        <p:spPr>
          <a:xfrm>
            <a:off x="7447489" y="6543398"/>
            <a:ext cx="4038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www.hzscr.cz</a:t>
            </a:r>
            <a:r>
              <a:rPr lang="cs-CZ" sz="900" dirty="0"/>
              <a:t>/</a:t>
            </a:r>
            <a:r>
              <a:rPr lang="cs-CZ" sz="900" dirty="0" err="1"/>
              <a:t>clanek</a:t>
            </a:r>
            <a:r>
              <a:rPr lang="cs-CZ" sz="900" dirty="0"/>
              <a:t>/casopis-112-rocnik-xiii-cislo-1-2014.aspx?q=Y2hudW09Mw%3D%3D</a:t>
            </a:r>
          </a:p>
        </p:txBody>
      </p:sp>
    </p:spTree>
    <p:extLst>
      <p:ext uri="{BB962C8B-B14F-4D97-AF65-F5344CB8AC3E}">
        <p14:creationId xmlns:p14="http://schemas.microsoft.com/office/powerpoint/2010/main" val="1358535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BD43CA4-B664-9B4C-9135-6F18F156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5392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TÝM POSTTRAUMATICKÉ PÉČE </a:t>
            </a:r>
            <a:r>
              <a:rPr lang="cs-CZ" dirty="0"/>
              <a:t>(HZS)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E7FF9D63-3701-E34F-88CD-55A4ADEE4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146"/>
            <a:ext cx="10515600" cy="48388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= skupina odborně připravených příslušníků </a:t>
            </a:r>
            <a:r>
              <a:rPr lang="cs-CZ" dirty="0"/>
              <a:t>nebo </a:t>
            </a:r>
            <a:r>
              <a:rPr lang="cs-CZ" b="1" dirty="0"/>
              <a:t>zaměstnanců  HZS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Koordinátorem týmu je </a:t>
            </a:r>
            <a:r>
              <a:rPr lang="cs-CZ" b="1" dirty="0"/>
              <a:t>psycholog HZS</a:t>
            </a:r>
            <a:r>
              <a:rPr lang="cs-CZ" dirty="0"/>
              <a:t> daného kraje a členy jsou </a:t>
            </a:r>
            <a:r>
              <a:rPr lang="cs-CZ" b="1" dirty="0"/>
              <a:t>vyškolení hasiči – </a:t>
            </a:r>
            <a:r>
              <a:rPr lang="cs-CZ" dirty="0"/>
              <a:t>kteří projdou specializovaným kurzem.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dirty="0"/>
              <a:t>Absolvování odborné přípravy formou </a:t>
            </a:r>
            <a:r>
              <a:rPr lang="cs-CZ" b="1" dirty="0"/>
              <a:t>kurzu posttraumatické péče </a:t>
            </a:r>
            <a:r>
              <a:rPr lang="cs-CZ" dirty="0"/>
              <a:t>dle osnov GŘ HZS ČR v rozsahu </a:t>
            </a:r>
            <a:r>
              <a:rPr lang="cs-CZ" b="1" dirty="0"/>
              <a:t>40 hodin</a:t>
            </a:r>
            <a:r>
              <a:rPr lang="cs-CZ" dirty="0"/>
              <a:t>.  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 Členové se dále účastní </a:t>
            </a:r>
            <a:r>
              <a:rPr lang="cs-CZ" b="1" dirty="0"/>
              <a:t>pravidelné odborné přípravy</a:t>
            </a:r>
            <a:r>
              <a:rPr lang="cs-CZ" dirty="0"/>
              <a:t> v celkovém rozsahu </a:t>
            </a:r>
            <a:r>
              <a:rPr lang="cs-CZ" b="1" dirty="0"/>
              <a:t>minimálně 16 výukových hodin v roce.</a:t>
            </a:r>
            <a:endParaRPr lang="cs-CZ" dirty="0"/>
          </a:p>
          <a:p>
            <a:pPr marL="0" indent="0">
              <a:buNone/>
            </a:pPr>
            <a:endParaRPr lang="cs-CZ" b="1" dirty="0"/>
          </a:p>
          <a:p>
            <a:r>
              <a:rPr lang="cs-CZ" b="1" dirty="0"/>
              <a:t>Psychologická služba HZS ČR </a:t>
            </a:r>
            <a:r>
              <a:rPr lang="cs-CZ" dirty="0"/>
              <a:t>poskytuje péči </a:t>
            </a:r>
            <a:r>
              <a:rPr lang="cs-CZ" b="1" dirty="0"/>
              <a:t>hasičům a jejich rodinám</a:t>
            </a:r>
            <a:r>
              <a:rPr lang="cs-CZ" dirty="0"/>
              <a:t> a </a:t>
            </a:r>
            <a:r>
              <a:rPr lang="cs-CZ" b="1" dirty="0"/>
              <a:t>pomoc obětem MU.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5190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D964EB0-C5F1-7645-A16E-EC87F51A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AKTIVACE ČLENA TPP </a:t>
            </a:r>
            <a:r>
              <a:rPr lang="cs-CZ" b="1" dirty="0"/>
              <a:t>– </a:t>
            </a:r>
            <a:r>
              <a:rPr lang="cs-CZ" sz="3600" b="1" dirty="0"/>
              <a:t>HZS Středočeského kraje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0B86218-C234-BD43-82F3-5355DED20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 aktivaci člena TPP dojde na základě požadavku z místa zásahu – zpravidla na žádost </a:t>
            </a:r>
            <a:r>
              <a:rPr lang="cs-CZ" b="1" dirty="0"/>
              <a:t>VZ</a:t>
            </a:r>
            <a:r>
              <a:rPr lang="cs-CZ" dirty="0"/>
              <a:t>, ale:</a:t>
            </a:r>
          </a:p>
          <a:p>
            <a:pPr lvl="1"/>
            <a:r>
              <a:rPr lang="cs-CZ" dirty="0"/>
              <a:t>Např. neúspěšná resuscitace, sebevražda atd. – na místě je přítomná posádka ZZS a prostřednictvím ZOS je vyžádána spolupráce člena TPP HZS</a:t>
            </a:r>
          </a:p>
          <a:p>
            <a:r>
              <a:rPr lang="cs-CZ" dirty="0"/>
              <a:t>Centrální stanice HZS (C) by měla mít </a:t>
            </a:r>
            <a:r>
              <a:rPr lang="cs-CZ" b="1" dirty="0"/>
              <a:t>alespoň 1 člena TPP na směnu</a:t>
            </a:r>
          </a:p>
          <a:p>
            <a:r>
              <a:rPr lang="cs-CZ" dirty="0"/>
              <a:t>Stanice HZS (B) by měla mít </a:t>
            </a:r>
            <a:r>
              <a:rPr lang="cs-CZ" b="1" dirty="0"/>
              <a:t>1 člena na stanici </a:t>
            </a:r>
            <a:r>
              <a:rPr lang="cs-CZ" sz="2400" dirty="0"/>
              <a:t>(tzn. 1 člena na více směn)</a:t>
            </a:r>
          </a:p>
          <a:p>
            <a:pPr lvl="1"/>
            <a:r>
              <a:rPr lang="cs-CZ" dirty="0"/>
              <a:t>např. okres Mělník – na všechny tři stanice HZS je 1 člověk + 1 (ze stanice Kralupy (A))</a:t>
            </a:r>
          </a:p>
          <a:p>
            <a:pPr lvl="1"/>
            <a:r>
              <a:rPr lang="cs-CZ" dirty="0"/>
              <a:t>KOPIS neřeší obvod – člen může být odvolán i mimo svojí působnost</a:t>
            </a:r>
          </a:p>
          <a:p>
            <a:pPr marL="457200" lvl="1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6901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BC53148-0D49-BF4A-B527-FBFF6BF3A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POSTTRAUMATICKÁ INTERVENČNÍ PÉČE (PIP)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2477155-A7A1-A446-AE29-D0282D7AB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 potřeby </a:t>
            </a:r>
            <a:r>
              <a:rPr lang="cs-CZ" b="1" dirty="0"/>
              <a:t>PČR</a:t>
            </a:r>
            <a:r>
              <a:rPr lang="cs-CZ" dirty="0"/>
              <a:t> byla upravena (včetně postupu pro její vyžádání) závazným pokynem policejního prezidenta č. 21/2009.</a:t>
            </a:r>
          </a:p>
          <a:p>
            <a:endParaRPr lang="cs-CZ" dirty="0"/>
          </a:p>
          <a:p>
            <a:r>
              <a:rPr lang="cs-CZ" dirty="0"/>
              <a:t>Za metodické řízení </a:t>
            </a:r>
            <a:r>
              <a:rPr lang="cs-CZ" b="1" dirty="0"/>
              <a:t>systému PIP </a:t>
            </a:r>
            <a:r>
              <a:rPr lang="cs-CZ" dirty="0"/>
              <a:t>odpovídá </a:t>
            </a:r>
            <a:r>
              <a:rPr lang="cs-CZ" b="1" dirty="0"/>
              <a:t>vedoucí psycholog PČR</a:t>
            </a:r>
            <a:r>
              <a:rPr lang="cs-CZ" dirty="0"/>
              <a:t>.</a:t>
            </a:r>
          </a:p>
          <a:p>
            <a:endParaRPr lang="cs-CZ" dirty="0"/>
          </a:p>
          <a:p>
            <a:r>
              <a:rPr lang="cs-CZ" dirty="0"/>
              <a:t>Garantem etické a odborné kvality systému PIP je </a:t>
            </a:r>
            <a:r>
              <a:rPr lang="cs-CZ" b="1" dirty="0"/>
              <a:t>psychologické pracoviště MV </a:t>
            </a:r>
            <a:r>
              <a:rPr lang="cs-CZ" dirty="0"/>
              <a:t>(oddělení psychologie odboru personálního MV ČR) – </a:t>
            </a:r>
            <a:r>
              <a:rPr lang="cs-CZ" b="1" dirty="0"/>
              <a:t>zajišťuje odbornou </a:t>
            </a:r>
            <a:r>
              <a:rPr lang="cs-CZ" b="1" u="sng" dirty="0"/>
              <a:t>přípravu interventů</a:t>
            </a:r>
            <a:r>
              <a:rPr lang="cs-CZ" u="sng" dirty="0"/>
              <a:t> </a:t>
            </a:r>
            <a:r>
              <a:rPr lang="cs-CZ" dirty="0"/>
              <a:t>a </a:t>
            </a:r>
            <a:r>
              <a:rPr lang="cs-CZ" b="1" dirty="0"/>
              <a:t>spolupodílí se s vedoucím psychologem PČR na koncepci a rozvoji systému PIP.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313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22A4B83D-581C-8A48-B52F-2BB42E31B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7400"/>
            <a:ext cx="10515600" cy="5389563"/>
          </a:xfrm>
        </p:spPr>
        <p:txBody>
          <a:bodyPr/>
          <a:lstStyle/>
          <a:p>
            <a:r>
              <a:rPr lang="cs-CZ" dirty="0"/>
              <a:t>V rámci HZS i PČR pracují </a:t>
            </a:r>
            <a:r>
              <a:rPr lang="cs-CZ" b="1" dirty="0"/>
              <a:t>psychologové</a:t>
            </a:r>
            <a:r>
              <a:rPr lang="cs-CZ" dirty="0"/>
              <a:t>, je v nich nabízena </a:t>
            </a:r>
            <a:r>
              <a:rPr lang="cs-CZ" b="1" dirty="0"/>
              <a:t>psychologická služba</a:t>
            </a:r>
            <a:r>
              <a:rPr lang="cs-CZ" dirty="0"/>
              <a:t>, </a:t>
            </a:r>
            <a:r>
              <a:rPr lang="cs-CZ" b="1" dirty="0"/>
              <a:t>telefonní krizová linka</a:t>
            </a:r>
            <a:r>
              <a:rPr lang="cs-CZ" dirty="0"/>
              <a:t>, </a:t>
            </a:r>
            <a:r>
              <a:rPr lang="cs-CZ" b="1" dirty="0"/>
              <a:t>jsou školeni členové TPP/TPIP</a:t>
            </a:r>
            <a:r>
              <a:rPr lang="cs-CZ" dirty="0"/>
              <a:t> apod.</a:t>
            </a:r>
          </a:p>
          <a:p>
            <a:endParaRPr lang="cs-CZ" dirty="0"/>
          </a:p>
          <a:p>
            <a:r>
              <a:rPr lang="cs-CZ" dirty="0"/>
              <a:t>Poskytují </a:t>
            </a:r>
            <a:r>
              <a:rPr lang="cs-CZ" b="1" dirty="0"/>
              <a:t>PIP, </a:t>
            </a:r>
            <a:r>
              <a:rPr lang="cs-CZ" dirty="0"/>
              <a:t>ale i </a:t>
            </a:r>
            <a:r>
              <a:rPr lang="cs-CZ" b="1" dirty="0"/>
              <a:t>psychologické poradenství</a:t>
            </a:r>
            <a:r>
              <a:rPr lang="cs-CZ" dirty="0"/>
              <a:t> zaměstnancům a jejich rodinám.</a:t>
            </a:r>
          </a:p>
          <a:p>
            <a:endParaRPr lang="cs-CZ" dirty="0"/>
          </a:p>
          <a:p>
            <a:r>
              <a:rPr lang="cs-CZ" dirty="0"/>
              <a:t>Podílejí se na </a:t>
            </a:r>
            <a:r>
              <a:rPr lang="cs-CZ" b="1" dirty="0"/>
              <a:t>odborné přípravě příslušníků a zaměstnanců.</a:t>
            </a:r>
          </a:p>
          <a:p>
            <a:pPr lvl="1"/>
            <a:r>
              <a:rPr lang="cs-CZ" dirty="0"/>
              <a:t>Zaměřeno na </a:t>
            </a:r>
            <a:r>
              <a:rPr lang="cs-CZ" b="1" dirty="0"/>
              <a:t>zvyšování jejich odolnosti vůči stresu.</a:t>
            </a:r>
          </a:p>
          <a:p>
            <a:pPr lvl="1"/>
            <a:r>
              <a:rPr lang="cs-CZ" dirty="0"/>
              <a:t>Zvyšování </a:t>
            </a:r>
            <a:r>
              <a:rPr lang="cs-CZ" b="1" dirty="0"/>
              <a:t>kompetence poskytovat první psychologickou pomoc</a:t>
            </a:r>
            <a:r>
              <a:rPr lang="cs-CZ" dirty="0"/>
              <a:t> obětem v místě MU =&gt; vzděláváni v oblasti </a:t>
            </a:r>
            <a:r>
              <a:rPr lang="cs-CZ" b="1" u="sng" dirty="0"/>
              <a:t>krizové komunikace</a:t>
            </a:r>
            <a:endParaRPr lang="cs-CZ" u="sng" dirty="0"/>
          </a:p>
        </p:txBody>
      </p:sp>
    </p:spTree>
    <p:extLst>
      <p:ext uri="{BB962C8B-B14F-4D97-AF65-F5344CB8AC3E}">
        <p14:creationId xmlns:p14="http://schemas.microsoft.com/office/powerpoint/2010/main" val="35772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CFB000F-717A-6849-9CF0-E9D88701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F0"/>
                </a:solidFill>
              </a:rPr>
              <a:t>SPIS v ČR</a:t>
            </a:r>
            <a:r>
              <a:rPr lang="cs-CZ" b="1" dirty="0"/>
              <a:t>		                    </a:t>
            </a:r>
            <a:r>
              <a:rPr lang="cs-CZ" b="1" dirty="0" err="1"/>
              <a:t>www.spis.cz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306D2C91-AAAD-744C-89E3-24765A795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04322" cy="4351338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= Systém psychosociální intervenční služby</a:t>
            </a:r>
          </a:p>
          <a:p>
            <a:pPr lvl="1"/>
            <a:r>
              <a:rPr lang="cs-CZ" dirty="0"/>
              <a:t>Zaměřuje se na </a:t>
            </a:r>
            <a:r>
              <a:rPr lang="cs-CZ" b="1" dirty="0"/>
              <a:t>poskytování psychosociální péče</a:t>
            </a:r>
            <a:r>
              <a:rPr lang="cs-CZ" dirty="0"/>
              <a:t> a </a:t>
            </a:r>
            <a:r>
              <a:rPr lang="cs-CZ" b="1" dirty="0"/>
              <a:t>první psychické podpory </a:t>
            </a:r>
            <a:r>
              <a:rPr lang="cs-CZ" dirty="0"/>
              <a:t>ve zdravotnictví.</a:t>
            </a:r>
          </a:p>
          <a:p>
            <a:pPr lvl="1"/>
            <a:r>
              <a:rPr lang="cs-CZ" dirty="0"/>
              <a:t>Zahrnuje </a:t>
            </a:r>
            <a:r>
              <a:rPr lang="cs-CZ" b="1" dirty="0"/>
              <a:t>první psychickou pomoc </a:t>
            </a:r>
            <a:r>
              <a:rPr lang="cs-CZ" dirty="0"/>
              <a:t>a </a:t>
            </a:r>
            <a:r>
              <a:rPr lang="cs-CZ" b="1" dirty="0"/>
              <a:t>peer podporu</a:t>
            </a:r>
            <a:r>
              <a:rPr lang="cs-CZ" dirty="0"/>
              <a:t>.</a:t>
            </a:r>
          </a:p>
          <a:p>
            <a:r>
              <a:rPr lang="cs-CZ" dirty="0"/>
              <a:t>Založen v roce 2012</a:t>
            </a:r>
          </a:p>
          <a:p>
            <a:r>
              <a:rPr lang="cs-CZ" dirty="0"/>
              <a:t>Garantem je PhDr. Lukáš </a:t>
            </a:r>
            <a:r>
              <a:rPr lang="cs-CZ" dirty="0" err="1"/>
              <a:t>Humpl</a:t>
            </a:r>
            <a:r>
              <a:rPr lang="cs-CZ" dirty="0"/>
              <a:t> (ZZS </a:t>
            </a:r>
            <a:r>
              <a:rPr lang="cs-CZ" dirty="0" err="1"/>
              <a:t>MSk</a:t>
            </a:r>
            <a:r>
              <a:rPr lang="cs-CZ" dirty="0"/>
              <a:t>)</a:t>
            </a:r>
          </a:p>
        </p:txBody>
      </p:sp>
      <p:sp>
        <p:nvSpPr>
          <p:cNvPr id="4" name="Trojúhelník 3">
            <a:extLst>
              <a:ext uri="{FF2B5EF4-FFF2-40B4-BE49-F238E27FC236}">
                <a16:creationId xmlns:a16="http://schemas.microsoft.com/office/drawing/2014/main" xmlns="" id="{1FDF8F52-A974-B34F-BFD4-3BC57051C50C}"/>
              </a:ext>
            </a:extLst>
          </p:cNvPr>
          <p:cNvSpPr/>
          <p:nvPr/>
        </p:nvSpPr>
        <p:spPr>
          <a:xfrm>
            <a:off x="7565780" y="2811204"/>
            <a:ext cx="3768437" cy="2613746"/>
          </a:xfrm>
          <a:prstGeom prst="triangl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xmlns="" id="{444D7BB4-BF1D-B64B-B65C-4D2A8FFCA5C4}"/>
              </a:ext>
            </a:extLst>
          </p:cNvPr>
          <p:cNvSpPr txBox="1"/>
          <p:nvPr/>
        </p:nvSpPr>
        <p:spPr>
          <a:xfrm rot="3242427">
            <a:off x="9799576" y="3561988"/>
            <a:ext cx="1630535" cy="594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/>
              <a:t>PACIENT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xmlns="" id="{09F66C39-ABD9-CE4E-A2A1-D34D00587542}"/>
              </a:ext>
            </a:extLst>
          </p:cNvPr>
          <p:cNvSpPr txBox="1"/>
          <p:nvPr/>
        </p:nvSpPr>
        <p:spPr>
          <a:xfrm rot="18399231">
            <a:off x="7026274" y="356689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/>
              <a:t>ZDRAVOTNÍK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xmlns="" id="{6797C285-0F66-9049-BB51-823A90A18A32}"/>
              </a:ext>
            </a:extLst>
          </p:cNvPr>
          <p:cNvSpPr txBox="1"/>
          <p:nvPr/>
        </p:nvSpPr>
        <p:spPr>
          <a:xfrm>
            <a:off x="8466325" y="5595072"/>
            <a:ext cx="1967345" cy="581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/>
              <a:t>PŘÍBUZNÍ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20095F11-E6C0-2D47-8F0D-A6A2901B900C}"/>
              </a:ext>
            </a:extLst>
          </p:cNvPr>
          <p:cNvSpPr txBox="1"/>
          <p:nvPr/>
        </p:nvSpPr>
        <p:spPr>
          <a:xfrm>
            <a:off x="7565780" y="6166657"/>
            <a:ext cx="7393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dirty="0"/>
              <a:t>Zdroj: autor</a:t>
            </a:r>
          </a:p>
        </p:txBody>
      </p:sp>
    </p:spTree>
    <p:extLst>
      <p:ext uri="{BB962C8B-B14F-4D97-AF65-F5344CB8AC3E}">
        <p14:creationId xmlns:p14="http://schemas.microsoft.com/office/powerpoint/2010/main" val="2411952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85F474C-2EFC-7F4C-A63C-F9170CC1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B0F0"/>
                </a:solidFill>
              </a:rPr>
              <a:t>Zákon č. 374/2011 Sb. o ZZS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1FF8CB2-6357-DD46-A5BE-E1DF98003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§16 PRACOVIŠTĚ KRIZOVÉ PŘIPRAVENOSTI je určeno pro koordinaci:</a:t>
            </a:r>
          </a:p>
          <a:p>
            <a:endParaRPr lang="cs-CZ" dirty="0"/>
          </a:p>
          <a:p>
            <a:pPr marL="0" indent="0">
              <a:lnSpc>
                <a:spcPct val="150000"/>
              </a:lnSpc>
              <a:buNone/>
            </a:pPr>
            <a:r>
              <a:rPr lang="cs-CZ" i="1" dirty="0"/>
              <a:t>b) „</a:t>
            </a:r>
            <a:r>
              <a:rPr lang="cs-CZ" b="1" i="1" dirty="0"/>
              <a:t>Psychosociálních intervenčních služeb </a:t>
            </a:r>
            <a:r>
              <a:rPr lang="cs-CZ" i="1" dirty="0"/>
              <a:t>pro zaměstnance poskytovatele zdravotnické záchranné služby a další zdravotnické pracovníky v případě mimořádné události nebo krizové situace při provádění záchranných a likvidačních prací.“ </a:t>
            </a:r>
            <a:r>
              <a:rPr lang="cs-CZ" sz="1600" dirty="0"/>
              <a:t>(Zákon č. 374/2011 Sb.)</a:t>
            </a:r>
            <a:endParaRPr lang="cs-CZ" sz="1600" i="1" dirty="0"/>
          </a:p>
        </p:txBody>
      </p:sp>
    </p:spTree>
    <p:extLst>
      <p:ext uri="{BB962C8B-B14F-4D97-AF65-F5344CB8AC3E}">
        <p14:creationId xmlns:p14="http://schemas.microsoft.com/office/powerpoint/2010/main" val="93980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461861D-668F-624A-B788-9A03873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Související pojmy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D4F8260-7471-7A44-AB2E-A536EABEA6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985"/>
            <a:ext cx="10515600" cy="470697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cs-CZ" dirty="0"/>
          </a:p>
          <a:p>
            <a:r>
              <a:rPr lang="cs-CZ" b="1" dirty="0"/>
              <a:t>PRVNÍ PSYCHICKÁ POMOC </a:t>
            </a:r>
            <a:r>
              <a:rPr lang="cs-CZ" dirty="0"/>
              <a:t>= podpora poskytovaná zdravotnickým pracovníkem/interventem. </a:t>
            </a:r>
          </a:p>
          <a:p>
            <a:endParaRPr lang="cs-CZ" dirty="0"/>
          </a:p>
          <a:p>
            <a:r>
              <a:rPr lang="cs-CZ" b="1" dirty="0"/>
              <a:t>SEKUNDÁRNĚ ZASAŽENÝ </a:t>
            </a:r>
            <a:r>
              <a:rPr lang="cs-CZ" dirty="0"/>
              <a:t>= příbuzný / svědek</a:t>
            </a:r>
            <a:endParaRPr lang="cs-CZ" b="1" dirty="0"/>
          </a:p>
          <a:p>
            <a:endParaRPr lang="cs-CZ" dirty="0"/>
          </a:p>
          <a:p>
            <a:r>
              <a:rPr lang="cs-CZ" b="1" dirty="0"/>
              <a:t>PSYCHOSOCIÁLNÍ (PEER) PODPORA </a:t>
            </a:r>
            <a:r>
              <a:rPr lang="cs-CZ" dirty="0"/>
              <a:t>= podpora zdravotníkům</a:t>
            </a:r>
            <a:endParaRPr lang="cs-CZ" b="1" dirty="0"/>
          </a:p>
          <a:p>
            <a:endParaRPr lang="cs-CZ" b="1" dirty="0"/>
          </a:p>
          <a:p>
            <a:r>
              <a:rPr lang="cs-CZ" b="1" dirty="0"/>
              <a:t>AKUTNÍ STRESOVÁ REAKCE </a:t>
            </a:r>
            <a:r>
              <a:rPr lang="cs-CZ" dirty="0"/>
              <a:t>= reakce organismu na stav ohrožení</a:t>
            </a:r>
            <a:endParaRPr lang="cs-CZ" b="1" dirty="0"/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6594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F13FBCA-CF5A-6946-B481-D3491683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INTERVENT </a:t>
            </a:r>
            <a:r>
              <a:rPr lang="cs-CZ" b="1" dirty="0"/>
              <a:t>– NCO NZO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EF74598-6DD3-9649-9887-F36FDD042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KURZ: </a:t>
            </a:r>
            <a:r>
              <a:rPr lang="cs-CZ" dirty="0"/>
              <a:t>První psychická pomoc ve zdravotnictví – intervenční péče poskytovaná sekundárně zasaženým (96 hodin)</a:t>
            </a:r>
          </a:p>
          <a:p>
            <a:endParaRPr lang="cs-CZ" dirty="0"/>
          </a:p>
          <a:p>
            <a:r>
              <a:rPr lang="cs-CZ" sz="2200" b="1" dirty="0"/>
              <a:t>Náplň:</a:t>
            </a:r>
            <a:r>
              <a:rPr lang="cs-CZ" sz="2200" dirty="0"/>
              <a:t> krize v životě člověka. Základní principy krizové pomoci, umírání a smrt, pomoc pozůstalým, suicidální problematika v první psychické pomoci. Osobnost zdravotníka a interventa. Intervent a péče o vlastní psychiku. Etika ve zdravotnictví.</a:t>
            </a:r>
          </a:p>
          <a:p>
            <a:endParaRPr lang="cs-CZ" b="1" dirty="0"/>
          </a:p>
          <a:p>
            <a:r>
              <a:rPr lang="cs-CZ" dirty="0"/>
              <a:t>Je určen zdrav. pracovníkům - </a:t>
            </a:r>
            <a:r>
              <a:rPr lang="cs-CZ" dirty="0" err="1"/>
              <a:t>nelékařům</a:t>
            </a:r>
            <a:endParaRPr lang="cs-CZ" dirty="0"/>
          </a:p>
          <a:p>
            <a:endParaRPr lang="cs-CZ" b="1" dirty="0"/>
          </a:p>
          <a:p>
            <a:r>
              <a:rPr lang="cs-CZ" b="1" dirty="0"/>
              <a:t>CÍL: </a:t>
            </a:r>
            <a:r>
              <a:rPr lang="cs-CZ" dirty="0"/>
              <a:t>zkvalitnění zdravotnické péče v psychosociální rovině 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455364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229C4C4-8D32-D14B-B111-4B63E5226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typy událostí indikujících zásah </a:t>
            </a:r>
            <a:r>
              <a:rPr lang="cs-CZ" b="1" dirty="0">
                <a:solidFill>
                  <a:srgbClr val="0070C0"/>
                </a:solidFill>
              </a:rPr>
              <a:t>interventa</a:t>
            </a:r>
            <a:r>
              <a:rPr lang="cs-CZ" b="1" dirty="0"/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10B39AC-7006-464B-BF3B-95DA53CEF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Náhlá úmrtí mladých lidí a dětí</a:t>
            </a:r>
          </a:p>
          <a:p>
            <a:r>
              <a:rPr lang="cs-CZ" dirty="0"/>
              <a:t>Sebevraždy</a:t>
            </a:r>
          </a:p>
          <a:p>
            <a:r>
              <a:rPr lang="cs-CZ" dirty="0"/>
              <a:t>Podpora rodiny pacienta v kritickém stavu</a:t>
            </a:r>
          </a:p>
          <a:p>
            <a:r>
              <a:rPr lang="cs-CZ" dirty="0"/>
              <a:t>Hromadná postižení osob</a:t>
            </a:r>
          </a:p>
          <a:p>
            <a:r>
              <a:rPr lang="cs-CZ" dirty="0"/>
              <a:t>Násilná smrt</a:t>
            </a:r>
          </a:p>
          <a:p>
            <a:r>
              <a:rPr lang="cs-CZ" dirty="0"/>
              <a:t>Perinatální úmrtí / úmrtí rodičky</a:t>
            </a:r>
          </a:p>
          <a:p>
            <a:r>
              <a:rPr lang="cs-CZ" dirty="0"/>
              <a:t>Jiné události s jasnými známkami závažné akutní reakce na stres </a:t>
            </a:r>
          </a:p>
        </p:txBody>
      </p:sp>
    </p:spTree>
    <p:extLst>
      <p:ext uri="{BB962C8B-B14F-4D97-AF65-F5344CB8AC3E}">
        <p14:creationId xmlns:p14="http://schemas.microsoft.com/office/powerpoint/2010/main" val="161802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C088617-3286-FD4E-BC97-76B14DA2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AKTIVACE INTERVENTA </a:t>
            </a:r>
            <a:r>
              <a:rPr lang="cs-CZ" b="1" dirty="0"/>
              <a:t>– </a:t>
            </a:r>
            <a:r>
              <a:rPr lang="cs-CZ" dirty="0"/>
              <a:t>postup na ZZS</a:t>
            </a:r>
            <a:endParaRPr lang="cs-CZ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E67D797-3B1A-E440-8D0F-41DC0ABCC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VS</a:t>
            </a:r>
            <a:r>
              <a:rPr lang="cs-CZ" dirty="0"/>
              <a:t> rozpozná </a:t>
            </a:r>
            <a:r>
              <a:rPr lang="cs-CZ" b="1" dirty="0"/>
              <a:t>akutní stresovou reakci </a:t>
            </a:r>
            <a:r>
              <a:rPr lang="cs-CZ" dirty="0"/>
              <a:t>u sekundárně zasažené osoby. </a:t>
            </a:r>
          </a:p>
          <a:p>
            <a:endParaRPr lang="cs-CZ" dirty="0"/>
          </a:p>
          <a:p>
            <a:r>
              <a:rPr lang="cs-CZ" dirty="0"/>
              <a:t>Ověří dostupnost interventa cestou </a:t>
            </a:r>
            <a:r>
              <a:rPr lang="cs-CZ" b="1" dirty="0"/>
              <a:t>ZOS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/>
              <a:t>Zasažené osobně </a:t>
            </a:r>
            <a:r>
              <a:rPr lang="cs-CZ" b="1" dirty="0"/>
              <a:t>nabídne možnost </a:t>
            </a:r>
            <a:r>
              <a:rPr lang="cs-CZ" dirty="0"/>
              <a:t>intervenční pomoci.</a:t>
            </a:r>
          </a:p>
          <a:p>
            <a:pPr lvl="1"/>
            <a:r>
              <a:rPr lang="cs-CZ" dirty="0"/>
              <a:t>Může odmítnout nebo musí jednoznačně souhlasit.</a:t>
            </a:r>
          </a:p>
          <a:p>
            <a:endParaRPr lang="cs-CZ" dirty="0"/>
          </a:p>
          <a:p>
            <a:r>
              <a:rPr lang="cs-CZ" dirty="0"/>
              <a:t>Intervent </a:t>
            </a:r>
            <a:r>
              <a:rPr lang="cs-CZ" b="1" dirty="0"/>
              <a:t>nebude zasahovat</a:t>
            </a:r>
            <a:r>
              <a:rPr lang="cs-CZ" dirty="0"/>
              <a:t> u </a:t>
            </a:r>
            <a:r>
              <a:rPr lang="cs-CZ" b="1" dirty="0"/>
              <a:t>agresivních jedinců </a:t>
            </a:r>
            <a:r>
              <a:rPr lang="cs-CZ" dirty="0"/>
              <a:t>a u </a:t>
            </a:r>
            <a:r>
              <a:rPr lang="cs-CZ" b="1" dirty="0"/>
              <a:t>osob pod vlivem omamných látek</a:t>
            </a:r>
            <a:r>
              <a:rPr lang="cs-CZ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315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0DA5F9C-3CED-4347-8BEE-B19BE6D2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AKTIVACE INTERVENTA </a:t>
            </a:r>
            <a:r>
              <a:rPr lang="cs-CZ" b="1" dirty="0"/>
              <a:t>– </a:t>
            </a:r>
            <a:r>
              <a:rPr lang="cs-CZ" dirty="0"/>
              <a:t>postup v rámci ZZS</a:t>
            </a:r>
            <a:r>
              <a:rPr lang="cs-CZ" b="1" dirty="0"/>
              <a:t>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E35AED5D-9B46-C145-AADD-63BBFD77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VS požádá ZOS </a:t>
            </a:r>
            <a:r>
              <a:rPr lang="cs-CZ" dirty="0"/>
              <a:t>o definitivní aktivaci.</a:t>
            </a:r>
          </a:p>
          <a:p>
            <a:endParaRPr lang="cs-CZ" dirty="0"/>
          </a:p>
          <a:p>
            <a:r>
              <a:rPr lang="cs-CZ" b="1" dirty="0"/>
              <a:t>VS upřesní informace </a:t>
            </a:r>
            <a:r>
              <a:rPr lang="cs-CZ" dirty="0"/>
              <a:t>o události.</a:t>
            </a:r>
          </a:p>
          <a:p>
            <a:pPr lvl="1"/>
            <a:r>
              <a:rPr lang="cs-CZ" dirty="0"/>
              <a:t>Typ události</a:t>
            </a:r>
          </a:p>
          <a:p>
            <a:pPr lvl="1"/>
            <a:r>
              <a:rPr lang="cs-CZ" dirty="0"/>
              <a:t>Počet zasažených osob</a:t>
            </a:r>
          </a:p>
          <a:p>
            <a:pPr lvl="1"/>
            <a:r>
              <a:rPr lang="cs-CZ" dirty="0"/>
              <a:t>Místo požadovaného zásahu interventa – např. ne v místě zásahu, ale v místě bydliště interventa. </a:t>
            </a:r>
          </a:p>
          <a:p>
            <a:pPr lvl="1"/>
            <a:endParaRPr lang="cs-CZ" dirty="0"/>
          </a:p>
          <a:p>
            <a:r>
              <a:rPr lang="cs-CZ" dirty="0"/>
              <a:t>VS, příp. ZOS, podá interventovi informace (osobně či telefonicky)</a:t>
            </a:r>
          </a:p>
        </p:txBody>
      </p:sp>
    </p:spTree>
    <p:extLst>
      <p:ext uri="{BB962C8B-B14F-4D97-AF65-F5344CB8AC3E}">
        <p14:creationId xmlns:p14="http://schemas.microsoft.com/office/powerpoint/2010/main" val="203919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DDC3D44-8515-9343-A755-35C688F5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ÚKOLY INTERVENTA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3492F4C-217B-6240-8446-4101F044D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Poskytuje </a:t>
            </a:r>
            <a:r>
              <a:rPr lang="cs-CZ" b="1" dirty="0"/>
              <a:t>první psychickou pomoc</a:t>
            </a:r>
            <a:r>
              <a:rPr lang="cs-CZ" dirty="0"/>
              <a:t> postiženému </a:t>
            </a:r>
          </a:p>
          <a:p>
            <a:endParaRPr lang="cs-CZ" dirty="0"/>
          </a:p>
          <a:p>
            <a:r>
              <a:rPr lang="cs-CZ" dirty="0"/>
              <a:t>Poskytnou postiženému </a:t>
            </a:r>
            <a:r>
              <a:rPr lang="cs-CZ" b="1" dirty="0"/>
              <a:t>základní informace</a:t>
            </a:r>
            <a:r>
              <a:rPr lang="cs-CZ" dirty="0"/>
              <a:t>, pomáhat v orientaci v dané situaci a </a:t>
            </a:r>
            <a:r>
              <a:rPr lang="cs-CZ" b="1" dirty="0"/>
              <a:t>pomoci adaptovat se na novou realitu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/>
              <a:t>Pomoci naplánovat další kroky, které budou muset zasažení/pozůstali učinit v následujících hodinách/dnech.</a:t>
            </a:r>
          </a:p>
          <a:p>
            <a:endParaRPr lang="cs-CZ" dirty="0"/>
          </a:p>
          <a:p>
            <a:r>
              <a:rPr lang="cs-CZ" dirty="0"/>
              <a:t>Informovat o možnostech následné péče. </a:t>
            </a:r>
          </a:p>
        </p:txBody>
      </p:sp>
    </p:spTree>
    <p:extLst>
      <p:ext uri="{BB962C8B-B14F-4D97-AF65-F5344CB8AC3E}">
        <p14:creationId xmlns:p14="http://schemas.microsoft.com/office/powerpoint/2010/main" val="4155803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17C01C0-F349-224E-A997-C9E5A6FCB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70C0"/>
                </a:solidFill>
              </a:rPr>
              <a:t>ÚKOLY INTERVENTA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5C1C90E-8F6A-1747-A38C-C94689FA3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V souladu s kompetencemi a předpisy (GDPR) podávat pravdivé informace. </a:t>
            </a:r>
          </a:p>
          <a:p>
            <a:endParaRPr lang="cs-CZ" dirty="0"/>
          </a:p>
          <a:p>
            <a:r>
              <a:rPr lang="cs-CZ" dirty="0"/>
              <a:t>Vysvětlovat postup záchranářů a členů ostatních složek.</a:t>
            </a:r>
          </a:p>
          <a:p>
            <a:endParaRPr lang="cs-CZ" dirty="0"/>
          </a:p>
          <a:p>
            <a:r>
              <a:rPr lang="cs-CZ" dirty="0"/>
              <a:t>V případě úmrtí blízké osoby doprovodit pozůstalé k tělu a podpořit je v důstojném rozloučení (po dohodě s VS, dle stavu zemřelého i příbuzného)</a:t>
            </a:r>
          </a:p>
          <a:p>
            <a:endParaRPr lang="cs-CZ" dirty="0"/>
          </a:p>
          <a:p>
            <a:r>
              <a:rPr lang="cs-CZ" dirty="0"/>
              <a:t>Respektovat právo postiženého pomoc přijmout i odmítnout.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Zachovávat mlčenlivost o informacích, které se během intervenční činnost dozvěděl. </a:t>
            </a:r>
          </a:p>
        </p:txBody>
      </p:sp>
    </p:spTree>
    <p:extLst>
      <p:ext uri="{BB962C8B-B14F-4D97-AF65-F5344CB8AC3E}">
        <p14:creationId xmlns:p14="http://schemas.microsoft.com/office/powerpoint/2010/main" val="3904283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B2A506A-6C44-224D-BA17-4635C201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PEER </a:t>
            </a:r>
            <a:r>
              <a:rPr lang="cs-CZ" b="1" dirty="0"/>
              <a:t>– NCO NZO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9767CAF-3627-D442-9BC3-2851E99B3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b="1" dirty="0"/>
              <a:t>Kurz:</a:t>
            </a:r>
            <a:r>
              <a:rPr lang="cs-CZ" dirty="0"/>
              <a:t> PEER program péče a podpory zdravotnickým pracovníků – strategie zvládání psychicky náročných profesních situací (86 hodin)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b="1" dirty="0"/>
              <a:t>Náplň: </a:t>
            </a:r>
            <a:r>
              <a:rPr lang="cs-CZ" dirty="0"/>
              <a:t>Zátěžové situace v životě jedince, psychohygiena a její místo v profesi pracovníka ve zdravotnictví, etické otázky náročných životních situací atd.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Je určen zdrav. pracovníkům - </a:t>
            </a:r>
            <a:r>
              <a:rPr lang="cs-CZ" dirty="0" err="1"/>
              <a:t>nelékařům</a:t>
            </a:r>
            <a:endParaRPr lang="cs-CZ" dirty="0"/>
          </a:p>
          <a:p>
            <a:endParaRPr lang="cs-CZ" dirty="0"/>
          </a:p>
          <a:p>
            <a:r>
              <a:rPr lang="cs-CZ" dirty="0"/>
              <a:t>Závěrečná zkouška, pověření k výkonu peera. </a:t>
            </a:r>
          </a:p>
          <a:p>
            <a:endParaRPr lang="cs-CZ" dirty="0"/>
          </a:p>
          <a:p>
            <a:r>
              <a:rPr lang="cs-CZ" b="1" dirty="0"/>
              <a:t>Cíl:</a:t>
            </a:r>
            <a:r>
              <a:rPr lang="cs-CZ" dirty="0"/>
              <a:t> získat vědomosti a dovednosti, které jsou třeba k poskytování podpory zdravotnickým pracovníkům v zátěžových oborech a nadlimitních zátěž. </a:t>
            </a:r>
            <a:r>
              <a:rPr lang="cs-CZ" dirty="0" err="1"/>
              <a:t>sit</a:t>
            </a:r>
            <a:r>
              <a:rPr lang="cs-CZ" dirty="0"/>
              <a:t>.</a:t>
            </a:r>
            <a:endParaRPr lang="cs-CZ" b="1" dirty="0"/>
          </a:p>
          <a:p>
            <a:endParaRPr lang="cs-CZ" b="1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465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4149915-3DE3-3940-A161-E7B178009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800" dirty="0"/>
              <a:t>Typy událostí, u kterých je pravděpodobně nutná </a:t>
            </a:r>
            <a:r>
              <a:rPr lang="cs-CZ" sz="3800" b="1" dirty="0">
                <a:solidFill>
                  <a:srgbClr val="7030A0"/>
                </a:solidFill>
              </a:rPr>
              <a:t>peer podpora:</a:t>
            </a:r>
            <a:endParaRPr lang="cs-CZ" sz="3800" dirty="0">
              <a:solidFill>
                <a:srgbClr val="7030A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C7E661C-22E0-FE46-A26D-541B66E41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Vážná poranění, onemocnění či smrt dítěte</a:t>
            </a:r>
          </a:p>
          <a:p>
            <a:pPr>
              <a:lnSpc>
                <a:spcPct val="150000"/>
              </a:lnSpc>
            </a:pPr>
            <a:r>
              <a:rPr lang="cs-CZ" dirty="0"/>
              <a:t>Úmrtí rodičky, porod mrtvého plodu</a:t>
            </a:r>
          </a:p>
          <a:p>
            <a:pPr>
              <a:lnSpc>
                <a:spcPct val="150000"/>
              </a:lnSpc>
            </a:pPr>
            <a:r>
              <a:rPr lang="cs-CZ" dirty="0"/>
              <a:t>Vážné onemocnění, zranění či úmrtí kolegy</a:t>
            </a:r>
          </a:p>
          <a:p>
            <a:pPr>
              <a:lnSpc>
                <a:spcPct val="150000"/>
              </a:lnSpc>
            </a:pPr>
            <a:r>
              <a:rPr lang="cs-CZ" dirty="0"/>
              <a:t>Hromadná postižení osob</a:t>
            </a:r>
          </a:p>
          <a:p>
            <a:pPr>
              <a:lnSpc>
                <a:spcPct val="150000"/>
              </a:lnSpc>
            </a:pPr>
            <a:r>
              <a:rPr lang="cs-CZ" dirty="0"/>
              <a:t>Kontakt s příbuznými a s pozůstalými</a:t>
            </a:r>
          </a:p>
          <a:p>
            <a:pPr>
              <a:lnSpc>
                <a:spcPct val="150000"/>
              </a:lnSpc>
            </a:pPr>
            <a:r>
              <a:rPr lang="cs-CZ" dirty="0"/>
              <a:t>Neúspěšná KPR/záchrana mladého pacienta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62976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D49DFBD-E60D-EC46-8E8B-DB28A0EF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800" dirty="0"/>
              <a:t>Typy událostí, u kterých je pravděpodobně nutná </a:t>
            </a:r>
            <a:r>
              <a:rPr lang="cs-CZ" sz="3800" b="1" dirty="0">
                <a:solidFill>
                  <a:srgbClr val="7030A0"/>
                </a:solidFill>
              </a:rPr>
              <a:t>peer podpora:</a:t>
            </a:r>
            <a:endParaRPr lang="cs-CZ" sz="3800" dirty="0">
              <a:solidFill>
                <a:srgbClr val="7030A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7B0C7C1-9E2D-D243-ACB7-A4F8CCA04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cs-CZ" dirty="0"/>
              <a:t>Sebevražda pacienta nebo pokus o ní</a:t>
            </a:r>
          </a:p>
          <a:p>
            <a:pPr>
              <a:lnSpc>
                <a:spcPct val="150000"/>
              </a:lnSpc>
            </a:pPr>
            <a:r>
              <a:rPr lang="cs-CZ" dirty="0" err="1"/>
              <a:t>Mobbing</a:t>
            </a:r>
            <a:r>
              <a:rPr lang="cs-CZ" dirty="0"/>
              <a:t>/</a:t>
            </a:r>
            <a:r>
              <a:rPr lang="cs-CZ" dirty="0" err="1"/>
              <a:t>bossing</a:t>
            </a:r>
            <a:r>
              <a:rPr lang="cs-CZ" dirty="0"/>
              <a:t> na pracovišti</a:t>
            </a:r>
          </a:p>
          <a:p>
            <a:pPr>
              <a:lnSpc>
                <a:spcPct val="150000"/>
              </a:lnSpc>
            </a:pPr>
            <a:r>
              <a:rPr lang="cs-CZ" dirty="0"/>
              <a:t>Nezdařený pokud o záchranu spojený s pocity bezmoci</a:t>
            </a:r>
          </a:p>
          <a:p>
            <a:pPr>
              <a:lnSpc>
                <a:spcPct val="150000"/>
              </a:lnSpc>
            </a:pPr>
            <a:r>
              <a:rPr lang="cs-CZ" dirty="0"/>
              <a:t>Dopravní nehoda vozidla ZZS</a:t>
            </a:r>
          </a:p>
          <a:p>
            <a:pPr>
              <a:lnSpc>
                <a:spcPct val="150000"/>
              </a:lnSpc>
            </a:pPr>
            <a:r>
              <a:rPr lang="cs-CZ" dirty="0"/>
              <a:t>Napadení zdravotníka při výkonu práce</a:t>
            </a:r>
          </a:p>
          <a:p>
            <a:pPr>
              <a:lnSpc>
                <a:spcPct val="150000"/>
              </a:lnSpc>
            </a:pPr>
            <a:r>
              <a:rPr lang="cs-CZ" dirty="0"/>
              <a:t>Péče o agresivního pacienta nebo pachatele závažného trestného činu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5969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5F09175-99CC-5F4D-AE24-9CF80080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AKTIVACE PEERA </a:t>
            </a:r>
            <a:r>
              <a:rPr lang="cs-CZ" b="1" dirty="0"/>
              <a:t>– postup v rámci ZZS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FA0C285C-9F40-734D-AC18-B5C2239A7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Může být osloven:</a:t>
            </a:r>
            <a:r>
              <a:rPr lang="cs-CZ" dirty="0"/>
              <a:t>	</a:t>
            </a:r>
          </a:p>
          <a:p>
            <a:pPr lvl="1"/>
            <a:r>
              <a:rPr lang="cs-CZ" dirty="0"/>
              <a:t>Samotným zasaženým zdravotnickým pracovníkem</a:t>
            </a:r>
          </a:p>
          <a:p>
            <a:pPr lvl="1"/>
            <a:r>
              <a:rPr lang="cs-CZ" dirty="0"/>
              <a:t>Koordinátorem SPIS ve zdravotnickém zařízení</a:t>
            </a:r>
          </a:p>
          <a:p>
            <a:pPr lvl="1"/>
            <a:r>
              <a:rPr lang="cs-CZ" dirty="0"/>
              <a:t>Vedoucím zaměstnancem</a:t>
            </a:r>
          </a:p>
          <a:p>
            <a:pPr lvl="1"/>
            <a:endParaRPr lang="cs-CZ" dirty="0"/>
          </a:p>
          <a:p>
            <a:r>
              <a:rPr lang="cs-CZ" dirty="0"/>
              <a:t>Sám peer může pracovníka oslovit a nabídnout mu pomoc. </a:t>
            </a:r>
          </a:p>
          <a:p>
            <a:endParaRPr lang="cs-CZ" dirty="0"/>
          </a:p>
          <a:p>
            <a:r>
              <a:rPr lang="cs-CZ" dirty="0"/>
              <a:t>Místo a čas podpory si peer s pracovníkem domlouvá individuálně. </a:t>
            </a:r>
          </a:p>
        </p:txBody>
      </p:sp>
    </p:spTree>
    <p:extLst>
      <p:ext uri="{BB962C8B-B14F-4D97-AF65-F5344CB8AC3E}">
        <p14:creationId xmlns:p14="http://schemas.microsoft.com/office/powerpoint/2010/main" val="2001273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FD2A5B4-7202-E24C-A95D-45F5D836B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ÚKOLY PEERA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56571D8-29C7-C445-ADD9-9C079E0756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Podpora je poskytována po zasažení nadlimitně psychicky zátěžovou situací.</a:t>
            </a:r>
          </a:p>
          <a:p>
            <a:endParaRPr lang="cs-CZ" dirty="0"/>
          </a:p>
          <a:p>
            <a:r>
              <a:rPr lang="cs-CZ" dirty="0"/>
              <a:t>Podpora může být </a:t>
            </a:r>
            <a:r>
              <a:rPr lang="cs-CZ" i="1" u="sng" dirty="0"/>
              <a:t>individuální</a:t>
            </a:r>
            <a:r>
              <a:rPr lang="cs-CZ" dirty="0"/>
              <a:t> – zmírnění akutních obtíží v náročných situacích formou </a:t>
            </a:r>
            <a:r>
              <a:rPr lang="cs-CZ" b="1" dirty="0"/>
              <a:t>aktivního naslouchání</a:t>
            </a:r>
            <a:r>
              <a:rPr lang="cs-CZ" dirty="0"/>
              <a:t>, </a:t>
            </a:r>
            <a:r>
              <a:rPr lang="cs-CZ" b="1" dirty="0"/>
              <a:t>poskytnutí emoční podpory</a:t>
            </a:r>
            <a:r>
              <a:rPr lang="cs-CZ" dirty="0"/>
              <a:t>, </a:t>
            </a:r>
            <a:r>
              <a:rPr lang="cs-CZ" b="1" dirty="0"/>
              <a:t>empatie</a:t>
            </a:r>
            <a:r>
              <a:rPr lang="cs-CZ" dirty="0"/>
              <a:t>, </a:t>
            </a:r>
            <a:r>
              <a:rPr lang="cs-CZ" b="1" dirty="0"/>
              <a:t>doporučení</a:t>
            </a:r>
            <a:r>
              <a:rPr lang="cs-CZ" dirty="0"/>
              <a:t>. </a:t>
            </a:r>
          </a:p>
          <a:p>
            <a:endParaRPr lang="cs-CZ" dirty="0"/>
          </a:p>
          <a:p>
            <a:r>
              <a:rPr lang="cs-CZ" dirty="0"/>
              <a:t>Podpora může být </a:t>
            </a:r>
            <a:r>
              <a:rPr lang="cs-CZ" i="1" u="sng" dirty="0"/>
              <a:t>skupinová</a:t>
            </a:r>
            <a:r>
              <a:rPr lang="cs-CZ" dirty="0"/>
              <a:t> – poskytována prostřednictvím specifických metod, je-li vhodná podpora celého týmu nebo jeho části (</a:t>
            </a:r>
            <a:r>
              <a:rPr lang="cs-CZ" dirty="0" err="1"/>
              <a:t>defusing</a:t>
            </a:r>
            <a:r>
              <a:rPr lang="cs-CZ" dirty="0"/>
              <a:t>, </a:t>
            </a:r>
            <a:r>
              <a:rPr lang="cs-CZ" dirty="0" err="1"/>
              <a:t>debriefing</a:t>
            </a:r>
            <a:r>
              <a:rPr lang="cs-CZ" dirty="0"/>
              <a:t>).</a:t>
            </a:r>
            <a:endParaRPr lang="cs-CZ" u="sng" dirty="0"/>
          </a:p>
        </p:txBody>
      </p:sp>
    </p:spTree>
    <p:extLst>
      <p:ext uri="{BB962C8B-B14F-4D97-AF65-F5344CB8AC3E}">
        <p14:creationId xmlns:p14="http://schemas.microsoft.com/office/powerpoint/2010/main" val="3588812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5F68EDA-EFDA-314B-A962-CC3067ABB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ÚKOLY PEERA</a:t>
            </a:r>
            <a:endParaRPr lang="cs-CZ" dirty="0">
              <a:solidFill>
                <a:srgbClr val="7030A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90FD71B8-1343-9747-8FEC-31416F8E7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Podpora může probíhat i formou </a:t>
            </a:r>
            <a:r>
              <a:rPr lang="cs-CZ" b="1" dirty="0"/>
              <a:t>telefonické </a:t>
            </a:r>
            <a:r>
              <a:rPr lang="cs-CZ" dirty="0"/>
              <a:t>či </a:t>
            </a:r>
            <a:r>
              <a:rPr lang="cs-CZ" b="1" dirty="0"/>
              <a:t>emailové komunikace</a:t>
            </a:r>
          </a:p>
          <a:p>
            <a:endParaRPr lang="cs-CZ" b="1" dirty="0"/>
          </a:p>
          <a:p>
            <a:r>
              <a:rPr lang="cs-CZ" dirty="0"/>
              <a:t>Respektuje právo na </a:t>
            </a:r>
            <a:r>
              <a:rPr lang="cs-CZ" b="1" dirty="0"/>
              <a:t>přijetí/odmítnutí </a:t>
            </a:r>
            <a:r>
              <a:rPr lang="cs-CZ" dirty="0"/>
              <a:t>pomoci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8134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638F0B8-C0C1-DD40-9D02-ED84194E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7030A0"/>
                </a:solidFill>
              </a:rPr>
              <a:t>PEER</a:t>
            </a:r>
            <a:r>
              <a:rPr lang="cs-CZ" dirty="0"/>
              <a:t> a</a:t>
            </a:r>
            <a:r>
              <a:rPr lang="cs-CZ" dirty="0">
                <a:solidFill>
                  <a:srgbClr val="0070C0"/>
                </a:solidFill>
              </a:rPr>
              <a:t> INTERVENT </a:t>
            </a:r>
            <a:r>
              <a:rPr lang="cs-CZ" dirty="0"/>
              <a:t>v rámci ČR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xmlns="" id="{4C0C1591-ECA6-AA4E-9BE5-45FA2028F8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779150"/>
              </p:ext>
            </p:extLst>
          </p:nvPr>
        </p:nvGraphicFramePr>
        <p:xfrm>
          <a:off x="1660634" y="2231698"/>
          <a:ext cx="3906789" cy="42300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807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3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778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Kraj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PEER podpora zaměstnancům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Poskytování služby pacientům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483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Jihočeský kraj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Karlovarský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483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Ústecký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83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Liberecký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483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Hl. m. Praha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Středočeský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Pardubický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-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3483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Kraj Vysočina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Jihomoravský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Moravskoslezský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888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Královehradecký kraj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254" marR="57254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5" name="Obdélník 4">
            <a:extLst>
              <a:ext uri="{FF2B5EF4-FFF2-40B4-BE49-F238E27FC236}">
                <a16:creationId xmlns:a16="http://schemas.microsoft.com/office/drawing/2014/main" xmlns="" id="{CDA51EC8-D85A-C44E-8A94-A7069C7B1D06}"/>
              </a:ext>
            </a:extLst>
          </p:cNvPr>
          <p:cNvSpPr/>
          <p:nvPr/>
        </p:nvSpPr>
        <p:spPr>
          <a:xfrm>
            <a:off x="838200" y="1562430"/>
            <a:ext cx="5793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b="1" dirty="0"/>
              <a:t>Otázka: </a:t>
            </a:r>
            <a:r>
              <a:rPr lang="cs-CZ" sz="1600" dirty="0"/>
              <a:t>Jakým způsobem je v rámci vaší organizace zaveden systém </a:t>
            </a:r>
            <a:br>
              <a:rPr lang="cs-CZ" sz="1600" dirty="0"/>
            </a:br>
            <a:r>
              <a:rPr lang="cs-CZ" sz="1600" dirty="0"/>
              <a:t>psychosociální intervenční služby?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71EB2B4C-5BCB-6B40-A92F-3DAE5702459C}"/>
              </a:ext>
            </a:extLst>
          </p:cNvPr>
          <p:cNvSpPr/>
          <p:nvPr/>
        </p:nvSpPr>
        <p:spPr>
          <a:xfrm>
            <a:off x="7189076" y="1562430"/>
            <a:ext cx="40044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b="1" dirty="0"/>
              <a:t>Otázka</a:t>
            </a:r>
            <a:r>
              <a:rPr lang="cs-CZ" sz="1600" dirty="0"/>
              <a:t>: Nabízíte svým zaměstnancům možnost absolvovat kurz nebo školení v rámci poskytování psychosociální intervenční služby?</a:t>
            </a: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xmlns="" id="{4D693ACC-9F52-4D48-BA9A-579522AE8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010321"/>
              </p:ext>
            </p:extLst>
          </p:nvPr>
        </p:nvGraphicFramePr>
        <p:xfrm>
          <a:off x="7202210" y="2781810"/>
          <a:ext cx="3906789" cy="1952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19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33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15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6455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Odpověď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Absolutní četnost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Relativní četnost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383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10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91%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383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NE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9%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TextovéPole 2">
            <a:extLst>
              <a:ext uri="{FF2B5EF4-FFF2-40B4-BE49-F238E27FC236}">
                <a16:creationId xmlns:a16="http://schemas.microsoft.com/office/drawing/2014/main" xmlns="" id="{29F7D8DC-5FBD-7340-A7C6-B04484CB2384}"/>
              </a:ext>
            </a:extLst>
          </p:cNvPr>
          <p:cNvSpPr txBox="1"/>
          <p:nvPr/>
        </p:nvSpPr>
        <p:spPr>
          <a:xfrm>
            <a:off x="1542159" y="6370214"/>
            <a:ext cx="4143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Zdroj: VAŠTOVÁ, S. </a:t>
            </a:r>
            <a:r>
              <a:rPr lang="cs-CZ" sz="900" i="1" dirty="0"/>
              <a:t>Systém psychosociální intervenční služby </a:t>
            </a:r>
          </a:p>
          <a:p>
            <a:r>
              <a:rPr lang="cs-CZ" sz="900" i="1" dirty="0"/>
              <a:t>U zdravotnické záchranné služby. </a:t>
            </a:r>
            <a:r>
              <a:rPr lang="cs-CZ" sz="900" dirty="0"/>
              <a:t>Bakalářská práce. Plzeň: 2020</a:t>
            </a:r>
            <a:endParaRPr lang="cs-CZ" sz="900" i="1" dirty="0"/>
          </a:p>
          <a:p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4710563E-DF6C-5342-AE33-1C073BE91E41}"/>
              </a:ext>
            </a:extLst>
          </p:cNvPr>
          <p:cNvSpPr txBox="1"/>
          <p:nvPr/>
        </p:nvSpPr>
        <p:spPr>
          <a:xfrm>
            <a:off x="7189076" y="4734047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VAŠTOVÁ, S. </a:t>
            </a:r>
            <a:r>
              <a:rPr lang="cs-CZ" sz="900" i="1" dirty="0"/>
              <a:t>Systém psychosociální intervenční služby </a:t>
            </a:r>
          </a:p>
          <a:p>
            <a:r>
              <a:rPr lang="cs-CZ" sz="900" i="1" dirty="0"/>
              <a:t>U zdravotnické záchranné služby. </a:t>
            </a:r>
            <a:r>
              <a:rPr lang="cs-CZ" sz="900" dirty="0"/>
              <a:t>Bakalářská práce. Plzeň: 2020</a:t>
            </a:r>
            <a:endParaRPr lang="cs-CZ" sz="900" i="1" dirty="0"/>
          </a:p>
        </p:txBody>
      </p:sp>
    </p:spTree>
    <p:extLst>
      <p:ext uri="{BB962C8B-B14F-4D97-AF65-F5344CB8AC3E}">
        <p14:creationId xmlns:p14="http://schemas.microsoft.com/office/powerpoint/2010/main" val="1875365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FB540B-09BE-D343-AD07-9F5BA124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SPOLUPRÁCE ZZS s PČR/HZS v rámci IP</a:t>
            </a:r>
          </a:p>
        </p:txBody>
      </p:sp>
      <p:graphicFrame>
        <p:nvGraphicFramePr>
          <p:cNvPr id="5" name="Zástupný symbol pro obsah 3">
            <a:extLst>
              <a:ext uri="{FF2B5EF4-FFF2-40B4-BE49-F238E27FC236}">
                <a16:creationId xmlns:a16="http://schemas.microsoft.com/office/drawing/2014/main" xmlns="" id="{C564DE52-3652-6F4A-BE0B-5D0C838F06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7301786"/>
              </p:ext>
            </p:extLst>
          </p:nvPr>
        </p:nvGraphicFramePr>
        <p:xfrm>
          <a:off x="6096000" y="1690688"/>
          <a:ext cx="3429965" cy="39809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16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1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71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173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Kraj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PČR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HZS ČR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23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Jihočeský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3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Karlovarský kraj 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23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Ústecký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3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Liberecký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-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3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Hl. m. Praha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123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Středočeský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34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Pardubický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23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Kraj Vysočina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8694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Jihomoravský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8694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Moravskoslezský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8694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Královehradecký kraj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ANO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ANO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10" marR="67010" marT="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F11E960A-2DBB-4A48-A843-41E494121965}"/>
              </a:ext>
            </a:extLst>
          </p:cNvPr>
          <p:cNvSpPr/>
          <p:nvPr/>
        </p:nvSpPr>
        <p:spPr>
          <a:xfrm>
            <a:off x="838200" y="1690688"/>
            <a:ext cx="4700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/>
              <a:t>Otázka: </a:t>
            </a:r>
            <a:r>
              <a:rPr lang="cs-CZ" dirty="0"/>
              <a:t>Spolupracujete v rámci  poskytování psychosociální služby se složkami IZS?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xmlns="" id="{5FEB9C57-B842-CA4C-982F-916F3B9BD5BF}"/>
              </a:ext>
            </a:extLst>
          </p:cNvPr>
          <p:cNvSpPr txBox="1"/>
          <p:nvPr/>
        </p:nvSpPr>
        <p:spPr>
          <a:xfrm>
            <a:off x="6096000" y="5671595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VAŠTOVÁ, S. </a:t>
            </a:r>
            <a:r>
              <a:rPr lang="cs-CZ" sz="900" i="1" dirty="0"/>
              <a:t>Systém psychosociální intervenční služby </a:t>
            </a:r>
          </a:p>
          <a:p>
            <a:r>
              <a:rPr lang="cs-CZ" sz="900" i="1" dirty="0"/>
              <a:t>U zdravotnické záchranné služby. </a:t>
            </a:r>
            <a:r>
              <a:rPr lang="cs-CZ" sz="900" dirty="0"/>
              <a:t>Bakalářská práce. Plzeň: 2020</a:t>
            </a:r>
            <a:endParaRPr lang="cs-CZ" sz="900" i="1" dirty="0"/>
          </a:p>
        </p:txBody>
      </p:sp>
    </p:spTree>
    <p:extLst>
      <p:ext uri="{BB962C8B-B14F-4D97-AF65-F5344CB8AC3E}">
        <p14:creationId xmlns:p14="http://schemas.microsoft.com/office/powerpoint/2010/main" val="4085266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xmlns="" id="{F910DFFD-B41B-7244-9803-E9A63A93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7030A0"/>
                </a:solidFill>
              </a:rPr>
              <a:t>Související pojmy </a:t>
            </a:r>
            <a:r>
              <a:rPr lang="cs-CZ" sz="3200" dirty="0"/>
              <a:t>– možnost peer podpory rovněž při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971F5E8-D169-734B-AB5D-26DED402C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BOSSING </a:t>
            </a:r>
            <a:r>
              <a:rPr lang="cs-CZ" dirty="0"/>
              <a:t>= nadřízený zneužívá svého postavení a pravomocí vůči podřízenému</a:t>
            </a:r>
          </a:p>
          <a:p>
            <a:pPr lvl="1"/>
            <a:r>
              <a:rPr lang="cs-CZ" dirty="0"/>
              <a:t>Přetěžování prací, vykonávání ponižujících činnosti, zesměšňování, kritické hodnocení, omezování odměn a osobních příplatků.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b="1" dirty="0"/>
              <a:t>MOBBING</a:t>
            </a:r>
            <a:r>
              <a:rPr lang="cs-CZ" dirty="0"/>
              <a:t> = šikana ze strany kolegů, zpravidla útok skupiny proti jednotlivci. </a:t>
            </a:r>
          </a:p>
          <a:p>
            <a:pPr lvl="1"/>
            <a:r>
              <a:rPr lang="cs-CZ" dirty="0"/>
              <a:t>Ponižování, osočování, zesměšňování, tvorba překážek při plnění povinností</a:t>
            </a:r>
          </a:p>
        </p:txBody>
      </p:sp>
    </p:spTree>
    <p:extLst>
      <p:ext uri="{BB962C8B-B14F-4D97-AF65-F5344CB8AC3E}">
        <p14:creationId xmlns:p14="http://schemas.microsoft.com/office/powerpoint/2010/main" val="30614098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984B140-8058-694E-ACAE-29434D84A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7030A0"/>
                </a:solidFill>
              </a:rPr>
              <a:t>Související pojmy </a:t>
            </a:r>
            <a:r>
              <a:rPr lang="cs-CZ" sz="3200" dirty="0"/>
              <a:t>– krizové intervenční techniky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25113589-48E2-2441-9622-6E510D4F4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DEMOBILIZACE </a:t>
            </a:r>
            <a:r>
              <a:rPr lang="cs-CZ" dirty="0"/>
              <a:t>= využívá se v případě MU velkého rozsahu</a:t>
            </a:r>
          </a:p>
          <a:p>
            <a:pPr lvl="1"/>
            <a:r>
              <a:rPr lang="cs-CZ" dirty="0"/>
              <a:t>Prováděna by měla být ihned po přesunu z akce.</a:t>
            </a:r>
          </a:p>
          <a:p>
            <a:pPr lvl="1"/>
            <a:r>
              <a:rPr lang="cs-CZ" dirty="0"/>
              <a:t>V délce 10 minut + 20 minut relaxace </a:t>
            </a:r>
          </a:p>
          <a:p>
            <a:pPr lvl="1"/>
            <a:r>
              <a:rPr lang="cs-CZ" dirty="0"/>
              <a:t>Cílem je </a:t>
            </a:r>
            <a:r>
              <a:rPr lang="cs-CZ" b="1" dirty="0"/>
              <a:t>eliminace nepříjemných psychických stavů</a:t>
            </a:r>
            <a:r>
              <a:rPr lang="cs-CZ" dirty="0"/>
              <a:t> na konci směny.</a:t>
            </a:r>
            <a:br>
              <a:rPr lang="cs-CZ" dirty="0"/>
            </a:br>
            <a:r>
              <a:rPr lang="cs-CZ" b="1" dirty="0"/>
              <a:t>Snížení stresu</a:t>
            </a:r>
            <a:r>
              <a:rPr lang="cs-CZ" dirty="0"/>
              <a:t> a zahájení </a:t>
            </a:r>
            <a:r>
              <a:rPr lang="cs-CZ" b="1" dirty="0"/>
              <a:t>obnovy sil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107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509609-1EC5-1F48-B36E-AAD465494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7030A0"/>
                </a:solidFill>
              </a:rPr>
              <a:t>Související pojmy </a:t>
            </a:r>
            <a:r>
              <a:rPr lang="cs-CZ" sz="3200" dirty="0"/>
              <a:t>– krizové intervenční techniky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54CA8B3B-54F4-D14D-9ED0-8AA01E38E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DEFUSING</a:t>
            </a:r>
            <a:r>
              <a:rPr lang="cs-CZ" dirty="0"/>
              <a:t> =</a:t>
            </a:r>
            <a:r>
              <a:rPr lang="cs-CZ" b="1" dirty="0"/>
              <a:t> </a:t>
            </a:r>
            <a:r>
              <a:rPr lang="cs-CZ" dirty="0"/>
              <a:t>např. formou uvolňujícího rozhovoru. </a:t>
            </a:r>
          </a:p>
          <a:p>
            <a:pPr lvl="1"/>
            <a:r>
              <a:rPr lang="cs-CZ" dirty="0"/>
              <a:t>Měl by být proveden ihned po traumatizující události (do 8 hodin). </a:t>
            </a:r>
          </a:p>
          <a:p>
            <a:pPr lvl="1"/>
            <a:r>
              <a:rPr lang="cs-CZ" dirty="0"/>
              <a:t>Může probíhat po cestě ze zásahu nebo po příjezdu na základnu – společně v týmu.</a:t>
            </a:r>
          </a:p>
          <a:p>
            <a:pPr lvl="1"/>
            <a:r>
              <a:rPr lang="cs-CZ" dirty="0"/>
              <a:t>Slouží ke zmírnění akutního stresu </a:t>
            </a:r>
          </a:p>
          <a:p>
            <a:pPr lvl="1"/>
            <a:r>
              <a:rPr lang="cs-CZ" dirty="0"/>
              <a:t>Má 3 fáze: úvodní, hodnocení, informační.</a:t>
            </a:r>
          </a:p>
          <a:p>
            <a:pPr lvl="1"/>
            <a:r>
              <a:rPr lang="cs-CZ" dirty="0"/>
              <a:t>Délka sezení je cca 30 minut. </a:t>
            </a:r>
          </a:p>
          <a:p>
            <a:pPr lvl="1"/>
            <a:r>
              <a:rPr lang="cs-CZ" dirty="0"/>
              <a:t>Nemusí mít odborné vedení – může ho provést velitel.</a:t>
            </a:r>
          </a:p>
          <a:p>
            <a:pPr lvl="1"/>
            <a:r>
              <a:rPr lang="cs-CZ" dirty="0"/>
              <a:t>Vytvoření atmosféry pohody a podpory.</a:t>
            </a:r>
          </a:p>
          <a:p>
            <a:pPr lvl="1"/>
            <a:endParaRPr lang="cs-CZ" b="1" dirty="0"/>
          </a:p>
          <a:p>
            <a:pPr marL="0" indent="0">
              <a:buNone/>
            </a:pPr>
            <a:r>
              <a:rPr lang="cs-CZ" b="1" dirty="0"/>
              <a:t>= </a:t>
            </a:r>
            <a:r>
              <a:rPr lang="cs-CZ" dirty="0"/>
              <a:t>Rychlá redukce intenzivní reakce na stres.</a:t>
            </a: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826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C095C15-6103-6F4D-A24E-A7EBB8A1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>
                <a:solidFill>
                  <a:srgbClr val="7030A0"/>
                </a:solidFill>
              </a:rPr>
              <a:t>Související pojmy </a:t>
            </a:r>
            <a:r>
              <a:rPr lang="cs-CZ" sz="3200" dirty="0"/>
              <a:t>– krizové intervenční techniky</a:t>
            </a:r>
            <a:endParaRPr lang="cs-CZ" sz="32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D1AADE85-22E3-A546-85E4-5CD8A0F7B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DEBRIEFING</a:t>
            </a:r>
            <a:r>
              <a:rPr lang="cs-CZ" dirty="0"/>
              <a:t> = diskuze spojená s </a:t>
            </a:r>
            <a:r>
              <a:rPr lang="cs-CZ" b="1" dirty="0"/>
              <a:t>edukací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Pracuje se při něm se vzpomínkami a s myšlenkami, které vzpomínky vyvolávají. </a:t>
            </a:r>
          </a:p>
          <a:p>
            <a:pPr lvl="1"/>
            <a:r>
              <a:rPr lang="cs-CZ" dirty="0"/>
              <a:t>Slouží k </a:t>
            </a:r>
            <a:r>
              <a:rPr lang="cs-CZ" b="1" dirty="0"/>
              <a:t>omezení stresu</a:t>
            </a:r>
            <a:r>
              <a:rPr lang="cs-CZ" dirty="0"/>
              <a:t>, </a:t>
            </a:r>
            <a:r>
              <a:rPr lang="cs-CZ" b="1" dirty="0"/>
              <a:t>stabilizaci situace</a:t>
            </a:r>
            <a:r>
              <a:rPr lang="cs-CZ" dirty="0"/>
              <a:t> a </a:t>
            </a:r>
            <a:r>
              <a:rPr lang="cs-CZ" b="1" dirty="0"/>
              <a:t>mobilizaci síly</a:t>
            </a:r>
            <a:r>
              <a:rPr lang="cs-CZ" dirty="0"/>
              <a:t> (aby byl pracovník schopen zase normálně fungovat).</a:t>
            </a:r>
          </a:p>
          <a:p>
            <a:pPr lvl="1"/>
            <a:r>
              <a:rPr lang="cs-CZ" dirty="0"/>
              <a:t>Provádí se v </a:t>
            </a:r>
            <a:r>
              <a:rPr lang="cs-CZ" b="1" dirty="0"/>
              <a:t>malé skupině</a:t>
            </a:r>
            <a:r>
              <a:rPr lang="cs-CZ" dirty="0"/>
              <a:t> od 1 do 10 dnů od události. </a:t>
            </a:r>
          </a:p>
          <a:p>
            <a:pPr lvl="1"/>
            <a:r>
              <a:rPr lang="cs-CZ" dirty="0"/>
              <a:t>Vede ho </a:t>
            </a:r>
            <a:r>
              <a:rPr lang="cs-CZ" b="1" dirty="0"/>
              <a:t>psycholog</a:t>
            </a:r>
            <a:r>
              <a:rPr lang="cs-CZ" dirty="0"/>
              <a:t> nebo </a:t>
            </a:r>
            <a:r>
              <a:rPr lang="cs-CZ" b="1" dirty="0"/>
              <a:t>peer</a:t>
            </a:r>
            <a:r>
              <a:rPr lang="cs-CZ" dirty="0"/>
              <a:t> (záchranář vyškolený v oblasti krizové intervence)</a:t>
            </a:r>
          </a:p>
        </p:txBody>
      </p:sp>
    </p:spTree>
    <p:extLst>
      <p:ext uri="{BB962C8B-B14F-4D97-AF65-F5344CB8AC3E}">
        <p14:creationId xmlns:p14="http://schemas.microsoft.com/office/powerpoint/2010/main" val="1001146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6EC5B49-0B0E-474C-BCEC-E0E9C29B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7030A0"/>
                </a:solidFill>
              </a:rPr>
              <a:t>Mezi subjekty SPIS patří: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8C65049A-CC88-FC44-B390-D09D8CEF4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KRAJSKÝ KOORDINÁTOR</a:t>
            </a:r>
            <a:r>
              <a:rPr lang="cs-CZ" dirty="0"/>
              <a:t> = kvalifikovaná osoby pro realizaci psychosociální intervenční služby.</a:t>
            </a:r>
          </a:p>
          <a:p>
            <a:pPr lvl="1"/>
            <a:r>
              <a:rPr lang="cs-CZ" dirty="0"/>
              <a:t>Koordinuje a řídí proces přípravy a provedení na území kraje.</a:t>
            </a:r>
          </a:p>
          <a:p>
            <a:pPr lvl="1"/>
            <a:endParaRPr lang="cs-CZ" dirty="0"/>
          </a:p>
          <a:p>
            <a:r>
              <a:rPr lang="cs-CZ" b="1" dirty="0"/>
              <a:t>ODBORNÍK NA DUŠEVNÍ ZDRAVÍ</a:t>
            </a:r>
            <a:r>
              <a:rPr lang="cs-CZ" dirty="0"/>
              <a:t> = klinický psycholog nebo psychiatr, s ukončeným psychoterapeutickým výcvikem či výcvikem v krizové intervenci.</a:t>
            </a:r>
          </a:p>
          <a:p>
            <a:endParaRPr lang="cs-CZ" b="1" dirty="0"/>
          </a:p>
          <a:p>
            <a:r>
              <a:rPr lang="cs-CZ" b="1" dirty="0"/>
              <a:t>ODBORNÝ GARANT</a:t>
            </a:r>
            <a:r>
              <a:rPr lang="cs-CZ" dirty="0"/>
              <a:t> = garantuje pravidla při poskytování této služby.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817307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3DCAF85-56BF-FB4E-9B1B-1D39F8948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B0F0"/>
                </a:solidFill>
              </a:rPr>
              <a:t>SPIS</a:t>
            </a:r>
            <a:r>
              <a:rPr lang="cs-CZ" dirty="0"/>
              <a:t> a krizové řízení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CB0ABC6-1672-244D-AE5F-73B25AC67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685"/>
            <a:ext cx="10515600" cy="3956277"/>
          </a:xfrm>
        </p:spPr>
        <p:txBody>
          <a:bodyPr/>
          <a:lstStyle/>
          <a:p>
            <a:r>
              <a:rPr lang="cs-CZ" dirty="0"/>
              <a:t>Na Ministerstvu zdravotnictví byla zvolena skupina lidí z oboru </a:t>
            </a:r>
            <a:r>
              <a:rPr lang="cs-CZ" b="1" dirty="0"/>
              <a:t>Krizové řízení</a:t>
            </a:r>
            <a:r>
              <a:rPr lang="cs-CZ" dirty="0"/>
              <a:t>, kteří se podílejí na vytváření SPIS.</a:t>
            </a:r>
          </a:p>
          <a:p>
            <a:endParaRPr lang="cs-CZ" dirty="0"/>
          </a:p>
          <a:p>
            <a:r>
              <a:rPr lang="cs-CZ" dirty="0"/>
              <a:t>Cílem bylo zajistit, aby každý kraj měl svého krajského koordinátora – dnešní stav ✓</a:t>
            </a:r>
          </a:p>
        </p:txBody>
      </p:sp>
    </p:spTree>
    <p:extLst>
      <p:ext uri="{BB962C8B-B14F-4D97-AF65-F5344CB8AC3E}">
        <p14:creationId xmlns:p14="http://schemas.microsoft.com/office/powerpoint/2010/main" val="2003197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4C7BDC2-19D1-204D-BA30-AC100DF7E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AKTIVNÍ STŘELEC VE FNO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199DBB0-3EB2-AC45-A7EE-25C2FDEFA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49291" cy="4667250"/>
          </a:xfrm>
        </p:spPr>
        <p:txBody>
          <a:bodyPr/>
          <a:lstStyle/>
          <a:p>
            <a:r>
              <a:rPr lang="cs-CZ" dirty="0"/>
              <a:t>ZOS ZZS MSK přijal výzvu v 7:22</a:t>
            </a:r>
          </a:p>
          <a:p>
            <a:r>
              <a:rPr lang="cs-CZ" dirty="0"/>
              <a:t>4 oběti, 2 oběti v následujících hodinách, 1 osoba o pár dní později</a:t>
            </a:r>
          </a:p>
          <a:p>
            <a:r>
              <a:rPr lang="cs-CZ" dirty="0"/>
              <a:t>Na místě </a:t>
            </a:r>
            <a:r>
              <a:rPr lang="cs-CZ" b="1" dirty="0"/>
              <a:t>několik sekundárně zasažených osob </a:t>
            </a:r>
            <a:r>
              <a:rPr lang="cs-CZ" dirty="0"/>
              <a:t>se známkami </a:t>
            </a:r>
            <a:r>
              <a:rPr lang="cs-CZ" b="1" dirty="0"/>
              <a:t>akutní stresové reakce</a:t>
            </a:r>
            <a:r>
              <a:rPr lang="cs-CZ" dirty="0"/>
              <a:t>. </a:t>
            </a:r>
          </a:p>
          <a:p>
            <a:r>
              <a:rPr lang="cs-CZ" dirty="0"/>
              <a:t>V 8h přijíždí na místo události psycholog ZZS MSK + přivoláváni další</a:t>
            </a:r>
          </a:p>
          <a:p>
            <a:r>
              <a:rPr lang="cs-CZ" dirty="0"/>
              <a:t>Během hodiny: </a:t>
            </a:r>
            <a:r>
              <a:rPr lang="cs-CZ" b="1" dirty="0"/>
              <a:t>šest členů SPIS týmu ZZS MSK + 3 interventi FN Ostrava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7B8DBF97-B169-DD4D-884B-64BE30560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0149" y="464947"/>
            <a:ext cx="3935005" cy="258641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06E2A1EC-A0EC-9B49-879D-F1227FA77721}"/>
              </a:ext>
            </a:extLst>
          </p:cNvPr>
          <p:cNvSpPr txBox="1"/>
          <p:nvPr/>
        </p:nvSpPr>
        <p:spPr>
          <a:xfrm>
            <a:off x="7664370" y="3151188"/>
            <a:ext cx="3689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www.idnes.cz</a:t>
            </a:r>
            <a:r>
              <a:rPr lang="cs-CZ" sz="900" dirty="0"/>
              <a:t>/</a:t>
            </a:r>
            <a:r>
              <a:rPr lang="cs-CZ" sz="900" dirty="0" err="1"/>
              <a:t>ostrava</a:t>
            </a:r>
            <a:r>
              <a:rPr lang="cs-CZ" sz="900" dirty="0"/>
              <a:t>/</a:t>
            </a:r>
            <a:r>
              <a:rPr lang="cs-CZ" sz="900" dirty="0" err="1"/>
              <a:t>zpravy</a:t>
            </a:r>
            <a:r>
              <a:rPr lang="cs-CZ" sz="900" dirty="0"/>
              <a:t>/fakultni-nemocnice-ostrava-strelba-vitasek.A200728_105343_ostrava-zpravy_jog/foto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35A7F7E9-88F0-C646-8861-2F9513081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0149" y="3574739"/>
            <a:ext cx="3935005" cy="2812561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4D9BD617-775A-F346-896F-A16BC1439C29}"/>
              </a:ext>
            </a:extLst>
          </p:cNvPr>
          <p:cNvSpPr txBox="1"/>
          <p:nvPr/>
        </p:nvSpPr>
        <p:spPr>
          <a:xfrm>
            <a:off x="7664370" y="6449145"/>
            <a:ext cx="3689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www.idnes.cz</a:t>
            </a:r>
            <a:r>
              <a:rPr lang="cs-CZ" sz="900" dirty="0"/>
              <a:t>/</a:t>
            </a:r>
            <a:r>
              <a:rPr lang="cs-CZ" sz="900" dirty="0" err="1"/>
              <a:t>ostrava</a:t>
            </a:r>
            <a:r>
              <a:rPr lang="cs-CZ" sz="900" dirty="0"/>
              <a:t>/</a:t>
            </a:r>
            <a:r>
              <a:rPr lang="cs-CZ" sz="900" dirty="0" err="1"/>
              <a:t>zpravy</a:t>
            </a:r>
            <a:r>
              <a:rPr lang="cs-CZ" sz="900" dirty="0"/>
              <a:t>/fakultni-nemocnice-ostrava-strelba-vitasek.A200728_105343_ostrava-zpravy_jog/foto</a:t>
            </a:r>
          </a:p>
        </p:txBody>
      </p:sp>
    </p:spTree>
    <p:extLst>
      <p:ext uri="{BB962C8B-B14F-4D97-AF65-F5344CB8AC3E}">
        <p14:creationId xmlns:p14="http://schemas.microsoft.com/office/powerpoint/2010/main" val="2110055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458B669-E4E6-3C42-9A71-70643563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AKTIVNÍ STŘELEC VE FNO</a:t>
            </a: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xmlns="" id="{70B49166-42CA-CC41-85A4-B02E60858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115" y="1690688"/>
            <a:ext cx="9182583" cy="4351338"/>
          </a:xfrm>
        </p:spPr>
        <p:txBody>
          <a:bodyPr/>
          <a:lstStyle/>
          <a:p>
            <a:r>
              <a:rPr lang="cs-CZ" dirty="0"/>
              <a:t>PPP byla poskytována během ranních a dopoledních hodin. </a:t>
            </a:r>
          </a:p>
          <a:p>
            <a:endParaRPr lang="cs-CZ" dirty="0"/>
          </a:p>
          <a:p>
            <a:r>
              <a:rPr lang="cs-CZ" dirty="0"/>
              <a:t>Dominovala práce s </a:t>
            </a:r>
            <a:r>
              <a:rPr lang="cs-CZ" b="1" dirty="0"/>
              <a:t>projevy obav o život zasažených</a:t>
            </a:r>
            <a:r>
              <a:rPr lang="cs-CZ" dirty="0"/>
              <a:t>, </a:t>
            </a:r>
            <a:r>
              <a:rPr lang="cs-CZ" b="1" dirty="0"/>
              <a:t>s emocemi</a:t>
            </a:r>
            <a:r>
              <a:rPr lang="cs-CZ" dirty="0"/>
              <a:t> a jejich sdílení, </a:t>
            </a:r>
            <a:r>
              <a:rPr lang="cs-CZ" b="1" dirty="0"/>
              <a:t>zklidnění</a:t>
            </a:r>
            <a:r>
              <a:rPr lang="cs-CZ" dirty="0"/>
              <a:t>, </a:t>
            </a:r>
            <a:r>
              <a:rPr lang="cs-CZ" b="1" dirty="0"/>
              <a:t>zajištění bezpečného prostoru.</a:t>
            </a:r>
          </a:p>
          <a:p>
            <a:endParaRPr lang="cs-CZ" dirty="0"/>
          </a:p>
          <a:p>
            <a:r>
              <a:rPr lang="cs-CZ" dirty="0"/>
              <a:t>Pár intervencí proběhlo i večer. </a:t>
            </a:r>
          </a:p>
          <a:p>
            <a:endParaRPr lang="cs-CZ" dirty="0"/>
          </a:p>
          <a:p>
            <a:r>
              <a:rPr lang="cs-CZ" dirty="0"/>
              <a:t>Spolupráce interventů PČR a HZS. </a:t>
            </a:r>
          </a:p>
        </p:txBody>
      </p:sp>
    </p:spTree>
    <p:extLst>
      <p:ext uri="{BB962C8B-B14F-4D97-AF65-F5344CB8AC3E}">
        <p14:creationId xmlns:p14="http://schemas.microsoft.com/office/powerpoint/2010/main" val="994543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E17C50B-920F-7742-B323-273CD271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AKTIVNÍ STŘELEC VE FNO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ACBFBA83-FB66-D246-81D1-25DF731C66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7779327" cy="4351338"/>
          </a:xfrm>
        </p:spPr>
        <p:txBody>
          <a:bodyPr/>
          <a:lstStyle/>
          <a:p>
            <a:r>
              <a:rPr lang="cs-CZ" dirty="0"/>
              <a:t>Další péči o sekundárně postižené převzalo </a:t>
            </a:r>
            <a:r>
              <a:rPr lang="cs-CZ" b="1" dirty="0"/>
              <a:t>Krizové centrum Ostrava</a:t>
            </a:r>
            <a:r>
              <a:rPr lang="cs-CZ" dirty="0"/>
              <a:t>, </a:t>
            </a:r>
            <a:r>
              <a:rPr lang="cs-CZ" b="1" dirty="0"/>
              <a:t>ADRA</a:t>
            </a:r>
            <a:r>
              <a:rPr lang="cs-CZ" dirty="0"/>
              <a:t>, </a:t>
            </a:r>
            <a:r>
              <a:rPr lang="cs-CZ" b="1" dirty="0"/>
              <a:t>Bílý kruh bezpečí</a:t>
            </a:r>
            <a:r>
              <a:rPr lang="cs-CZ" dirty="0"/>
              <a:t> a další organizace. </a:t>
            </a:r>
          </a:p>
          <a:p>
            <a:r>
              <a:rPr lang="cs-CZ" dirty="0"/>
              <a:t>Provoz </a:t>
            </a:r>
            <a:r>
              <a:rPr lang="cs-CZ" b="1" dirty="0"/>
              <a:t>krizové linky </a:t>
            </a:r>
            <a:r>
              <a:rPr lang="cs-CZ" dirty="0"/>
              <a:t>(zřízeno FNO), zajišťovali peeři a interventi FNO a ZZS.</a:t>
            </a:r>
          </a:p>
          <a:p>
            <a:endParaRPr lang="cs-CZ" dirty="0"/>
          </a:p>
          <a:p>
            <a:r>
              <a:rPr lang="cs-CZ" dirty="0"/>
              <a:t>Volající sháněli své blízké, osobní věci, zajímali se o možnost darovat krev, provoz ambulancí a tak chtěli poděkovat. 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DFADFE63-B562-A14B-B88C-FD783E0FA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5455" y="905460"/>
            <a:ext cx="2348345" cy="157045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AB8D9F4C-4C80-4145-990A-5E642D776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55" y="3098808"/>
            <a:ext cx="2427284" cy="128327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xmlns="" id="{A566A98F-D548-2D4A-AD69-B9103C8CB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455" y="5004977"/>
            <a:ext cx="1968500" cy="7366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xmlns="" id="{9D1AB564-5530-B441-806C-8504C62DB6BC}"/>
              </a:ext>
            </a:extLst>
          </p:cNvPr>
          <p:cNvSpPr txBox="1"/>
          <p:nvPr/>
        </p:nvSpPr>
        <p:spPr>
          <a:xfrm>
            <a:off x="8880677" y="2556530"/>
            <a:ext cx="60940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givt.cz</a:t>
            </a:r>
            <a:r>
              <a:rPr lang="cs-CZ" sz="900" dirty="0"/>
              <a:t>/</a:t>
            </a:r>
            <a:r>
              <a:rPr lang="cs-CZ" sz="900" dirty="0" err="1"/>
              <a:t>krizove</a:t>
            </a:r>
            <a:r>
              <a:rPr lang="cs-CZ" sz="900" dirty="0"/>
              <a:t>-centrum-</a:t>
            </a:r>
            <a:r>
              <a:rPr lang="cs-CZ" sz="900" dirty="0" err="1"/>
              <a:t>ostrava</a:t>
            </a:r>
            <a:r>
              <a:rPr lang="cs-CZ" sz="900" dirty="0"/>
              <a:t>-z-s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xmlns="" id="{61B45330-B39D-FB43-97EF-AE9050D646A7}"/>
              </a:ext>
            </a:extLst>
          </p:cNvPr>
          <p:cNvSpPr txBox="1"/>
          <p:nvPr/>
        </p:nvSpPr>
        <p:spPr>
          <a:xfrm>
            <a:off x="9005455" y="4528822"/>
            <a:ext cx="748882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www.bkb.cz</a:t>
            </a:r>
            <a:endParaRPr lang="cs-CZ" sz="900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xmlns="" id="{8BF3B9FE-3492-074F-9AAE-5BE822B45FCD}"/>
              </a:ext>
            </a:extLst>
          </p:cNvPr>
          <p:cNvSpPr txBox="1"/>
          <p:nvPr/>
        </p:nvSpPr>
        <p:spPr>
          <a:xfrm>
            <a:off x="9005455" y="5837124"/>
            <a:ext cx="824696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dirty="0"/>
              <a:t>ZDROJ: https://</a:t>
            </a:r>
            <a:r>
              <a:rPr lang="cs-CZ" sz="900" dirty="0" err="1"/>
              <a:t>adra.cz</a:t>
            </a:r>
            <a:endParaRPr lang="cs-CZ" sz="900" dirty="0"/>
          </a:p>
        </p:txBody>
      </p:sp>
    </p:spTree>
    <p:extLst>
      <p:ext uri="{BB962C8B-B14F-4D97-AF65-F5344CB8AC3E}">
        <p14:creationId xmlns:p14="http://schemas.microsoft.com/office/powerpoint/2010/main" val="21230869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F6D67F5-223A-8C4F-8320-FD3FED774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366164" cy="1325563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AKTIVNÍ STŘELEC VE FNO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0D43DA4-48C2-E443-95B8-494EFF718A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802091" cy="4351338"/>
          </a:xfrm>
        </p:spPr>
        <p:txBody>
          <a:bodyPr/>
          <a:lstStyle/>
          <a:p>
            <a:r>
              <a:rPr lang="cs-CZ" dirty="0"/>
              <a:t>Zapojeno </a:t>
            </a:r>
            <a:r>
              <a:rPr lang="cs-CZ" b="1" dirty="0"/>
              <a:t>10</a:t>
            </a:r>
            <a:r>
              <a:rPr lang="cs-CZ" dirty="0"/>
              <a:t> zdravotnických interventů SPIS</a:t>
            </a:r>
          </a:p>
          <a:p>
            <a:r>
              <a:rPr lang="cs-CZ" dirty="0"/>
              <a:t>Krátké informační rozhovory či edukace:	</a:t>
            </a:r>
            <a:r>
              <a:rPr lang="cs-CZ" b="1" dirty="0"/>
              <a:t>250 osob</a:t>
            </a:r>
          </a:p>
          <a:p>
            <a:r>
              <a:rPr lang="cs-CZ" dirty="0"/>
              <a:t>Poskytnutí PPP u stresových reakcí:	</a:t>
            </a:r>
            <a:r>
              <a:rPr lang="cs-CZ" b="1" dirty="0"/>
              <a:t>54 osob </a:t>
            </a:r>
            <a:r>
              <a:rPr lang="cs-CZ" dirty="0"/>
              <a:t>(38 ZZS + 16 FNO)</a:t>
            </a:r>
          </a:p>
          <a:p>
            <a:endParaRPr lang="cs-CZ" b="1" dirty="0"/>
          </a:p>
          <a:p>
            <a:r>
              <a:rPr lang="cs-CZ" dirty="0"/>
              <a:t>Krizová linka FNO – odvedeno: 	</a:t>
            </a:r>
            <a:r>
              <a:rPr lang="cs-CZ" b="1" dirty="0"/>
              <a:t>220 hovorů</a:t>
            </a:r>
          </a:p>
          <a:p>
            <a:pPr marL="0" indent="0">
              <a:buNone/>
            </a:pPr>
            <a:r>
              <a:rPr lang="cs-CZ" dirty="0"/>
              <a:t>   z toho s využitím intervenčních dovedností: 	</a:t>
            </a:r>
            <a:r>
              <a:rPr lang="cs-CZ" b="1" dirty="0"/>
              <a:t>35 hovorů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6825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CAA1AA6-E177-1E43-8C50-2BE04E733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FF0000"/>
                </a:solidFill>
              </a:rPr>
              <a:t>AKTIVNÍ STŘELEC VE FNO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CC069AB-369B-D04C-8137-A2C65B87F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910456" cy="4351338"/>
          </a:xfrm>
        </p:spPr>
        <p:txBody>
          <a:bodyPr>
            <a:normAutofit/>
          </a:bodyPr>
          <a:lstStyle/>
          <a:p>
            <a:r>
              <a:rPr lang="cs-CZ" dirty="0"/>
              <a:t>V rámci MU byla poskytována také </a:t>
            </a:r>
            <a:r>
              <a:rPr lang="cs-CZ" b="1" dirty="0"/>
              <a:t>peer podpora zdravotníkům</a:t>
            </a:r>
          </a:p>
          <a:p>
            <a:endParaRPr lang="cs-CZ" b="1" dirty="0"/>
          </a:p>
          <a:p>
            <a:r>
              <a:rPr lang="cs-CZ" dirty="0"/>
              <a:t>Zapojeno celkem </a:t>
            </a:r>
            <a:r>
              <a:rPr lang="cs-CZ" b="1" dirty="0"/>
              <a:t>18 peerů </a:t>
            </a:r>
            <a:r>
              <a:rPr lang="cs-CZ" dirty="0"/>
              <a:t>a </a:t>
            </a:r>
            <a:r>
              <a:rPr lang="cs-CZ" b="1" dirty="0"/>
              <a:t>4 psychologové SPIS</a:t>
            </a:r>
          </a:p>
          <a:p>
            <a:endParaRPr lang="cs-CZ" dirty="0"/>
          </a:p>
          <a:p>
            <a:r>
              <a:rPr lang="cs-CZ" dirty="0"/>
              <a:t>V rámci peer podpory ošetřeno </a:t>
            </a:r>
            <a:r>
              <a:rPr lang="cs-CZ" b="1" dirty="0"/>
              <a:t>120 zdravotníků</a:t>
            </a:r>
          </a:p>
          <a:p>
            <a:endParaRPr lang="cs-CZ" b="1" dirty="0"/>
          </a:p>
          <a:p>
            <a:r>
              <a:rPr lang="cs-CZ" dirty="0"/>
              <a:t>Individuální peer intervence: </a:t>
            </a:r>
            <a:r>
              <a:rPr lang="cs-CZ" b="1" dirty="0"/>
              <a:t>54 osob </a:t>
            </a:r>
            <a:r>
              <a:rPr lang="cs-CZ" dirty="0"/>
              <a:t>(8 na ZZS, 46 ve FNO)</a:t>
            </a:r>
          </a:p>
          <a:p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936" y="5566641"/>
            <a:ext cx="4274820" cy="952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44097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4286</TotalTime>
  <Words>2200</Words>
  <Application>Microsoft Office PowerPoint</Application>
  <PresentationFormat>Širokoúhlá obrazovka</PresentationFormat>
  <Paragraphs>360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Poskytování psychosociální péče složkami integrovaného záchranného systému </vt:lpstr>
      <vt:lpstr>POSTTRAUMATICKÁ PÉČE</vt:lpstr>
      <vt:lpstr>POSTTRAUMATICKÁ PÉČE</vt:lpstr>
      <vt:lpstr>Posttraumatická Intervenční Péče</vt:lpstr>
      <vt:lpstr>Posttraumatická Intervenční Péče</vt:lpstr>
      <vt:lpstr>Psychologická služba u HZS</vt:lpstr>
      <vt:lpstr>TÝM POSTTRAUMATICKÉ PÉČE (HZS)</vt:lpstr>
      <vt:lpstr>AKTIVACE ČLENA TPP – HZS Středočeského kraje</vt:lpstr>
      <vt:lpstr>POSTTRAUMATICKÁ INTERVENČNÍ PÉČE (PIP)</vt:lpstr>
      <vt:lpstr>Prezentace aplikace PowerPoint</vt:lpstr>
      <vt:lpstr>SPIS v ČR                      www.spis.cz</vt:lpstr>
      <vt:lpstr>Zákon č. 374/2011 Sb. o ZZS</vt:lpstr>
      <vt:lpstr>Související pojmy</vt:lpstr>
      <vt:lpstr>INTERVENT – NCO NZO</vt:lpstr>
      <vt:lpstr>Nejčastější typy událostí indikujících zásah interventa:</vt:lpstr>
      <vt:lpstr>AKTIVACE INTERVENTA – postup na ZZS</vt:lpstr>
      <vt:lpstr>AKTIVACE INTERVENTA – postup v rámci ZZS </vt:lpstr>
      <vt:lpstr>ÚKOLY INTERVENTA</vt:lpstr>
      <vt:lpstr>ÚKOLY INTERVENTA</vt:lpstr>
      <vt:lpstr>PEER – NCO NZO</vt:lpstr>
      <vt:lpstr>Typy událostí, u kterých je pravděpodobně nutná peer podpora:</vt:lpstr>
      <vt:lpstr>Typy událostí, u kterých je pravděpodobně nutná peer podpora:</vt:lpstr>
      <vt:lpstr>AKTIVACE PEERA – postup v rámci ZZS</vt:lpstr>
      <vt:lpstr>ÚKOLY PEERA</vt:lpstr>
      <vt:lpstr>ÚKOLY PEERA</vt:lpstr>
      <vt:lpstr>PEER a INTERVENT v rámci ČR</vt:lpstr>
      <vt:lpstr>SPOLUPRÁCE ZZS s PČR/HZS v rámci IP</vt:lpstr>
      <vt:lpstr>Související pojmy – možnost peer podpory rovněž při </vt:lpstr>
      <vt:lpstr>Související pojmy – krizové intervenční techniky</vt:lpstr>
      <vt:lpstr>Související pojmy – krizové intervenční techniky</vt:lpstr>
      <vt:lpstr>Související pojmy – krizové intervenční techniky</vt:lpstr>
      <vt:lpstr>Mezi subjekty SPIS patří:</vt:lpstr>
      <vt:lpstr>SPIS a krizové řízení</vt:lpstr>
      <vt:lpstr>AKTIVNÍ STŘELEC VE FNO</vt:lpstr>
      <vt:lpstr>AKTIVNÍ STŘELEC VE FNO</vt:lpstr>
      <vt:lpstr>AKTIVNÍ STŘELEC VE FNO</vt:lpstr>
      <vt:lpstr>AKTIVNÍ STŘELEC VE FNO</vt:lpstr>
      <vt:lpstr>AKTIVNÍ STŘELEC VE FNO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PSYCHOSOCIÁLNÍ POMOC v rámci PNP</dc:title>
  <dc:creator>Klára Gillernová</dc:creator>
  <cp:lastModifiedBy>martin.buk@tiscali.cz</cp:lastModifiedBy>
  <cp:revision>86</cp:revision>
  <dcterms:created xsi:type="dcterms:W3CDTF">2020-02-08T18:55:43Z</dcterms:created>
  <dcterms:modified xsi:type="dcterms:W3CDTF">2023-02-16T20:36:15Z</dcterms:modified>
</cp:coreProperties>
</file>