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Lst>
  <p:sldSz cy="5143500" cx="9144000"/>
  <p:notesSz cx="6858000" cy="9144000"/>
  <p:embeddedFontLst>
    <p:embeddedFont>
      <p:font typeface="Montserrat"/>
      <p:regular r:id="rId47"/>
      <p:bold r:id="rId48"/>
      <p:italic r:id="rId49"/>
      <p:boldItalic r:id="rId50"/>
    </p:embeddedFont>
    <p:embeddedFont>
      <p:font typeface="Montserrat Medium"/>
      <p:regular r:id="rId51"/>
      <p:bold r:id="rId52"/>
      <p:italic r:id="rId53"/>
      <p:boldItalic r:id="rId5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guide id="3" pos="1304">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18B7D56-0299-45C2-B48D-ABDEB4915045}">
  <a:tblStyle styleId="{318B7D56-0299-45C2-B48D-ABDEB491504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1A462292-61BC-4818-A1FE-A79191697406}" styleName="Table_1">
    <a:wholeTbl>
      <a:tcTxStyle b="off" i="off">
        <a:font>
          <a:latin typeface="Arial"/>
          <a:ea typeface="Arial"/>
          <a:cs typeface="Arial"/>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 pos="1304"/>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Montserrat-bold.fntdata"/><Relationship Id="rId47" Type="http://schemas.openxmlformats.org/officeDocument/2006/relationships/font" Target="fonts/Montserrat-regular.fntdata"/><Relationship Id="rId49" Type="http://schemas.openxmlformats.org/officeDocument/2006/relationships/font" Target="fonts/Montserrat-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MontserratMedium-regular.fntdata"/><Relationship Id="rId50" Type="http://schemas.openxmlformats.org/officeDocument/2006/relationships/font" Target="fonts/Montserrat-boldItalic.fntdata"/><Relationship Id="rId53" Type="http://schemas.openxmlformats.org/officeDocument/2006/relationships/font" Target="fonts/MontserratMedium-italic.fntdata"/><Relationship Id="rId52" Type="http://schemas.openxmlformats.org/officeDocument/2006/relationships/font" Target="fonts/MontserratMedium-bold.fntdata"/><Relationship Id="rId11" Type="http://schemas.openxmlformats.org/officeDocument/2006/relationships/slide" Target="slides/slide5.xml"/><Relationship Id="rId10" Type="http://schemas.openxmlformats.org/officeDocument/2006/relationships/slide" Target="slides/slide4.xml"/><Relationship Id="rId54" Type="http://schemas.openxmlformats.org/officeDocument/2006/relationships/font" Target="fonts/MontserratMedium-bold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 name="Google Shape;5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 name="Google Shape;6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 name="Google Shape;6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 name="Google Shape;74;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 name="Google Shape;8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 name="Google Shape;9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 name="Google Shape;10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 name="Google Shape;125;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4" name="Google Shape;13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 name="Google Shape;14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1" name="Google Shape;15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0" name="Google Shape;17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9" name="Google Shape;179;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 name="Google Shape;192;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8" name="Google Shape;228;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 name="Google Shape;238;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6" name="Google Shape;246;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4" name="Google Shape;254;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5" name="Google Shape;265;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8" name="Google Shape;278;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5" name="Google Shape;285;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2" name="Google Shape;292;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9" name="Google Shape;299;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0" name="Google Shape;310;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3" name="Google Shape;323;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3" name="Google Shape;333;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p2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5" name="Google Shape;345;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4" name="Google Shape;354;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1" name="Google Shape;361;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p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3" name="Google Shape;373;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4" name="Google Shape;384;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7" name="Google Shape;397;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3" name="Google Shape;413;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p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9" name="Google Shape;419;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3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29" name="Google Shape;429;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9" name="Google Shape;439;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9" name="Google Shape;449;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9" name="Google Shape;459;p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9" name="Google Shape;469;p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13541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1" name="Google Shape;11;p2"/>
          <p:cNvSpPr txBox="1"/>
          <p:nvPr>
            <p:ph idx="1" type="subTitle"/>
          </p:nvPr>
        </p:nvSpPr>
        <p:spPr>
          <a:xfrm>
            <a:off x="311700" y="3672325"/>
            <a:ext cx="8520600" cy="7926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12" name="Google Shape;12;p2"/>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sah přednášk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Font typeface="Montserrat"/>
              <a:buNone/>
              <a:defRPr b="1">
                <a:latin typeface="Montserrat"/>
                <a:ea typeface="Montserrat"/>
                <a:cs typeface="Montserrat"/>
                <a:sym typeface="Montserrat"/>
              </a:defRPr>
            </a:lvl1pPr>
            <a:lvl2pPr lvl="1" algn="l">
              <a:lnSpc>
                <a:spcPct val="100000"/>
              </a:lnSpc>
              <a:spcBef>
                <a:spcPts val="0"/>
              </a:spcBef>
              <a:spcAft>
                <a:spcPts val="0"/>
              </a:spcAft>
              <a:buClr>
                <a:srgbClr val="666666"/>
              </a:buClr>
              <a:buSzPts val="2400"/>
              <a:buNone/>
              <a:defRPr>
                <a:solidFill>
                  <a:srgbClr val="666666"/>
                </a:solidFill>
              </a:defRPr>
            </a:lvl2pPr>
            <a:lvl3pPr lvl="2" algn="l">
              <a:lnSpc>
                <a:spcPct val="100000"/>
              </a:lnSpc>
              <a:spcBef>
                <a:spcPts val="0"/>
              </a:spcBef>
              <a:spcAft>
                <a:spcPts val="0"/>
              </a:spcAft>
              <a:buClr>
                <a:srgbClr val="666666"/>
              </a:buClr>
              <a:buSzPts val="2400"/>
              <a:buNone/>
              <a:defRPr>
                <a:solidFill>
                  <a:srgbClr val="666666"/>
                </a:solidFill>
              </a:defRPr>
            </a:lvl3pPr>
            <a:lvl4pPr lvl="3" algn="l">
              <a:lnSpc>
                <a:spcPct val="100000"/>
              </a:lnSpc>
              <a:spcBef>
                <a:spcPts val="0"/>
              </a:spcBef>
              <a:spcAft>
                <a:spcPts val="0"/>
              </a:spcAft>
              <a:buClr>
                <a:srgbClr val="666666"/>
              </a:buClr>
              <a:buSzPts val="2400"/>
              <a:buNone/>
              <a:defRPr>
                <a:solidFill>
                  <a:srgbClr val="666666"/>
                </a:solidFill>
              </a:defRPr>
            </a:lvl4pPr>
            <a:lvl5pPr lvl="4" algn="l">
              <a:lnSpc>
                <a:spcPct val="100000"/>
              </a:lnSpc>
              <a:spcBef>
                <a:spcPts val="0"/>
              </a:spcBef>
              <a:spcAft>
                <a:spcPts val="0"/>
              </a:spcAft>
              <a:buClr>
                <a:srgbClr val="666666"/>
              </a:buClr>
              <a:buSzPts val="2400"/>
              <a:buNone/>
              <a:defRPr>
                <a:solidFill>
                  <a:srgbClr val="666666"/>
                </a:solidFill>
              </a:defRPr>
            </a:lvl5pPr>
            <a:lvl6pPr lvl="5" algn="l">
              <a:lnSpc>
                <a:spcPct val="100000"/>
              </a:lnSpc>
              <a:spcBef>
                <a:spcPts val="0"/>
              </a:spcBef>
              <a:spcAft>
                <a:spcPts val="0"/>
              </a:spcAft>
              <a:buClr>
                <a:srgbClr val="666666"/>
              </a:buClr>
              <a:buSzPts val="2400"/>
              <a:buNone/>
              <a:defRPr>
                <a:solidFill>
                  <a:srgbClr val="666666"/>
                </a:solidFill>
              </a:defRPr>
            </a:lvl6pPr>
            <a:lvl7pPr lvl="6" algn="l">
              <a:lnSpc>
                <a:spcPct val="100000"/>
              </a:lnSpc>
              <a:spcBef>
                <a:spcPts val="0"/>
              </a:spcBef>
              <a:spcAft>
                <a:spcPts val="0"/>
              </a:spcAft>
              <a:buClr>
                <a:srgbClr val="666666"/>
              </a:buClr>
              <a:buSzPts val="2400"/>
              <a:buNone/>
              <a:defRPr>
                <a:solidFill>
                  <a:srgbClr val="666666"/>
                </a:solidFill>
              </a:defRPr>
            </a:lvl7pPr>
            <a:lvl8pPr lvl="7" algn="l">
              <a:lnSpc>
                <a:spcPct val="100000"/>
              </a:lnSpc>
              <a:spcBef>
                <a:spcPts val="0"/>
              </a:spcBef>
              <a:spcAft>
                <a:spcPts val="0"/>
              </a:spcAft>
              <a:buClr>
                <a:srgbClr val="666666"/>
              </a:buClr>
              <a:buSzPts val="2400"/>
              <a:buNone/>
              <a:defRPr>
                <a:solidFill>
                  <a:srgbClr val="666666"/>
                </a:solidFill>
              </a:defRPr>
            </a:lvl8pPr>
            <a:lvl9pPr lvl="8" algn="l">
              <a:lnSpc>
                <a:spcPct val="100000"/>
              </a:lnSpc>
              <a:spcBef>
                <a:spcPts val="0"/>
              </a:spcBef>
              <a:spcAft>
                <a:spcPts val="0"/>
              </a:spcAft>
              <a:buClr>
                <a:srgbClr val="666666"/>
              </a:buClr>
              <a:buSzPts val="2400"/>
              <a:buNone/>
              <a:defRPr>
                <a:solidFill>
                  <a:srgbClr val="666666"/>
                </a:solidFill>
              </a:defRPr>
            </a:lvl9pPr>
          </a:lstStyle>
          <a:p/>
        </p:txBody>
      </p:sp>
      <p:sp>
        <p:nvSpPr>
          <p:cNvPr id="15" name="Google Shape;15;p3"/>
          <p:cNvSpPr txBox="1"/>
          <p:nvPr>
            <p:ph idx="1" type="body"/>
          </p:nvPr>
        </p:nvSpPr>
        <p:spPr>
          <a:xfrm>
            <a:off x="311700" y="619075"/>
            <a:ext cx="8520600" cy="3416400"/>
          </a:xfrm>
          <a:prstGeom prst="rect">
            <a:avLst/>
          </a:prstGeom>
          <a:noFill/>
          <a:ln>
            <a:noFill/>
          </a:ln>
        </p:spPr>
        <p:txBody>
          <a:bodyPr anchorCtr="0" anchor="t" bIns="91425" lIns="91425" spcFirstLastPara="1" rIns="91425" wrap="square" tIns="91425">
            <a:noAutofit/>
          </a:bodyPr>
          <a:lstStyle>
            <a:lvl1pPr indent="-330200" lvl="0" marL="457200" algn="l">
              <a:lnSpc>
                <a:spcPct val="115000"/>
              </a:lnSpc>
              <a:spcBef>
                <a:spcPts val="0"/>
              </a:spcBef>
              <a:spcAft>
                <a:spcPts val="0"/>
              </a:spcAft>
              <a:buClr>
                <a:srgbClr val="666666"/>
              </a:buClr>
              <a:buSzPts val="1600"/>
              <a:buChar char="●"/>
              <a:defRPr sz="1600">
                <a:solidFill>
                  <a:srgbClr val="666666"/>
                </a:solidFill>
              </a:defRPr>
            </a:lvl1pPr>
            <a:lvl2pPr indent="-292100" lvl="1" marL="914400" algn="l">
              <a:lnSpc>
                <a:spcPct val="115000"/>
              </a:lnSpc>
              <a:spcBef>
                <a:spcPts val="1600"/>
              </a:spcBef>
              <a:spcAft>
                <a:spcPts val="0"/>
              </a:spcAft>
              <a:buClr>
                <a:srgbClr val="666666"/>
              </a:buClr>
              <a:buSzPts val="1000"/>
              <a:buChar char="○"/>
              <a:defRPr>
                <a:solidFill>
                  <a:srgbClr val="666666"/>
                </a:solidFill>
              </a:defRPr>
            </a:lvl2pPr>
            <a:lvl3pPr indent="-292100" lvl="2" marL="1371600" algn="l">
              <a:lnSpc>
                <a:spcPct val="115000"/>
              </a:lnSpc>
              <a:spcBef>
                <a:spcPts val="1600"/>
              </a:spcBef>
              <a:spcAft>
                <a:spcPts val="0"/>
              </a:spcAft>
              <a:buClr>
                <a:srgbClr val="666666"/>
              </a:buClr>
              <a:buSzPts val="1000"/>
              <a:buChar char="■"/>
              <a:defRPr>
                <a:solidFill>
                  <a:srgbClr val="666666"/>
                </a:solidFill>
              </a:defRPr>
            </a:lvl3pPr>
            <a:lvl4pPr indent="-292100" lvl="3" marL="1828800" algn="l">
              <a:lnSpc>
                <a:spcPct val="115000"/>
              </a:lnSpc>
              <a:spcBef>
                <a:spcPts val="1600"/>
              </a:spcBef>
              <a:spcAft>
                <a:spcPts val="0"/>
              </a:spcAft>
              <a:buClr>
                <a:srgbClr val="666666"/>
              </a:buClr>
              <a:buSzPts val="1000"/>
              <a:buChar char="●"/>
              <a:defRPr>
                <a:solidFill>
                  <a:srgbClr val="666666"/>
                </a:solidFill>
              </a:defRPr>
            </a:lvl4pPr>
            <a:lvl5pPr indent="-292100" lvl="4" marL="2286000" algn="l">
              <a:lnSpc>
                <a:spcPct val="115000"/>
              </a:lnSpc>
              <a:spcBef>
                <a:spcPts val="1600"/>
              </a:spcBef>
              <a:spcAft>
                <a:spcPts val="0"/>
              </a:spcAft>
              <a:buClr>
                <a:srgbClr val="666666"/>
              </a:buClr>
              <a:buSzPts val="1000"/>
              <a:buChar char="○"/>
              <a:defRPr>
                <a:solidFill>
                  <a:srgbClr val="666666"/>
                </a:solidFill>
              </a:defRPr>
            </a:lvl5pPr>
            <a:lvl6pPr indent="-292100" lvl="5" marL="2743200" algn="l">
              <a:lnSpc>
                <a:spcPct val="115000"/>
              </a:lnSpc>
              <a:spcBef>
                <a:spcPts val="1600"/>
              </a:spcBef>
              <a:spcAft>
                <a:spcPts val="0"/>
              </a:spcAft>
              <a:buClr>
                <a:srgbClr val="666666"/>
              </a:buClr>
              <a:buSzPts val="1000"/>
              <a:buChar char="■"/>
              <a:defRPr>
                <a:solidFill>
                  <a:srgbClr val="666666"/>
                </a:solidFill>
              </a:defRPr>
            </a:lvl6pPr>
            <a:lvl7pPr indent="-292100" lvl="6" marL="3200400" algn="l">
              <a:lnSpc>
                <a:spcPct val="115000"/>
              </a:lnSpc>
              <a:spcBef>
                <a:spcPts val="1600"/>
              </a:spcBef>
              <a:spcAft>
                <a:spcPts val="0"/>
              </a:spcAft>
              <a:buClr>
                <a:srgbClr val="666666"/>
              </a:buClr>
              <a:buSzPts val="1000"/>
              <a:buChar char="●"/>
              <a:defRPr>
                <a:solidFill>
                  <a:srgbClr val="666666"/>
                </a:solidFill>
              </a:defRPr>
            </a:lvl7pPr>
            <a:lvl8pPr indent="-292100" lvl="7" marL="3657600" algn="l">
              <a:lnSpc>
                <a:spcPct val="115000"/>
              </a:lnSpc>
              <a:spcBef>
                <a:spcPts val="1600"/>
              </a:spcBef>
              <a:spcAft>
                <a:spcPts val="0"/>
              </a:spcAft>
              <a:buClr>
                <a:srgbClr val="666666"/>
              </a:buClr>
              <a:buSzPts val="1000"/>
              <a:buChar char="○"/>
              <a:defRPr>
                <a:solidFill>
                  <a:srgbClr val="666666"/>
                </a:solidFill>
              </a:defRPr>
            </a:lvl8pPr>
            <a:lvl9pPr indent="-292100" lvl="8" marL="4114800" algn="l">
              <a:lnSpc>
                <a:spcPct val="115000"/>
              </a:lnSpc>
              <a:spcBef>
                <a:spcPts val="1600"/>
              </a:spcBef>
              <a:spcAft>
                <a:spcPts val="1600"/>
              </a:spcAft>
              <a:buClr>
                <a:srgbClr val="666666"/>
              </a:buClr>
              <a:buSzPts val="1000"/>
              <a:buChar char="■"/>
              <a:defRPr>
                <a:solidFill>
                  <a:srgbClr val="666666"/>
                </a:solidFill>
              </a:defRPr>
            </a:lvl9pPr>
          </a:lstStyle>
          <a:p/>
        </p:txBody>
      </p:sp>
      <p:sp>
        <p:nvSpPr>
          <p:cNvPr id="16" name="Google Shape;16;p3"/>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4"/>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dpis a hlavní část">
  <p:cSld name="TITLE_AND_BODY_1">
    <p:spTree>
      <p:nvGrpSpPr>
        <p:cNvPr id="20" name="Shape 20"/>
        <p:cNvGrpSpPr/>
        <p:nvPr/>
      </p:nvGrpSpPr>
      <p:grpSpPr>
        <a:xfrm>
          <a:off x="0" y="0"/>
          <a:ext cx="0" cy="0"/>
          <a:chOff x="0" y="0"/>
          <a:chExt cx="0" cy="0"/>
        </a:xfrm>
      </p:grpSpPr>
      <p:sp>
        <p:nvSpPr>
          <p:cNvPr id="21" name="Google Shape;21;p5"/>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Font typeface="Montserrat"/>
              <a:buNone/>
              <a:defRPr b="1">
                <a:latin typeface="Montserrat"/>
                <a:ea typeface="Montserrat"/>
                <a:cs typeface="Montserrat"/>
                <a:sym typeface="Montserrat"/>
              </a:defRPr>
            </a:lvl1pPr>
            <a:lvl2pPr lvl="1" algn="l">
              <a:lnSpc>
                <a:spcPct val="100000"/>
              </a:lnSpc>
              <a:spcBef>
                <a:spcPts val="0"/>
              </a:spcBef>
              <a:spcAft>
                <a:spcPts val="0"/>
              </a:spcAft>
              <a:buClr>
                <a:srgbClr val="666666"/>
              </a:buClr>
              <a:buSzPts val="2400"/>
              <a:buNone/>
              <a:defRPr>
                <a:solidFill>
                  <a:srgbClr val="666666"/>
                </a:solidFill>
              </a:defRPr>
            </a:lvl2pPr>
            <a:lvl3pPr lvl="2" algn="l">
              <a:lnSpc>
                <a:spcPct val="100000"/>
              </a:lnSpc>
              <a:spcBef>
                <a:spcPts val="0"/>
              </a:spcBef>
              <a:spcAft>
                <a:spcPts val="0"/>
              </a:spcAft>
              <a:buClr>
                <a:srgbClr val="666666"/>
              </a:buClr>
              <a:buSzPts val="2400"/>
              <a:buNone/>
              <a:defRPr>
                <a:solidFill>
                  <a:srgbClr val="666666"/>
                </a:solidFill>
              </a:defRPr>
            </a:lvl3pPr>
            <a:lvl4pPr lvl="3" algn="l">
              <a:lnSpc>
                <a:spcPct val="100000"/>
              </a:lnSpc>
              <a:spcBef>
                <a:spcPts val="0"/>
              </a:spcBef>
              <a:spcAft>
                <a:spcPts val="0"/>
              </a:spcAft>
              <a:buClr>
                <a:srgbClr val="666666"/>
              </a:buClr>
              <a:buSzPts val="2400"/>
              <a:buNone/>
              <a:defRPr>
                <a:solidFill>
                  <a:srgbClr val="666666"/>
                </a:solidFill>
              </a:defRPr>
            </a:lvl4pPr>
            <a:lvl5pPr lvl="4" algn="l">
              <a:lnSpc>
                <a:spcPct val="100000"/>
              </a:lnSpc>
              <a:spcBef>
                <a:spcPts val="0"/>
              </a:spcBef>
              <a:spcAft>
                <a:spcPts val="0"/>
              </a:spcAft>
              <a:buClr>
                <a:srgbClr val="666666"/>
              </a:buClr>
              <a:buSzPts val="2400"/>
              <a:buNone/>
              <a:defRPr>
                <a:solidFill>
                  <a:srgbClr val="666666"/>
                </a:solidFill>
              </a:defRPr>
            </a:lvl5pPr>
            <a:lvl6pPr lvl="5" algn="l">
              <a:lnSpc>
                <a:spcPct val="100000"/>
              </a:lnSpc>
              <a:spcBef>
                <a:spcPts val="0"/>
              </a:spcBef>
              <a:spcAft>
                <a:spcPts val="0"/>
              </a:spcAft>
              <a:buClr>
                <a:srgbClr val="666666"/>
              </a:buClr>
              <a:buSzPts val="2400"/>
              <a:buNone/>
              <a:defRPr>
                <a:solidFill>
                  <a:srgbClr val="666666"/>
                </a:solidFill>
              </a:defRPr>
            </a:lvl6pPr>
            <a:lvl7pPr lvl="6" algn="l">
              <a:lnSpc>
                <a:spcPct val="100000"/>
              </a:lnSpc>
              <a:spcBef>
                <a:spcPts val="0"/>
              </a:spcBef>
              <a:spcAft>
                <a:spcPts val="0"/>
              </a:spcAft>
              <a:buClr>
                <a:srgbClr val="666666"/>
              </a:buClr>
              <a:buSzPts val="2400"/>
              <a:buNone/>
              <a:defRPr>
                <a:solidFill>
                  <a:srgbClr val="666666"/>
                </a:solidFill>
              </a:defRPr>
            </a:lvl7pPr>
            <a:lvl8pPr lvl="7" algn="l">
              <a:lnSpc>
                <a:spcPct val="100000"/>
              </a:lnSpc>
              <a:spcBef>
                <a:spcPts val="0"/>
              </a:spcBef>
              <a:spcAft>
                <a:spcPts val="0"/>
              </a:spcAft>
              <a:buClr>
                <a:srgbClr val="666666"/>
              </a:buClr>
              <a:buSzPts val="2400"/>
              <a:buNone/>
              <a:defRPr>
                <a:solidFill>
                  <a:srgbClr val="666666"/>
                </a:solidFill>
              </a:defRPr>
            </a:lvl8pPr>
            <a:lvl9pPr lvl="8" algn="l">
              <a:lnSpc>
                <a:spcPct val="100000"/>
              </a:lnSpc>
              <a:spcBef>
                <a:spcPts val="0"/>
              </a:spcBef>
              <a:spcAft>
                <a:spcPts val="0"/>
              </a:spcAft>
              <a:buClr>
                <a:srgbClr val="666666"/>
              </a:buClr>
              <a:buSzPts val="2400"/>
              <a:buNone/>
              <a:defRPr>
                <a:solidFill>
                  <a:srgbClr val="666666"/>
                </a:solidFill>
              </a:defRPr>
            </a:lvl9pPr>
          </a:lstStyle>
          <a:p/>
        </p:txBody>
      </p:sp>
      <p:sp>
        <p:nvSpPr>
          <p:cNvPr id="22" name="Google Shape;22;p5"/>
          <p:cNvSpPr txBox="1"/>
          <p:nvPr>
            <p:ph idx="1" type="body"/>
          </p:nvPr>
        </p:nvSpPr>
        <p:spPr>
          <a:xfrm>
            <a:off x="311700" y="923875"/>
            <a:ext cx="4930500" cy="1797000"/>
          </a:xfrm>
          <a:prstGeom prst="rect">
            <a:avLst/>
          </a:prstGeom>
          <a:noFill/>
          <a:ln>
            <a:noFill/>
          </a:ln>
        </p:spPr>
        <p:txBody>
          <a:bodyPr anchorCtr="0" anchor="t" bIns="91425" lIns="91425" spcFirstLastPara="1" rIns="91425" wrap="square" tIns="91425">
            <a:noAutofit/>
          </a:bodyPr>
          <a:lstStyle>
            <a:lvl1pPr indent="-330200" lvl="0" marL="457200" algn="l">
              <a:lnSpc>
                <a:spcPct val="115000"/>
              </a:lnSpc>
              <a:spcBef>
                <a:spcPts val="0"/>
              </a:spcBef>
              <a:spcAft>
                <a:spcPts val="0"/>
              </a:spcAft>
              <a:buClr>
                <a:srgbClr val="666666"/>
              </a:buClr>
              <a:buSzPts val="1600"/>
              <a:buChar char="●"/>
              <a:defRPr sz="1600">
                <a:solidFill>
                  <a:srgbClr val="666666"/>
                </a:solidFill>
              </a:defRPr>
            </a:lvl1pPr>
            <a:lvl2pPr indent="-292100" lvl="1" marL="914400" algn="l">
              <a:lnSpc>
                <a:spcPct val="115000"/>
              </a:lnSpc>
              <a:spcBef>
                <a:spcPts val="1600"/>
              </a:spcBef>
              <a:spcAft>
                <a:spcPts val="0"/>
              </a:spcAft>
              <a:buClr>
                <a:srgbClr val="666666"/>
              </a:buClr>
              <a:buSzPts val="1000"/>
              <a:buChar char="○"/>
              <a:defRPr>
                <a:solidFill>
                  <a:srgbClr val="666666"/>
                </a:solidFill>
              </a:defRPr>
            </a:lvl2pPr>
            <a:lvl3pPr indent="-292100" lvl="2" marL="1371600" algn="l">
              <a:lnSpc>
                <a:spcPct val="115000"/>
              </a:lnSpc>
              <a:spcBef>
                <a:spcPts val="1600"/>
              </a:spcBef>
              <a:spcAft>
                <a:spcPts val="0"/>
              </a:spcAft>
              <a:buClr>
                <a:srgbClr val="666666"/>
              </a:buClr>
              <a:buSzPts val="1000"/>
              <a:buChar char="■"/>
              <a:defRPr>
                <a:solidFill>
                  <a:srgbClr val="666666"/>
                </a:solidFill>
              </a:defRPr>
            </a:lvl3pPr>
            <a:lvl4pPr indent="-292100" lvl="3" marL="1828800" algn="l">
              <a:lnSpc>
                <a:spcPct val="115000"/>
              </a:lnSpc>
              <a:spcBef>
                <a:spcPts val="1600"/>
              </a:spcBef>
              <a:spcAft>
                <a:spcPts val="0"/>
              </a:spcAft>
              <a:buClr>
                <a:srgbClr val="666666"/>
              </a:buClr>
              <a:buSzPts val="1000"/>
              <a:buChar char="●"/>
              <a:defRPr>
                <a:solidFill>
                  <a:srgbClr val="666666"/>
                </a:solidFill>
              </a:defRPr>
            </a:lvl4pPr>
            <a:lvl5pPr indent="-292100" lvl="4" marL="2286000" algn="l">
              <a:lnSpc>
                <a:spcPct val="115000"/>
              </a:lnSpc>
              <a:spcBef>
                <a:spcPts val="1600"/>
              </a:spcBef>
              <a:spcAft>
                <a:spcPts val="0"/>
              </a:spcAft>
              <a:buClr>
                <a:srgbClr val="666666"/>
              </a:buClr>
              <a:buSzPts val="1000"/>
              <a:buChar char="○"/>
              <a:defRPr>
                <a:solidFill>
                  <a:srgbClr val="666666"/>
                </a:solidFill>
              </a:defRPr>
            </a:lvl5pPr>
            <a:lvl6pPr indent="-292100" lvl="5" marL="2743200" algn="l">
              <a:lnSpc>
                <a:spcPct val="115000"/>
              </a:lnSpc>
              <a:spcBef>
                <a:spcPts val="1600"/>
              </a:spcBef>
              <a:spcAft>
                <a:spcPts val="0"/>
              </a:spcAft>
              <a:buClr>
                <a:srgbClr val="666666"/>
              </a:buClr>
              <a:buSzPts val="1000"/>
              <a:buChar char="■"/>
              <a:defRPr>
                <a:solidFill>
                  <a:srgbClr val="666666"/>
                </a:solidFill>
              </a:defRPr>
            </a:lvl6pPr>
            <a:lvl7pPr indent="-292100" lvl="6" marL="3200400" algn="l">
              <a:lnSpc>
                <a:spcPct val="115000"/>
              </a:lnSpc>
              <a:spcBef>
                <a:spcPts val="1600"/>
              </a:spcBef>
              <a:spcAft>
                <a:spcPts val="0"/>
              </a:spcAft>
              <a:buClr>
                <a:srgbClr val="666666"/>
              </a:buClr>
              <a:buSzPts val="1000"/>
              <a:buChar char="●"/>
              <a:defRPr>
                <a:solidFill>
                  <a:srgbClr val="666666"/>
                </a:solidFill>
              </a:defRPr>
            </a:lvl7pPr>
            <a:lvl8pPr indent="-292100" lvl="7" marL="3657600" algn="l">
              <a:lnSpc>
                <a:spcPct val="115000"/>
              </a:lnSpc>
              <a:spcBef>
                <a:spcPts val="1600"/>
              </a:spcBef>
              <a:spcAft>
                <a:spcPts val="0"/>
              </a:spcAft>
              <a:buClr>
                <a:srgbClr val="666666"/>
              </a:buClr>
              <a:buSzPts val="1000"/>
              <a:buChar char="○"/>
              <a:defRPr>
                <a:solidFill>
                  <a:srgbClr val="666666"/>
                </a:solidFill>
              </a:defRPr>
            </a:lvl8pPr>
            <a:lvl9pPr indent="-292100" lvl="8" marL="4114800" algn="l">
              <a:lnSpc>
                <a:spcPct val="115000"/>
              </a:lnSpc>
              <a:spcBef>
                <a:spcPts val="1600"/>
              </a:spcBef>
              <a:spcAft>
                <a:spcPts val="1600"/>
              </a:spcAft>
              <a:buClr>
                <a:srgbClr val="666666"/>
              </a:buClr>
              <a:buSzPts val="1000"/>
              <a:buChar char="■"/>
              <a:defRPr>
                <a:solidFill>
                  <a:srgbClr val="666666"/>
                </a:solidFill>
              </a:defRPr>
            </a:lvl9pPr>
          </a:lstStyle>
          <a:p/>
        </p:txBody>
      </p:sp>
      <p:sp>
        <p:nvSpPr>
          <p:cNvPr id="23" name="Google Shape;23;p5"/>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
        <p:nvSpPr>
          <p:cNvPr id="24" name="Google Shape;24;p5"/>
          <p:cNvSpPr txBox="1"/>
          <p:nvPr>
            <p:ph idx="2" type="subTitle"/>
          </p:nvPr>
        </p:nvSpPr>
        <p:spPr>
          <a:xfrm>
            <a:off x="235500" y="470750"/>
            <a:ext cx="5808900" cy="5985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600"/>
              <a:buNone/>
              <a:defRPr b="1">
                <a:latin typeface="Montserrat"/>
                <a:ea typeface="Montserrat"/>
                <a:cs typeface="Montserrat"/>
                <a:sym typeface="Montserrat"/>
              </a:defRPr>
            </a:lvl1pPr>
            <a:lvl2pPr lvl="1" algn="l">
              <a:lnSpc>
                <a:spcPct val="115000"/>
              </a:lnSpc>
              <a:spcBef>
                <a:spcPts val="1600"/>
              </a:spcBef>
              <a:spcAft>
                <a:spcPts val="0"/>
              </a:spcAft>
              <a:buSzPts val="1000"/>
              <a:buNone/>
              <a:defRPr/>
            </a:lvl2pPr>
            <a:lvl3pPr lvl="2" algn="l">
              <a:lnSpc>
                <a:spcPct val="115000"/>
              </a:lnSpc>
              <a:spcBef>
                <a:spcPts val="1600"/>
              </a:spcBef>
              <a:spcAft>
                <a:spcPts val="0"/>
              </a:spcAft>
              <a:buSzPts val="1000"/>
              <a:buNone/>
              <a:defRPr/>
            </a:lvl3pPr>
            <a:lvl4pPr lvl="3" algn="l">
              <a:lnSpc>
                <a:spcPct val="115000"/>
              </a:lnSpc>
              <a:spcBef>
                <a:spcPts val="1600"/>
              </a:spcBef>
              <a:spcAft>
                <a:spcPts val="0"/>
              </a:spcAft>
              <a:buSzPts val="1000"/>
              <a:buNone/>
              <a:defRPr/>
            </a:lvl4pPr>
            <a:lvl5pPr lvl="4" algn="l">
              <a:lnSpc>
                <a:spcPct val="115000"/>
              </a:lnSpc>
              <a:spcBef>
                <a:spcPts val="1600"/>
              </a:spcBef>
              <a:spcAft>
                <a:spcPts val="0"/>
              </a:spcAft>
              <a:buSzPts val="1000"/>
              <a:buNone/>
              <a:defRPr/>
            </a:lvl5pPr>
            <a:lvl6pPr lvl="5" algn="l">
              <a:lnSpc>
                <a:spcPct val="115000"/>
              </a:lnSpc>
              <a:spcBef>
                <a:spcPts val="1600"/>
              </a:spcBef>
              <a:spcAft>
                <a:spcPts val="0"/>
              </a:spcAft>
              <a:buSzPts val="1000"/>
              <a:buNone/>
              <a:defRPr/>
            </a:lvl6pPr>
            <a:lvl7pPr lvl="6" algn="l">
              <a:lnSpc>
                <a:spcPct val="115000"/>
              </a:lnSpc>
              <a:spcBef>
                <a:spcPts val="1600"/>
              </a:spcBef>
              <a:spcAft>
                <a:spcPts val="0"/>
              </a:spcAft>
              <a:buSzPts val="1000"/>
              <a:buNone/>
              <a:defRPr/>
            </a:lvl7pPr>
            <a:lvl8pPr lvl="7" algn="l">
              <a:lnSpc>
                <a:spcPct val="115000"/>
              </a:lnSpc>
              <a:spcBef>
                <a:spcPts val="1600"/>
              </a:spcBef>
              <a:spcAft>
                <a:spcPts val="0"/>
              </a:spcAft>
              <a:buSzPts val="1000"/>
              <a:buNone/>
              <a:defRPr/>
            </a:lvl8pPr>
            <a:lvl9pPr lvl="8" algn="l">
              <a:lnSpc>
                <a:spcPct val="115000"/>
              </a:lnSpc>
              <a:spcBef>
                <a:spcPts val="1600"/>
              </a:spcBef>
              <a:spcAft>
                <a:spcPts val="1600"/>
              </a:spcAft>
              <a:buSzPts val="1000"/>
              <a:buNone/>
              <a:defRPr/>
            </a:lvl9pPr>
          </a:lstStyle>
          <a:p/>
        </p:txBody>
      </p:sp>
      <p:sp>
        <p:nvSpPr>
          <p:cNvPr id="25" name="Google Shape;25;p5"/>
          <p:cNvSpPr txBox="1"/>
          <p:nvPr/>
        </p:nvSpPr>
        <p:spPr>
          <a:xfrm>
            <a:off x="235500" y="4935473"/>
            <a:ext cx="792204" cy="153888"/>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400"/>
              <a:buFont typeface="Arial"/>
              <a:buNone/>
            </a:pPr>
            <a:r>
              <a:rPr b="0" i="0" lang="cs-CZ" sz="400" u="none" cap="none" strike="noStrike">
                <a:solidFill>
                  <a:srgbClr val="999999"/>
                </a:solidFill>
                <a:latin typeface="Montserrat Medium"/>
                <a:ea typeface="Montserrat Medium"/>
                <a:cs typeface="Montserrat Medium"/>
                <a:sym typeface="Montserrat Medium"/>
              </a:rPr>
              <a:t>TFE 2021 Radek Soukup</a:t>
            </a:r>
            <a:endParaRPr b="0" i="0" sz="400" u="none" cap="none" strike="noStrike">
              <a:solidFill>
                <a:srgbClr val="999999"/>
              </a:solidFill>
              <a:latin typeface="Montserrat Medium"/>
              <a:ea typeface="Montserrat Medium"/>
              <a:cs typeface="Montserrat Medium"/>
              <a:sym typeface="Montserrat Medium"/>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ávěrečný slide">
  <p:cSld name="SECTION_HEADER_1">
    <p:spTree>
      <p:nvGrpSpPr>
        <p:cNvPr id="26" name="Shape 26"/>
        <p:cNvGrpSpPr/>
        <p:nvPr/>
      </p:nvGrpSpPr>
      <p:grpSpPr>
        <a:xfrm>
          <a:off x="0" y="0"/>
          <a:ext cx="0" cy="0"/>
          <a:chOff x="0" y="0"/>
          <a:chExt cx="0" cy="0"/>
        </a:xfrm>
      </p:grpSpPr>
      <p:sp>
        <p:nvSpPr>
          <p:cNvPr id="27" name="Google Shape;27;p6"/>
          <p:cNvSpPr txBox="1"/>
          <p:nvPr>
            <p:ph type="title"/>
          </p:nvPr>
        </p:nvSpPr>
        <p:spPr>
          <a:xfrm>
            <a:off x="311700" y="206910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8" name="Google Shape;28;p6"/>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
        <p:nvSpPr>
          <p:cNvPr id="29" name="Google Shape;29;p6"/>
          <p:cNvSpPr txBox="1"/>
          <p:nvPr>
            <p:ph idx="1" type="subTitle"/>
          </p:nvPr>
        </p:nvSpPr>
        <p:spPr>
          <a:xfrm>
            <a:off x="1962850" y="3325275"/>
            <a:ext cx="5218200" cy="438900"/>
          </a:xfrm>
          <a:prstGeom prst="rect">
            <a:avLst/>
          </a:prstGeom>
          <a:noFill/>
          <a:ln>
            <a:noFill/>
          </a:ln>
        </p:spPr>
        <p:txBody>
          <a:bodyPr anchorCtr="0" anchor="t" bIns="91425" lIns="91425" spcFirstLastPara="1" rIns="91425" wrap="square" tIns="91425">
            <a:noAutofit/>
          </a:bodyPr>
          <a:lstStyle>
            <a:lvl1pPr lvl="0" algn="ctr">
              <a:lnSpc>
                <a:spcPct val="115000"/>
              </a:lnSpc>
              <a:spcBef>
                <a:spcPts val="0"/>
              </a:spcBef>
              <a:spcAft>
                <a:spcPts val="0"/>
              </a:spcAft>
              <a:buSzPts val="1600"/>
              <a:buNone/>
              <a:defRPr/>
            </a:lvl1pPr>
            <a:lvl2pPr lvl="1" algn="l">
              <a:lnSpc>
                <a:spcPct val="115000"/>
              </a:lnSpc>
              <a:spcBef>
                <a:spcPts val="1600"/>
              </a:spcBef>
              <a:spcAft>
                <a:spcPts val="0"/>
              </a:spcAft>
              <a:buSzPts val="1000"/>
              <a:buNone/>
              <a:defRPr/>
            </a:lvl2pPr>
            <a:lvl3pPr lvl="2" algn="l">
              <a:lnSpc>
                <a:spcPct val="115000"/>
              </a:lnSpc>
              <a:spcBef>
                <a:spcPts val="1600"/>
              </a:spcBef>
              <a:spcAft>
                <a:spcPts val="0"/>
              </a:spcAft>
              <a:buSzPts val="1000"/>
              <a:buNone/>
              <a:defRPr/>
            </a:lvl3pPr>
            <a:lvl4pPr lvl="3" algn="l">
              <a:lnSpc>
                <a:spcPct val="115000"/>
              </a:lnSpc>
              <a:spcBef>
                <a:spcPts val="1600"/>
              </a:spcBef>
              <a:spcAft>
                <a:spcPts val="0"/>
              </a:spcAft>
              <a:buSzPts val="1000"/>
              <a:buNone/>
              <a:defRPr/>
            </a:lvl4pPr>
            <a:lvl5pPr lvl="4" algn="l">
              <a:lnSpc>
                <a:spcPct val="115000"/>
              </a:lnSpc>
              <a:spcBef>
                <a:spcPts val="1600"/>
              </a:spcBef>
              <a:spcAft>
                <a:spcPts val="0"/>
              </a:spcAft>
              <a:buSzPts val="1000"/>
              <a:buNone/>
              <a:defRPr/>
            </a:lvl5pPr>
            <a:lvl6pPr lvl="5" algn="l">
              <a:lnSpc>
                <a:spcPct val="115000"/>
              </a:lnSpc>
              <a:spcBef>
                <a:spcPts val="1600"/>
              </a:spcBef>
              <a:spcAft>
                <a:spcPts val="0"/>
              </a:spcAft>
              <a:buSzPts val="1000"/>
              <a:buNone/>
              <a:defRPr/>
            </a:lvl6pPr>
            <a:lvl7pPr lvl="6" algn="l">
              <a:lnSpc>
                <a:spcPct val="115000"/>
              </a:lnSpc>
              <a:spcBef>
                <a:spcPts val="1600"/>
              </a:spcBef>
              <a:spcAft>
                <a:spcPts val="0"/>
              </a:spcAft>
              <a:buSzPts val="1000"/>
              <a:buNone/>
              <a:defRPr/>
            </a:lvl7pPr>
            <a:lvl8pPr lvl="7" algn="l">
              <a:lnSpc>
                <a:spcPct val="115000"/>
              </a:lnSpc>
              <a:spcBef>
                <a:spcPts val="1600"/>
              </a:spcBef>
              <a:spcAft>
                <a:spcPts val="0"/>
              </a:spcAft>
              <a:buSzPts val="1000"/>
              <a:buNone/>
              <a:defRPr/>
            </a:lvl8pPr>
            <a:lvl9pPr lvl="8" algn="l">
              <a:lnSpc>
                <a:spcPct val="115000"/>
              </a:lnSpc>
              <a:spcBef>
                <a:spcPts val="1600"/>
              </a:spcBef>
              <a:spcAft>
                <a:spcPts val="1600"/>
              </a:spcAft>
              <a:buSzPts val="10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7"/>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p:txBody>
      </p:sp>
      <p:sp>
        <p:nvSpPr>
          <p:cNvPr id="32" name="Google Shape;32;p7"/>
          <p:cNvSpPr txBox="1"/>
          <p:nvPr>
            <p:ph idx="1" type="body"/>
          </p:nvPr>
        </p:nvSpPr>
        <p:spPr>
          <a:xfrm>
            <a:off x="311700" y="9238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3" name="Google Shape;33;p7"/>
          <p:cNvSpPr txBox="1"/>
          <p:nvPr>
            <p:ph idx="2" type="body"/>
          </p:nvPr>
        </p:nvSpPr>
        <p:spPr>
          <a:xfrm>
            <a:off x="4832400" y="9238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34" name="Google Shape;34;p7"/>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
        <p:nvSpPr>
          <p:cNvPr id="35" name="Google Shape;35;p7"/>
          <p:cNvSpPr txBox="1"/>
          <p:nvPr>
            <p:ph idx="3" type="subTitle"/>
          </p:nvPr>
        </p:nvSpPr>
        <p:spPr>
          <a:xfrm>
            <a:off x="235500" y="470750"/>
            <a:ext cx="5808900" cy="598500"/>
          </a:xfrm>
          <a:prstGeom prst="rect">
            <a:avLst/>
          </a:prstGeom>
          <a:noFill/>
          <a:ln>
            <a:noFill/>
          </a:ln>
        </p:spPr>
        <p:txBody>
          <a:bodyPr anchorCtr="0" anchor="t" bIns="91425" lIns="91425" spcFirstLastPara="1" rIns="91425" wrap="square" tIns="91425">
            <a:noAutofit/>
          </a:bodyPr>
          <a:lstStyle>
            <a:lvl1pPr lvl="0" algn="l">
              <a:lnSpc>
                <a:spcPct val="115000"/>
              </a:lnSpc>
              <a:spcBef>
                <a:spcPts val="0"/>
              </a:spcBef>
              <a:spcAft>
                <a:spcPts val="0"/>
              </a:spcAft>
              <a:buSzPts val="1600"/>
              <a:buNone/>
              <a:defRPr b="1">
                <a:latin typeface="Montserrat"/>
                <a:ea typeface="Montserrat"/>
                <a:cs typeface="Montserrat"/>
                <a:sym typeface="Montserrat"/>
              </a:defRPr>
            </a:lvl1pPr>
            <a:lvl2pPr lvl="1" algn="l">
              <a:lnSpc>
                <a:spcPct val="115000"/>
              </a:lnSpc>
              <a:spcBef>
                <a:spcPts val="1600"/>
              </a:spcBef>
              <a:spcAft>
                <a:spcPts val="0"/>
              </a:spcAft>
              <a:buSzPts val="1000"/>
              <a:buNone/>
              <a:defRPr/>
            </a:lvl2pPr>
            <a:lvl3pPr lvl="2" algn="l">
              <a:lnSpc>
                <a:spcPct val="115000"/>
              </a:lnSpc>
              <a:spcBef>
                <a:spcPts val="1600"/>
              </a:spcBef>
              <a:spcAft>
                <a:spcPts val="0"/>
              </a:spcAft>
              <a:buSzPts val="1000"/>
              <a:buNone/>
              <a:defRPr/>
            </a:lvl3pPr>
            <a:lvl4pPr lvl="3" algn="l">
              <a:lnSpc>
                <a:spcPct val="115000"/>
              </a:lnSpc>
              <a:spcBef>
                <a:spcPts val="1600"/>
              </a:spcBef>
              <a:spcAft>
                <a:spcPts val="0"/>
              </a:spcAft>
              <a:buSzPts val="1000"/>
              <a:buNone/>
              <a:defRPr/>
            </a:lvl4pPr>
            <a:lvl5pPr lvl="4" algn="l">
              <a:lnSpc>
                <a:spcPct val="115000"/>
              </a:lnSpc>
              <a:spcBef>
                <a:spcPts val="1600"/>
              </a:spcBef>
              <a:spcAft>
                <a:spcPts val="0"/>
              </a:spcAft>
              <a:buSzPts val="1000"/>
              <a:buNone/>
              <a:defRPr/>
            </a:lvl5pPr>
            <a:lvl6pPr lvl="5" algn="l">
              <a:lnSpc>
                <a:spcPct val="115000"/>
              </a:lnSpc>
              <a:spcBef>
                <a:spcPts val="1600"/>
              </a:spcBef>
              <a:spcAft>
                <a:spcPts val="0"/>
              </a:spcAft>
              <a:buSzPts val="1000"/>
              <a:buNone/>
              <a:defRPr/>
            </a:lvl6pPr>
            <a:lvl7pPr lvl="6" algn="l">
              <a:lnSpc>
                <a:spcPct val="115000"/>
              </a:lnSpc>
              <a:spcBef>
                <a:spcPts val="1600"/>
              </a:spcBef>
              <a:spcAft>
                <a:spcPts val="0"/>
              </a:spcAft>
              <a:buSzPts val="1000"/>
              <a:buNone/>
              <a:defRPr/>
            </a:lvl7pPr>
            <a:lvl8pPr lvl="7" algn="l">
              <a:lnSpc>
                <a:spcPct val="115000"/>
              </a:lnSpc>
              <a:spcBef>
                <a:spcPts val="1600"/>
              </a:spcBef>
              <a:spcAft>
                <a:spcPts val="0"/>
              </a:spcAft>
              <a:buSzPts val="1000"/>
              <a:buNone/>
              <a:defRPr/>
            </a:lvl8pPr>
            <a:lvl9pPr lvl="8" algn="l">
              <a:lnSpc>
                <a:spcPct val="115000"/>
              </a:lnSpc>
              <a:spcBef>
                <a:spcPts val="1600"/>
              </a:spcBef>
              <a:spcAft>
                <a:spcPts val="1600"/>
              </a:spcAft>
              <a:buSzPts val="10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 name="Shape 36"/>
        <p:cNvGrpSpPr/>
        <p:nvPr/>
      </p:nvGrpSpPr>
      <p:grpSpPr>
        <a:xfrm>
          <a:off x="0" y="0"/>
          <a:ext cx="0" cy="0"/>
          <a:chOff x="0" y="0"/>
          <a:chExt cx="0" cy="0"/>
        </a:xfrm>
      </p:grpSpPr>
      <p:sp>
        <p:nvSpPr>
          <p:cNvPr id="37" name="Google Shape;37;p8"/>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2400"/>
              <a:buNone/>
              <a:defRPr/>
            </a:lvl2pPr>
            <a:lvl3pPr lvl="2" algn="l">
              <a:lnSpc>
                <a:spcPct val="100000"/>
              </a:lnSpc>
              <a:spcBef>
                <a:spcPts val="0"/>
              </a:spcBef>
              <a:spcAft>
                <a:spcPts val="0"/>
              </a:spcAft>
              <a:buSzPts val="2400"/>
              <a:buNone/>
              <a:defRPr/>
            </a:lvl3pPr>
            <a:lvl4pPr lvl="3" algn="l">
              <a:lnSpc>
                <a:spcPct val="100000"/>
              </a:lnSpc>
              <a:spcBef>
                <a:spcPts val="0"/>
              </a:spcBef>
              <a:spcAft>
                <a:spcPts val="0"/>
              </a:spcAft>
              <a:buSzPts val="2400"/>
              <a:buNone/>
              <a:defRPr/>
            </a:lvl4pPr>
            <a:lvl5pPr lvl="4" algn="l">
              <a:lnSpc>
                <a:spcPct val="100000"/>
              </a:lnSpc>
              <a:spcBef>
                <a:spcPts val="0"/>
              </a:spcBef>
              <a:spcAft>
                <a:spcPts val="0"/>
              </a:spcAft>
              <a:buSzPts val="2400"/>
              <a:buNone/>
              <a:defRPr/>
            </a:lvl5pPr>
            <a:lvl6pPr lvl="5" algn="l">
              <a:lnSpc>
                <a:spcPct val="100000"/>
              </a:lnSpc>
              <a:spcBef>
                <a:spcPts val="0"/>
              </a:spcBef>
              <a:spcAft>
                <a:spcPts val="0"/>
              </a:spcAft>
              <a:buSzPts val="2400"/>
              <a:buNone/>
              <a:defRPr/>
            </a:lvl6pPr>
            <a:lvl7pPr lvl="6" algn="l">
              <a:lnSpc>
                <a:spcPct val="100000"/>
              </a:lnSpc>
              <a:spcBef>
                <a:spcPts val="0"/>
              </a:spcBef>
              <a:spcAft>
                <a:spcPts val="0"/>
              </a:spcAft>
              <a:buSzPts val="2400"/>
              <a:buNone/>
              <a:defRPr/>
            </a:lvl7pPr>
            <a:lvl8pPr lvl="7" algn="l">
              <a:lnSpc>
                <a:spcPct val="100000"/>
              </a:lnSpc>
              <a:spcBef>
                <a:spcPts val="0"/>
              </a:spcBef>
              <a:spcAft>
                <a:spcPts val="0"/>
              </a:spcAft>
              <a:buSzPts val="2400"/>
              <a:buNone/>
              <a:defRPr/>
            </a:lvl8pPr>
            <a:lvl9pPr lvl="8" algn="l">
              <a:lnSpc>
                <a:spcPct val="100000"/>
              </a:lnSpc>
              <a:spcBef>
                <a:spcPts val="0"/>
              </a:spcBef>
              <a:spcAft>
                <a:spcPts val="0"/>
              </a:spcAft>
              <a:buSzPts val="2400"/>
              <a:buNone/>
              <a:defRPr/>
            </a:lvl9pPr>
          </a:lstStyle>
          <a:p/>
        </p:txBody>
      </p:sp>
      <p:sp>
        <p:nvSpPr>
          <p:cNvPr id="38" name="Google Shape;38;p8"/>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9" name="Shape 39"/>
        <p:cNvGrpSpPr/>
        <p:nvPr/>
      </p:nvGrpSpPr>
      <p:grpSpPr>
        <a:xfrm>
          <a:off x="0" y="0"/>
          <a:ext cx="0" cy="0"/>
          <a:chOff x="0" y="0"/>
          <a:chExt cx="0" cy="0"/>
        </a:xfrm>
      </p:grpSpPr>
      <p:sp>
        <p:nvSpPr>
          <p:cNvPr id="40" name="Google Shape;40;p9"/>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600"/>
              <a:buNone/>
              <a:defRPr sz="3600"/>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p:txBody>
      </p:sp>
      <p:sp>
        <p:nvSpPr>
          <p:cNvPr id="41" name="Google Shape;41;p9"/>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1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 name="Google Shape;44;p1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5" name="Google Shape;45;p1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6" name="Google Shape;46;p1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30200" lvl="0" marL="457200" algn="l">
              <a:lnSpc>
                <a:spcPct val="115000"/>
              </a:lnSpc>
              <a:spcBef>
                <a:spcPts val="0"/>
              </a:spcBef>
              <a:spcAft>
                <a:spcPts val="0"/>
              </a:spcAft>
              <a:buSzPts val="1600"/>
              <a:buChar char="❏"/>
              <a:defRPr/>
            </a:lvl1pPr>
            <a:lvl2pPr indent="-292100" lvl="1" marL="914400" algn="l">
              <a:lnSpc>
                <a:spcPct val="115000"/>
              </a:lnSpc>
              <a:spcBef>
                <a:spcPts val="1600"/>
              </a:spcBef>
              <a:spcAft>
                <a:spcPts val="0"/>
              </a:spcAft>
              <a:buSzPts val="1000"/>
              <a:buChar char="❏"/>
              <a:defRPr/>
            </a:lvl2pPr>
            <a:lvl3pPr indent="-292100" lvl="2" marL="1371600" algn="l">
              <a:lnSpc>
                <a:spcPct val="115000"/>
              </a:lnSpc>
              <a:spcBef>
                <a:spcPts val="1600"/>
              </a:spcBef>
              <a:spcAft>
                <a:spcPts val="0"/>
              </a:spcAft>
              <a:buSzPts val="1000"/>
              <a:buChar char="❏"/>
              <a:defRPr/>
            </a:lvl3pPr>
            <a:lvl4pPr indent="-292100" lvl="3" marL="1828800" algn="l">
              <a:lnSpc>
                <a:spcPct val="115000"/>
              </a:lnSpc>
              <a:spcBef>
                <a:spcPts val="1600"/>
              </a:spcBef>
              <a:spcAft>
                <a:spcPts val="0"/>
              </a:spcAft>
              <a:buSzPts val="1000"/>
              <a:buChar char="❏"/>
              <a:defRPr/>
            </a:lvl4pPr>
            <a:lvl5pPr indent="-292100" lvl="4" marL="2286000" algn="l">
              <a:lnSpc>
                <a:spcPct val="115000"/>
              </a:lnSpc>
              <a:spcBef>
                <a:spcPts val="1600"/>
              </a:spcBef>
              <a:spcAft>
                <a:spcPts val="0"/>
              </a:spcAft>
              <a:buSzPts val="1000"/>
              <a:buChar char="❏"/>
              <a:defRPr/>
            </a:lvl5pPr>
            <a:lvl6pPr indent="-292100" lvl="5" marL="2743200" algn="l">
              <a:lnSpc>
                <a:spcPct val="115000"/>
              </a:lnSpc>
              <a:spcBef>
                <a:spcPts val="1600"/>
              </a:spcBef>
              <a:spcAft>
                <a:spcPts val="0"/>
              </a:spcAft>
              <a:buSzPts val="1000"/>
              <a:buChar char="❏"/>
              <a:defRPr/>
            </a:lvl6pPr>
            <a:lvl7pPr indent="-292100" lvl="6" marL="3200400" algn="l">
              <a:lnSpc>
                <a:spcPct val="115000"/>
              </a:lnSpc>
              <a:spcBef>
                <a:spcPts val="1600"/>
              </a:spcBef>
              <a:spcAft>
                <a:spcPts val="0"/>
              </a:spcAft>
              <a:buSzPts val="1000"/>
              <a:buChar char="❏"/>
              <a:defRPr/>
            </a:lvl7pPr>
            <a:lvl8pPr indent="-292100" lvl="7" marL="3657600" algn="l">
              <a:lnSpc>
                <a:spcPct val="115000"/>
              </a:lnSpc>
              <a:spcBef>
                <a:spcPts val="1600"/>
              </a:spcBef>
              <a:spcAft>
                <a:spcPts val="0"/>
              </a:spcAft>
              <a:buSzPts val="1000"/>
              <a:buChar char="❏"/>
              <a:defRPr/>
            </a:lvl8pPr>
            <a:lvl9pPr indent="-292100" lvl="8" marL="4114800" algn="l">
              <a:lnSpc>
                <a:spcPct val="115000"/>
              </a:lnSpc>
              <a:spcBef>
                <a:spcPts val="1600"/>
              </a:spcBef>
              <a:spcAft>
                <a:spcPts val="1600"/>
              </a:spcAft>
              <a:buSzPts val="1000"/>
              <a:buChar char="❏"/>
              <a:defRPr/>
            </a:lvl9pPr>
          </a:lstStyle>
          <a:p/>
        </p:txBody>
      </p:sp>
      <p:sp>
        <p:nvSpPr>
          <p:cNvPr id="47" name="Google Shape;47;p10"/>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1"/>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600"/>
              <a:buNone/>
              <a:defRPr/>
            </a:lvl1pPr>
          </a:lstStyle>
          <a:p/>
        </p:txBody>
      </p:sp>
      <p:sp>
        <p:nvSpPr>
          <p:cNvPr id="50" name="Google Shape;50;p1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1" name="Shape 51"/>
        <p:cNvGrpSpPr/>
        <p:nvPr/>
      </p:nvGrpSpPr>
      <p:grpSpPr>
        <a:xfrm>
          <a:off x="0" y="0"/>
          <a:ext cx="0" cy="0"/>
          <a:chOff x="0" y="0"/>
          <a:chExt cx="0" cy="0"/>
        </a:xfrm>
      </p:grpSpPr>
      <p:sp>
        <p:nvSpPr>
          <p:cNvPr id="52" name="Google Shape;52;p12"/>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35500" y="-12175"/>
            <a:ext cx="85206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1C4587"/>
              </a:buClr>
              <a:buSzPts val="2400"/>
              <a:buFont typeface="Montserrat"/>
              <a:buNone/>
              <a:defRPr b="1" i="0" sz="2400" u="none" cap="none" strike="noStrike">
                <a:solidFill>
                  <a:srgbClr val="1C4587"/>
                </a:solidFill>
                <a:latin typeface="Montserrat"/>
                <a:ea typeface="Montserrat"/>
                <a:cs typeface="Montserrat"/>
                <a:sym typeface="Montserrat"/>
              </a:defRPr>
            </a:lvl1pPr>
            <a:lvl2pPr lvl="1"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2pPr>
            <a:lvl3pPr lvl="2"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3pPr>
            <a:lvl4pPr lvl="3"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4pPr>
            <a:lvl5pPr lvl="4"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5pPr>
            <a:lvl6pPr lvl="5"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6pPr>
            <a:lvl7pPr lvl="6"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7pPr>
            <a:lvl8pPr lvl="7"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8pPr>
            <a:lvl9pPr lvl="8" marR="0" rtl="0" algn="l">
              <a:lnSpc>
                <a:spcPct val="100000"/>
              </a:lnSpc>
              <a:spcBef>
                <a:spcPts val="0"/>
              </a:spcBef>
              <a:spcAft>
                <a:spcPts val="0"/>
              </a:spcAft>
              <a:buClr>
                <a:srgbClr val="666666"/>
              </a:buClr>
              <a:buSzPts val="2400"/>
              <a:buFont typeface="Montserrat Medium"/>
              <a:buNone/>
              <a:defRPr b="0" i="0" sz="2400" u="none" cap="none" strike="noStrike">
                <a:solidFill>
                  <a:srgbClr val="666666"/>
                </a:solidFill>
                <a:latin typeface="Montserrat Medium"/>
                <a:ea typeface="Montserrat Medium"/>
                <a:cs typeface="Montserrat Medium"/>
                <a:sym typeface="Montserrat Medium"/>
              </a:defRPr>
            </a:lvl9pPr>
          </a:lstStyle>
          <a:p/>
        </p:txBody>
      </p:sp>
      <p:sp>
        <p:nvSpPr>
          <p:cNvPr id="7" name="Google Shape;7;p1"/>
          <p:cNvSpPr txBox="1"/>
          <p:nvPr>
            <p:ph idx="1" type="body"/>
          </p:nvPr>
        </p:nvSpPr>
        <p:spPr>
          <a:xfrm>
            <a:off x="311700" y="1000075"/>
            <a:ext cx="8520600" cy="3416400"/>
          </a:xfrm>
          <a:prstGeom prst="rect">
            <a:avLst/>
          </a:prstGeom>
          <a:noFill/>
          <a:ln>
            <a:noFill/>
          </a:ln>
        </p:spPr>
        <p:txBody>
          <a:bodyPr anchorCtr="0" anchor="t" bIns="91425" lIns="91425" spcFirstLastPara="1" rIns="91425" wrap="square" tIns="91425">
            <a:noAutofit/>
          </a:bodyPr>
          <a:lstStyle>
            <a:lvl1pPr indent="-330200" lvl="0" marL="457200" marR="0" rtl="0" algn="l">
              <a:lnSpc>
                <a:spcPct val="115000"/>
              </a:lnSpc>
              <a:spcBef>
                <a:spcPts val="0"/>
              </a:spcBef>
              <a:spcAft>
                <a:spcPts val="0"/>
              </a:spcAft>
              <a:buClr>
                <a:srgbClr val="666666"/>
              </a:buClr>
              <a:buSzPts val="1600"/>
              <a:buFont typeface="Montserrat Medium"/>
              <a:buChar char="❏"/>
              <a:defRPr b="0" i="0" sz="1600" u="none" cap="none" strike="noStrike">
                <a:solidFill>
                  <a:srgbClr val="666666"/>
                </a:solidFill>
                <a:latin typeface="Montserrat Medium"/>
                <a:ea typeface="Montserrat Medium"/>
                <a:cs typeface="Montserrat Medium"/>
                <a:sym typeface="Montserrat Medium"/>
              </a:defRPr>
            </a:lvl1pPr>
            <a:lvl2pPr indent="-292100" lvl="1" marL="914400" marR="0" rtl="0" algn="l">
              <a:lnSpc>
                <a:spcPct val="115000"/>
              </a:lnSpc>
              <a:spcBef>
                <a:spcPts val="1600"/>
              </a:spcBef>
              <a:spcAft>
                <a:spcPts val="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2pPr>
            <a:lvl3pPr indent="-292100" lvl="2" marL="1371600" marR="0" rtl="0" algn="l">
              <a:lnSpc>
                <a:spcPct val="115000"/>
              </a:lnSpc>
              <a:spcBef>
                <a:spcPts val="1600"/>
              </a:spcBef>
              <a:spcAft>
                <a:spcPts val="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3pPr>
            <a:lvl4pPr indent="-292100" lvl="3" marL="1828800" marR="0" rtl="0" algn="l">
              <a:lnSpc>
                <a:spcPct val="115000"/>
              </a:lnSpc>
              <a:spcBef>
                <a:spcPts val="1600"/>
              </a:spcBef>
              <a:spcAft>
                <a:spcPts val="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4pPr>
            <a:lvl5pPr indent="-292100" lvl="4" marL="2286000" marR="0" rtl="0" algn="l">
              <a:lnSpc>
                <a:spcPct val="115000"/>
              </a:lnSpc>
              <a:spcBef>
                <a:spcPts val="1600"/>
              </a:spcBef>
              <a:spcAft>
                <a:spcPts val="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5pPr>
            <a:lvl6pPr indent="-292100" lvl="5" marL="2743200" marR="0" rtl="0" algn="l">
              <a:lnSpc>
                <a:spcPct val="115000"/>
              </a:lnSpc>
              <a:spcBef>
                <a:spcPts val="1600"/>
              </a:spcBef>
              <a:spcAft>
                <a:spcPts val="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6pPr>
            <a:lvl7pPr indent="-292100" lvl="6" marL="3200400" marR="0" rtl="0" algn="l">
              <a:lnSpc>
                <a:spcPct val="115000"/>
              </a:lnSpc>
              <a:spcBef>
                <a:spcPts val="1600"/>
              </a:spcBef>
              <a:spcAft>
                <a:spcPts val="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7pPr>
            <a:lvl8pPr indent="-292100" lvl="7" marL="3657600" marR="0" rtl="0" algn="l">
              <a:lnSpc>
                <a:spcPct val="115000"/>
              </a:lnSpc>
              <a:spcBef>
                <a:spcPts val="1600"/>
              </a:spcBef>
              <a:spcAft>
                <a:spcPts val="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8pPr>
            <a:lvl9pPr indent="-292100" lvl="8" marL="4114800" marR="0" rtl="0" algn="l">
              <a:lnSpc>
                <a:spcPct val="115000"/>
              </a:lnSpc>
              <a:spcBef>
                <a:spcPts val="1600"/>
              </a:spcBef>
              <a:spcAft>
                <a:spcPts val="1600"/>
              </a:spcAft>
              <a:buClr>
                <a:srgbClr val="666666"/>
              </a:buClr>
              <a:buSzPts val="1000"/>
              <a:buFont typeface="Montserrat Medium"/>
              <a:buChar char="❏"/>
              <a:defRPr b="0" i="0" sz="1400" u="none" cap="none" strike="noStrike">
                <a:solidFill>
                  <a:srgbClr val="666666"/>
                </a:solidFill>
                <a:latin typeface="Montserrat Medium"/>
                <a:ea typeface="Montserrat Medium"/>
                <a:cs typeface="Montserrat Medium"/>
                <a:sym typeface="Montserrat Medium"/>
              </a:defRPr>
            </a:lvl9pPr>
          </a:lstStyle>
          <a:p/>
        </p:txBody>
      </p:sp>
      <p:sp>
        <p:nvSpPr>
          <p:cNvPr id="8" name="Google Shape;8;p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1pPr>
            <a:lvl2pPr indent="0" lvl="1"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2pPr>
            <a:lvl3pPr indent="0" lvl="2"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3pPr>
            <a:lvl4pPr indent="0" lvl="3"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4pPr>
            <a:lvl5pPr indent="0" lvl="4"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5pPr>
            <a:lvl6pPr indent="0" lvl="5"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6pPr>
            <a:lvl7pPr indent="0" lvl="6"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7pPr>
            <a:lvl8pPr indent="0" lvl="7"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8pPr>
            <a:lvl9pPr indent="0" lvl="8" marL="0" marR="0" rtl="0" algn="r">
              <a:lnSpc>
                <a:spcPct val="100000"/>
              </a:lnSpc>
              <a:spcBef>
                <a:spcPts val="0"/>
              </a:spcBef>
              <a:spcAft>
                <a:spcPts val="0"/>
              </a:spcAft>
              <a:buClr>
                <a:srgbClr val="000000"/>
              </a:buClr>
              <a:buSzPts val="600"/>
              <a:buFont typeface="Arial"/>
              <a:buNone/>
              <a:defRPr b="0" i="0" sz="600" u="none" cap="none" strike="noStrike">
                <a:solidFill>
                  <a:srgbClr val="999999"/>
                </a:solidFill>
                <a:latin typeface="Montserrat Medium"/>
                <a:ea typeface="Montserrat Medium"/>
                <a:cs typeface="Montserrat Medium"/>
                <a:sym typeface="Montserrat Medium"/>
              </a:defRPr>
            </a:lvl9pPr>
          </a:lstStyle>
          <a:p>
            <a:pPr indent="0" lvl="0" marL="0" rtl="0" algn="r">
              <a:spcBef>
                <a:spcPts val="0"/>
              </a:spcBef>
              <a:spcAft>
                <a:spcPts val="0"/>
              </a:spcAft>
              <a:buNone/>
            </a:pPr>
            <a:fld id="{00000000-1234-1234-1234-123412341234}" type="slidenum">
              <a:rPr lang="cs-CZ"/>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0.png"/><Relationship Id="rId9"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9.png"/><Relationship Id="rId8"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9.jpg"/><Relationship Id="rId4"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3.png"/><Relationship Id="rId8"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20.png"/><Relationship Id="rId4" Type="http://schemas.openxmlformats.org/officeDocument/2006/relationships/image" Target="../media/image24.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25.jpg"/><Relationship Id="rId4" Type="http://schemas.openxmlformats.org/officeDocument/2006/relationships/image" Target="../media/image27.jpg"/><Relationship Id="rId5" Type="http://schemas.openxmlformats.org/officeDocument/2006/relationships/image" Target="../media/image22.jpg"/><Relationship Id="rId6" Type="http://schemas.openxmlformats.org/officeDocument/2006/relationships/image" Target="../media/image23.jpg"/><Relationship Id="rId7" Type="http://schemas.openxmlformats.org/officeDocument/2006/relationships/image" Target="../media/image2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36.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33.jp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3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31.jpg"/><Relationship Id="rId4" Type="http://schemas.openxmlformats.org/officeDocument/2006/relationships/image" Target="../media/image3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3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39.pn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40.png"/><Relationship Id="rId4" Type="http://schemas.openxmlformats.org/officeDocument/2006/relationships/image" Target="../media/image42.jpg"/><Relationship Id="rId5" Type="http://schemas.openxmlformats.org/officeDocument/2006/relationships/image" Target="../media/image43.png"/><Relationship Id="rId6"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45.png"/><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5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4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50.png"/><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52.png"/><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54.jpg"/><Relationship Id="rId4" Type="http://schemas.openxmlformats.org/officeDocument/2006/relationships/image" Target="../media/image56.png"/><Relationship Id="rId5" Type="http://schemas.openxmlformats.org/officeDocument/2006/relationships/image" Target="../media/image47.png"/><Relationship Id="rId6" Type="http://schemas.openxmlformats.org/officeDocument/2006/relationships/image" Target="../media/image5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5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57.png"/><Relationship Id="rId4" Type="http://schemas.openxmlformats.org/officeDocument/2006/relationships/image" Target="../media/image5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6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6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6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 Id="rId3" Type="http://schemas.openxmlformats.org/officeDocument/2006/relationships/image" Target="../media/image60.png"/><Relationship Id="rId4" Type="http://schemas.openxmlformats.org/officeDocument/2006/relationships/hyperlink" Target="mailto:rsoukup@ket.zcu.cz" TargetMode="External"/><Relationship Id="rId5" Type="http://schemas.openxmlformats.org/officeDocument/2006/relationships/image" Target="../media/image62.png"/><Relationship Id="rId6" Type="http://schemas.openxmlformats.org/officeDocument/2006/relationships/image" Target="../media/image63.png"/><Relationship Id="rId7" Type="http://schemas.openxmlformats.org/officeDocument/2006/relationships/image" Target="../media/image6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p13"/>
          <p:cNvSpPr txBox="1"/>
          <p:nvPr>
            <p:ph type="ctrTitle"/>
          </p:nvPr>
        </p:nvSpPr>
        <p:spPr>
          <a:xfrm>
            <a:off x="311700" y="418600"/>
            <a:ext cx="8520600" cy="3136200"/>
          </a:xfrm>
          <a:prstGeom prst="rect">
            <a:avLst/>
          </a:prstGeom>
          <a:no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3600"/>
              <a:buNone/>
            </a:pPr>
            <a:r>
              <a:t/>
            </a:r>
            <a:endParaRPr sz="4800">
              <a:solidFill>
                <a:srgbClr val="1C4587"/>
              </a:solidFill>
            </a:endParaRPr>
          </a:p>
          <a:p>
            <a:pPr indent="0" lvl="0" marL="0" rtl="0" algn="ctr">
              <a:lnSpc>
                <a:spcPct val="115000"/>
              </a:lnSpc>
              <a:spcBef>
                <a:spcPts val="0"/>
              </a:spcBef>
              <a:spcAft>
                <a:spcPts val="0"/>
              </a:spcAft>
              <a:buSzPts val="3600"/>
              <a:buNone/>
            </a:pPr>
            <a:r>
              <a:rPr lang="cs-CZ" sz="2400">
                <a:solidFill>
                  <a:srgbClr val="1C4587"/>
                </a:solidFill>
              </a:rPr>
              <a:t>Technologie pro Flexibilní Elektroniku</a:t>
            </a:r>
            <a:endParaRPr sz="4800">
              <a:solidFill>
                <a:srgbClr val="1C4587"/>
              </a:solidFill>
            </a:endParaRPr>
          </a:p>
          <a:p>
            <a:pPr indent="0" lvl="0" marL="0" rtl="0" algn="ctr">
              <a:lnSpc>
                <a:spcPct val="100000"/>
              </a:lnSpc>
              <a:spcBef>
                <a:spcPts val="0"/>
              </a:spcBef>
              <a:spcAft>
                <a:spcPts val="0"/>
              </a:spcAft>
              <a:buSzPts val="3600"/>
              <a:buNone/>
            </a:pPr>
            <a:r>
              <a:rPr lang="cs-CZ" sz="4800">
                <a:solidFill>
                  <a:srgbClr val="1C4587"/>
                </a:solidFill>
              </a:rPr>
              <a:t>KET / TFE</a:t>
            </a:r>
            <a:endParaRPr sz="4800">
              <a:solidFill>
                <a:srgbClr val="1C4587"/>
              </a:solidFill>
            </a:endParaRPr>
          </a:p>
          <a:p>
            <a:pPr indent="0" lvl="0" marL="0" rtl="0" algn="ctr">
              <a:lnSpc>
                <a:spcPct val="100000"/>
              </a:lnSpc>
              <a:spcBef>
                <a:spcPts val="0"/>
              </a:spcBef>
              <a:spcAft>
                <a:spcPts val="0"/>
              </a:spcAft>
              <a:buSzPts val="3600"/>
              <a:buNone/>
            </a:pPr>
            <a:r>
              <a:t/>
            </a:r>
            <a:endParaRPr sz="2000"/>
          </a:p>
          <a:p>
            <a:pPr indent="0" lvl="0" marL="0" rtl="0" algn="ctr">
              <a:lnSpc>
                <a:spcPct val="100000"/>
              </a:lnSpc>
              <a:spcBef>
                <a:spcPts val="0"/>
              </a:spcBef>
              <a:spcAft>
                <a:spcPts val="0"/>
              </a:spcAft>
              <a:buSzPts val="3600"/>
              <a:buNone/>
            </a:pPr>
            <a:r>
              <a:rPr lang="cs-CZ" sz="7000"/>
              <a:t>Přednáška 8</a:t>
            </a:r>
            <a:endParaRPr sz="7000"/>
          </a:p>
          <a:p>
            <a:pPr indent="0" lvl="0" marL="0" rtl="0" algn="ctr">
              <a:lnSpc>
                <a:spcPct val="100000"/>
              </a:lnSpc>
              <a:spcBef>
                <a:spcPts val="0"/>
              </a:spcBef>
              <a:spcAft>
                <a:spcPts val="0"/>
              </a:spcAft>
              <a:buSzPts val="3600"/>
              <a:buNone/>
            </a:pPr>
            <a:r>
              <a:t/>
            </a:r>
            <a:endParaRPr sz="2000"/>
          </a:p>
        </p:txBody>
      </p:sp>
      <p:sp>
        <p:nvSpPr>
          <p:cNvPr id="58" name="Google Shape;58;p13"/>
          <p:cNvSpPr txBox="1"/>
          <p:nvPr>
            <p:ph idx="1" type="subTitle"/>
          </p:nvPr>
        </p:nvSpPr>
        <p:spPr>
          <a:xfrm>
            <a:off x="311700" y="3672325"/>
            <a:ext cx="8520600" cy="792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SzPts val="2400"/>
              <a:buNone/>
            </a:pPr>
            <a:r>
              <a:rPr b="1" lang="cs-CZ">
                <a:latin typeface="Montserrat"/>
                <a:ea typeface="Montserrat"/>
                <a:cs typeface="Montserrat"/>
                <a:sym typeface="Montserrat"/>
              </a:rPr>
              <a:t>Lineární vodivé textilie – část 2</a:t>
            </a:r>
            <a:endParaRPr/>
          </a:p>
          <a:p>
            <a:pPr indent="0" lvl="0" marL="0" rtl="0" algn="ctr">
              <a:lnSpc>
                <a:spcPct val="115000"/>
              </a:lnSpc>
              <a:spcBef>
                <a:spcPts val="0"/>
              </a:spcBef>
              <a:spcAft>
                <a:spcPts val="0"/>
              </a:spcAft>
              <a:buSzPts val="2400"/>
              <a:buNone/>
            </a:pPr>
            <a:r>
              <a:rPr lang="cs-CZ" sz="1800"/>
              <a:t>Radek Soukup</a:t>
            </a:r>
            <a:endParaRPr sz="1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ph type="title"/>
          </p:nvPr>
        </p:nvSpPr>
        <p:spPr>
          <a:xfrm>
            <a:off x="174540" y="125534"/>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2400"/>
              <a:buNone/>
            </a:pPr>
            <a:r>
              <a:rPr lang="cs-CZ"/>
              <a:t>Obsah přednášky</a:t>
            </a:r>
            <a:endParaRPr b="1">
              <a:latin typeface="Montserrat"/>
              <a:ea typeface="Montserrat"/>
              <a:cs typeface="Montserrat"/>
              <a:sym typeface="Montserrat"/>
            </a:endParaRPr>
          </a:p>
        </p:txBody>
      </p:sp>
      <p:sp>
        <p:nvSpPr>
          <p:cNvPr id="64" name="Google Shape;64;p14"/>
          <p:cNvSpPr txBox="1"/>
          <p:nvPr>
            <p:ph idx="1" type="body"/>
          </p:nvPr>
        </p:nvSpPr>
        <p:spPr>
          <a:xfrm>
            <a:off x="302408" y="740995"/>
            <a:ext cx="8520600" cy="3416400"/>
          </a:xfrm>
          <a:prstGeom prst="rect">
            <a:avLst/>
          </a:prstGeom>
          <a:noFill/>
          <a:ln>
            <a:noFill/>
          </a:ln>
        </p:spPr>
        <p:txBody>
          <a:bodyPr anchorCtr="0" anchor="t" bIns="91425" lIns="91425" spcFirstLastPara="1" rIns="91425" wrap="square" tIns="91425">
            <a:noAutofit/>
          </a:bodyPr>
          <a:lstStyle/>
          <a:p>
            <a:pPr indent="-228600" lvl="0" marL="381000" rtl="0" algn="l">
              <a:lnSpc>
                <a:spcPct val="150000"/>
              </a:lnSpc>
              <a:spcBef>
                <a:spcPts val="0"/>
              </a:spcBef>
              <a:spcAft>
                <a:spcPts val="0"/>
              </a:spcAft>
              <a:buSzPts val="1200"/>
              <a:buAutoNum type="arabicPeriod"/>
            </a:pPr>
            <a:r>
              <a:rPr b="1" lang="cs-CZ" sz="1200">
                <a:latin typeface="Montserrat"/>
                <a:ea typeface="Montserrat"/>
                <a:cs typeface="Montserrat"/>
                <a:sym typeface="Montserrat"/>
              </a:rPr>
              <a:t>Vodivé lineární textilie – nitě pokračování</a:t>
            </a:r>
            <a:endParaRPr b="1" sz="1200">
              <a:latin typeface="Montserrat"/>
              <a:ea typeface="Montserrat"/>
              <a:cs typeface="Montserrat"/>
              <a:sym typeface="Montserrat"/>
            </a:endParaRPr>
          </a:p>
          <a:p>
            <a:pPr indent="0" lvl="0" marL="152400" rtl="0" algn="l">
              <a:lnSpc>
                <a:spcPct val="150000"/>
              </a:lnSpc>
              <a:spcBef>
                <a:spcPts val="0"/>
              </a:spcBef>
              <a:spcAft>
                <a:spcPts val="0"/>
              </a:spcAft>
              <a:buSzPts val="1200"/>
              <a:buNone/>
            </a:pPr>
            <a:r>
              <a:rPr b="1" lang="cs-CZ" sz="1200">
                <a:latin typeface="Montserrat"/>
                <a:ea typeface="Montserrat"/>
                <a:cs typeface="Montserrat"/>
                <a:sym typeface="Montserrat"/>
              </a:rPr>
              <a:t>	</a:t>
            </a:r>
            <a:r>
              <a:rPr lang="cs-CZ" sz="1200"/>
              <a:t>1.1 Typ 3:   Hybridní vodivé nitě</a:t>
            </a:r>
            <a:endParaRPr/>
          </a:p>
          <a:p>
            <a:pPr indent="0" lvl="0" marL="152400" rtl="0" algn="l">
              <a:lnSpc>
                <a:spcPct val="150000"/>
              </a:lnSpc>
              <a:spcBef>
                <a:spcPts val="0"/>
              </a:spcBef>
              <a:spcAft>
                <a:spcPts val="0"/>
              </a:spcAft>
              <a:buSzPts val="1200"/>
              <a:buNone/>
            </a:pPr>
            <a:r>
              <a:rPr lang="cs-CZ" sz="1200"/>
              <a:t>	1.2 Typ 4:  Kombinované vodivé nitě</a:t>
            </a:r>
            <a:endParaRPr sz="1200"/>
          </a:p>
          <a:p>
            <a:pPr indent="0" lvl="0" marL="152400" rtl="0" algn="l">
              <a:lnSpc>
                <a:spcPct val="150000"/>
              </a:lnSpc>
              <a:spcBef>
                <a:spcPts val="0"/>
              </a:spcBef>
              <a:spcAft>
                <a:spcPts val="0"/>
              </a:spcAft>
              <a:buSzPts val="1200"/>
              <a:buNone/>
            </a:pPr>
            <a:r>
              <a:rPr lang="cs-CZ" sz="1200"/>
              <a:t>	1.3 Typ 5:  Nevodivá příze opředena kovovými mikrodrátky</a:t>
            </a:r>
            <a:endParaRPr sz="1200"/>
          </a:p>
          <a:p>
            <a:pPr indent="0" lvl="0" marL="152400" rtl="0" algn="l">
              <a:lnSpc>
                <a:spcPct val="150000"/>
              </a:lnSpc>
              <a:spcBef>
                <a:spcPts val="0"/>
              </a:spcBef>
              <a:spcAft>
                <a:spcPts val="0"/>
              </a:spcAft>
              <a:buSzPts val="1200"/>
              <a:buNone/>
            </a:pPr>
            <a:r>
              <a:rPr lang="cs-CZ" sz="1200"/>
              <a:t>	1.4 Typ 6:  Polymerní vodivé nitě</a:t>
            </a:r>
            <a:endParaRPr/>
          </a:p>
          <a:p>
            <a:pPr indent="0" lvl="0" marL="152400" rtl="0" algn="l">
              <a:lnSpc>
                <a:spcPct val="150000"/>
              </a:lnSpc>
              <a:spcBef>
                <a:spcPts val="0"/>
              </a:spcBef>
              <a:spcAft>
                <a:spcPts val="0"/>
              </a:spcAft>
              <a:buSzPts val="1200"/>
              <a:buNone/>
            </a:pPr>
            <a:r>
              <a:t/>
            </a:r>
            <a:endParaRPr sz="1200"/>
          </a:p>
          <a:p>
            <a:pPr indent="0" lvl="0" marL="152400" rtl="0" algn="l">
              <a:lnSpc>
                <a:spcPct val="150000"/>
              </a:lnSpc>
              <a:spcBef>
                <a:spcPts val="0"/>
              </a:spcBef>
              <a:spcAft>
                <a:spcPts val="0"/>
              </a:spcAft>
              <a:buSzPts val="1200"/>
              <a:buNone/>
            </a:pPr>
            <a:r>
              <a:t/>
            </a:r>
            <a:endParaRPr sz="1200"/>
          </a:p>
          <a:p>
            <a:pPr indent="0" lvl="0" marL="152400" rtl="0" algn="l">
              <a:lnSpc>
                <a:spcPct val="150000"/>
              </a:lnSpc>
              <a:spcBef>
                <a:spcPts val="0"/>
              </a:spcBef>
              <a:spcAft>
                <a:spcPts val="0"/>
              </a:spcAft>
              <a:buSzPts val="1200"/>
              <a:buNone/>
            </a:pPr>
            <a:r>
              <a:rPr b="1" lang="cs-CZ" sz="1200">
                <a:latin typeface="Montserrat"/>
                <a:ea typeface="Montserrat"/>
                <a:cs typeface="Montserrat"/>
                <a:sym typeface="Montserrat"/>
              </a:rPr>
              <a:t>2. Testování vodivých nití</a:t>
            </a:r>
            <a:endParaRPr b="1" sz="1200">
              <a:latin typeface="Montserrat"/>
              <a:ea typeface="Montserrat"/>
              <a:cs typeface="Montserrat"/>
              <a:sym typeface="Montserrat"/>
            </a:endParaRPr>
          </a:p>
          <a:p>
            <a:pPr indent="0" lvl="0" marL="152400" rtl="0" algn="l">
              <a:lnSpc>
                <a:spcPct val="150000"/>
              </a:lnSpc>
              <a:spcBef>
                <a:spcPts val="0"/>
              </a:spcBef>
              <a:spcAft>
                <a:spcPts val="0"/>
              </a:spcAft>
              <a:buSzPts val="1200"/>
              <a:buNone/>
            </a:pPr>
            <a:r>
              <a:rPr b="1" lang="cs-CZ" sz="1200">
                <a:latin typeface="Montserrat"/>
                <a:ea typeface="Montserrat"/>
                <a:cs typeface="Montserrat"/>
                <a:sym typeface="Montserrat"/>
              </a:rPr>
              <a:t>  	</a:t>
            </a:r>
            <a:r>
              <a:rPr lang="cs-CZ" sz="1200"/>
              <a:t>2.1 Testy údržby oděrem</a:t>
            </a:r>
            <a:endParaRPr sz="1200"/>
          </a:p>
          <a:p>
            <a:pPr indent="0" lvl="1" marL="609600" rtl="0" algn="l">
              <a:lnSpc>
                <a:spcPct val="150000"/>
              </a:lnSpc>
              <a:spcBef>
                <a:spcPts val="0"/>
              </a:spcBef>
              <a:spcAft>
                <a:spcPts val="0"/>
              </a:spcAft>
              <a:buSzPts val="1200"/>
              <a:buNone/>
            </a:pPr>
            <a:r>
              <a:rPr lang="cs-CZ" sz="1200"/>
              <a:t>	2.2 Elektrické testy</a:t>
            </a:r>
            <a:endParaRPr sz="1200"/>
          </a:p>
          <a:p>
            <a:pPr indent="0" lvl="1" marL="609600" rtl="0" algn="l">
              <a:lnSpc>
                <a:spcPct val="150000"/>
              </a:lnSpc>
              <a:spcBef>
                <a:spcPts val="0"/>
              </a:spcBef>
              <a:spcAft>
                <a:spcPts val="0"/>
              </a:spcAft>
              <a:buSzPts val="1200"/>
              <a:buNone/>
            </a:pPr>
            <a:r>
              <a:rPr lang="cs-CZ" sz="1200"/>
              <a:t>	</a:t>
            </a:r>
            <a:endParaRPr sz="1200"/>
          </a:p>
          <a:p>
            <a:pPr indent="0" lvl="0" marL="0" rtl="0" algn="l">
              <a:lnSpc>
                <a:spcPct val="150000"/>
              </a:lnSpc>
              <a:spcBef>
                <a:spcPts val="0"/>
              </a:spcBef>
              <a:spcAft>
                <a:spcPts val="0"/>
              </a:spcAft>
              <a:buSzPts val="1600"/>
              <a:buNone/>
            </a:pPr>
            <a:r>
              <a:t/>
            </a:r>
            <a:endParaRPr sz="1200"/>
          </a:p>
        </p:txBody>
      </p:sp>
      <p:sp>
        <p:nvSpPr>
          <p:cNvPr id="65" name="Google Shape;65;p14"/>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1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lang="cs-CZ"/>
              <a:t>1</a:t>
            </a:r>
            <a:r>
              <a:rPr b="1" lang="cs-CZ">
                <a:solidFill>
                  <a:srgbClr val="1C4587"/>
                </a:solidFill>
                <a:latin typeface="Montserrat"/>
                <a:ea typeface="Montserrat"/>
                <a:cs typeface="Montserrat"/>
                <a:sym typeface="Montserrat"/>
              </a:rPr>
              <a:t>. </a:t>
            </a:r>
            <a:r>
              <a:rPr lang="cs-CZ"/>
              <a:t>Vodivé lineární textilie – nitě pokračování</a:t>
            </a:r>
            <a:endParaRPr b="1">
              <a:solidFill>
                <a:srgbClr val="1C4587"/>
              </a:solidFill>
              <a:latin typeface="Montserrat"/>
              <a:ea typeface="Montserrat"/>
              <a:cs typeface="Montserrat"/>
              <a:sym typeface="Montserrat"/>
            </a:endParaRPr>
          </a:p>
        </p:txBody>
      </p:sp>
      <p:sp>
        <p:nvSpPr>
          <p:cNvPr id="71" name="Google Shape;71;p15"/>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pic>
        <p:nvPicPr>
          <p:cNvPr id="76" name="Google Shape;76;p16"/>
          <p:cNvPicPr preferRelativeResize="0"/>
          <p:nvPr/>
        </p:nvPicPr>
        <p:blipFill rotWithShape="1">
          <a:blip r:embed="rId3">
            <a:alphaModFix/>
          </a:blip>
          <a:srcRect b="0" l="0" r="0" t="0"/>
          <a:stretch/>
        </p:blipFill>
        <p:spPr>
          <a:xfrm>
            <a:off x="153809" y="819170"/>
            <a:ext cx="7530743" cy="3708547"/>
          </a:xfrm>
          <a:prstGeom prst="rect">
            <a:avLst/>
          </a:prstGeom>
          <a:noFill/>
          <a:ln>
            <a:noFill/>
          </a:ln>
        </p:spPr>
      </p:pic>
      <p:sp>
        <p:nvSpPr>
          <p:cNvPr id="77" name="Google Shape;77;p16"/>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78" name="Google Shape;78;p16"/>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1. Typy vodivých přízí a nití </a:t>
            </a:r>
            <a:endParaRPr b="1" i="0" sz="2400" u="none" cap="none" strike="noStrike">
              <a:solidFill>
                <a:srgbClr val="1C4587"/>
              </a:solidFill>
              <a:latin typeface="Montserrat"/>
              <a:ea typeface="Montserrat"/>
              <a:cs typeface="Montserrat"/>
              <a:sym typeface="Montserrat"/>
            </a:endParaRPr>
          </a:p>
        </p:txBody>
      </p:sp>
      <p:sp>
        <p:nvSpPr>
          <p:cNvPr id="79" name="Google Shape;79;p16"/>
          <p:cNvSpPr/>
          <p:nvPr/>
        </p:nvSpPr>
        <p:spPr>
          <a:xfrm>
            <a:off x="1262743" y="950686"/>
            <a:ext cx="6544532" cy="1494971"/>
          </a:xfrm>
          <a:prstGeom prst="roundRect">
            <a:avLst>
              <a:gd fmla="val 16667" name="adj"/>
            </a:avLst>
          </a:prstGeom>
          <a:noFill/>
          <a:ln cap="flat" cmpd="sng" w="25400">
            <a:solidFill>
              <a:srgbClr val="2E75B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0" name="Google Shape;80;p16"/>
          <p:cNvSpPr txBox="1"/>
          <p:nvPr/>
        </p:nvSpPr>
        <p:spPr>
          <a:xfrm>
            <a:off x="7842636" y="1282672"/>
            <a:ext cx="1412044" cy="8309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cs-CZ" sz="1200" u="none" cap="none" strike="noStrike">
                <a:solidFill>
                  <a:srgbClr val="1E4E79"/>
                </a:solidFill>
                <a:latin typeface="Montserrat"/>
                <a:ea typeface="Montserrat"/>
                <a:cs typeface="Montserrat"/>
                <a:sym typeface="Montserrat"/>
              </a:rPr>
              <a:t>Tyto nitě jsme probrali na minulé přednášce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7"/>
          <p:cNvSpPr/>
          <p:nvPr/>
        </p:nvSpPr>
        <p:spPr>
          <a:xfrm>
            <a:off x="153808" y="2286269"/>
            <a:ext cx="5443205" cy="1821157"/>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86" name="Google Shape;86;p17"/>
          <p:cNvSpPr txBox="1"/>
          <p:nvPr/>
        </p:nvSpPr>
        <p:spPr>
          <a:xfrm>
            <a:off x="153809" y="110597"/>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1.1 Typ 3:  Hybridní vodivé nitě</a:t>
            </a:r>
            <a:endParaRPr b="1" i="0" sz="2200" u="none" cap="none" strike="noStrike">
              <a:solidFill>
                <a:srgbClr val="1C4587"/>
              </a:solidFill>
              <a:latin typeface="Montserrat"/>
              <a:ea typeface="Montserrat"/>
              <a:cs typeface="Montserrat"/>
              <a:sym typeface="Montserrat"/>
            </a:endParaRPr>
          </a:p>
        </p:txBody>
      </p:sp>
      <p:sp>
        <p:nvSpPr>
          <p:cNvPr id="87" name="Google Shape;87;p17"/>
          <p:cNvSpPr txBox="1"/>
          <p:nvPr/>
        </p:nvSpPr>
        <p:spPr>
          <a:xfrm>
            <a:off x="-754322" y="683297"/>
            <a:ext cx="6351336" cy="4685898"/>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Nitě seskány z textilních filamentních  vláken a metalických mikrodrátů o průměru 20 µm – 30 µm.</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Syntetická filamentní vlákna jsou nejčastěji PESh multifilová vlákna (14,5 µm), ale mohou být PA i  nehořlavá meta-aramidová nebo elastická vlákna apod.</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Metalické mikrodrátky (postříbřená měď, mosaz, bronz, konstantan, nerez atd. o průměru 20 µm – 30 µm).</a:t>
            </a:r>
            <a:endParaRPr/>
          </a:p>
          <a:p>
            <a:pPr indent="-499427" lvl="2" marL="1436688" marR="0" rtl="0" algn="l">
              <a:lnSpc>
                <a:spcPct val="100000"/>
              </a:lnSpc>
              <a:spcBef>
                <a:spcPts val="600"/>
              </a:spcBef>
              <a:spcAft>
                <a:spcPts val="0"/>
              </a:spcAft>
              <a:buClr>
                <a:srgbClr val="366092"/>
              </a:buClr>
              <a:buSzPts val="360"/>
              <a:buFont typeface="Noto Sans Symbols"/>
              <a:buNone/>
            </a:pPr>
            <a:r>
              <a:t/>
            </a:r>
            <a:endParaRPr b="0" i="0" sz="6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Mechanické vlastnosti nití lze rozdělit na ty, které určuje </a:t>
            </a:r>
            <a:endParaRPr/>
          </a:p>
          <a:p>
            <a:pPr indent="-790575" lvl="2" marL="1704975" marR="0" rtl="0" algn="l">
              <a:lnSpc>
                <a:spcPct val="100000"/>
              </a:lnSpc>
              <a:spcBef>
                <a:spcPts val="600"/>
              </a:spcBef>
              <a:spcAft>
                <a:spcPts val="0"/>
              </a:spcAft>
              <a:buNone/>
            </a:pPr>
            <a:r>
              <a:rPr b="1" i="0" lang="cs-CZ" sz="1300" u="none" cap="none" strike="noStrike">
                <a:solidFill>
                  <a:srgbClr val="1C4587"/>
                </a:solidFill>
                <a:latin typeface="Montserrat Medium"/>
                <a:ea typeface="Montserrat Medium"/>
                <a:cs typeface="Montserrat Medium"/>
                <a:sym typeface="Montserrat Medium"/>
              </a:rPr>
              <a:t>	     </a:t>
            </a:r>
            <a:r>
              <a:rPr b="1" i="0" lang="cs-CZ" sz="1300" u="none" cap="none" strike="noStrike">
                <a:solidFill>
                  <a:srgbClr val="1C4587"/>
                </a:solidFill>
                <a:latin typeface="Montserrat"/>
                <a:ea typeface="Montserrat"/>
                <a:cs typeface="Montserrat"/>
                <a:sym typeface="Montserrat"/>
              </a:rPr>
              <a:t>a) </a:t>
            </a:r>
            <a:r>
              <a:rPr b="0" i="0" lang="cs-CZ" sz="1300" u="none" cap="none" strike="noStrike">
                <a:solidFill>
                  <a:srgbClr val="000000"/>
                </a:solidFill>
                <a:latin typeface="Montserrat Medium"/>
                <a:ea typeface="Montserrat Medium"/>
                <a:cs typeface="Montserrat Medium"/>
                <a:sym typeface="Montserrat Medium"/>
              </a:rPr>
              <a:t>textilní část nitě, která zajišťuje její pevnost (pevnost 20 -50 cN/tex), tažnost za sucha 10-20 %, jemnost nitě)</a:t>
            </a:r>
            <a:endParaRPr/>
          </a:p>
          <a:p>
            <a:pPr indent="-790575" lvl="2" marL="1704975" marR="0" rtl="0" algn="l">
              <a:lnSpc>
                <a:spcPct val="100000"/>
              </a:lnSpc>
              <a:spcBef>
                <a:spcPts val="600"/>
              </a:spcBef>
              <a:spcAft>
                <a:spcPts val="0"/>
              </a:spcAft>
              <a:buNone/>
            </a:pPr>
            <a:r>
              <a:rPr b="0" i="0" lang="cs-CZ" sz="1300" u="none" cap="none" strike="noStrike">
                <a:solidFill>
                  <a:srgbClr val="000000"/>
                </a:solidFill>
                <a:latin typeface="Montserrat Medium"/>
                <a:ea typeface="Montserrat Medium"/>
                <a:cs typeface="Montserrat Medium"/>
                <a:sym typeface="Montserrat Medium"/>
              </a:rPr>
              <a:t>	 </a:t>
            </a:r>
            <a:r>
              <a:rPr b="1" i="0" lang="cs-CZ" sz="1300" u="none" cap="none" strike="noStrike">
                <a:solidFill>
                  <a:srgbClr val="1C4587"/>
                </a:solidFill>
                <a:latin typeface="Montserrat"/>
                <a:ea typeface="Montserrat"/>
                <a:cs typeface="Montserrat"/>
                <a:sym typeface="Montserrat"/>
              </a:rPr>
              <a:t>b)</a:t>
            </a:r>
            <a:r>
              <a:rPr b="0" i="0" lang="cs-CZ" sz="1300" u="none" cap="none" strike="noStrike">
                <a:solidFill>
                  <a:srgbClr val="000000"/>
                </a:solidFill>
                <a:latin typeface="Montserrat Medium"/>
                <a:ea typeface="Montserrat Medium"/>
                <a:cs typeface="Montserrat Medium"/>
                <a:sym typeface="Montserrat Medium"/>
              </a:rPr>
              <a:t> metalické filamenty (tuhost – přizpůsobení se textilii, drsnost – vyšší u drátků, nutné používat jehly se speciálním očkem  s vrstvou </a:t>
            </a:r>
            <a:r>
              <a:rPr b="1" i="0" lang="cs-CZ" sz="1300" u="none" cap="none" strike="noStrike">
                <a:solidFill>
                  <a:srgbClr val="2F5496"/>
                </a:solidFill>
                <a:latin typeface="Montserrat Medium"/>
                <a:ea typeface="Montserrat Medium"/>
                <a:cs typeface="Montserrat Medium"/>
                <a:sym typeface="Montserrat Medium"/>
              </a:rPr>
              <a:t>nitridu titanu </a:t>
            </a:r>
            <a:r>
              <a:rPr b="1" i="0" lang="cs-CZ" sz="1300" u="none" cap="none" strike="noStrike">
                <a:solidFill>
                  <a:srgbClr val="1C4587"/>
                </a:solidFill>
                <a:latin typeface="Montserrat"/>
                <a:ea typeface="Montserrat"/>
                <a:cs typeface="Montserrat"/>
                <a:sym typeface="Montserrat"/>
              </a:rPr>
              <a:t>🢥</a:t>
            </a:r>
            <a:r>
              <a:rPr b="0" i="0" lang="cs-CZ" sz="1300" u="none" cap="none" strike="noStrike">
                <a:solidFill>
                  <a:srgbClr val="000000"/>
                </a:solidFill>
                <a:latin typeface="Montserrat Medium"/>
                <a:ea typeface="Montserrat Medium"/>
                <a:cs typeface="Montserrat Medium"/>
                <a:sym typeface="Montserrat Medium"/>
              </a:rPr>
              <a:t> snížení tření, odolnost v oděru</a:t>
            </a:r>
            <a:endParaRPr/>
          </a:p>
          <a:p>
            <a:pPr indent="-790575" lvl="2" marL="1704975" marR="0" rtl="0" algn="l">
              <a:lnSpc>
                <a:spcPct val="100000"/>
              </a:lnSpc>
              <a:spcBef>
                <a:spcPts val="600"/>
              </a:spcBef>
              <a:spcAft>
                <a:spcPts val="0"/>
              </a:spcAft>
              <a:buNone/>
            </a:pPr>
            <a:r>
              <a:t/>
            </a:r>
            <a:endParaRPr b="0" i="0" sz="6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600"/>
              </a:spcBef>
              <a:spcAft>
                <a:spcPts val="0"/>
              </a:spcAft>
              <a:buClr>
                <a:srgbClr val="366092"/>
              </a:buClr>
              <a:buSzPts val="780"/>
              <a:buFont typeface="Noto Sans Symbols"/>
              <a:buChar char="►"/>
            </a:pPr>
            <a:r>
              <a:rPr b="1" i="0" lang="cs-CZ" sz="1300" u="none" cap="none" strike="noStrike">
                <a:solidFill>
                  <a:srgbClr val="2F5496"/>
                </a:solidFill>
                <a:latin typeface="Montserrat Medium"/>
                <a:ea typeface="Montserrat Medium"/>
                <a:cs typeface="Montserrat Medium"/>
                <a:sym typeface="Montserrat Medium"/>
              </a:rPr>
              <a:t>Složité na výrobu: </a:t>
            </a:r>
            <a:r>
              <a:rPr b="0" i="0" lang="cs-CZ" sz="1300" u="none" cap="none" strike="noStrike">
                <a:solidFill>
                  <a:srgbClr val="000000"/>
                </a:solidFill>
                <a:latin typeface="Montserrat Medium"/>
                <a:ea typeface="Montserrat Medium"/>
                <a:cs typeface="Montserrat Medium"/>
                <a:sym typeface="Montserrat Medium"/>
              </a:rPr>
              <a:t>vodivé vlákna jsou v běžných textiliích brány jako nečistoty (stroje zastavují), trpí průvlaky strojů, smyčkování drátku atd.</a:t>
            </a:r>
            <a:endParaRPr/>
          </a:p>
          <a:p>
            <a:pPr indent="-291464" lvl="2" marL="1257300" marR="0" rtl="0" algn="l">
              <a:lnSpc>
                <a:spcPct val="100000"/>
              </a:lnSpc>
              <a:spcBef>
                <a:spcPts val="600"/>
              </a:spcBef>
              <a:spcAft>
                <a:spcPts val="0"/>
              </a:spcAft>
              <a:buClr>
                <a:srgbClr val="366092"/>
              </a:buClr>
              <a:buSzPts val="810"/>
              <a:buFont typeface="Noto Sans Symbols"/>
              <a:buNone/>
            </a:pPr>
            <a:r>
              <a:t/>
            </a:r>
            <a:endParaRPr b="0" i="0" sz="1350" u="none" cap="none" strike="noStrike">
              <a:solidFill>
                <a:srgbClr val="000000"/>
              </a:solidFill>
              <a:latin typeface="Montserrat Medium"/>
              <a:ea typeface="Montserrat Medium"/>
              <a:cs typeface="Montserrat Medium"/>
              <a:sym typeface="Montserrat Medium"/>
            </a:endParaRPr>
          </a:p>
        </p:txBody>
      </p:sp>
      <p:sp>
        <p:nvSpPr>
          <p:cNvPr id="88" name="Google Shape;88;p17"/>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89" name="Google Shape;89;p17"/>
          <p:cNvSpPr txBox="1"/>
          <p:nvPr/>
        </p:nvSpPr>
        <p:spPr>
          <a:xfrm>
            <a:off x="5768308" y="4451919"/>
            <a:ext cx="3742071"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Pricip seskávání nití (S a Z zákruty).</a:t>
            </a:r>
            <a:endParaRPr b="0" i="0" sz="1000" u="none" cap="none" strike="noStrike">
              <a:solidFill>
                <a:srgbClr val="666666"/>
              </a:solidFill>
              <a:latin typeface="Montserrat Medium"/>
              <a:ea typeface="Montserrat Medium"/>
              <a:cs typeface="Montserrat Medium"/>
              <a:sym typeface="Montserrat Medium"/>
            </a:endParaRPr>
          </a:p>
        </p:txBody>
      </p:sp>
      <p:pic>
        <p:nvPicPr>
          <p:cNvPr id="90" name="Google Shape;90;p17"/>
          <p:cNvPicPr preferRelativeResize="0"/>
          <p:nvPr/>
        </p:nvPicPr>
        <p:blipFill rotWithShape="1">
          <a:blip r:embed="rId3">
            <a:alphaModFix/>
          </a:blip>
          <a:srcRect b="0" l="0" r="0" t="0"/>
          <a:stretch/>
        </p:blipFill>
        <p:spPr>
          <a:xfrm>
            <a:off x="5768308" y="1968111"/>
            <a:ext cx="3329050" cy="2478075"/>
          </a:xfrm>
          <a:prstGeom prst="rect">
            <a:avLst/>
          </a:prstGeom>
          <a:noFill/>
          <a:ln>
            <a:noFill/>
          </a:ln>
        </p:spPr>
      </p:pic>
      <p:pic>
        <p:nvPicPr>
          <p:cNvPr id="91" name="Google Shape;91;p17"/>
          <p:cNvPicPr preferRelativeResize="0"/>
          <p:nvPr/>
        </p:nvPicPr>
        <p:blipFill rotWithShape="1">
          <a:blip r:embed="rId4">
            <a:alphaModFix/>
          </a:blip>
          <a:srcRect b="0" l="12682" r="1087" t="0"/>
          <a:stretch/>
        </p:blipFill>
        <p:spPr>
          <a:xfrm>
            <a:off x="5652656" y="551363"/>
            <a:ext cx="3491344" cy="802527"/>
          </a:xfrm>
          <a:prstGeom prst="rect">
            <a:avLst/>
          </a:prstGeom>
          <a:noFill/>
          <a:ln>
            <a:noFill/>
          </a:ln>
        </p:spPr>
      </p:pic>
      <p:sp>
        <p:nvSpPr>
          <p:cNvPr id="92" name="Google Shape;92;p17"/>
          <p:cNvSpPr txBox="1"/>
          <p:nvPr/>
        </p:nvSpPr>
        <p:spPr>
          <a:xfrm>
            <a:off x="5814950" y="1316325"/>
            <a:ext cx="3329050"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Hybridní šicí nit seskána z: 1) metalických mikrodrátků a 2) filamentních textilních vláken.</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8"/>
          <p:cNvSpPr txBox="1"/>
          <p:nvPr/>
        </p:nvSpPr>
        <p:spPr>
          <a:xfrm>
            <a:off x="163913" y="82805"/>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1.1 Typ 3:  Hybridní vodivé nitě</a:t>
            </a:r>
            <a:endParaRPr b="1" i="0" sz="2200" u="none" cap="none" strike="noStrike">
              <a:solidFill>
                <a:srgbClr val="1C4587"/>
              </a:solidFill>
              <a:latin typeface="Montserrat"/>
              <a:ea typeface="Montserrat"/>
              <a:cs typeface="Montserrat"/>
              <a:sym typeface="Montserrat"/>
            </a:endParaRPr>
          </a:p>
        </p:txBody>
      </p:sp>
      <p:sp>
        <p:nvSpPr>
          <p:cNvPr id="98" name="Google Shape;98;p18"/>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99" name="Google Shape;99;p18"/>
          <p:cNvSpPr txBox="1"/>
          <p:nvPr/>
        </p:nvSpPr>
        <p:spPr>
          <a:xfrm>
            <a:off x="1656034" y="4347216"/>
            <a:ext cx="3742071"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Pricip šití/vyšívání  nití).</a:t>
            </a:r>
            <a:endParaRPr b="0" i="0" sz="1000" u="none" cap="none" strike="noStrike">
              <a:solidFill>
                <a:srgbClr val="666666"/>
              </a:solidFill>
              <a:latin typeface="Montserrat Medium"/>
              <a:ea typeface="Montserrat Medium"/>
              <a:cs typeface="Montserrat Medium"/>
              <a:sym typeface="Montserrat Medium"/>
            </a:endParaRPr>
          </a:p>
        </p:txBody>
      </p:sp>
      <p:pic>
        <p:nvPicPr>
          <p:cNvPr id="100" name="Google Shape;100;p18"/>
          <p:cNvPicPr preferRelativeResize="0"/>
          <p:nvPr/>
        </p:nvPicPr>
        <p:blipFill rotWithShape="1">
          <a:blip r:embed="rId3">
            <a:alphaModFix/>
          </a:blip>
          <a:srcRect b="0" l="0" r="0" t="0"/>
          <a:stretch/>
        </p:blipFill>
        <p:spPr>
          <a:xfrm>
            <a:off x="307588" y="973465"/>
            <a:ext cx="5714716" cy="3212175"/>
          </a:xfrm>
          <a:prstGeom prst="rect">
            <a:avLst/>
          </a:prstGeom>
          <a:noFill/>
          <a:ln>
            <a:noFill/>
          </a:ln>
        </p:spPr>
      </p:pic>
      <p:sp>
        <p:nvSpPr>
          <p:cNvPr id="101" name="Google Shape;101;p18"/>
          <p:cNvSpPr/>
          <p:nvPr/>
        </p:nvSpPr>
        <p:spPr>
          <a:xfrm>
            <a:off x="6234086" y="973466"/>
            <a:ext cx="2677525" cy="2466902"/>
          </a:xfrm>
          <a:prstGeom prst="rect">
            <a:avLst/>
          </a:prstGeom>
          <a:solidFill>
            <a:srgbClr val="DDEAF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02" name="Google Shape;102;p18"/>
          <p:cNvSpPr txBox="1"/>
          <p:nvPr/>
        </p:nvSpPr>
        <p:spPr>
          <a:xfrm>
            <a:off x="6274502" y="1036686"/>
            <a:ext cx="2701916"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cs-CZ" sz="1200" u="none" cap="none" strike="noStrike">
                <a:solidFill>
                  <a:srgbClr val="2E75B5"/>
                </a:solidFill>
                <a:latin typeface="Montserrat Medium"/>
                <a:ea typeface="Montserrat Medium"/>
                <a:cs typeface="Montserrat Medium"/>
                <a:sym typeface="Montserrat Medium"/>
              </a:rPr>
              <a:t>Pořadí textilních technik podle zatížení vodivé nitě</a:t>
            </a:r>
            <a:endParaRPr b="1" i="0" sz="1200" u="none" cap="none" strike="noStrike">
              <a:solidFill>
                <a:srgbClr val="2E75B5"/>
              </a:solidFill>
              <a:latin typeface="Montserrat Medium"/>
              <a:ea typeface="Montserrat Medium"/>
              <a:cs typeface="Montserrat Medium"/>
              <a:sym typeface="Montserrat Medium"/>
            </a:endParaRPr>
          </a:p>
        </p:txBody>
      </p:sp>
      <p:sp>
        <p:nvSpPr>
          <p:cNvPr id="103" name="Google Shape;103;p18"/>
          <p:cNvSpPr txBox="1"/>
          <p:nvPr/>
        </p:nvSpPr>
        <p:spPr>
          <a:xfrm>
            <a:off x="6333437" y="1561571"/>
            <a:ext cx="2154598" cy="1723549"/>
          </a:xfrm>
          <a:prstGeom prst="rect">
            <a:avLst/>
          </a:prstGeom>
          <a:noFill/>
          <a:ln>
            <a:noFill/>
          </a:ln>
        </p:spPr>
        <p:txBody>
          <a:bodyPr anchorCtr="0" anchor="t" bIns="45700" lIns="91425" spcFirstLastPara="1" rIns="91425" wrap="square" tIns="45700">
            <a:spAutoFit/>
          </a:bodyPr>
          <a:lstStyle/>
          <a:p>
            <a:pPr indent="-342900" lvl="0" marL="342900" marR="0" rtl="0" algn="l">
              <a:lnSpc>
                <a:spcPct val="100000"/>
              </a:lnSpc>
              <a:spcBef>
                <a:spcPts val="0"/>
              </a:spcBef>
              <a:spcAft>
                <a:spcPts val="0"/>
              </a:spcAft>
              <a:buClr>
                <a:srgbClr val="000000"/>
              </a:buClr>
              <a:buSzPts val="1200"/>
              <a:buFont typeface="Arial"/>
              <a:buAutoNum type="arabicPeriod"/>
            </a:pPr>
            <a:r>
              <a:rPr b="0" i="0" lang="cs-CZ" sz="1200" u="none" cap="none" strike="noStrike">
                <a:solidFill>
                  <a:srgbClr val="000000"/>
                </a:solidFill>
                <a:latin typeface="Arial"/>
                <a:ea typeface="Arial"/>
                <a:cs typeface="Arial"/>
                <a:sym typeface="Arial"/>
              </a:rPr>
              <a:t>Vyšívání (nejnáročnější) </a:t>
            </a:r>
            <a:endParaRPr/>
          </a:p>
          <a:p>
            <a:pPr indent="-342900" lvl="0" marL="342900" marR="0" rtl="0" algn="l">
              <a:lnSpc>
                <a:spcPct val="100000"/>
              </a:lnSpc>
              <a:spcBef>
                <a:spcPts val="600"/>
              </a:spcBef>
              <a:spcAft>
                <a:spcPts val="0"/>
              </a:spcAft>
              <a:buClr>
                <a:srgbClr val="000000"/>
              </a:buClr>
              <a:buSzPts val="1200"/>
              <a:buFont typeface="Arial"/>
              <a:buAutoNum type="arabicPeriod"/>
            </a:pPr>
            <a:r>
              <a:rPr b="0" i="0" lang="cs-CZ" sz="1200" u="none" cap="none" strike="noStrike">
                <a:solidFill>
                  <a:srgbClr val="000000"/>
                </a:solidFill>
                <a:latin typeface="Arial"/>
                <a:ea typeface="Arial"/>
                <a:cs typeface="Arial"/>
                <a:sym typeface="Arial"/>
              </a:rPr>
              <a:t>Pletení</a:t>
            </a:r>
            <a:endParaRPr/>
          </a:p>
          <a:p>
            <a:pPr indent="-342900" lvl="0" marL="342900" marR="0" rtl="0" algn="l">
              <a:lnSpc>
                <a:spcPct val="100000"/>
              </a:lnSpc>
              <a:spcBef>
                <a:spcPts val="600"/>
              </a:spcBef>
              <a:spcAft>
                <a:spcPts val="0"/>
              </a:spcAft>
              <a:buClr>
                <a:srgbClr val="000000"/>
              </a:buClr>
              <a:buSzPts val="1200"/>
              <a:buFont typeface="Arial"/>
              <a:buAutoNum type="arabicPeriod"/>
            </a:pPr>
            <a:r>
              <a:rPr b="0" i="0" lang="cs-CZ" sz="1200" u="none" cap="none" strike="noStrike">
                <a:solidFill>
                  <a:srgbClr val="000000"/>
                </a:solidFill>
                <a:latin typeface="Arial"/>
                <a:ea typeface="Arial"/>
                <a:cs typeface="Arial"/>
                <a:sym typeface="Arial"/>
              </a:rPr>
              <a:t>Tkaní (vkládání vodivých nití do osnovy)</a:t>
            </a:r>
            <a:endParaRPr/>
          </a:p>
          <a:p>
            <a:pPr indent="-342900" lvl="0" marL="342900" marR="0" rtl="0" algn="l">
              <a:lnSpc>
                <a:spcPct val="100000"/>
              </a:lnSpc>
              <a:spcBef>
                <a:spcPts val="600"/>
              </a:spcBef>
              <a:spcAft>
                <a:spcPts val="0"/>
              </a:spcAft>
              <a:buClr>
                <a:srgbClr val="000000"/>
              </a:buClr>
              <a:buSzPts val="1200"/>
              <a:buFont typeface="Arial"/>
              <a:buAutoNum type="arabicPeriod"/>
            </a:pPr>
            <a:r>
              <a:rPr b="0" i="0" lang="cs-CZ" sz="1200" u="none" cap="none" strike="noStrike">
                <a:solidFill>
                  <a:srgbClr val="000000"/>
                </a:solidFill>
                <a:latin typeface="Arial"/>
                <a:ea typeface="Arial"/>
                <a:cs typeface="Arial"/>
                <a:sym typeface="Arial"/>
              </a:rPr>
              <a:t>Obšívání</a:t>
            </a:r>
            <a:endParaRPr/>
          </a:p>
          <a:p>
            <a:pPr indent="-254000" lvl="0" marL="342900" marR="0" rtl="0" algn="l">
              <a:lnSpc>
                <a:spcPct val="100000"/>
              </a:lnSpc>
              <a:spcBef>
                <a:spcPts val="6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19"/>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1.1 Typ 3:  Hybridní vodivé nitě</a:t>
            </a:r>
            <a:endParaRPr b="1" i="0" sz="2200" u="none" cap="none" strike="noStrike">
              <a:solidFill>
                <a:srgbClr val="1C4587"/>
              </a:solidFill>
              <a:latin typeface="Montserrat"/>
              <a:ea typeface="Montserrat"/>
              <a:cs typeface="Montserrat"/>
              <a:sym typeface="Montserrat"/>
            </a:endParaRPr>
          </a:p>
        </p:txBody>
      </p:sp>
      <p:sp>
        <p:nvSpPr>
          <p:cNvPr id="109" name="Google Shape;109;p19"/>
          <p:cNvSpPr txBox="1"/>
          <p:nvPr/>
        </p:nvSpPr>
        <p:spPr>
          <a:xfrm>
            <a:off x="-719641" y="1146285"/>
            <a:ext cx="7189714" cy="3947234"/>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Tuhost nitě se projevuje při tvorbě stehu a úzce souvisí se smyčkovostí nitě</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Vyjadřuje se pomocí vztahu:</a:t>
            </a:r>
            <a:endParaRPr/>
          </a:p>
          <a:p>
            <a:pPr indent="-293369" lvl="2" marL="1257300" marR="0" rtl="0" algn="l">
              <a:lnSpc>
                <a:spcPct val="100000"/>
              </a:lnSpc>
              <a:spcBef>
                <a:spcPts val="60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a:p>
            <a:pPr indent="-293369" lvl="2" marL="1257300" marR="0" rtl="0" algn="l">
              <a:lnSpc>
                <a:spcPct val="100000"/>
              </a:lnSpc>
              <a:spcBef>
                <a:spcPts val="60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a:p>
            <a:pPr indent="-293369" lvl="2" marL="1257300" marR="0" rtl="0" algn="l">
              <a:lnSpc>
                <a:spcPct val="100000"/>
              </a:lnSpc>
              <a:spcBef>
                <a:spcPts val="60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a:p>
            <a:pPr indent="-293369" lvl="2" marL="1257300" marR="0" rtl="0" algn="l">
              <a:lnSpc>
                <a:spcPct val="100000"/>
              </a:lnSpc>
              <a:spcBef>
                <a:spcPts val="60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a:p>
            <a:pPr indent="-293369" lvl="2" marL="1257300" marR="0" rtl="0" algn="l">
              <a:lnSpc>
                <a:spcPct val="100000"/>
              </a:lnSpc>
              <a:spcBef>
                <a:spcPts val="60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a:p>
            <a:pPr indent="-293369" lvl="2" marL="1257300" marR="0" rtl="0" algn="l">
              <a:lnSpc>
                <a:spcPct val="100000"/>
              </a:lnSpc>
              <a:spcBef>
                <a:spcPts val="60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Tuhost je vyjádřená jako směrnice tečny, vedené počátkem a bodem přetrhu C</a:t>
            </a:r>
            <a:endParaRPr/>
          </a:p>
          <a:p>
            <a:pPr indent="0" lvl="2" marL="914400" marR="0" rtl="0" algn="l">
              <a:lnSpc>
                <a:spcPct val="100000"/>
              </a:lnSpc>
              <a:spcBef>
                <a:spcPts val="600"/>
              </a:spcBef>
              <a:spcAft>
                <a:spcPts val="0"/>
              </a:spcAft>
              <a:buNone/>
            </a:pPr>
            <a:r>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Dále se vyhodnocují šicí schopnosti nitě, což schopnost nitě vytvořit steh (vyhodnocuje se počtem přetrhů za čas – 5, 10, 15 min)</a:t>
            </a:r>
            <a:endParaRPr/>
          </a:p>
          <a:p>
            <a:pPr indent="-291464" lvl="2" marL="1257300" marR="0" rtl="0" algn="l">
              <a:lnSpc>
                <a:spcPct val="100000"/>
              </a:lnSpc>
              <a:spcBef>
                <a:spcPts val="600"/>
              </a:spcBef>
              <a:spcAft>
                <a:spcPts val="0"/>
              </a:spcAft>
              <a:buClr>
                <a:srgbClr val="366092"/>
              </a:buClr>
              <a:buSzPts val="810"/>
              <a:buFont typeface="Noto Sans Symbols"/>
              <a:buNone/>
            </a:pPr>
            <a:r>
              <a:t/>
            </a:r>
            <a:endParaRPr b="0" i="0" sz="1350" u="none" cap="none" strike="noStrike">
              <a:solidFill>
                <a:srgbClr val="000000"/>
              </a:solidFill>
              <a:latin typeface="Montserrat Medium"/>
              <a:ea typeface="Montserrat Medium"/>
              <a:cs typeface="Montserrat Medium"/>
              <a:sym typeface="Montserrat Medium"/>
            </a:endParaRPr>
          </a:p>
        </p:txBody>
      </p:sp>
      <p:sp>
        <p:nvSpPr>
          <p:cNvPr id="110" name="Google Shape;110;p19"/>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111" name="Google Shape;111;p19"/>
          <p:cNvSpPr txBox="1"/>
          <p:nvPr/>
        </p:nvSpPr>
        <p:spPr>
          <a:xfrm>
            <a:off x="6047505" y="4594598"/>
            <a:ext cx="3742071"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200"/>
              <a:buFont typeface="Arial"/>
              <a:buNone/>
            </a:pPr>
            <a:r>
              <a:rPr b="0" i="0" lang="cs-CZ" sz="1200" u="none" cap="none" strike="noStrike">
                <a:solidFill>
                  <a:srgbClr val="666666"/>
                </a:solidFill>
                <a:latin typeface="Montserrat Medium"/>
                <a:ea typeface="Montserrat Medium"/>
                <a:cs typeface="Montserrat Medium"/>
                <a:sym typeface="Montserrat Medium"/>
              </a:rPr>
              <a:t>Tahová křivka.</a:t>
            </a:r>
            <a:endParaRPr b="0" i="0" sz="1200" u="none" cap="none" strike="noStrike">
              <a:solidFill>
                <a:srgbClr val="666666"/>
              </a:solidFill>
              <a:latin typeface="Montserrat Medium"/>
              <a:ea typeface="Montserrat Medium"/>
              <a:cs typeface="Montserrat Medium"/>
              <a:sym typeface="Montserrat Medium"/>
            </a:endParaRPr>
          </a:p>
        </p:txBody>
      </p:sp>
      <p:sp>
        <p:nvSpPr>
          <p:cNvPr id="112" name="Google Shape;112;p19"/>
          <p:cNvSpPr txBox="1"/>
          <p:nvPr/>
        </p:nvSpPr>
        <p:spPr>
          <a:xfrm>
            <a:off x="153809" y="782100"/>
            <a:ext cx="2741456"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cs-CZ" sz="1600" u="none" cap="none" strike="noStrike">
                <a:solidFill>
                  <a:srgbClr val="1C4587"/>
                </a:solidFill>
                <a:latin typeface="Montserrat"/>
                <a:ea typeface="Montserrat"/>
                <a:cs typeface="Montserrat"/>
                <a:sym typeface="Montserrat"/>
              </a:rPr>
              <a:t>Tuhost šicí nitě v ohybu</a:t>
            </a:r>
            <a:endParaRPr b="1" i="0" sz="1600" u="none" cap="none" strike="noStrike">
              <a:solidFill>
                <a:srgbClr val="1C4587"/>
              </a:solidFill>
              <a:latin typeface="Montserrat"/>
              <a:ea typeface="Montserrat"/>
              <a:cs typeface="Montserrat"/>
              <a:sym typeface="Montserrat"/>
            </a:endParaRPr>
          </a:p>
        </p:txBody>
      </p:sp>
      <p:pic>
        <p:nvPicPr>
          <p:cNvPr id="113" name="Google Shape;113;p19"/>
          <p:cNvPicPr preferRelativeResize="0"/>
          <p:nvPr/>
        </p:nvPicPr>
        <p:blipFill rotWithShape="1">
          <a:blip r:embed="rId3">
            <a:alphaModFix/>
          </a:blip>
          <a:srcRect b="0" l="10393" r="4643" t="0"/>
          <a:stretch/>
        </p:blipFill>
        <p:spPr>
          <a:xfrm>
            <a:off x="6317222" y="2598602"/>
            <a:ext cx="2743200" cy="2106506"/>
          </a:xfrm>
          <a:prstGeom prst="rect">
            <a:avLst/>
          </a:prstGeom>
          <a:noFill/>
          <a:ln>
            <a:noFill/>
          </a:ln>
        </p:spPr>
      </p:pic>
      <p:pic>
        <p:nvPicPr>
          <p:cNvPr id="114" name="Google Shape;114;p19"/>
          <p:cNvPicPr preferRelativeResize="0"/>
          <p:nvPr/>
        </p:nvPicPr>
        <p:blipFill rotWithShape="1">
          <a:blip r:embed="rId4">
            <a:alphaModFix/>
          </a:blip>
          <a:srcRect b="0" l="0" r="0" t="26163"/>
          <a:stretch/>
        </p:blipFill>
        <p:spPr>
          <a:xfrm>
            <a:off x="1309688" y="1983480"/>
            <a:ext cx="1752600" cy="534496"/>
          </a:xfrm>
          <a:prstGeom prst="rect">
            <a:avLst/>
          </a:prstGeom>
          <a:noFill/>
          <a:ln>
            <a:noFill/>
          </a:ln>
        </p:spPr>
      </p:pic>
      <p:pic>
        <p:nvPicPr>
          <p:cNvPr id="115" name="Google Shape;115;p19"/>
          <p:cNvPicPr preferRelativeResize="0"/>
          <p:nvPr/>
        </p:nvPicPr>
        <p:blipFill rotWithShape="1">
          <a:blip r:embed="rId5">
            <a:alphaModFix/>
          </a:blip>
          <a:srcRect b="0" l="0" r="0" t="7934"/>
          <a:stretch/>
        </p:blipFill>
        <p:spPr>
          <a:xfrm>
            <a:off x="1542819" y="2410690"/>
            <a:ext cx="3296516" cy="1055643"/>
          </a:xfrm>
          <a:prstGeom prst="rect">
            <a:avLst/>
          </a:prstGeom>
          <a:noFill/>
          <a:ln>
            <a:noFill/>
          </a:ln>
        </p:spPr>
      </p:pic>
      <p:grpSp>
        <p:nvGrpSpPr>
          <p:cNvPr id="116" name="Google Shape;116;p19"/>
          <p:cNvGrpSpPr/>
          <p:nvPr/>
        </p:nvGrpSpPr>
        <p:grpSpPr>
          <a:xfrm>
            <a:off x="6735058" y="366657"/>
            <a:ext cx="2263094" cy="1695717"/>
            <a:chOff x="5841999" y="533400"/>
            <a:chExt cx="3878011" cy="3238350"/>
          </a:xfrm>
        </p:grpSpPr>
        <p:pic>
          <p:nvPicPr>
            <p:cNvPr id="117" name="Google Shape;117;p19"/>
            <p:cNvPicPr preferRelativeResize="0"/>
            <p:nvPr/>
          </p:nvPicPr>
          <p:blipFill rotWithShape="1">
            <a:blip r:embed="rId6">
              <a:alphaModFix/>
            </a:blip>
            <a:srcRect b="0" l="11682" r="0" t="5560"/>
            <a:stretch/>
          </p:blipFill>
          <p:spPr>
            <a:xfrm>
              <a:off x="5842000" y="533400"/>
              <a:ext cx="3878010" cy="3238350"/>
            </a:xfrm>
            <a:prstGeom prst="rect">
              <a:avLst/>
            </a:prstGeom>
            <a:noFill/>
            <a:ln>
              <a:noFill/>
            </a:ln>
          </p:spPr>
        </p:pic>
        <p:pic>
          <p:nvPicPr>
            <p:cNvPr id="118" name="Google Shape;118;p19"/>
            <p:cNvPicPr preferRelativeResize="0"/>
            <p:nvPr/>
          </p:nvPicPr>
          <p:blipFill rotWithShape="1">
            <a:blip r:embed="rId7">
              <a:alphaModFix/>
            </a:blip>
            <a:srcRect b="0" l="0" r="0" t="0"/>
            <a:stretch/>
          </p:blipFill>
          <p:spPr>
            <a:xfrm>
              <a:off x="7781004" y="533401"/>
              <a:ext cx="1939005" cy="841584"/>
            </a:xfrm>
            <a:prstGeom prst="rect">
              <a:avLst/>
            </a:prstGeom>
            <a:noFill/>
            <a:ln>
              <a:noFill/>
            </a:ln>
          </p:spPr>
        </p:pic>
        <p:pic>
          <p:nvPicPr>
            <p:cNvPr id="119" name="Google Shape;119;p19"/>
            <p:cNvPicPr preferRelativeResize="0"/>
            <p:nvPr/>
          </p:nvPicPr>
          <p:blipFill rotWithShape="1">
            <a:blip r:embed="rId8">
              <a:alphaModFix/>
            </a:blip>
            <a:srcRect b="0" l="0" r="0" t="0"/>
            <a:stretch/>
          </p:blipFill>
          <p:spPr>
            <a:xfrm>
              <a:off x="5842000" y="3093182"/>
              <a:ext cx="787287" cy="678568"/>
            </a:xfrm>
            <a:prstGeom prst="rect">
              <a:avLst/>
            </a:prstGeom>
            <a:noFill/>
            <a:ln>
              <a:noFill/>
            </a:ln>
          </p:spPr>
        </p:pic>
        <p:pic>
          <p:nvPicPr>
            <p:cNvPr id="120" name="Google Shape;120;p19"/>
            <p:cNvPicPr preferRelativeResize="0"/>
            <p:nvPr/>
          </p:nvPicPr>
          <p:blipFill rotWithShape="1">
            <a:blip r:embed="rId9">
              <a:alphaModFix/>
            </a:blip>
            <a:srcRect b="0" l="0" r="0" t="0"/>
            <a:stretch/>
          </p:blipFill>
          <p:spPr>
            <a:xfrm>
              <a:off x="5841999" y="1329809"/>
              <a:ext cx="177688" cy="678568"/>
            </a:xfrm>
            <a:prstGeom prst="rect">
              <a:avLst/>
            </a:prstGeom>
            <a:noFill/>
            <a:ln>
              <a:noFill/>
            </a:ln>
          </p:spPr>
        </p:pic>
      </p:grpSp>
      <p:cxnSp>
        <p:nvCxnSpPr>
          <p:cNvPr id="121" name="Google Shape;121;p19"/>
          <p:cNvCxnSpPr/>
          <p:nvPr/>
        </p:nvCxnSpPr>
        <p:spPr>
          <a:xfrm flipH="1" rot="10800000">
            <a:off x="6881217" y="1676194"/>
            <a:ext cx="126026" cy="567002"/>
          </a:xfrm>
          <a:prstGeom prst="straightConnector1">
            <a:avLst/>
          </a:prstGeom>
          <a:noFill/>
          <a:ln cap="flat" cmpd="sng" w="9525">
            <a:solidFill>
              <a:srgbClr val="5597D3"/>
            </a:solidFill>
            <a:prstDash val="solid"/>
            <a:round/>
            <a:headEnd len="sm" w="sm" type="none"/>
            <a:tailEnd len="med" w="med" type="triangle"/>
          </a:ln>
        </p:spPr>
      </p:cxnSp>
      <p:sp>
        <p:nvSpPr>
          <p:cNvPr id="122" name="Google Shape;122;p19"/>
          <p:cNvSpPr txBox="1"/>
          <p:nvPr/>
        </p:nvSpPr>
        <p:spPr>
          <a:xfrm>
            <a:off x="6703204" y="2240977"/>
            <a:ext cx="1527982"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cs-CZ" sz="1200" u="none" cap="none" strike="noStrike">
                <a:solidFill>
                  <a:srgbClr val="2E75B5"/>
                </a:solidFill>
                <a:latin typeface="Montserrat Medium"/>
                <a:ea typeface="Montserrat Medium"/>
                <a:cs typeface="Montserrat Medium"/>
                <a:sym typeface="Montserrat Medium"/>
              </a:rPr>
              <a:t>Smyčkování nitě</a:t>
            </a:r>
            <a:endParaRPr b="1" i="0" sz="1200" u="none" cap="none" strike="noStrike">
              <a:solidFill>
                <a:srgbClr val="2E75B5"/>
              </a:solidFill>
              <a:latin typeface="Montserrat Medium"/>
              <a:ea typeface="Montserrat Medium"/>
              <a:cs typeface="Montserrat Medium"/>
              <a:sym typeface="Montserrat Medium"/>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0"/>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1.1 Typ 3:  Hybridní vodivé nitě</a:t>
            </a:r>
            <a:endParaRPr b="1" i="0" sz="2200" u="none" cap="none" strike="noStrike">
              <a:solidFill>
                <a:srgbClr val="1C4587"/>
              </a:solidFill>
              <a:latin typeface="Montserrat"/>
              <a:ea typeface="Montserrat"/>
              <a:cs typeface="Montserrat"/>
              <a:sym typeface="Montserrat"/>
            </a:endParaRPr>
          </a:p>
        </p:txBody>
      </p:sp>
      <p:sp>
        <p:nvSpPr>
          <p:cNvPr id="128" name="Google Shape;128;p20"/>
          <p:cNvSpPr txBox="1"/>
          <p:nvPr/>
        </p:nvSpPr>
        <p:spPr>
          <a:xfrm>
            <a:off x="-689962" y="1012401"/>
            <a:ext cx="5428876" cy="4762842"/>
          </a:xfrm>
          <a:prstGeom prst="rect">
            <a:avLst/>
          </a:prstGeom>
          <a:noFill/>
          <a:ln>
            <a:noFill/>
          </a:ln>
        </p:spPr>
        <p:txBody>
          <a:bodyPr anchorCtr="0" anchor="t" bIns="45700" lIns="91425" spcFirstLastPara="1" rIns="91425" wrap="square" tIns="45700">
            <a:spAutoFit/>
          </a:bodyPr>
          <a:lstStyle/>
          <a:p>
            <a:pPr indent="-342900" lvl="2" marL="1257300" marR="0" rtl="0" algn="just">
              <a:lnSpc>
                <a:spcPct val="100000"/>
              </a:lnSpc>
              <a:spcBef>
                <a:spcPts val="0"/>
              </a:spcBef>
              <a:spcAft>
                <a:spcPts val="0"/>
              </a:spcAft>
              <a:buClr>
                <a:srgbClr val="366092"/>
              </a:buClr>
              <a:buSzPts val="780"/>
              <a:buFont typeface="Noto Sans Symbols"/>
              <a:buChar char="►"/>
            </a:pPr>
            <a:r>
              <a:rPr b="1" i="0" lang="cs-CZ" sz="1300" u="none" cap="none" strike="noStrike">
                <a:solidFill>
                  <a:srgbClr val="1C4587"/>
                </a:solidFill>
                <a:latin typeface="Montserrat"/>
                <a:ea typeface="Montserrat"/>
                <a:cs typeface="Montserrat"/>
                <a:sym typeface="Montserrat"/>
              </a:rPr>
              <a:t>Výhody:</a:t>
            </a:r>
            <a:r>
              <a:rPr b="0" i="0" lang="cs-CZ" sz="1300" u="none" cap="none" strike="noStrike">
                <a:solidFill>
                  <a:srgbClr val="000000"/>
                </a:solidFill>
                <a:latin typeface="Montserrat Medium"/>
                <a:ea typeface="Montserrat Medium"/>
                <a:cs typeface="Montserrat Medium"/>
                <a:sym typeface="Montserrat Medium"/>
              </a:rPr>
              <a:t> hybridní nitě mají téměř stejné mechanické vlastnosti jako textilní nitě (je možné použít pro šití, tkaní i pletení), je možné pájet, krimpovat, lze je možné vyrábět v izolovaném provedení, vysoká odolnost  vůči pracím cyklům</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just">
              <a:lnSpc>
                <a:spcPct val="100000"/>
              </a:lnSpc>
              <a:spcBef>
                <a:spcPts val="600"/>
              </a:spcBef>
              <a:spcAft>
                <a:spcPts val="0"/>
              </a:spcAft>
              <a:buClr>
                <a:srgbClr val="366092"/>
              </a:buClr>
              <a:buSzPts val="780"/>
              <a:buFont typeface="Noto Sans Symbols"/>
              <a:buChar char="►"/>
            </a:pPr>
            <a:r>
              <a:rPr b="1" i="0" lang="cs-CZ" sz="1300" u="none" cap="none" strike="noStrike">
                <a:solidFill>
                  <a:srgbClr val="1C4587"/>
                </a:solidFill>
                <a:latin typeface="Montserrat"/>
                <a:ea typeface="Montserrat"/>
                <a:cs typeface="Montserrat"/>
                <a:sym typeface="Montserrat"/>
              </a:rPr>
              <a:t>Nevýhody:</a:t>
            </a:r>
            <a:r>
              <a:rPr b="0" i="0" lang="cs-CZ" sz="1300" u="none" cap="none" strike="noStrike">
                <a:solidFill>
                  <a:srgbClr val="000000"/>
                </a:solidFill>
                <a:latin typeface="Montserrat Medium"/>
                <a:ea typeface="Montserrat Medium"/>
                <a:cs typeface="Montserrat Medium"/>
                <a:sym typeface="Montserrat Medium"/>
              </a:rPr>
              <a:t> nejsou vodivé po celém svém obvodu jako metalizované nitě (někdy složitější nakontaktování, lepší u nití s více drátky), nerezové a konstantanové nitě mají vyšší tuhost deformovetelnost horší na šití</a:t>
            </a:r>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ZČU vyvíjela ve spol. VÚB hybridní šicí nitě, v roce 2015 získala na tyto nitě užitný vzor, v roce 2018 byly uvedeny nitě na trh. Na trhu je málo výrobců hybridních šicích nití kvůli komplikované výrobě.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Např. spol. Swiss Shield, které je využívá pro elmag. stínění.</a:t>
            </a:r>
            <a:endParaRPr/>
          </a:p>
          <a:p>
            <a:pPr indent="-293369" lvl="2" marL="1257300" marR="0" rtl="0" algn="l">
              <a:lnSpc>
                <a:spcPct val="100000"/>
              </a:lnSpc>
              <a:spcBef>
                <a:spcPts val="60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a:p>
            <a:pPr indent="-293369" lvl="2" marL="1257300" marR="0" rtl="0" algn="l">
              <a:lnSpc>
                <a:spcPct val="100000"/>
              </a:lnSpc>
              <a:spcBef>
                <a:spcPts val="60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a:p>
            <a:pPr indent="-291464" lvl="2" marL="1257300" marR="0" rtl="0" algn="l">
              <a:lnSpc>
                <a:spcPct val="100000"/>
              </a:lnSpc>
              <a:spcBef>
                <a:spcPts val="600"/>
              </a:spcBef>
              <a:spcAft>
                <a:spcPts val="0"/>
              </a:spcAft>
              <a:buClr>
                <a:srgbClr val="366092"/>
              </a:buClr>
              <a:buSzPts val="810"/>
              <a:buFont typeface="Noto Sans Symbols"/>
              <a:buNone/>
            </a:pPr>
            <a:r>
              <a:t/>
            </a:r>
            <a:endParaRPr b="0" i="0" sz="1350" u="none" cap="none" strike="noStrike">
              <a:solidFill>
                <a:srgbClr val="000000"/>
              </a:solidFill>
              <a:latin typeface="Montserrat Medium"/>
              <a:ea typeface="Montserrat Medium"/>
              <a:cs typeface="Montserrat Medium"/>
              <a:sym typeface="Montserrat Medium"/>
            </a:endParaRPr>
          </a:p>
        </p:txBody>
      </p:sp>
      <p:sp>
        <p:nvSpPr>
          <p:cNvPr id="129" name="Google Shape;129;p20"/>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130" name="Google Shape;130;p20"/>
          <p:cNvSpPr txBox="1"/>
          <p:nvPr/>
        </p:nvSpPr>
        <p:spPr>
          <a:xfrm>
            <a:off x="5047100" y="4316523"/>
            <a:ext cx="3742071"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Různé druhy hybridních nití od spol. VÚB prodávané pod značkou CLEVERTex .</a:t>
            </a:r>
            <a:endParaRPr b="0" i="0" sz="1000" u="none" cap="none" strike="noStrike">
              <a:solidFill>
                <a:srgbClr val="666666"/>
              </a:solidFill>
              <a:latin typeface="Montserrat Medium"/>
              <a:ea typeface="Montserrat Medium"/>
              <a:cs typeface="Montserrat Medium"/>
              <a:sym typeface="Montserrat Medium"/>
            </a:endParaRPr>
          </a:p>
        </p:txBody>
      </p:sp>
      <p:pic>
        <p:nvPicPr>
          <p:cNvPr id="131" name="Google Shape;131;p20"/>
          <p:cNvPicPr preferRelativeResize="0"/>
          <p:nvPr/>
        </p:nvPicPr>
        <p:blipFill rotWithShape="1">
          <a:blip r:embed="rId3">
            <a:alphaModFix/>
          </a:blip>
          <a:srcRect b="0" l="0" r="0" t="6514"/>
          <a:stretch/>
        </p:blipFill>
        <p:spPr>
          <a:xfrm>
            <a:off x="4686240" y="1012401"/>
            <a:ext cx="4457760" cy="32227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1"/>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1.1 Typ 3:  Hybridní vodivé nitě</a:t>
            </a:r>
            <a:endParaRPr b="1" i="0" sz="2200" u="none" cap="none" strike="noStrike">
              <a:solidFill>
                <a:srgbClr val="1C4587"/>
              </a:solidFill>
              <a:latin typeface="Montserrat"/>
              <a:ea typeface="Montserrat"/>
              <a:cs typeface="Montserrat"/>
              <a:sym typeface="Montserrat"/>
            </a:endParaRPr>
          </a:p>
        </p:txBody>
      </p:sp>
      <p:sp>
        <p:nvSpPr>
          <p:cNvPr id="137" name="Google Shape;137;p2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138" name="Google Shape;138;p21"/>
          <p:cNvSpPr txBox="1"/>
          <p:nvPr/>
        </p:nvSpPr>
        <p:spPr>
          <a:xfrm>
            <a:off x="4564742" y="4074715"/>
            <a:ext cx="4383315"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Různé typy hybridních vodivých nití a jejich mechanické a elektrické parametry.</a:t>
            </a:r>
            <a:endParaRPr b="0" i="0" sz="1000" u="none" cap="none" strike="noStrike">
              <a:solidFill>
                <a:srgbClr val="666666"/>
              </a:solidFill>
              <a:latin typeface="Montserrat Medium"/>
              <a:ea typeface="Montserrat Medium"/>
              <a:cs typeface="Montserrat Medium"/>
              <a:sym typeface="Montserrat Medium"/>
            </a:endParaRPr>
          </a:p>
        </p:txBody>
      </p:sp>
      <p:sp>
        <p:nvSpPr>
          <p:cNvPr id="139" name="Google Shape;139;p21"/>
          <p:cNvSpPr/>
          <p:nvPr/>
        </p:nvSpPr>
        <p:spPr>
          <a:xfrm>
            <a:off x="-697735" y="871992"/>
            <a:ext cx="4827049" cy="3600986"/>
          </a:xfrm>
          <a:prstGeom prst="rect">
            <a:avLst/>
          </a:prstGeom>
          <a:noFill/>
          <a:ln>
            <a:noFill/>
          </a:ln>
        </p:spPr>
        <p:txBody>
          <a:bodyPr anchorCtr="0" anchor="t" bIns="45700" lIns="91425" spcFirstLastPara="1" rIns="91425" wrap="square" tIns="45700">
            <a:no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Mohou vykazovat nízký lineární el. odpor pod 2 Ω/m</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Tyto nitě jsou plně kompatibilní se všemi standardními textilními procesy (šití, vyšívání – nejvyšší zatížení nití, pletení, tkaní) pro vytváření vodivých cest.</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Vytváření vodivých propojení, vyhřívacích struktur, flexibilních plošných spojů textilních elektrod, textilních senzorů.</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Vysoká odolnost vůči mechanickému zatížení a údržbě (automatickému sušení a praní – více jak 80 pracích cyklů)</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Zdravotně nezávadné dle REACH 1907/2006/EC (navíc nitě se stříbrem májí antibakteriální účinky).</a:t>
            </a:r>
            <a:endParaRPr b="0" i="0" sz="1300" u="none" cap="none" strike="noStrike">
              <a:solidFill>
                <a:srgbClr val="000000"/>
              </a:solidFill>
              <a:latin typeface="Montserrat Medium"/>
              <a:ea typeface="Montserrat Medium"/>
              <a:cs typeface="Montserrat Medium"/>
              <a:sym typeface="Montserrat Medium"/>
            </a:endParaRPr>
          </a:p>
        </p:txBody>
      </p:sp>
      <p:graphicFrame>
        <p:nvGraphicFramePr>
          <p:cNvPr id="140" name="Google Shape;140;p21"/>
          <p:cNvGraphicFramePr/>
          <p:nvPr/>
        </p:nvGraphicFramePr>
        <p:xfrm>
          <a:off x="4230914" y="963426"/>
          <a:ext cx="3000000" cy="3000000"/>
        </p:xfrm>
        <a:graphic>
          <a:graphicData uri="http://schemas.openxmlformats.org/drawingml/2006/table">
            <a:tbl>
              <a:tblPr>
                <a:noFill/>
                <a:tableStyleId>{318B7D56-0299-45C2-B48D-ABDEB4915045}</a:tableStyleId>
              </a:tblPr>
              <a:tblGrid>
                <a:gridCol w="569750"/>
                <a:gridCol w="644375"/>
                <a:gridCol w="701750"/>
                <a:gridCol w="712950"/>
                <a:gridCol w="749550"/>
                <a:gridCol w="682400"/>
                <a:gridCol w="656400"/>
              </a:tblGrid>
              <a:tr h="566750">
                <a:tc>
                  <a:txBody>
                    <a:bodyPr/>
                    <a:lstStyle/>
                    <a:p>
                      <a:pPr indent="0" lvl="0" marL="0" marR="0" rtl="0" algn="ctr">
                        <a:lnSpc>
                          <a:spcPct val="100000"/>
                        </a:lnSpc>
                        <a:spcBef>
                          <a:spcPts val="0"/>
                        </a:spcBef>
                        <a:spcAft>
                          <a:spcPts val="0"/>
                        </a:spcAft>
                        <a:buClr>
                          <a:schemeClr val="lt1"/>
                        </a:buClr>
                        <a:buSzPts val="1000"/>
                        <a:buFont typeface="Arial"/>
                        <a:buNone/>
                      </a:pPr>
                      <a:r>
                        <a:rPr b="1" i="0" lang="cs-CZ" sz="1000" u="none" cap="none" strike="noStrike">
                          <a:solidFill>
                            <a:schemeClr val="lt1"/>
                          </a:solidFill>
                          <a:latin typeface="Arial"/>
                          <a:ea typeface="Arial"/>
                          <a:cs typeface="Arial"/>
                          <a:sym typeface="Arial"/>
                        </a:rPr>
                        <a:t>Kód</a:t>
                      </a:r>
                      <a:endParaRPr b="0" i="0" sz="1000" u="none" cap="none" strike="noStrike">
                        <a:solidFill>
                          <a:schemeClr val="lt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25400">
                      <a:solidFill>
                        <a:srgbClr val="FFFFFF"/>
                      </a:solidFill>
                      <a:prstDash val="solid"/>
                      <a:round/>
                      <a:headEnd len="sm" w="sm" type="none"/>
                      <a:tailEnd len="sm" w="sm" type="none"/>
                    </a:lnB>
                    <a:solidFill>
                      <a:srgbClr val="4F81BD"/>
                    </a:solidFill>
                  </a:tcPr>
                </a:tc>
                <a:tc>
                  <a:txBody>
                    <a:bodyPr/>
                    <a:lstStyle/>
                    <a:p>
                      <a:pPr indent="0" lvl="0" marL="0" marR="0" rtl="0" algn="ctr">
                        <a:lnSpc>
                          <a:spcPct val="100000"/>
                        </a:lnSpc>
                        <a:spcBef>
                          <a:spcPts val="0"/>
                        </a:spcBef>
                        <a:spcAft>
                          <a:spcPts val="0"/>
                        </a:spcAft>
                        <a:buClr>
                          <a:schemeClr val="lt1"/>
                        </a:buClr>
                        <a:buSzPts val="1000"/>
                        <a:buFont typeface="Arial"/>
                        <a:buNone/>
                      </a:pPr>
                      <a:r>
                        <a:rPr b="1" i="0" lang="cs-CZ" sz="1000" u="none" cap="none" strike="noStrike">
                          <a:solidFill>
                            <a:schemeClr val="lt1"/>
                          </a:solidFill>
                          <a:latin typeface="Arial"/>
                          <a:ea typeface="Arial"/>
                          <a:cs typeface="Arial"/>
                          <a:sym typeface="Arial"/>
                        </a:rPr>
                        <a:t>Jem-nost</a:t>
                      </a:r>
                      <a:endParaRPr b="0" i="0" sz="1000" u="none" cap="none" strike="noStrike">
                        <a:solidFill>
                          <a:schemeClr val="lt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lt1"/>
                        </a:buClr>
                        <a:buSzPts val="1000"/>
                        <a:buFont typeface="Arial"/>
                        <a:buNone/>
                      </a:pPr>
                      <a:r>
                        <a:rPr b="1" i="0" lang="cs-CZ" sz="1000" u="none" cap="none" strike="noStrike">
                          <a:solidFill>
                            <a:schemeClr val="lt1"/>
                          </a:solidFill>
                          <a:latin typeface="Arial"/>
                          <a:ea typeface="Arial"/>
                          <a:cs typeface="Arial"/>
                          <a:sym typeface="Arial"/>
                        </a:rPr>
                        <a:t>[Tex]</a:t>
                      </a:r>
                      <a:endParaRPr b="0" i="0" sz="1000" u="none" cap="none" strike="noStrike">
                        <a:solidFill>
                          <a:schemeClr val="lt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25400">
                      <a:solidFill>
                        <a:srgbClr val="FFFFFF"/>
                      </a:solidFill>
                      <a:prstDash val="solid"/>
                      <a:round/>
                      <a:headEnd len="sm" w="sm" type="none"/>
                      <a:tailEnd len="sm" w="sm" type="none"/>
                    </a:lnB>
                    <a:solidFill>
                      <a:srgbClr val="4F81BD"/>
                    </a:solidFill>
                  </a:tcPr>
                </a:tc>
                <a:tc>
                  <a:txBody>
                    <a:bodyPr/>
                    <a:lstStyle/>
                    <a:p>
                      <a:pPr indent="0" lvl="0" marL="0" marR="0" rtl="0" algn="ctr">
                        <a:lnSpc>
                          <a:spcPct val="100000"/>
                        </a:lnSpc>
                        <a:spcBef>
                          <a:spcPts val="0"/>
                        </a:spcBef>
                        <a:spcAft>
                          <a:spcPts val="0"/>
                        </a:spcAft>
                        <a:buClr>
                          <a:schemeClr val="lt1"/>
                        </a:buClr>
                        <a:buSzPts val="1000"/>
                        <a:buFont typeface="Arial"/>
                        <a:buNone/>
                      </a:pPr>
                      <a:r>
                        <a:rPr b="1" i="0" lang="cs-CZ" sz="1000" u="none" cap="none" strike="noStrike">
                          <a:solidFill>
                            <a:schemeClr val="lt1"/>
                          </a:solidFill>
                          <a:latin typeface="Arial"/>
                          <a:ea typeface="Arial"/>
                          <a:cs typeface="Arial"/>
                          <a:sym typeface="Arial"/>
                        </a:rPr>
                        <a:t>Optický průměr</a:t>
                      </a:r>
                      <a:r>
                        <a:rPr b="0" i="0" lang="cs-CZ" sz="1000" u="none" cap="none" strike="noStrike">
                          <a:solidFill>
                            <a:schemeClr val="lt1"/>
                          </a:solidFill>
                          <a:latin typeface="Times New Roman"/>
                          <a:ea typeface="Times New Roman"/>
                          <a:cs typeface="Times New Roman"/>
                          <a:sym typeface="Times New Roman"/>
                        </a:rPr>
                        <a:t> </a:t>
                      </a:r>
                      <a:r>
                        <a:rPr b="1" i="0" lang="cs-CZ" sz="1000" u="none" cap="none" strike="noStrike">
                          <a:solidFill>
                            <a:schemeClr val="lt1"/>
                          </a:solidFill>
                          <a:latin typeface="Arial"/>
                          <a:ea typeface="Arial"/>
                          <a:cs typeface="Arial"/>
                          <a:sym typeface="Arial"/>
                        </a:rPr>
                        <a:t>[mm]</a:t>
                      </a:r>
                      <a:endParaRPr b="0" i="0" sz="1000" u="none" cap="none" strike="noStrike">
                        <a:solidFill>
                          <a:schemeClr val="lt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25400">
                      <a:solidFill>
                        <a:srgbClr val="FFFFFF"/>
                      </a:solidFill>
                      <a:prstDash val="solid"/>
                      <a:round/>
                      <a:headEnd len="sm" w="sm" type="none"/>
                      <a:tailEnd len="sm" w="sm" type="none"/>
                    </a:lnB>
                    <a:solidFill>
                      <a:srgbClr val="4F81BD"/>
                    </a:solidFill>
                  </a:tcPr>
                </a:tc>
                <a:tc>
                  <a:txBody>
                    <a:bodyPr/>
                    <a:lstStyle/>
                    <a:p>
                      <a:pPr indent="0" lvl="0" marL="0" marR="0" rtl="0" algn="l">
                        <a:lnSpc>
                          <a:spcPct val="100000"/>
                        </a:lnSpc>
                        <a:spcBef>
                          <a:spcPts val="0"/>
                        </a:spcBef>
                        <a:spcAft>
                          <a:spcPts val="0"/>
                        </a:spcAft>
                        <a:buClr>
                          <a:schemeClr val="lt1"/>
                        </a:buClr>
                        <a:buSzPts val="1000"/>
                        <a:buFont typeface="Arial"/>
                        <a:buNone/>
                      </a:pPr>
                      <a:r>
                        <a:rPr b="1" i="0" lang="cs-CZ" sz="1000" u="none" cap="none" strike="noStrike">
                          <a:solidFill>
                            <a:schemeClr val="lt1"/>
                          </a:solidFill>
                          <a:latin typeface="Arial"/>
                          <a:ea typeface="Arial"/>
                          <a:cs typeface="Arial"/>
                          <a:sym typeface="Arial"/>
                        </a:rPr>
                        <a:t>Metal. filament</a:t>
                      </a:r>
                      <a:endParaRPr b="0" i="0" sz="1000" u="none" cap="none" strike="noStrike">
                        <a:solidFill>
                          <a:schemeClr val="lt1"/>
                        </a:solidFill>
                        <a:latin typeface="Times New Roman"/>
                        <a:ea typeface="Times New Roman"/>
                        <a:cs typeface="Times New Roman"/>
                        <a:sym typeface="Times New Roman"/>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25400">
                      <a:solidFill>
                        <a:srgbClr val="FFFFFF"/>
                      </a:solidFill>
                      <a:prstDash val="solid"/>
                      <a:round/>
                      <a:headEnd len="sm" w="sm" type="none"/>
                      <a:tailEnd len="sm" w="sm" type="none"/>
                    </a:lnB>
                    <a:solidFill>
                      <a:srgbClr val="4F81BD"/>
                    </a:solidFill>
                  </a:tcPr>
                </a:tc>
                <a:tc>
                  <a:txBody>
                    <a:bodyPr/>
                    <a:lstStyle/>
                    <a:p>
                      <a:pPr indent="0" lvl="0" marL="0" marR="0" rtl="0" algn="ctr">
                        <a:lnSpc>
                          <a:spcPct val="100000"/>
                        </a:lnSpc>
                        <a:spcBef>
                          <a:spcPts val="0"/>
                        </a:spcBef>
                        <a:spcAft>
                          <a:spcPts val="0"/>
                        </a:spcAft>
                        <a:buClr>
                          <a:schemeClr val="lt1"/>
                        </a:buClr>
                        <a:buSzPts val="1000"/>
                        <a:buFont typeface="Arial"/>
                        <a:buNone/>
                      </a:pPr>
                      <a:r>
                        <a:rPr b="1" i="0" lang="cs-CZ" sz="1000" u="none" cap="none" strike="noStrike">
                          <a:solidFill>
                            <a:schemeClr val="lt1"/>
                          </a:solidFill>
                          <a:latin typeface="Arial"/>
                          <a:ea typeface="Arial"/>
                          <a:cs typeface="Arial"/>
                          <a:sym typeface="Arial"/>
                        </a:rPr>
                        <a:t>Pevnost[cN/tex ]</a:t>
                      </a:r>
                      <a:endParaRPr b="0" i="0" sz="1000" u="none" cap="none" strike="noStrike">
                        <a:solidFill>
                          <a:schemeClr val="lt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25400">
                      <a:solidFill>
                        <a:srgbClr val="FFFFFF"/>
                      </a:solidFill>
                      <a:prstDash val="solid"/>
                      <a:round/>
                      <a:headEnd len="sm" w="sm" type="none"/>
                      <a:tailEnd len="sm" w="sm" type="none"/>
                    </a:lnB>
                    <a:solidFill>
                      <a:srgbClr val="4F81BD"/>
                    </a:solidFill>
                  </a:tcPr>
                </a:tc>
                <a:tc>
                  <a:txBody>
                    <a:bodyPr/>
                    <a:lstStyle/>
                    <a:p>
                      <a:pPr indent="0" lvl="0" marL="0" marR="0" rtl="0" algn="ctr">
                        <a:lnSpc>
                          <a:spcPct val="100000"/>
                        </a:lnSpc>
                        <a:spcBef>
                          <a:spcPts val="0"/>
                        </a:spcBef>
                        <a:spcAft>
                          <a:spcPts val="0"/>
                        </a:spcAft>
                        <a:buClr>
                          <a:schemeClr val="lt1"/>
                        </a:buClr>
                        <a:buSzPts val="1000"/>
                        <a:buFont typeface="Arial"/>
                        <a:buNone/>
                      </a:pPr>
                      <a:r>
                        <a:rPr b="1" i="0" lang="cs-CZ" sz="1000" u="none" cap="none" strike="noStrike">
                          <a:solidFill>
                            <a:schemeClr val="lt1"/>
                          </a:solidFill>
                          <a:latin typeface="Arial"/>
                          <a:ea typeface="Arial"/>
                          <a:cs typeface="Arial"/>
                          <a:sym typeface="Arial"/>
                        </a:rPr>
                        <a:t>Taž-nost</a:t>
                      </a:r>
                      <a:endParaRPr b="0" i="0" sz="1000" u="none" cap="none" strike="noStrike">
                        <a:solidFill>
                          <a:schemeClr val="lt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lt1"/>
                        </a:buClr>
                        <a:buSzPts val="1000"/>
                        <a:buFont typeface="Arial"/>
                        <a:buNone/>
                      </a:pPr>
                      <a:r>
                        <a:rPr b="1" i="0" lang="cs-CZ" sz="1000" u="none" cap="none" strike="noStrike">
                          <a:solidFill>
                            <a:schemeClr val="lt1"/>
                          </a:solidFill>
                          <a:latin typeface="Arial"/>
                          <a:ea typeface="Arial"/>
                          <a:cs typeface="Arial"/>
                          <a:sym typeface="Arial"/>
                        </a:rPr>
                        <a:t>[%]</a:t>
                      </a:r>
                      <a:endParaRPr b="0" i="0" sz="1000" u="none" cap="none" strike="noStrike">
                        <a:solidFill>
                          <a:schemeClr val="lt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25400">
                      <a:solidFill>
                        <a:srgbClr val="FFFFFF"/>
                      </a:solidFill>
                      <a:prstDash val="solid"/>
                      <a:round/>
                      <a:headEnd len="sm" w="sm" type="none"/>
                      <a:tailEnd len="sm" w="sm" type="none"/>
                    </a:lnB>
                    <a:solidFill>
                      <a:srgbClr val="4F81BD"/>
                    </a:solidFill>
                  </a:tcPr>
                </a:tc>
                <a:tc>
                  <a:txBody>
                    <a:bodyPr/>
                    <a:lstStyle/>
                    <a:p>
                      <a:pPr indent="0" lvl="0" marL="0" marR="0" rtl="0" algn="ctr">
                        <a:lnSpc>
                          <a:spcPct val="100000"/>
                        </a:lnSpc>
                        <a:spcBef>
                          <a:spcPts val="0"/>
                        </a:spcBef>
                        <a:spcAft>
                          <a:spcPts val="0"/>
                        </a:spcAft>
                        <a:buClr>
                          <a:schemeClr val="lt1"/>
                        </a:buClr>
                        <a:buSzPts val="1000"/>
                        <a:buFont typeface="Arial"/>
                        <a:buNone/>
                      </a:pPr>
                      <a:r>
                        <a:rPr b="1" i="0" lang="cs-CZ" sz="1000" u="none" cap="none" strike="noStrike">
                          <a:solidFill>
                            <a:schemeClr val="lt1"/>
                          </a:solidFill>
                          <a:latin typeface="Arial"/>
                          <a:ea typeface="Arial"/>
                          <a:cs typeface="Arial"/>
                          <a:sym typeface="Arial"/>
                        </a:rPr>
                        <a:t>Lineární odpor</a:t>
                      </a:r>
                      <a:endParaRPr b="0" i="0" sz="1000" u="none" cap="none" strike="noStrike">
                        <a:solidFill>
                          <a:schemeClr val="lt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chemeClr val="lt1"/>
                        </a:buClr>
                        <a:buSzPts val="1000"/>
                        <a:buFont typeface="Arial"/>
                        <a:buNone/>
                      </a:pPr>
                      <a:r>
                        <a:rPr b="1" i="0" lang="cs-CZ" sz="1000" u="none" cap="none" strike="noStrike">
                          <a:solidFill>
                            <a:schemeClr val="lt1"/>
                          </a:solidFill>
                          <a:latin typeface="Arial"/>
                          <a:ea typeface="Arial"/>
                          <a:cs typeface="Arial"/>
                          <a:sym typeface="Arial"/>
                        </a:rPr>
                        <a:t>[Ω/m]</a:t>
                      </a:r>
                      <a:endParaRPr b="0" i="0" sz="1000" u="none" cap="none" strike="noStrike">
                        <a:solidFill>
                          <a:schemeClr val="lt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25400">
                      <a:solidFill>
                        <a:srgbClr val="FFFFFF"/>
                      </a:solidFill>
                      <a:prstDash val="solid"/>
                      <a:round/>
                      <a:headEnd len="sm" w="sm" type="none"/>
                      <a:tailEnd len="sm" w="sm" type="none"/>
                    </a:lnB>
                    <a:solidFill>
                      <a:srgbClr val="4F81BD"/>
                    </a:solidFill>
                  </a:tcPr>
                </a:tc>
              </a:tr>
              <a:tr h="352425">
                <a:tc>
                  <a:txBody>
                    <a:bodyPr/>
                    <a:lstStyle/>
                    <a:p>
                      <a:pPr indent="0" lvl="0" marL="0" marR="0" rtl="0" algn="ctr">
                        <a:lnSpc>
                          <a:spcPct val="100000"/>
                        </a:lnSpc>
                        <a:spcBef>
                          <a:spcPts val="0"/>
                        </a:spcBef>
                        <a:spcAft>
                          <a:spcPts val="0"/>
                        </a:spcAft>
                        <a:buClr>
                          <a:schemeClr val="lt1"/>
                        </a:buClr>
                        <a:buSzPts val="1100"/>
                        <a:buFont typeface="Arial"/>
                        <a:buNone/>
                      </a:pPr>
                      <a:r>
                        <a:rPr b="1" i="0" lang="cs-CZ" sz="1100" u="none" cap="none" strike="noStrike">
                          <a:solidFill>
                            <a:schemeClr val="lt1"/>
                          </a:solidFill>
                          <a:latin typeface="Arial"/>
                          <a:ea typeface="Arial"/>
                          <a:cs typeface="Arial"/>
                          <a:sym typeface="Arial"/>
                        </a:rPr>
                        <a:t>25A</a:t>
                      </a:r>
                      <a:endParaRPr b="0" i="0" sz="1800" u="none" cap="none" strike="noStrike">
                        <a:solidFill>
                          <a:schemeClr val="lt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254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4F81BD"/>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72</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254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0D8E8"/>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0,25</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254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0D8E8"/>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Mosaz</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254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0D8E8"/>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21,80</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254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0D8E8"/>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10,20</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254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0D8E8"/>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8,90</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254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0D8E8"/>
                    </a:solidFill>
                  </a:tcPr>
                </a:tc>
              </a:tr>
              <a:tr h="352425">
                <a:tc>
                  <a:txBody>
                    <a:bodyPr/>
                    <a:lstStyle/>
                    <a:p>
                      <a:pPr indent="0" lvl="0" marL="0" marR="0" rtl="0" algn="ctr">
                        <a:lnSpc>
                          <a:spcPct val="100000"/>
                        </a:lnSpc>
                        <a:spcBef>
                          <a:spcPts val="0"/>
                        </a:spcBef>
                        <a:spcAft>
                          <a:spcPts val="0"/>
                        </a:spcAft>
                        <a:buClr>
                          <a:schemeClr val="lt1"/>
                        </a:buClr>
                        <a:buSzPts val="1100"/>
                        <a:buFont typeface="Arial"/>
                        <a:buNone/>
                      </a:pPr>
                      <a:r>
                        <a:rPr b="1" i="0" lang="cs-CZ" sz="1100" u="none" cap="none" strike="noStrike">
                          <a:solidFill>
                            <a:schemeClr val="lt1"/>
                          </a:solidFill>
                          <a:latin typeface="Arial"/>
                          <a:ea typeface="Arial"/>
                          <a:cs typeface="Arial"/>
                          <a:sym typeface="Arial"/>
                        </a:rPr>
                        <a:t>53</a:t>
                      </a:r>
                      <a:endParaRPr b="0" i="0" sz="1800" u="none" cap="none" strike="noStrike">
                        <a:solidFill>
                          <a:schemeClr val="lt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4F81BD"/>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50</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0,23</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Cu/Ag (</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31,60</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14,10</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6,50</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DF4"/>
                    </a:solidFill>
                  </a:tcPr>
                </a:tc>
              </a:tr>
              <a:tr h="352425">
                <a:tc>
                  <a:txBody>
                    <a:bodyPr/>
                    <a:lstStyle/>
                    <a:p>
                      <a:pPr indent="0" lvl="0" marL="0" marR="0" rtl="0" algn="ctr">
                        <a:lnSpc>
                          <a:spcPct val="100000"/>
                        </a:lnSpc>
                        <a:spcBef>
                          <a:spcPts val="0"/>
                        </a:spcBef>
                        <a:spcAft>
                          <a:spcPts val="0"/>
                        </a:spcAft>
                        <a:buClr>
                          <a:schemeClr val="lt1"/>
                        </a:buClr>
                        <a:buSzPts val="1100"/>
                        <a:buFont typeface="Arial"/>
                        <a:buNone/>
                      </a:pPr>
                      <a:r>
                        <a:rPr b="1" i="0" lang="cs-CZ" sz="1100" u="none" cap="none" strike="noStrike">
                          <a:solidFill>
                            <a:schemeClr val="lt1"/>
                          </a:solidFill>
                          <a:latin typeface="Arial"/>
                          <a:ea typeface="Arial"/>
                          <a:cs typeface="Arial"/>
                          <a:sym typeface="Arial"/>
                        </a:rPr>
                        <a:t>45 FR</a:t>
                      </a:r>
                      <a:endParaRPr b="0" i="0" sz="1800" u="none" cap="none" strike="noStrike">
                        <a:solidFill>
                          <a:schemeClr val="lt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4F81BD"/>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54</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0D8E8"/>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0,24</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0D8E8"/>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Mosaz</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0D8E8"/>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11,10</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0D8E8"/>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8,90</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0D8E8"/>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14,80</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D0D8E8"/>
                    </a:solidFill>
                  </a:tcPr>
                </a:tc>
              </a:tr>
              <a:tr h="352425">
                <a:tc>
                  <a:txBody>
                    <a:bodyPr/>
                    <a:lstStyle/>
                    <a:p>
                      <a:pPr indent="0" lvl="0" marL="0" marR="0" rtl="0" algn="ctr">
                        <a:lnSpc>
                          <a:spcPct val="100000"/>
                        </a:lnSpc>
                        <a:spcBef>
                          <a:spcPts val="0"/>
                        </a:spcBef>
                        <a:spcAft>
                          <a:spcPts val="0"/>
                        </a:spcAft>
                        <a:buClr>
                          <a:schemeClr val="lt1"/>
                        </a:buClr>
                        <a:buSzPts val="1100"/>
                        <a:buFont typeface="Arial"/>
                        <a:buNone/>
                      </a:pPr>
                      <a:r>
                        <a:rPr b="1" i="0" lang="cs-CZ" sz="1100" u="none" cap="none" strike="noStrike">
                          <a:solidFill>
                            <a:schemeClr val="lt1"/>
                          </a:solidFill>
                          <a:latin typeface="Arial"/>
                          <a:ea typeface="Arial"/>
                          <a:cs typeface="Arial"/>
                          <a:sym typeface="Arial"/>
                        </a:rPr>
                        <a:t>92</a:t>
                      </a:r>
                      <a:endParaRPr b="0" i="0" sz="1800" u="none" cap="none" strike="noStrike">
                        <a:solidFill>
                          <a:schemeClr val="lt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4F81BD"/>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22,2</a:t>
                      </a:r>
                      <a:endParaRPr b="0" i="0" sz="11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0,14</a:t>
                      </a:r>
                      <a:endParaRPr b="0" i="0" sz="11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Bronz</a:t>
                      </a:r>
                      <a:endParaRPr b="0" i="0" sz="11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40,68</a:t>
                      </a:r>
                      <a:endParaRPr b="0" i="0" sz="11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15,14</a:t>
                      </a:r>
                      <a:endParaRPr b="0" i="0" sz="11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141,5</a:t>
                      </a:r>
                      <a:endParaRPr b="0" i="0" sz="11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DF4"/>
                    </a:solidFill>
                  </a:tcPr>
                </a:tc>
              </a:tr>
              <a:tr h="352425">
                <a:tc>
                  <a:txBody>
                    <a:bodyPr/>
                    <a:lstStyle/>
                    <a:p>
                      <a:pPr indent="0" lvl="0" marL="0" marR="0" rtl="0" algn="ctr">
                        <a:lnSpc>
                          <a:spcPct val="100000"/>
                        </a:lnSpc>
                        <a:spcBef>
                          <a:spcPts val="0"/>
                        </a:spcBef>
                        <a:spcAft>
                          <a:spcPts val="0"/>
                        </a:spcAft>
                        <a:buClr>
                          <a:schemeClr val="lt1"/>
                        </a:buClr>
                        <a:buSzPts val="1100"/>
                        <a:buFont typeface="Arial"/>
                        <a:buNone/>
                      </a:pPr>
                      <a:r>
                        <a:rPr b="1" i="0" lang="cs-CZ" sz="1100" u="none" cap="none" strike="noStrike">
                          <a:solidFill>
                            <a:schemeClr val="lt1"/>
                          </a:solidFill>
                          <a:latin typeface="Arial"/>
                          <a:ea typeface="Arial"/>
                          <a:cs typeface="Arial"/>
                          <a:sym typeface="Arial"/>
                        </a:rPr>
                        <a:t>7A</a:t>
                      </a:r>
                      <a:endParaRPr b="0" i="0" sz="1800" u="none" cap="none" strike="noStrike">
                        <a:solidFill>
                          <a:schemeClr val="lt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4F81BD"/>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38</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CCCFF"/>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0,23</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CCCFF"/>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Chromniklová ocel</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CCCFF"/>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53,10</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CCCFF"/>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14,39</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CCCFF"/>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2420,2</a:t>
                      </a:r>
                      <a:endParaRPr b="0" i="0" sz="18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CCCFF"/>
                    </a:solidFill>
                  </a:tcPr>
                </a:tc>
              </a:tr>
              <a:tr h="352425">
                <a:tc>
                  <a:txBody>
                    <a:bodyPr/>
                    <a:lstStyle/>
                    <a:p>
                      <a:pPr indent="0" lvl="0" marL="0" marR="0" rtl="0" algn="ctr">
                        <a:lnSpc>
                          <a:spcPct val="100000"/>
                        </a:lnSpc>
                        <a:spcBef>
                          <a:spcPts val="0"/>
                        </a:spcBef>
                        <a:spcAft>
                          <a:spcPts val="0"/>
                        </a:spcAft>
                        <a:buClr>
                          <a:schemeClr val="lt1"/>
                        </a:buClr>
                        <a:buSzPts val="1100"/>
                        <a:buFont typeface="Arial"/>
                        <a:buNone/>
                      </a:pPr>
                      <a:r>
                        <a:rPr b="1" i="0" lang="cs-CZ" sz="1100" u="none" cap="none" strike="noStrike">
                          <a:solidFill>
                            <a:schemeClr val="lt1"/>
                          </a:solidFill>
                          <a:latin typeface="Arial"/>
                          <a:ea typeface="Arial"/>
                          <a:cs typeface="Arial"/>
                          <a:sym typeface="Arial"/>
                        </a:rPr>
                        <a:t>91</a:t>
                      </a:r>
                      <a:endParaRPr b="1" i="0" sz="1100" u="none" cap="none" strike="noStrike">
                        <a:solidFill>
                          <a:schemeClr val="lt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4F81BD"/>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128</a:t>
                      </a:r>
                      <a:endParaRPr b="0" i="0" sz="11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0,26</a:t>
                      </a:r>
                      <a:endParaRPr b="0" i="0" sz="11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Cu/Ag (16)</a:t>
                      </a:r>
                      <a:endParaRPr b="0" i="0" sz="11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15</a:t>
                      </a:r>
                      <a:endParaRPr b="0" i="0" sz="11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16</a:t>
                      </a:r>
                      <a:endParaRPr b="0" i="0" sz="11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Clr>
                          <a:schemeClr val="dk1"/>
                        </a:buClr>
                        <a:buSzPts val="1100"/>
                        <a:buFont typeface="Arial"/>
                        <a:buNone/>
                      </a:pPr>
                      <a:r>
                        <a:rPr b="0" i="0" lang="cs-CZ" sz="1100" u="none" cap="none" strike="noStrike">
                          <a:solidFill>
                            <a:schemeClr val="dk1"/>
                          </a:solidFill>
                          <a:latin typeface="Arial"/>
                          <a:ea typeface="Arial"/>
                          <a:cs typeface="Arial"/>
                          <a:sym typeface="Arial"/>
                        </a:rPr>
                        <a:t>1,6</a:t>
                      </a:r>
                      <a:endParaRPr b="0" i="0" sz="1100" u="none" cap="none" strike="noStrike">
                        <a:solidFill>
                          <a:schemeClr val="dk1"/>
                        </a:solidFill>
                        <a:latin typeface="Arial"/>
                        <a:ea typeface="Arial"/>
                        <a:cs typeface="Arial"/>
                        <a:sym typeface="Arial"/>
                      </a:endParaRPr>
                    </a:p>
                  </a:txBody>
                  <a:tcPr marT="45725" marB="45725" marR="91450" marL="91450"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9EDF4"/>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2"/>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1.1 Typ 3:  Hybridní vodivé nitě</a:t>
            </a:r>
            <a:endParaRPr b="1" i="0" sz="2200" u="none" cap="none" strike="noStrike">
              <a:solidFill>
                <a:srgbClr val="1C4587"/>
              </a:solidFill>
              <a:latin typeface="Montserrat"/>
              <a:ea typeface="Montserrat"/>
              <a:cs typeface="Montserrat"/>
              <a:sym typeface="Montserrat"/>
            </a:endParaRPr>
          </a:p>
        </p:txBody>
      </p:sp>
      <p:sp>
        <p:nvSpPr>
          <p:cNvPr id="146" name="Google Shape;146;p22"/>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147" name="Google Shape;147;p22"/>
          <p:cNvSpPr txBox="1"/>
          <p:nvPr/>
        </p:nvSpPr>
        <p:spPr>
          <a:xfrm>
            <a:off x="1826407" y="3987266"/>
            <a:ext cx="6035340"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SEM mikrospokopové snímky hybridních šicích nití (bílá vlákna – metalické filamenty). </a:t>
            </a:r>
            <a:endParaRPr b="0" i="0" sz="1000" u="none" cap="none" strike="noStrike">
              <a:solidFill>
                <a:srgbClr val="666666"/>
              </a:solidFill>
              <a:latin typeface="Montserrat Medium"/>
              <a:ea typeface="Montserrat Medium"/>
              <a:cs typeface="Montserrat Medium"/>
              <a:sym typeface="Montserrat Medium"/>
            </a:endParaRPr>
          </a:p>
        </p:txBody>
      </p:sp>
      <p:pic>
        <p:nvPicPr>
          <p:cNvPr id="148" name="Google Shape;148;p22"/>
          <p:cNvPicPr preferRelativeResize="0"/>
          <p:nvPr/>
        </p:nvPicPr>
        <p:blipFill rotWithShape="1">
          <a:blip r:embed="rId3">
            <a:alphaModFix/>
          </a:blip>
          <a:srcRect b="0" l="0" r="0" t="0"/>
          <a:stretch/>
        </p:blipFill>
        <p:spPr>
          <a:xfrm>
            <a:off x="255409" y="895469"/>
            <a:ext cx="8650701" cy="340909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3"/>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1.1 Typ 3:  Hybridní vodivé nitě</a:t>
            </a:r>
            <a:endParaRPr b="1" i="0" sz="2200" u="none" cap="none" strike="noStrike">
              <a:solidFill>
                <a:srgbClr val="1C4587"/>
              </a:solidFill>
              <a:latin typeface="Montserrat"/>
              <a:ea typeface="Montserrat"/>
              <a:cs typeface="Montserrat"/>
              <a:sym typeface="Montserrat"/>
            </a:endParaRPr>
          </a:p>
        </p:txBody>
      </p:sp>
      <p:sp>
        <p:nvSpPr>
          <p:cNvPr id="154" name="Google Shape;154;p23"/>
          <p:cNvSpPr txBox="1"/>
          <p:nvPr>
            <p:ph idx="12" type="sldNum"/>
          </p:nvPr>
        </p:nvSpPr>
        <p:spPr>
          <a:xfrm>
            <a:off x="8595300" y="5381674"/>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155" name="Google Shape;155;p23"/>
          <p:cNvSpPr txBox="1"/>
          <p:nvPr/>
        </p:nvSpPr>
        <p:spPr>
          <a:xfrm>
            <a:off x="1319535" y="4347028"/>
            <a:ext cx="6640770"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Příklady vyšitých el. prvků: zleva vyšívaný teploměr, kapacitní tlačítka, „bow tie“ anténa.</a:t>
            </a:r>
            <a:endParaRPr b="0" i="0" sz="1000" u="none" cap="none" strike="noStrike">
              <a:solidFill>
                <a:srgbClr val="666666"/>
              </a:solidFill>
              <a:latin typeface="Montserrat Medium"/>
              <a:ea typeface="Montserrat Medium"/>
              <a:cs typeface="Montserrat Medium"/>
              <a:sym typeface="Montserrat Medium"/>
            </a:endParaRPr>
          </a:p>
        </p:txBody>
      </p:sp>
      <p:pic>
        <p:nvPicPr>
          <p:cNvPr descr="T sensor final scale" id="156" name="Google Shape;156;p23"/>
          <p:cNvPicPr preferRelativeResize="0"/>
          <p:nvPr/>
        </p:nvPicPr>
        <p:blipFill rotWithShape="1">
          <a:blip r:embed="rId3">
            <a:alphaModFix/>
          </a:blip>
          <a:srcRect b="0" l="0" r="0" t="0"/>
          <a:stretch/>
        </p:blipFill>
        <p:spPr>
          <a:xfrm>
            <a:off x="249095" y="2172704"/>
            <a:ext cx="2680931" cy="2065337"/>
          </a:xfrm>
          <a:prstGeom prst="rect">
            <a:avLst/>
          </a:prstGeom>
          <a:noFill/>
          <a:ln>
            <a:noFill/>
          </a:ln>
        </p:spPr>
      </p:pic>
      <p:pic>
        <p:nvPicPr>
          <p:cNvPr id="157" name="Google Shape;157;p23"/>
          <p:cNvPicPr preferRelativeResize="0"/>
          <p:nvPr/>
        </p:nvPicPr>
        <p:blipFill rotWithShape="1">
          <a:blip r:embed="rId4">
            <a:alphaModFix/>
          </a:blip>
          <a:srcRect b="0" l="0" r="0" t="15553"/>
          <a:stretch/>
        </p:blipFill>
        <p:spPr>
          <a:xfrm>
            <a:off x="3156490" y="2172704"/>
            <a:ext cx="2943661" cy="2065337"/>
          </a:xfrm>
          <a:prstGeom prst="rect">
            <a:avLst/>
          </a:prstGeom>
          <a:noFill/>
          <a:ln>
            <a:noFill/>
          </a:ln>
        </p:spPr>
      </p:pic>
      <p:pic>
        <p:nvPicPr>
          <p:cNvPr id="158" name="Google Shape;158;p23"/>
          <p:cNvPicPr preferRelativeResize="0"/>
          <p:nvPr/>
        </p:nvPicPr>
        <p:blipFill rotWithShape="1">
          <a:blip r:embed="rId5">
            <a:alphaModFix/>
          </a:blip>
          <a:srcRect b="0" l="25332" r="0" t="0"/>
          <a:stretch/>
        </p:blipFill>
        <p:spPr>
          <a:xfrm>
            <a:off x="6349814" y="2104818"/>
            <a:ext cx="2630371" cy="2242210"/>
          </a:xfrm>
          <a:prstGeom prst="rect">
            <a:avLst/>
          </a:prstGeom>
          <a:noFill/>
          <a:ln>
            <a:noFill/>
          </a:ln>
        </p:spPr>
      </p:pic>
      <p:pic>
        <p:nvPicPr>
          <p:cNvPr id="159" name="Google Shape;159;p23"/>
          <p:cNvPicPr preferRelativeResize="0"/>
          <p:nvPr/>
        </p:nvPicPr>
        <p:blipFill rotWithShape="1">
          <a:blip r:embed="rId6">
            <a:alphaModFix/>
          </a:blip>
          <a:srcRect b="-480" l="-677" r="677" t="480"/>
          <a:stretch/>
        </p:blipFill>
        <p:spPr>
          <a:xfrm>
            <a:off x="959712" y="912583"/>
            <a:ext cx="1130345" cy="1098821"/>
          </a:xfrm>
          <a:prstGeom prst="ellipse">
            <a:avLst/>
          </a:prstGeom>
          <a:noFill/>
          <a:ln>
            <a:noFill/>
          </a:ln>
        </p:spPr>
      </p:pic>
      <p:cxnSp>
        <p:nvCxnSpPr>
          <p:cNvPr id="160" name="Google Shape;160;p23"/>
          <p:cNvCxnSpPr>
            <a:stCxn id="159" idx="2"/>
          </p:cNvCxnSpPr>
          <p:nvPr/>
        </p:nvCxnSpPr>
        <p:spPr>
          <a:xfrm flipH="1">
            <a:off x="841812" y="1461993"/>
            <a:ext cx="117900" cy="1121400"/>
          </a:xfrm>
          <a:prstGeom prst="straightConnector1">
            <a:avLst/>
          </a:prstGeom>
          <a:noFill/>
          <a:ln cap="flat" cmpd="sng" w="9525">
            <a:solidFill>
              <a:srgbClr val="0070C0"/>
            </a:solidFill>
            <a:prstDash val="solid"/>
            <a:round/>
            <a:headEnd len="sm" w="sm" type="none"/>
            <a:tailEnd len="sm" w="sm" type="none"/>
          </a:ln>
        </p:spPr>
      </p:cxnSp>
      <p:pic>
        <p:nvPicPr>
          <p:cNvPr id="161" name="Google Shape;161;p23"/>
          <p:cNvPicPr preferRelativeResize="0"/>
          <p:nvPr/>
        </p:nvPicPr>
        <p:blipFill rotWithShape="1">
          <a:blip r:embed="rId7">
            <a:alphaModFix/>
          </a:blip>
          <a:srcRect b="0" l="0" r="0" t="0"/>
          <a:stretch/>
        </p:blipFill>
        <p:spPr>
          <a:xfrm>
            <a:off x="3946023" y="797862"/>
            <a:ext cx="1168400" cy="1099939"/>
          </a:xfrm>
          <a:prstGeom prst="ellipse">
            <a:avLst/>
          </a:prstGeom>
          <a:noFill/>
          <a:ln>
            <a:noFill/>
          </a:ln>
        </p:spPr>
      </p:pic>
      <p:sp>
        <p:nvSpPr>
          <p:cNvPr id="162" name="Google Shape;162;p23"/>
          <p:cNvSpPr txBox="1"/>
          <p:nvPr/>
        </p:nvSpPr>
        <p:spPr>
          <a:xfrm>
            <a:off x="2051997" y="1147715"/>
            <a:ext cx="40427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cs-CZ" sz="1400" u="none" cap="none" strike="noStrike">
                <a:solidFill>
                  <a:srgbClr val="000000"/>
                </a:solidFill>
                <a:latin typeface="Arial"/>
                <a:ea typeface="Arial"/>
                <a:cs typeface="Arial"/>
                <a:sym typeface="Arial"/>
              </a:rPr>
              <a:t>7A</a:t>
            </a:r>
            <a:endParaRPr b="0" i="0" sz="1400" u="none" cap="none" strike="noStrike">
              <a:solidFill>
                <a:srgbClr val="000000"/>
              </a:solidFill>
              <a:latin typeface="Arial"/>
              <a:ea typeface="Arial"/>
              <a:cs typeface="Arial"/>
              <a:sym typeface="Arial"/>
            </a:endParaRPr>
          </a:p>
        </p:txBody>
      </p:sp>
      <p:sp>
        <p:nvSpPr>
          <p:cNvPr id="163" name="Google Shape;163;p23"/>
          <p:cNvSpPr txBox="1"/>
          <p:nvPr/>
        </p:nvSpPr>
        <p:spPr>
          <a:xfrm>
            <a:off x="5114423" y="1154216"/>
            <a:ext cx="50366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cs-CZ" sz="1400" u="none" cap="none" strike="noStrike">
                <a:solidFill>
                  <a:srgbClr val="000000"/>
                </a:solidFill>
                <a:latin typeface="Arial"/>
                <a:ea typeface="Arial"/>
                <a:cs typeface="Arial"/>
                <a:sym typeface="Arial"/>
              </a:rPr>
              <a:t>53A</a:t>
            </a:r>
            <a:endParaRPr b="0" i="0" sz="1400" u="none" cap="none" strike="noStrike">
              <a:solidFill>
                <a:srgbClr val="000000"/>
              </a:solidFill>
              <a:latin typeface="Arial"/>
              <a:ea typeface="Arial"/>
              <a:cs typeface="Arial"/>
              <a:sym typeface="Arial"/>
            </a:endParaRPr>
          </a:p>
        </p:txBody>
      </p:sp>
      <p:cxnSp>
        <p:nvCxnSpPr>
          <p:cNvPr id="164" name="Google Shape;164;p23"/>
          <p:cNvCxnSpPr>
            <a:stCxn id="161" idx="2"/>
          </p:cNvCxnSpPr>
          <p:nvPr/>
        </p:nvCxnSpPr>
        <p:spPr>
          <a:xfrm flipH="1">
            <a:off x="3541623" y="1347832"/>
            <a:ext cx="404400" cy="1554900"/>
          </a:xfrm>
          <a:prstGeom prst="straightConnector1">
            <a:avLst/>
          </a:prstGeom>
          <a:noFill/>
          <a:ln cap="flat" cmpd="sng" w="9525">
            <a:solidFill>
              <a:srgbClr val="0070C0"/>
            </a:solidFill>
            <a:prstDash val="solid"/>
            <a:round/>
            <a:headEnd len="sm" w="sm" type="none"/>
            <a:tailEnd len="sm" w="sm" type="none"/>
          </a:ln>
        </p:spPr>
      </p:cxnSp>
      <p:pic>
        <p:nvPicPr>
          <p:cNvPr id="165" name="Google Shape;165;p23"/>
          <p:cNvPicPr preferRelativeResize="0"/>
          <p:nvPr/>
        </p:nvPicPr>
        <p:blipFill rotWithShape="1">
          <a:blip r:embed="rId8">
            <a:alphaModFix/>
          </a:blip>
          <a:srcRect b="0" l="0" r="0" t="0"/>
          <a:stretch/>
        </p:blipFill>
        <p:spPr>
          <a:xfrm>
            <a:off x="6868174" y="760375"/>
            <a:ext cx="1207939" cy="1095459"/>
          </a:xfrm>
          <a:prstGeom prst="ellipse">
            <a:avLst/>
          </a:prstGeom>
          <a:noFill/>
          <a:ln>
            <a:noFill/>
          </a:ln>
        </p:spPr>
      </p:pic>
      <p:cxnSp>
        <p:nvCxnSpPr>
          <p:cNvPr id="166" name="Google Shape;166;p23"/>
          <p:cNvCxnSpPr>
            <a:stCxn id="165" idx="2"/>
          </p:cNvCxnSpPr>
          <p:nvPr/>
        </p:nvCxnSpPr>
        <p:spPr>
          <a:xfrm flipH="1">
            <a:off x="6711574" y="1308104"/>
            <a:ext cx="156600" cy="1689000"/>
          </a:xfrm>
          <a:prstGeom prst="straightConnector1">
            <a:avLst/>
          </a:prstGeom>
          <a:noFill/>
          <a:ln cap="flat" cmpd="sng" w="9525">
            <a:solidFill>
              <a:srgbClr val="0070C0"/>
            </a:solidFill>
            <a:prstDash val="solid"/>
            <a:round/>
            <a:headEnd len="sm" w="sm" type="none"/>
            <a:tailEnd len="sm" w="sm" type="none"/>
          </a:ln>
        </p:spPr>
      </p:cxnSp>
      <p:sp>
        <p:nvSpPr>
          <p:cNvPr id="167" name="Google Shape;167;p23"/>
          <p:cNvSpPr txBox="1"/>
          <p:nvPr/>
        </p:nvSpPr>
        <p:spPr>
          <a:xfrm>
            <a:off x="8131843" y="1069972"/>
            <a:ext cx="50366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cs-CZ" sz="1400" u="none" cap="none" strike="noStrike">
                <a:solidFill>
                  <a:srgbClr val="000000"/>
                </a:solidFill>
                <a:latin typeface="Arial"/>
                <a:ea typeface="Arial"/>
                <a:cs typeface="Arial"/>
                <a:sym typeface="Arial"/>
              </a:rPr>
              <a:t>25A</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4"/>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1.1 Typ 3:  Hybridní vodivé nitě</a:t>
            </a:r>
            <a:endParaRPr b="1" i="0" sz="2200" u="none" cap="none" strike="noStrike">
              <a:solidFill>
                <a:srgbClr val="1C4587"/>
              </a:solidFill>
              <a:latin typeface="Montserrat"/>
              <a:ea typeface="Montserrat"/>
              <a:cs typeface="Montserrat"/>
              <a:sym typeface="Montserrat"/>
            </a:endParaRPr>
          </a:p>
        </p:txBody>
      </p:sp>
      <p:sp>
        <p:nvSpPr>
          <p:cNvPr id="173" name="Google Shape;173;p24"/>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174" name="Google Shape;174;p24"/>
          <p:cNvSpPr txBox="1"/>
          <p:nvPr/>
        </p:nvSpPr>
        <p:spPr>
          <a:xfrm>
            <a:off x="729622" y="4298032"/>
            <a:ext cx="7944787"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Porovnání odolnosti hybridních vodivých nití a nití stříbrem ovrstených polyamidem vůči pracím cyklům.</a:t>
            </a:r>
            <a:endParaRPr b="0" i="0" sz="1000" u="none" cap="none" strike="noStrike">
              <a:solidFill>
                <a:srgbClr val="666666"/>
              </a:solidFill>
              <a:latin typeface="Montserrat Medium"/>
              <a:ea typeface="Montserrat Medium"/>
              <a:cs typeface="Montserrat Medium"/>
              <a:sym typeface="Montserrat Medium"/>
            </a:endParaRPr>
          </a:p>
        </p:txBody>
      </p:sp>
      <p:pic>
        <p:nvPicPr>
          <p:cNvPr id="175" name="Google Shape;175;p24"/>
          <p:cNvPicPr preferRelativeResize="0"/>
          <p:nvPr/>
        </p:nvPicPr>
        <p:blipFill rotWithShape="1">
          <a:blip r:embed="rId3">
            <a:alphaModFix/>
          </a:blip>
          <a:srcRect b="0" l="0" r="0" t="0"/>
          <a:stretch/>
        </p:blipFill>
        <p:spPr>
          <a:xfrm>
            <a:off x="153809" y="1390233"/>
            <a:ext cx="8418382" cy="2907799"/>
          </a:xfrm>
          <a:prstGeom prst="rect">
            <a:avLst/>
          </a:prstGeom>
          <a:noFill/>
          <a:ln>
            <a:noFill/>
          </a:ln>
        </p:spPr>
      </p:pic>
      <p:sp>
        <p:nvSpPr>
          <p:cNvPr id="176" name="Google Shape;176;p24"/>
          <p:cNvSpPr/>
          <p:nvPr/>
        </p:nvSpPr>
        <p:spPr>
          <a:xfrm>
            <a:off x="153809" y="817533"/>
            <a:ext cx="7918450"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cs-CZ" sz="1800" u="none" cap="none" strike="noStrike">
                <a:solidFill>
                  <a:schemeClr val="dk1"/>
                </a:solidFill>
                <a:latin typeface="Montserrat"/>
                <a:ea typeface="Montserrat"/>
                <a:cs typeface="Montserrat"/>
                <a:sym typeface="Montserrat"/>
              </a:rPr>
              <a:t>Výsledky opakovaného testování nití praním</a:t>
            </a:r>
            <a:endParaRPr b="1" i="0" sz="1800" u="none" cap="none" strike="noStrike">
              <a:solidFill>
                <a:schemeClr val="dk1"/>
              </a:solidFill>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p25"/>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1.1 Typ 4:  Hybridní vodivé nitě – délková hmotnost nití</a:t>
            </a:r>
            <a:endParaRPr/>
          </a:p>
        </p:txBody>
      </p:sp>
      <p:sp>
        <p:nvSpPr>
          <p:cNvPr id="182" name="Google Shape;182;p25"/>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183" name="Google Shape;183;p25"/>
          <p:cNvSpPr/>
          <p:nvPr/>
        </p:nvSpPr>
        <p:spPr>
          <a:xfrm>
            <a:off x="5870130" y="989339"/>
            <a:ext cx="2764283" cy="1482092"/>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4" name="Google Shape;184;p25"/>
          <p:cNvSpPr/>
          <p:nvPr/>
        </p:nvSpPr>
        <p:spPr>
          <a:xfrm>
            <a:off x="5814887" y="2785056"/>
            <a:ext cx="3141471" cy="1716936"/>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5" name="Google Shape;185;p25"/>
          <p:cNvSpPr txBox="1"/>
          <p:nvPr/>
        </p:nvSpPr>
        <p:spPr>
          <a:xfrm>
            <a:off x="6683761" y="6628389"/>
            <a:ext cx="2779395" cy="261620"/>
          </a:xfrm>
          <a:prstGeom prst="rect">
            <a:avLst/>
          </a:prstGeom>
          <a:noFill/>
          <a:ln>
            <a:noFill/>
          </a:ln>
        </p:spPr>
        <p:txBody>
          <a:bodyPr anchorCtr="0" anchor="t" bIns="0" lIns="0" spcFirstLastPara="1" rIns="0" wrap="square" tIns="0">
            <a:noAutofit/>
          </a:bodyPr>
          <a:lstStyle/>
          <a:p>
            <a:pPr indent="0" lvl="0" marL="12700" marR="12700" rtl="0" algn="l">
              <a:lnSpc>
                <a:spcPct val="100000"/>
              </a:lnSpc>
              <a:spcBef>
                <a:spcPts val="0"/>
              </a:spcBef>
              <a:spcAft>
                <a:spcPts val="0"/>
              </a:spcAft>
              <a:buNone/>
            </a:pPr>
            <a:r>
              <a:rPr b="0" i="0" lang="cs-CZ" sz="800" u="none" cap="none" strike="noStrike">
                <a:solidFill>
                  <a:srgbClr val="000000"/>
                </a:solidFill>
                <a:latin typeface="Calibri"/>
                <a:ea typeface="Calibri"/>
                <a:cs typeface="Calibri"/>
                <a:sym typeface="Calibri"/>
              </a:rPr>
              <a:t>https://ai2-s2-public.s3.amazonaws.com/figures/2017-08- 08/0e543c1ffef687c7a364e873f446d24f7b2788c8/1-Figure1-1.png</a:t>
            </a:r>
            <a:endParaRPr b="0" i="0" sz="800" u="none" cap="none" strike="noStrike">
              <a:solidFill>
                <a:srgbClr val="000000"/>
              </a:solidFill>
              <a:latin typeface="Calibri"/>
              <a:ea typeface="Calibri"/>
              <a:cs typeface="Calibri"/>
              <a:sym typeface="Calibri"/>
            </a:endParaRPr>
          </a:p>
        </p:txBody>
      </p:sp>
      <p:sp>
        <p:nvSpPr>
          <p:cNvPr id="186" name="Google Shape;186;p25"/>
          <p:cNvSpPr txBox="1"/>
          <p:nvPr/>
        </p:nvSpPr>
        <p:spPr>
          <a:xfrm>
            <a:off x="-649131" y="819170"/>
            <a:ext cx="3737232" cy="847090"/>
          </a:xfrm>
          <a:prstGeom prst="rect">
            <a:avLst/>
          </a:prstGeom>
          <a:noFill/>
          <a:ln>
            <a:noFill/>
          </a:ln>
        </p:spPr>
        <p:txBody>
          <a:bodyPr anchorCtr="0" anchor="t" bIns="0" lIns="0" spcFirstLastPara="1" rIns="0" wrap="square" tIns="0">
            <a:noAutofit/>
          </a:bodyPr>
          <a:lstStyle/>
          <a:p>
            <a:pPr indent="0" lvl="2" marL="914400" marR="0" rtl="0" algn="l">
              <a:lnSpc>
                <a:spcPct val="100000"/>
              </a:lnSpc>
              <a:spcBef>
                <a:spcPts val="0"/>
              </a:spcBef>
              <a:spcAft>
                <a:spcPts val="0"/>
              </a:spcAft>
              <a:buNone/>
            </a:pPr>
            <a:r>
              <a:rPr b="1" i="0" lang="cs-CZ" sz="1600" u="none" cap="none" strike="noStrike">
                <a:solidFill>
                  <a:srgbClr val="002060"/>
                </a:solidFill>
                <a:latin typeface="Montserrat Medium"/>
                <a:ea typeface="Montserrat Medium"/>
                <a:cs typeface="Montserrat Medium"/>
                <a:sym typeface="Montserrat Medium"/>
              </a:rPr>
              <a:t>Teoretické složení nitě</a:t>
            </a:r>
            <a:endParaRPr/>
          </a:p>
          <a:p>
            <a:pPr indent="0" lvl="2" marL="914400" marR="0" rtl="0" algn="l">
              <a:lnSpc>
                <a:spcPct val="100000"/>
              </a:lnSpc>
              <a:spcBef>
                <a:spcPts val="600"/>
              </a:spcBef>
              <a:spcAft>
                <a:spcPts val="0"/>
              </a:spcAft>
              <a:buNone/>
            </a:pPr>
            <a:r>
              <a:t/>
            </a:r>
            <a:endParaRPr b="1" i="0" sz="1600" u="none" cap="none" strike="noStrike">
              <a:solidFill>
                <a:srgbClr val="002060"/>
              </a:solidFill>
              <a:latin typeface="Montserrat Medium"/>
              <a:ea typeface="Montserrat Medium"/>
              <a:cs typeface="Montserrat Medium"/>
              <a:sym typeface="Montserrat Medium"/>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Jádro</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Vystupující konce vláken</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Nejvíce se to projevuje o rotorově spřádaných přízí</a:t>
            </a:r>
            <a:endParaRPr b="0" i="0" sz="1300" u="none" cap="none" strike="noStrike">
              <a:solidFill>
                <a:srgbClr val="000000"/>
              </a:solidFill>
              <a:latin typeface="Montserrat Medium"/>
              <a:ea typeface="Montserrat Medium"/>
              <a:cs typeface="Montserrat Medium"/>
              <a:sym typeface="Montserrat Medium"/>
            </a:endParaRPr>
          </a:p>
        </p:txBody>
      </p:sp>
      <p:sp>
        <p:nvSpPr>
          <p:cNvPr id="187" name="Google Shape;187;p25"/>
          <p:cNvSpPr txBox="1"/>
          <p:nvPr/>
        </p:nvSpPr>
        <p:spPr>
          <a:xfrm>
            <a:off x="3210318" y="1707625"/>
            <a:ext cx="1890044" cy="298450"/>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b="0" i="0" lang="cs-CZ" sz="1300" u="none" cap="none" strike="noStrike">
                <a:solidFill>
                  <a:srgbClr val="000000"/>
                </a:solidFill>
                <a:latin typeface="Montserrat Medium"/>
                <a:ea typeface="Montserrat Medium"/>
                <a:cs typeface="Montserrat Medium"/>
                <a:sym typeface="Montserrat Medium"/>
              </a:rPr>
              <a:t>Chlupatost (hairiness)</a:t>
            </a:r>
            <a:endParaRPr/>
          </a:p>
          <a:p>
            <a:pPr indent="0" lvl="0" marL="12700" marR="0" rtl="0" algn="l">
              <a:lnSpc>
                <a:spcPct val="100000"/>
              </a:lnSpc>
              <a:spcBef>
                <a:spcPts val="0"/>
              </a:spcBef>
              <a:spcAft>
                <a:spcPts val="0"/>
              </a:spcAft>
              <a:buNone/>
            </a:pPr>
            <a:r>
              <a:t/>
            </a:r>
            <a:endParaRPr b="0" i="0" sz="1300" u="none" cap="none" strike="noStrike">
              <a:solidFill>
                <a:srgbClr val="000000"/>
              </a:solidFill>
              <a:latin typeface="Montserrat Medium"/>
              <a:ea typeface="Montserrat Medium"/>
              <a:cs typeface="Montserrat Medium"/>
              <a:sym typeface="Montserrat Medium"/>
            </a:endParaRPr>
          </a:p>
        </p:txBody>
      </p:sp>
      <p:sp>
        <p:nvSpPr>
          <p:cNvPr id="188" name="Google Shape;188;p25"/>
          <p:cNvSpPr txBox="1"/>
          <p:nvPr/>
        </p:nvSpPr>
        <p:spPr>
          <a:xfrm>
            <a:off x="-671322" y="2554715"/>
            <a:ext cx="5236972" cy="1670050"/>
          </a:xfrm>
          <a:prstGeom prst="rect">
            <a:avLst/>
          </a:prstGeom>
          <a:noFill/>
          <a:ln>
            <a:noFill/>
          </a:ln>
        </p:spPr>
        <p:txBody>
          <a:bodyPr anchorCtr="0" anchor="t" bIns="0" lIns="0" spcFirstLastPara="1" rIns="0" wrap="square" tIns="0">
            <a:no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Během procesu výroby příze a nitě v důsledku kroucení se vláknitý materiál stále více stlačuje</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Povrch příze je skutečným průměrem</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Jeho přesné určení není snadné (nerovnoměrnost, chlupatost příze) </a:t>
            </a:r>
            <a:endParaRPr b="0" i="0" sz="1300" u="none" cap="none" strike="noStrike">
              <a:solidFill>
                <a:srgbClr val="000000"/>
              </a:solidFill>
              <a:latin typeface="Montserrat Medium"/>
              <a:ea typeface="Montserrat Medium"/>
              <a:cs typeface="Montserrat Medium"/>
              <a:sym typeface="Montserrat Medium"/>
            </a:endParaRPr>
          </a:p>
        </p:txBody>
      </p:sp>
      <p:sp>
        <p:nvSpPr>
          <p:cNvPr id="189" name="Google Shape;189;p25"/>
          <p:cNvSpPr/>
          <p:nvPr/>
        </p:nvSpPr>
        <p:spPr>
          <a:xfrm>
            <a:off x="2755870" y="1783123"/>
            <a:ext cx="332231" cy="94487"/>
          </a:xfrm>
          <a:custGeom>
            <a:rect b="b" l="l" r="r" t="t"/>
            <a:pathLst>
              <a:path extrusionOk="0" h="94487" w="332231">
                <a:moveTo>
                  <a:pt x="268223" y="64007"/>
                </a:moveTo>
                <a:lnTo>
                  <a:pt x="268223" y="0"/>
                </a:lnTo>
                <a:lnTo>
                  <a:pt x="0" y="0"/>
                </a:lnTo>
                <a:lnTo>
                  <a:pt x="0" y="64007"/>
                </a:lnTo>
                <a:lnTo>
                  <a:pt x="268223" y="64007"/>
                </a:lnTo>
                <a:close/>
              </a:path>
              <a:path extrusionOk="0" h="94487" w="332231">
                <a:moveTo>
                  <a:pt x="332231" y="33527"/>
                </a:moveTo>
                <a:lnTo>
                  <a:pt x="268223" y="-30479"/>
                </a:lnTo>
                <a:lnTo>
                  <a:pt x="268223" y="94487"/>
                </a:lnTo>
                <a:lnTo>
                  <a:pt x="332231" y="33527"/>
                </a:lnTo>
                <a:close/>
              </a:path>
            </a:pathLst>
          </a:custGeom>
          <a:solidFill>
            <a:srgbClr val="001E63"/>
          </a:solid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6"/>
          <p:cNvSpPr txBox="1"/>
          <p:nvPr/>
        </p:nvSpPr>
        <p:spPr>
          <a:xfrm>
            <a:off x="236936" y="119914"/>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1.1 Typ 4:  Hybridní vodivé nitě – délková hmotnost nití</a:t>
            </a:r>
            <a:endParaRPr/>
          </a:p>
        </p:txBody>
      </p:sp>
      <p:sp>
        <p:nvSpPr>
          <p:cNvPr id="195" name="Google Shape;195;p26"/>
          <p:cNvSpPr/>
          <p:nvPr/>
        </p:nvSpPr>
        <p:spPr>
          <a:xfrm>
            <a:off x="5915890" y="1825495"/>
            <a:ext cx="3247837" cy="926544"/>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6" name="Google Shape;196;p26"/>
          <p:cNvSpPr/>
          <p:nvPr/>
        </p:nvSpPr>
        <p:spPr>
          <a:xfrm>
            <a:off x="5915890" y="3019459"/>
            <a:ext cx="3228110" cy="699345"/>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7" name="Google Shape;197;p26"/>
          <p:cNvSpPr/>
          <p:nvPr/>
        </p:nvSpPr>
        <p:spPr>
          <a:xfrm>
            <a:off x="5925382" y="4027434"/>
            <a:ext cx="3209126" cy="617647"/>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8" name="Google Shape;198;p26"/>
          <p:cNvSpPr txBox="1"/>
          <p:nvPr/>
        </p:nvSpPr>
        <p:spPr>
          <a:xfrm>
            <a:off x="6394481" y="3863290"/>
            <a:ext cx="3013739" cy="133542"/>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Komerční nit - Amann ASPO 120</a:t>
            </a:r>
            <a:endParaRPr/>
          </a:p>
        </p:txBody>
      </p:sp>
      <p:sp>
        <p:nvSpPr>
          <p:cNvPr id="199" name="Google Shape;199;p26"/>
          <p:cNvSpPr/>
          <p:nvPr/>
        </p:nvSpPr>
        <p:spPr>
          <a:xfrm>
            <a:off x="2583268" y="2216146"/>
            <a:ext cx="278178" cy="290719"/>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0" name="Google Shape;200;p26"/>
          <p:cNvSpPr/>
          <p:nvPr/>
        </p:nvSpPr>
        <p:spPr>
          <a:xfrm>
            <a:off x="5915891" y="1033452"/>
            <a:ext cx="3247836" cy="764525"/>
          </a:xfrm>
          <a:prstGeom prst="rect">
            <a:avLst/>
          </a:prstGeom>
          <a:blipFill rotWithShape="1">
            <a:blip r:embed="rId7">
              <a:alphaModFix/>
            </a:blip>
            <a:stretch>
              <a:fillRect b="-11723" l="-7660" r="0" t="-7261"/>
            </a:stretch>
          </a:blip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1" name="Google Shape;201;p26"/>
          <p:cNvSpPr txBox="1"/>
          <p:nvPr/>
        </p:nvSpPr>
        <p:spPr>
          <a:xfrm>
            <a:off x="3692828" y="2673217"/>
            <a:ext cx="7944787"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Rotorově spřídané nitě - chlupatost.</a:t>
            </a:r>
            <a:endParaRPr b="0" i="0" sz="1000" u="none" cap="none" strike="noStrike">
              <a:solidFill>
                <a:srgbClr val="666666"/>
              </a:solidFill>
              <a:latin typeface="Montserrat Medium"/>
              <a:ea typeface="Montserrat Medium"/>
              <a:cs typeface="Montserrat Medium"/>
              <a:sym typeface="Montserrat Medium"/>
            </a:endParaRPr>
          </a:p>
        </p:txBody>
      </p:sp>
      <p:sp>
        <p:nvSpPr>
          <p:cNvPr id="202" name="Google Shape;202;p26"/>
          <p:cNvSpPr txBox="1"/>
          <p:nvPr/>
        </p:nvSpPr>
        <p:spPr>
          <a:xfrm>
            <a:off x="6759979" y="618534"/>
            <a:ext cx="631904"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cs-CZ" sz="1100" u="none" cap="none" strike="noStrike">
                <a:solidFill>
                  <a:srgbClr val="7030A0"/>
                </a:solidFill>
                <a:latin typeface="Arial"/>
                <a:ea typeface="Arial"/>
                <a:cs typeface="Arial"/>
                <a:sym typeface="Arial"/>
              </a:rPr>
              <a:t>ovinek</a:t>
            </a:r>
            <a:endParaRPr b="1" i="0" sz="1100" u="none" cap="none" strike="noStrike">
              <a:solidFill>
                <a:srgbClr val="7030A0"/>
              </a:solidFill>
              <a:latin typeface="Arial"/>
              <a:ea typeface="Arial"/>
              <a:cs typeface="Arial"/>
              <a:sym typeface="Arial"/>
            </a:endParaRPr>
          </a:p>
        </p:txBody>
      </p:sp>
      <p:cxnSp>
        <p:nvCxnSpPr>
          <p:cNvPr id="203" name="Google Shape;203;p26"/>
          <p:cNvCxnSpPr/>
          <p:nvPr/>
        </p:nvCxnSpPr>
        <p:spPr>
          <a:xfrm flipH="1">
            <a:off x="6573982" y="886691"/>
            <a:ext cx="346363" cy="408709"/>
          </a:xfrm>
          <a:prstGeom prst="straightConnector1">
            <a:avLst/>
          </a:prstGeom>
          <a:noFill/>
          <a:ln cap="flat" cmpd="sng" w="9525">
            <a:solidFill>
              <a:srgbClr val="5597D3"/>
            </a:solidFill>
            <a:prstDash val="solid"/>
            <a:round/>
            <a:headEnd len="sm" w="sm" type="none"/>
            <a:tailEnd len="med" w="med" type="triangle"/>
          </a:ln>
        </p:spPr>
      </p:cxnSp>
      <p:sp>
        <p:nvSpPr>
          <p:cNvPr id="204" name="Google Shape;204;p26"/>
          <p:cNvSpPr txBox="1"/>
          <p:nvPr/>
        </p:nvSpPr>
        <p:spPr>
          <a:xfrm>
            <a:off x="7075931" y="4511539"/>
            <a:ext cx="3013739" cy="133542"/>
          </a:xfrm>
          <a:prstGeom prst="rect">
            <a:avLst/>
          </a:prstGeom>
          <a:noFill/>
          <a:ln>
            <a:noFill/>
          </a:ln>
        </p:spPr>
        <p:txBody>
          <a:bodyPr anchorCtr="0" anchor="t" bIns="0" lIns="0" spcFirstLastPara="1" rIns="0" wrap="square" tIns="0">
            <a:noAutofit/>
          </a:bodyPr>
          <a:lstStyle/>
          <a:p>
            <a:pPr indent="0" lvl="0" marL="12700" marR="0" rtl="0" algn="l">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Hybridní nit</a:t>
            </a:r>
            <a:endParaRPr b="0" i="0" sz="1000" u="none" cap="none" strike="noStrike">
              <a:solidFill>
                <a:srgbClr val="666666"/>
              </a:solidFill>
              <a:latin typeface="Montserrat Medium"/>
              <a:ea typeface="Montserrat Medium"/>
              <a:cs typeface="Montserrat Medium"/>
              <a:sym typeface="Montserrat Medium"/>
            </a:endParaRPr>
          </a:p>
        </p:txBody>
      </p:sp>
      <p:sp>
        <p:nvSpPr>
          <p:cNvPr id="205" name="Google Shape;205;p26"/>
          <p:cNvSpPr/>
          <p:nvPr/>
        </p:nvSpPr>
        <p:spPr>
          <a:xfrm>
            <a:off x="367788" y="909615"/>
            <a:ext cx="4861537" cy="1169551"/>
          </a:xfrm>
          <a:prstGeom prst="rect">
            <a:avLst/>
          </a:prstGeom>
          <a:noFill/>
          <a:ln>
            <a:noFill/>
          </a:ln>
        </p:spPr>
        <p:txBody>
          <a:bodyPr anchorCtr="0" anchor="t" bIns="45700" lIns="91425" spcFirstLastPara="1" rIns="91425" wrap="square" tIns="45700">
            <a:noAutofit/>
          </a:bodyPr>
          <a:lstStyle/>
          <a:p>
            <a:pPr indent="-269875" lvl="2" marL="269875"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Z výše uvedených důvodů není v oblasti textilní technologie přízí a nití optický průměr běžně.</a:t>
            </a:r>
            <a:endParaRPr/>
          </a:p>
          <a:p>
            <a:pPr indent="-269875" lvl="2" marL="269875" marR="0" rtl="0" algn="l">
              <a:lnSpc>
                <a:spcPct val="100000"/>
              </a:lnSpc>
              <a:spcBef>
                <a:spcPts val="600"/>
              </a:spcBef>
              <a:spcAft>
                <a:spcPts val="0"/>
              </a:spcAft>
              <a:buClr>
                <a:srgbClr val="366092"/>
              </a:buClr>
              <a:buSzPts val="780"/>
              <a:buFont typeface="Noto Sans Symbols"/>
              <a:buChar char="►"/>
            </a:pPr>
            <a:r>
              <a:rPr b="1" i="0" lang="cs-CZ" sz="1300" u="none" cap="none" strike="noStrike">
                <a:solidFill>
                  <a:srgbClr val="7030A0"/>
                </a:solidFill>
                <a:latin typeface="Montserrat Medium"/>
                <a:ea typeface="Montserrat Medium"/>
                <a:cs typeface="Montserrat Medium"/>
                <a:sym typeface="Montserrat Medium"/>
              </a:rPr>
              <a:t>Důvod: </a:t>
            </a:r>
            <a:r>
              <a:rPr b="0" i="0" lang="cs-CZ" sz="1300" u="none" cap="none" strike="noStrike">
                <a:solidFill>
                  <a:srgbClr val="000000"/>
                </a:solidFill>
                <a:latin typeface="Montserrat Medium"/>
                <a:ea typeface="Montserrat Medium"/>
                <a:cs typeface="Montserrat Medium"/>
                <a:sym typeface="Montserrat Medium"/>
              </a:rPr>
              <a:t>Příze nebo nitě nejsou homogenní v rámci jejich šířky a délky a není tak možné úplně přesně určit jejich průměr</a:t>
            </a:r>
            <a:endParaRPr b="0" i="0" sz="1300" u="none" cap="none" strike="noStrike">
              <a:solidFill>
                <a:srgbClr val="000000"/>
              </a:solidFill>
              <a:latin typeface="Montserrat Medium"/>
              <a:ea typeface="Montserrat Medium"/>
              <a:cs typeface="Montserrat Medium"/>
              <a:sym typeface="Montserrat Medium"/>
            </a:endParaRPr>
          </a:p>
        </p:txBody>
      </p:sp>
      <p:sp>
        <p:nvSpPr>
          <p:cNvPr id="206" name="Google Shape;206;p26"/>
          <p:cNvSpPr/>
          <p:nvPr/>
        </p:nvSpPr>
        <p:spPr>
          <a:xfrm>
            <a:off x="367788" y="3066817"/>
            <a:ext cx="4861537" cy="892552"/>
          </a:xfrm>
          <a:prstGeom prst="rect">
            <a:avLst/>
          </a:prstGeom>
          <a:noFill/>
          <a:ln>
            <a:noFill/>
          </a:ln>
        </p:spPr>
        <p:txBody>
          <a:bodyPr anchorCtr="0" anchor="t" bIns="45700" lIns="91425" spcFirstLastPara="1" rIns="91425" wrap="square" tIns="45700">
            <a:noAutofit/>
          </a:bodyPr>
          <a:lstStyle/>
          <a:p>
            <a:pPr indent="-269875" lvl="2" marL="269875"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Z těchto důvodů byly zavedeny nepřímé metody hodnocení „tloušťky“ nití pomocí vztahů jejich váhy a dané délky např. tzv. délková hustota nití (jednotka tex)</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7"/>
          <p:cNvSpPr txBox="1"/>
          <p:nvPr/>
        </p:nvSpPr>
        <p:spPr>
          <a:xfrm>
            <a:off x="153809" y="133574"/>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1.1 Typ 3:  Hybridní vodivé nitě -  délková hmotnost nití</a:t>
            </a:r>
            <a:endParaRPr/>
          </a:p>
        </p:txBody>
      </p:sp>
      <p:sp>
        <p:nvSpPr>
          <p:cNvPr id="212" name="Google Shape;212;p27"/>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213" name="Google Shape;213;p27"/>
          <p:cNvSpPr txBox="1"/>
          <p:nvPr/>
        </p:nvSpPr>
        <p:spPr>
          <a:xfrm>
            <a:off x="7300953" y="4116517"/>
            <a:ext cx="1796405" cy="456645"/>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Nit seskaná ze dvou pramenů, kde každý se skládá ze tří přízí.</a:t>
            </a:r>
            <a:endParaRPr b="0" i="0" sz="1000" u="none" cap="none" strike="noStrike">
              <a:solidFill>
                <a:srgbClr val="666666"/>
              </a:solidFill>
              <a:latin typeface="Montserrat Medium"/>
              <a:ea typeface="Montserrat Medium"/>
              <a:cs typeface="Montserrat Medium"/>
              <a:sym typeface="Montserrat Medium"/>
            </a:endParaRPr>
          </a:p>
        </p:txBody>
      </p:sp>
      <p:sp>
        <p:nvSpPr>
          <p:cNvPr id="214" name="Google Shape;214;p27"/>
          <p:cNvSpPr/>
          <p:nvPr/>
        </p:nvSpPr>
        <p:spPr>
          <a:xfrm>
            <a:off x="153809" y="613509"/>
            <a:ext cx="5506636" cy="2923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cs-CZ" sz="1300" u="none" cap="none" strike="noStrike">
                <a:solidFill>
                  <a:srgbClr val="002060"/>
                </a:solidFill>
                <a:latin typeface="Montserrat Medium"/>
                <a:ea typeface="Montserrat Medium"/>
                <a:cs typeface="Montserrat Medium"/>
                <a:sym typeface="Montserrat Medium"/>
              </a:rPr>
              <a:t>Metody hodnocení „tloušťky“ nití a přízí (číslování nití a přízí)</a:t>
            </a:r>
            <a:endParaRPr b="1" i="0" sz="1300" u="none" cap="none" strike="noStrike">
              <a:solidFill>
                <a:srgbClr val="002060"/>
              </a:solidFill>
              <a:latin typeface="Montserrat Medium"/>
              <a:ea typeface="Montserrat Medium"/>
              <a:cs typeface="Montserrat Medium"/>
              <a:sym typeface="Montserrat Medium"/>
            </a:endParaRPr>
          </a:p>
        </p:txBody>
      </p:sp>
      <p:sp>
        <p:nvSpPr>
          <p:cNvPr id="215" name="Google Shape;215;p27"/>
          <p:cNvSpPr/>
          <p:nvPr/>
        </p:nvSpPr>
        <p:spPr>
          <a:xfrm>
            <a:off x="-731054" y="941062"/>
            <a:ext cx="7903514" cy="2139047"/>
          </a:xfrm>
          <a:prstGeom prst="rect">
            <a:avLst/>
          </a:prstGeom>
          <a:noFill/>
          <a:ln>
            <a:noFill/>
          </a:ln>
        </p:spPr>
        <p:txBody>
          <a:bodyPr anchorCtr="0" anchor="t" bIns="45700" lIns="91425" spcFirstLastPara="1" rIns="91425" wrap="square" tIns="45700">
            <a:noAutofit/>
          </a:bodyPr>
          <a:lstStyle/>
          <a:p>
            <a:pPr indent="-342900" lvl="2" marL="1257300" marR="0" rtl="0" algn="l">
              <a:lnSpc>
                <a:spcPct val="100000"/>
              </a:lnSpc>
              <a:spcBef>
                <a:spcPts val="0"/>
              </a:spcBef>
              <a:spcAft>
                <a:spcPts val="0"/>
              </a:spcAft>
              <a:buClr>
                <a:srgbClr val="366092"/>
              </a:buClr>
              <a:buSzPts val="720"/>
              <a:buFont typeface="Noto Sans Symbols"/>
              <a:buChar char="►"/>
            </a:pPr>
            <a:r>
              <a:rPr b="0" i="0" lang="cs-CZ" sz="1200" u="none" cap="none" strike="noStrike">
                <a:solidFill>
                  <a:srgbClr val="000000"/>
                </a:solidFill>
                <a:latin typeface="Montserrat Medium"/>
                <a:ea typeface="Montserrat Medium"/>
                <a:cs typeface="Montserrat Medium"/>
                <a:sym typeface="Montserrat Medium"/>
              </a:rPr>
              <a:t>Existují hlavně dva systémy nebo způsoby stanovení tloušťky přízí</a:t>
            </a:r>
            <a:endParaRPr/>
          </a:p>
          <a:p>
            <a:pPr indent="-360363" lvl="2" marL="1614488" marR="0" rtl="0" algn="l">
              <a:lnSpc>
                <a:spcPct val="100000"/>
              </a:lnSpc>
              <a:spcBef>
                <a:spcPts val="600"/>
              </a:spcBef>
              <a:spcAft>
                <a:spcPts val="0"/>
              </a:spcAft>
              <a:buClr>
                <a:srgbClr val="366092"/>
              </a:buClr>
              <a:buSzPts val="1260"/>
              <a:buFont typeface="Arial"/>
              <a:buAutoNum type="alphaLcParenR"/>
            </a:pPr>
            <a:r>
              <a:rPr b="1" i="0" lang="cs-CZ" sz="1200" u="none" cap="none" strike="noStrike">
                <a:solidFill>
                  <a:srgbClr val="002060"/>
                </a:solidFill>
                <a:latin typeface="Montserrat Medium"/>
                <a:ea typeface="Montserrat Medium"/>
                <a:cs typeface="Montserrat Medium"/>
                <a:sym typeface="Montserrat Medium"/>
              </a:rPr>
              <a:t>Nepřímý systém</a:t>
            </a:r>
            <a:r>
              <a:rPr b="0" i="0" lang="cs-CZ" sz="1200" u="none" cap="none" strike="noStrike">
                <a:solidFill>
                  <a:srgbClr val="002060"/>
                </a:solidFill>
                <a:latin typeface="Montserrat Medium"/>
                <a:ea typeface="Montserrat Medium"/>
                <a:cs typeface="Montserrat Medium"/>
                <a:sym typeface="Montserrat Medium"/>
              </a:rPr>
              <a:t> </a:t>
            </a:r>
            <a:r>
              <a:rPr b="0" i="0" lang="cs-CZ" sz="1200" u="none" cap="none" strike="noStrike">
                <a:solidFill>
                  <a:srgbClr val="000000"/>
                </a:solidFill>
                <a:latin typeface="Montserrat Medium"/>
                <a:ea typeface="Montserrat Medium"/>
                <a:cs typeface="Montserrat Medium"/>
                <a:sym typeface="Montserrat Medium"/>
              </a:rPr>
              <a:t>- systém s pevnou hmotností </a:t>
            </a:r>
            <a:r>
              <a:rPr b="1" i="0" lang="cs-CZ" sz="1200" u="none" cap="none" strike="noStrike">
                <a:solidFill>
                  <a:srgbClr val="000000"/>
                </a:solidFill>
                <a:latin typeface="Montserrat Medium"/>
                <a:ea typeface="Montserrat Medium"/>
                <a:cs typeface="Montserrat Medium"/>
                <a:sym typeface="Montserrat Medium"/>
              </a:rPr>
              <a:t>Nm</a:t>
            </a:r>
            <a:r>
              <a:rPr b="0" i="0" lang="cs-CZ" sz="1200" u="none" cap="none" strike="noStrike">
                <a:solidFill>
                  <a:srgbClr val="000000"/>
                </a:solidFill>
                <a:latin typeface="Montserrat Medium"/>
                <a:ea typeface="Montserrat Medium"/>
                <a:cs typeface="Montserrat Medium"/>
                <a:sym typeface="Montserrat Medium"/>
              </a:rPr>
              <a:t> </a:t>
            </a:r>
            <a:r>
              <a:rPr b="1" i="0" lang="cs-CZ" sz="1200" u="none" cap="none" strike="noStrike">
                <a:solidFill>
                  <a:srgbClr val="000000"/>
                </a:solidFill>
                <a:latin typeface="Montserrat Medium"/>
                <a:ea typeface="Montserrat Medium"/>
                <a:cs typeface="Montserrat Medium"/>
                <a:sym typeface="Montserrat Medium"/>
              </a:rPr>
              <a:t>(Number metric) </a:t>
            </a:r>
            <a:r>
              <a:rPr b="0" i="0" lang="cs-CZ" sz="1200" u="none" cap="none" strike="noStrike">
                <a:solidFill>
                  <a:srgbClr val="000000"/>
                </a:solidFill>
                <a:latin typeface="Montserrat Medium"/>
                <a:ea typeface="Montserrat Medium"/>
                <a:cs typeface="Montserrat Medium"/>
                <a:sym typeface="Montserrat Medium"/>
              </a:rPr>
              <a:t>délka na jednotku hmotnosti</a:t>
            </a:r>
            <a:endParaRPr/>
          </a:p>
          <a:p>
            <a:pPr indent="-180975" lvl="2" marL="1614488" marR="0" rtl="0" algn="l">
              <a:lnSpc>
                <a:spcPct val="100000"/>
              </a:lnSpc>
              <a:spcBef>
                <a:spcPts val="600"/>
              </a:spcBef>
              <a:spcAft>
                <a:spcPts val="0"/>
              </a:spcAft>
              <a:buClr>
                <a:srgbClr val="366092"/>
              </a:buClr>
              <a:buSzPts val="1200"/>
              <a:buFont typeface="Arial"/>
              <a:buChar char="•"/>
            </a:pPr>
            <a:r>
              <a:rPr b="0" i="0" lang="cs-CZ" sz="1200" u="none" cap="none" strike="noStrike">
                <a:solidFill>
                  <a:srgbClr val="000000"/>
                </a:solidFill>
                <a:latin typeface="Montserrat Medium"/>
                <a:ea typeface="Montserrat Medium"/>
                <a:cs typeface="Montserrat Medium"/>
                <a:sym typeface="Montserrat Medium"/>
              </a:rPr>
              <a:t>Nm x = délka /m/ jednoduché nitě, vážící 1 gram</a:t>
            </a:r>
            <a:endParaRPr/>
          </a:p>
          <a:p>
            <a:pPr indent="-180975" lvl="2" marL="1614488" marR="0" rtl="0" algn="l">
              <a:lnSpc>
                <a:spcPct val="100000"/>
              </a:lnSpc>
              <a:spcBef>
                <a:spcPts val="600"/>
              </a:spcBef>
              <a:spcAft>
                <a:spcPts val="0"/>
              </a:spcAft>
              <a:buClr>
                <a:srgbClr val="366092"/>
              </a:buClr>
              <a:buSzPts val="1200"/>
              <a:buFont typeface="Arial"/>
              <a:buChar char="•"/>
            </a:pPr>
            <a:r>
              <a:rPr b="0" i="0" lang="cs-CZ" sz="1200" u="none" cap="none" strike="noStrike">
                <a:solidFill>
                  <a:srgbClr val="000000"/>
                </a:solidFill>
                <a:latin typeface="Montserrat Medium"/>
                <a:ea typeface="Montserrat Medium"/>
                <a:cs typeface="Montserrat Medium"/>
                <a:sym typeface="Montserrat Medium"/>
              </a:rPr>
              <a:t>Niť Nm 100/3 se skládá ze 3 jednoduchých přízí (nití) o tloušťce Nm 100 (každá z těchto tří jednoduchých přízí/nití).</a:t>
            </a:r>
            <a:br>
              <a:rPr b="0" i="0" lang="cs-CZ" sz="1200" u="none" cap="none" strike="noStrike">
                <a:solidFill>
                  <a:srgbClr val="000000"/>
                </a:solidFill>
                <a:latin typeface="Montserrat Medium"/>
                <a:ea typeface="Montserrat Medium"/>
                <a:cs typeface="Montserrat Medium"/>
                <a:sym typeface="Montserrat Medium"/>
              </a:rPr>
            </a:br>
            <a:r>
              <a:rPr b="0" i="0" lang="cs-CZ" sz="1200" u="none" cap="none" strike="noStrike">
                <a:solidFill>
                  <a:srgbClr val="000000"/>
                </a:solidFill>
                <a:latin typeface="Montserrat Medium"/>
                <a:ea typeface="Montserrat Medium"/>
                <a:cs typeface="Montserrat Medium"/>
                <a:sym typeface="Montserrat Medium"/>
              </a:rPr>
              <a:t>1 gram této skané nitě tudíž bude mít délku 100 : 3 = 33,3 metrů</a:t>
            </a:r>
            <a:endParaRPr/>
          </a:p>
          <a:p>
            <a:pPr indent="0" lvl="2" marL="1433513" marR="0" rtl="0" algn="l">
              <a:lnSpc>
                <a:spcPct val="100000"/>
              </a:lnSpc>
              <a:spcBef>
                <a:spcPts val="600"/>
              </a:spcBef>
              <a:spcAft>
                <a:spcPts val="0"/>
              </a:spcAft>
              <a:buNone/>
            </a:pPr>
            <a:r>
              <a:t/>
            </a:r>
            <a:endParaRPr b="0" i="0" sz="1200" u="none" cap="none" strike="noStrike">
              <a:solidFill>
                <a:srgbClr val="000000"/>
              </a:solidFill>
              <a:latin typeface="Montserrat Medium"/>
              <a:ea typeface="Montserrat Medium"/>
              <a:cs typeface="Montserrat Medium"/>
              <a:sym typeface="Montserrat Medium"/>
            </a:endParaRPr>
          </a:p>
          <a:p>
            <a:pPr indent="-104775" lvl="2" marL="1614488" marR="0" rtl="0" algn="l">
              <a:lnSpc>
                <a:spcPct val="100000"/>
              </a:lnSpc>
              <a:spcBef>
                <a:spcPts val="600"/>
              </a:spcBef>
              <a:spcAft>
                <a:spcPts val="0"/>
              </a:spcAft>
              <a:buClr>
                <a:srgbClr val="366092"/>
              </a:buClr>
              <a:buSzPts val="1200"/>
              <a:buFont typeface="Arial"/>
              <a:buNone/>
            </a:pPr>
            <a:r>
              <a:t/>
            </a:r>
            <a:endParaRPr b="0" i="0" sz="1200" u="none" cap="none" strike="noStrike">
              <a:solidFill>
                <a:srgbClr val="000000"/>
              </a:solidFill>
              <a:latin typeface="Montserrat Medium"/>
              <a:ea typeface="Montserrat Medium"/>
              <a:cs typeface="Montserrat Medium"/>
              <a:sym typeface="Montserrat Medium"/>
            </a:endParaRPr>
          </a:p>
        </p:txBody>
      </p:sp>
      <p:pic>
        <p:nvPicPr>
          <p:cNvPr id="216" name="Google Shape;216;p27"/>
          <p:cNvPicPr preferRelativeResize="0"/>
          <p:nvPr/>
        </p:nvPicPr>
        <p:blipFill rotWithShape="1">
          <a:blip r:embed="rId3">
            <a:alphaModFix/>
          </a:blip>
          <a:srcRect b="0" l="0" r="0" t="0"/>
          <a:stretch/>
        </p:blipFill>
        <p:spPr>
          <a:xfrm>
            <a:off x="7502946" y="1010056"/>
            <a:ext cx="1299595" cy="3014270"/>
          </a:xfrm>
          <a:prstGeom prst="rect">
            <a:avLst/>
          </a:prstGeom>
          <a:noFill/>
          <a:ln>
            <a:noFill/>
          </a:ln>
        </p:spPr>
      </p:pic>
      <p:sp>
        <p:nvSpPr>
          <p:cNvPr id="217" name="Google Shape;217;p27"/>
          <p:cNvSpPr/>
          <p:nvPr/>
        </p:nvSpPr>
        <p:spPr>
          <a:xfrm>
            <a:off x="-731054" y="2623772"/>
            <a:ext cx="7903514" cy="1800493"/>
          </a:xfrm>
          <a:prstGeom prst="rect">
            <a:avLst/>
          </a:prstGeom>
          <a:noFill/>
          <a:ln>
            <a:noFill/>
          </a:ln>
        </p:spPr>
        <p:txBody>
          <a:bodyPr anchorCtr="0" anchor="t" bIns="45700" lIns="91425" spcFirstLastPara="1" rIns="91425" wrap="square" tIns="45700">
            <a:noAutofit/>
          </a:bodyPr>
          <a:lstStyle/>
          <a:p>
            <a:pPr indent="-360363" lvl="2" marL="1614488" marR="0" rtl="0" algn="l">
              <a:lnSpc>
                <a:spcPct val="100000"/>
              </a:lnSpc>
              <a:spcBef>
                <a:spcPts val="0"/>
              </a:spcBef>
              <a:spcAft>
                <a:spcPts val="0"/>
              </a:spcAft>
              <a:buClr>
                <a:srgbClr val="366092"/>
              </a:buClr>
              <a:buSzPts val="1260"/>
              <a:buFont typeface="Arial"/>
              <a:buAutoNum type="alphaLcParenR" startAt="2"/>
            </a:pPr>
            <a:r>
              <a:rPr b="1" i="0" lang="cs-CZ" sz="1200" u="none" cap="none" strike="noStrike">
                <a:solidFill>
                  <a:srgbClr val="000000"/>
                </a:solidFill>
                <a:latin typeface="Montserrat Medium"/>
                <a:ea typeface="Montserrat Medium"/>
                <a:cs typeface="Montserrat Medium"/>
                <a:sym typeface="Montserrat Medium"/>
              </a:rPr>
              <a:t>Ttex - přímé</a:t>
            </a:r>
            <a:r>
              <a:rPr b="0" i="0" lang="cs-CZ" sz="1200" u="none" cap="none" strike="noStrike">
                <a:solidFill>
                  <a:srgbClr val="000000"/>
                </a:solidFill>
                <a:latin typeface="Montserrat Medium"/>
                <a:ea typeface="Montserrat Medium"/>
                <a:cs typeface="Montserrat Medium"/>
                <a:sym typeface="Montserrat Medium"/>
              </a:rPr>
              <a:t>, desetinné číslování, udávající hmotnost nitě v g při délce 1000 m (25 tex udává, že nit, jejíž délka je 1000 m, má hmotnost 25 g). </a:t>
            </a:r>
            <a:endParaRPr b="0" i="0" sz="1200" u="none" cap="none" strike="noStrike">
              <a:solidFill>
                <a:srgbClr val="000000"/>
              </a:solidFill>
              <a:latin typeface="Montserrat Medium"/>
              <a:ea typeface="Montserrat Medium"/>
              <a:cs typeface="Montserrat Medium"/>
              <a:sym typeface="Montserrat Medium"/>
            </a:endParaRPr>
          </a:p>
          <a:p>
            <a:pPr indent="0" lvl="2" marL="1254125" marR="0" rtl="0" algn="l">
              <a:lnSpc>
                <a:spcPct val="100000"/>
              </a:lnSpc>
              <a:spcBef>
                <a:spcPts val="600"/>
              </a:spcBef>
              <a:spcAft>
                <a:spcPts val="0"/>
              </a:spcAft>
              <a:buNone/>
            </a:pPr>
            <a:r>
              <a:t/>
            </a:r>
            <a:endParaRPr b="0" i="0" sz="600" u="none" cap="none" strike="noStrike">
              <a:solidFill>
                <a:srgbClr val="000000"/>
              </a:solidFill>
              <a:latin typeface="Montserrat Medium"/>
              <a:ea typeface="Montserrat Medium"/>
              <a:cs typeface="Montserrat Medium"/>
              <a:sym typeface="Montserrat Medium"/>
            </a:endParaRPr>
          </a:p>
          <a:p>
            <a:pPr indent="-180975" lvl="2" marL="1614488" marR="0" rtl="0" algn="l">
              <a:lnSpc>
                <a:spcPct val="100000"/>
              </a:lnSpc>
              <a:spcBef>
                <a:spcPts val="600"/>
              </a:spcBef>
              <a:spcAft>
                <a:spcPts val="0"/>
              </a:spcAft>
              <a:buClr>
                <a:srgbClr val="366092"/>
              </a:buClr>
              <a:buSzPts val="1200"/>
              <a:buFont typeface="Arial"/>
              <a:buChar char="•"/>
            </a:pPr>
            <a:r>
              <a:rPr b="0" i="0" lang="cs-CZ" sz="1200" u="none" cap="none" strike="noStrike">
                <a:solidFill>
                  <a:srgbClr val="000000"/>
                </a:solidFill>
                <a:latin typeface="Montserrat Medium"/>
                <a:ea typeface="Montserrat Medium"/>
                <a:cs typeface="Montserrat Medium"/>
                <a:sym typeface="Montserrat Medium"/>
              </a:rPr>
              <a:t>Systém Ttex byl zaveden mezinárodní organizací ISO jako jednotný systém označování délkové hmotnosti vláken, hedvábí, kabelů, pramenů, pásků a nití. </a:t>
            </a:r>
            <a:endParaRPr b="0" i="0" sz="1200" u="none" cap="none" strike="noStrike">
              <a:solidFill>
                <a:srgbClr val="000000"/>
              </a:solidFill>
              <a:latin typeface="Montserrat Medium"/>
              <a:ea typeface="Montserrat Medium"/>
              <a:cs typeface="Montserrat Medium"/>
              <a:sym typeface="Montserrat Medium"/>
            </a:endParaRPr>
          </a:p>
          <a:p>
            <a:pPr indent="-180975" lvl="2" marL="1614488" marR="0" rtl="0" algn="l">
              <a:lnSpc>
                <a:spcPct val="100000"/>
              </a:lnSpc>
              <a:spcBef>
                <a:spcPts val="600"/>
              </a:spcBef>
              <a:spcAft>
                <a:spcPts val="0"/>
              </a:spcAft>
              <a:buClr>
                <a:srgbClr val="366092"/>
              </a:buClr>
              <a:buSzPts val="1200"/>
              <a:buFont typeface="Arial"/>
              <a:buChar char="•"/>
            </a:pPr>
            <a:r>
              <a:rPr b="0" i="0" lang="cs-CZ" sz="1200" u="none" cap="none" strike="noStrike">
                <a:solidFill>
                  <a:srgbClr val="000000"/>
                </a:solidFill>
                <a:latin typeface="Montserrat Medium"/>
                <a:ea typeface="Montserrat Medium"/>
                <a:cs typeface="Montserrat Medium"/>
                <a:sym typeface="Montserrat Medium"/>
              </a:rPr>
              <a:t>Tento systém se používá i v ČR. Kromě jednotky tex se užívají i označení pro násobky a podíly: kilotex (ktex), decitex(dtex) a militex (mtex)</a:t>
            </a:r>
            <a:endParaRPr/>
          </a:p>
          <a:p>
            <a:pPr indent="-98425" lvl="2" marL="1614488" marR="0" rtl="0" algn="l">
              <a:lnSpc>
                <a:spcPct val="100000"/>
              </a:lnSpc>
              <a:spcBef>
                <a:spcPts val="600"/>
              </a:spcBef>
              <a:spcAft>
                <a:spcPts val="0"/>
              </a:spcAft>
              <a:buClr>
                <a:srgbClr val="366092"/>
              </a:buClr>
              <a:buSzPts val="1300"/>
              <a:buFont typeface="Arial"/>
              <a:buNone/>
            </a:pPr>
            <a:r>
              <a:t/>
            </a:r>
            <a:endParaRPr b="0" i="0" sz="1300" u="none" cap="none" strike="noStrike">
              <a:solidFill>
                <a:srgbClr val="000000"/>
              </a:solidFill>
              <a:latin typeface="Montserrat Medium"/>
              <a:ea typeface="Montserrat Medium"/>
              <a:cs typeface="Montserrat Medium"/>
              <a:sym typeface="Montserrat Medium"/>
            </a:endParaRPr>
          </a:p>
        </p:txBody>
      </p:sp>
      <p:graphicFrame>
        <p:nvGraphicFramePr>
          <p:cNvPr id="218" name="Google Shape;218;p27"/>
          <p:cNvGraphicFramePr/>
          <p:nvPr/>
        </p:nvGraphicFramePr>
        <p:xfrm>
          <a:off x="1542605" y="4171925"/>
          <a:ext cx="3000000" cy="3000000"/>
        </p:xfrm>
        <a:graphic>
          <a:graphicData uri="http://schemas.openxmlformats.org/drawingml/2006/table">
            <a:tbl>
              <a:tblPr bandRow="1" firstRow="1">
                <a:noFill/>
                <a:tableStyleId>{1A462292-61BC-4818-A1FE-A79191697406}</a:tableStyleId>
              </a:tblPr>
              <a:tblGrid>
                <a:gridCol w="1446375"/>
                <a:gridCol w="690175"/>
                <a:gridCol w="1429475"/>
                <a:gridCol w="1716175"/>
              </a:tblGrid>
              <a:tr h="259150">
                <a:tc gridSpan="4">
                  <a:txBody>
                    <a:bodyPr/>
                    <a:lstStyle/>
                    <a:p>
                      <a:pPr indent="0" lvl="0" marL="87630" marR="0" rtl="0" algn="l">
                        <a:lnSpc>
                          <a:spcPct val="100000"/>
                        </a:lnSpc>
                        <a:spcBef>
                          <a:spcPts val="0"/>
                        </a:spcBef>
                        <a:spcAft>
                          <a:spcPts val="0"/>
                        </a:spcAft>
                        <a:buNone/>
                      </a:pPr>
                      <a:r>
                        <a:rPr b="1" lang="cs-CZ" sz="1400" u="none" cap="none" strike="noStrike">
                          <a:solidFill>
                            <a:srgbClr val="FFFFFF"/>
                          </a:solidFill>
                          <a:latin typeface="Calibri"/>
                          <a:ea typeface="Calibri"/>
                          <a:cs typeface="Calibri"/>
                          <a:sym typeface="Calibri"/>
                        </a:rPr>
                        <a:t>Systém            Jednotka	    Délka	Hmotnost</a:t>
                      </a:r>
                      <a:endParaRPr sz="1400" u="none" cap="none" strike="noStrike">
                        <a:latin typeface="Calibri"/>
                        <a:ea typeface="Calibri"/>
                        <a:cs typeface="Calibri"/>
                        <a:sym typeface="Calibri"/>
                      </a:endParaRPr>
                    </a:p>
                  </a:txBody>
                  <a:tcPr marT="0" marB="0" marR="0" marL="0">
                    <a:lnL cap="flat" cmpd="sng" w="12675">
                      <a:solidFill>
                        <a:srgbClr val="FFFFFF"/>
                      </a:solidFill>
                      <a:prstDash val="solid"/>
                      <a:round/>
                      <a:headEnd len="sm" w="sm" type="none"/>
                      <a:tailEnd len="sm" w="sm" type="none"/>
                    </a:lnL>
                    <a:lnR cap="flat" cmpd="sng" w="12675">
                      <a:solidFill>
                        <a:srgbClr val="FFFFFF"/>
                      </a:solidFill>
                      <a:prstDash val="solid"/>
                      <a:round/>
                      <a:headEnd len="sm" w="sm" type="none"/>
                      <a:tailEnd len="sm" w="sm" type="none"/>
                    </a:lnR>
                    <a:lnT cap="flat" cmpd="sng" w="12675">
                      <a:solidFill>
                        <a:srgbClr val="FFFFFF"/>
                      </a:solidFill>
                      <a:prstDash val="solid"/>
                      <a:round/>
                      <a:headEnd len="sm" w="sm" type="none"/>
                      <a:tailEnd len="sm" w="sm" type="none"/>
                    </a:lnT>
                    <a:lnB cap="flat" cmpd="sng" w="38075">
                      <a:solidFill>
                        <a:srgbClr val="FFFFFF"/>
                      </a:solidFill>
                      <a:prstDash val="solid"/>
                      <a:round/>
                      <a:headEnd len="sm" w="sm" type="none"/>
                      <a:tailEnd len="sm" w="sm" type="none"/>
                    </a:lnB>
                    <a:solidFill>
                      <a:srgbClr val="4F80BC"/>
                    </a:solidFill>
                  </a:tcPr>
                </a:tc>
                <a:tc hMerge="1"/>
                <a:tc hMerge="1"/>
                <a:tc hMerge="1"/>
              </a:tr>
              <a:tr h="253950">
                <a:tc>
                  <a:txBody>
                    <a:bodyPr/>
                    <a:lstStyle/>
                    <a:p>
                      <a:pPr indent="0" lvl="0" marL="87630" marR="0" rtl="0" algn="l">
                        <a:lnSpc>
                          <a:spcPct val="100000"/>
                        </a:lnSpc>
                        <a:spcBef>
                          <a:spcPts val="0"/>
                        </a:spcBef>
                        <a:spcAft>
                          <a:spcPts val="0"/>
                        </a:spcAft>
                        <a:buNone/>
                      </a:pPr>
                      <a:r>
                        <a:rPr lang="cs-CZ" sz="1400" u="none" cap="none" strike="noStrike">
                          <a:solidFill>
                            <a:srgbClr val="001D63"/>
                          </a:solidFill>
                          <a:latin typeface="Calibri"/>
                          <a:ea typeface="Calibri"/>
                          <a:cs typeface="Calibri"/>
                          <a:sym typeface="Calibri"/>
                        </a:rPr>
                        <a:t>Metrický počet</a:t>
                      </a:r>
                      <a:endParaRPr sz="1400" u="none" cap="none" strike="noStrike">
                        <a:latin typeface="Calibri"/>
                        <a:ea typeface="Calibri"/>
                        <a:cs typeface="Calibri"/>
                        <a:sym typeface="Calibri"/>
                      </a:endParaRPr>
                    </a:p>
                  </a:txBody>
                  <a:tcPr marT="0" marB="0" marR="0" marL="0">
                    <a:lnL cap="flat" cmpd="sng" w="12675">
                      <a:solidFill>
                        <a:srgbClr val="FFFFFF"/>
                      </a:solidFill>
                      <a:prstDash val="solid"/>
                      <a:round/>
                      <a:headEnd len="sm" w="sm" type="none"/>
                      <a:tailEnd len="sm" w="sm" type="none"/>
                    </a:lnL>
                    <a:lnT cap="flat" cmpd="sng" w="38075">
                      <a:solidFill>
                        <a:srgbClr val="FFFFFF"/>
                      </a:solidFill>
                      <a:prstDash val="solid"/>
                      <a:round/>
                      <a:headEnd len="sm" w="sm" type="none"/>
                      <a:tailEnd len="sm" w="sm" type="none"/>
                    </a:lnT>
                    <a:solidFill>
                      <a:srgbClr val="D0D8E8"/>
                    </a:solidFill>
                  </a:tcPr>
                </a:tc>
                <a:tc>
                  <a:txBody>
                    <a:bodyPr/>
                    <a:lstStyle/>
                    <a:p>
                      <a:pPr indent="-158750" lvl="0" marL="158750" marR="0" rtl="0" algn="ctr">
                        <a:lnSpc>
                          <a:spcPct val="100000"/>
                        </a:lnSpc>
                        <a:spcBef>
                          <a:spcPts val="0"/>
                        </a:spcBef>
                        <a:spcAft>
                          <a:spcPts val="0"/>
                        </a:spcAft>
                        <a:buNone/>
                      </a:pPr>
                      <a:r>
                        <a:rPr lang="cs-CZ" sz="1400" u="none" cap="none" strike="noStrike">
                          <a:solidFill>
                            <a:srgbClr val="001D63"/>
                          </a:solidFill>
                          <a:latin typeface="Calibri"/>
                          <a:ea typeface="Calibri"/>
                          <a:cs typeface="Calibri"/>
                          <a:sym typeface="Calibri"/>
                        </a:rPr>
                        <a:t>Nm</a:t>
                      </a:r>
                      <a:endParaRPr sz="1400" u="none" cap="none" strike="noStrike">
                        <a:latin typeface="Calibri"/>
                        <a:ea typeface="Calibri"/>
                        <a:cs typeface="Calibri"/>
                        <a:sym typeface="Calibri"/>
                      </a:endParaRPr>
                    </a:p>
                  </a:txBody>
                  <a:tcPr marT="0" marB="0" marR="0" marL="0">
                    <a:lnT cap="flat" cmpd="sng" w="38075">
                      <a:solidFill>
                        <a:srgbClr val="FFFFFF"/>
                      </a:solidFill>
                      <a:prstDash val="solid"/>
                      <a:round/>
                      <a:headEnd len="sm" w="sm" type="none"/>
                      <a:tailEnd len="sm" w="sm" type="none"/>
                    </a:lnT>
                    <a:solidFill>
                      <a:srgbClr val="D0D8E8"/>
                    </a:solidFill>
                  </a:tcPr>
                </a:tc>
                <a:tc>
                  <a:txBody>
                    <a:bodyPr/>
                    <a:lstStyle/>
                    <a:p>
                      <a:pPr indent="0" lvl="0" marL="201295" marR="0" rtl="0" algn="ctr">
                        <a:lnSpc>
                          <a:spcPct val="100000"/>
                        </a:lnSpc>
                        <a:spcBef>
                          <a:spcPts val="0"/>
                        </a:spcBef>
                        <a:spcAft>
                          <a:spcPts val="0"/>
                        </a:spcAft>
                        <a:buNone/>
                      </a:pPr>
                      <a:r>
                        <a:rPr lang="cs-CZ" sz="1400" u="none" cap="none" strike="noStrike">
                          <a:solidFill>
                            <a:srgbClr val="001D63"/>
                          </a:solidFill>
                          <a:latin typeface="Calibri"/>
                          <a:ea typeface="Calibri"/>
                          <a:cs typeface="Calibri"/>
                          <a:sym typeface="Calibri"/>
                        </a:rPr>
                        <a:t>Počet m</a:t>
                      </a:r>
                      <a:endParaRPr sz="1400" u="none" cap="none" strike="noStrike">
                        <a:latin typeface="Calibri"/>
                        <a:ea typeface="Calibri"/>
                        <a:cs typeface="Calibri"/>
                        <a:sym typeface="Calibri"/>
                      </a:endParaRPr>
                    </a:p>
                  </a:txBody>
                  <a:tcPr marT="0" marB="0" marR="0" marL="0">
                    <a:lnT cap="flat" cmpd="sng" w="38075">
                      <a:solidFill>
                        <a:srgbClr val="FFFFFF"/>
                      </a:solidFill>
                      <a:prstDash val="solid"/>
                      <a:round/>
                      <a:headEnd len="sm" w="sm" type="none"/>
                      <a:tailEnd len="sm" w="sm" type="none"/>
                    </a:lnT>
                    <a:solidFill>
                      <a:srgbClr val="D0D8E8"/>
                    </a:solidFill>
                  </a:tcPr>
                </a:tc>
                <a:tc>
                  <a:txBody>
                    <a:bodyPr/>
                    <a:lstStyle/>
                    <a:p>
                      <a:pPr indent="0" lvl="0" marL="267970" marR="0" rtl="0" algn="ctr">
                        <a:lnSpc>
                          <a:spcPct val="100000"/>
                        </a:lnSpc>
                        <a:spcBef>
                          <a:spcPts val="0"/>
                        </a:spcBef>
                        <a:spcAft>
                          <a:spcPts val="0"/>
                        </a:spcAft>
                        <a:buNone/>
                      </a:pPr>
                      <a:r>
                        <a:rPr lang="cs-CZ" sz="1400" u="none" cap="none" strike="noStrike">
                          <a:solidFill>
                            <a:srgbClr val="001D63"/>
                          </a:solidFill>
                          <a:latin typeface="Calibri"/>
                          <a:ea typeface="Calibri"/>
                          <a:cs typeface="Calibri"/>
                          <a:sym typeface="Calibri"/>
                        </a:rPr>
                        <a:t>1 g</a:t>
                      </a:r>
                      <a:endParaRPr sz="1400" u="none" cap="none" strike="noStrike">
                        <a:latin typeface="Calibri"/>
                        <a:ea typeface="Calibri"/>
                        <a:cs typeface="Calibri"/>
                        <a:sym typeface="Calibri"/>
                      </a:endParaRPr>
                    </a:p>
                  </a:txBody>
                  <a:tcPr marT="0" marB="0" marR="0" marL="0">
                    <a:lnR cap="flat" cmpd="sng" w="12675">
                      <a:solidFill>
                        <a:srgbClr val="FFFFFF"/>
                      </a:solidFill>
                      <a:prstDash val="solid"/>
                      <a:round/>
                      <a:headEnd len="sm" w="sm" type="none"/>
                      <a:tailEnd len="sm" w="sm" type="none"/>
                    </a:lnR>
                    <a:lnT cap="flat" cmpd="sng" w="38075">
                      <a:solidFill>
                        <a:srgbClr val="FFFFFF"/>
                      </a:solidFill>
                      <a:prstDash val="solid"/>
                      <a:round/>
                      <a:headEnd len="sm" w="sm" type="none"/>
                      <a:tailEnd len="sm" w="sm" type="none"/>
                    </a:lnT>
                    <a:solidFill>
                      <a:srgbClr val="D0D8E8"/>
                    </a:solidFill>
                  </a:tcPr>
                </a:tc>
              </a:tr>
              <a:tr h="328425">
                <a:tc>
                  <a:txBody>
                    <a:bodyPr/>
                    <a:lstStyle/>
                    <a:p>
                      <a:pPr indent="0" lvl="0" marL="87630" marR="0" rtl="0" algn="l">
                        <a:lnSpc>
                          <a:spcPct val="100000"/>
                        </a:lnSpc>
                        <a:spcBef>
                          <a:spcPts val="0"/>
                        </a:spcBef>
                        <a:spcAft>
                          <a:spcPts val="0"/>
                        </a:spcAft>
                        <a:buNone/>
                      </a:pPr>
                      <a:r>
                        <a:rPr lang="cs-CZ" sz="1400" u="none" cap="none" strike="noStrike">
                          <a:solidFill>
                            <a:srgbClr val="001D63"/>
                          </a:solidFill>
                          <a:latin typeface="Calibri"/>
                          <a:ea typeface="Calibri"/>
                          <a:cs typeface="Calibri"/>
                          <a:sym typeface="Calibri"/>
                        </a:rPr>
                        <a:t>Tex</a:t>
                      </a:r>
                      <a:endParaRPr sz="1400" u="none" cap="none" strike="noStrike">
                        <a:latin typeface="Calibri"/>
                        <a:ea typeface="Calibri"/>
                        <a:cs typeface="Calibri"/>
                        <a:sym typeface="Calibri"/>
                      </a:endParaRPr>
                    </a:p>
                  </a:txBody>
                  <a:tcPr marT="0" marB="0" marR="0" marL="0">
                    <a:lnL cap="flat" cmpd="sng" w="12675">
                      <a:solidFill>
                        <a:srgbClr val="FFFFFF"/>
                      </a:solidFill>
                      <a:prstDash val="solid"/>
                      <a:round/>
                      <a:headEnd len="sm" w="sm" type="none"/>
                      <a:tailEnd len="sm" w="sm" type="none"/>
                    </a:lnL>
                    <a:lnB cap="flat" cmpd="sng" w="12675">
                      <a:solidFill>
                        <a:srgbClr val="FFFFFF"/>
                      </a:solidFill>
                      <a:prstDash val="solid"/>
                      <a:round/>
                      <a:headEnd len="sm" w="sm" type="none"/>
                      <a:tailEnd len="sm" w="sm" type="none"/>
                    </a:lnB>
                    <a:solidFill>
                      <a:srgbClr val="E9EDF4"/>
                    </a:solidFill>
                  </a:tcPr>
                </a:tc>
                <a:tc>
                  <a:txBody>
                    <a:bodyPr/>
                    <a:lstStyle/>
                    <a:p>
                      <a:pPr indent="0" lvl="0" marL="0" marR="0" rtl="0" algn="ctr">
                        <a:lnSpc>
                          <a:spcPct val="100000"/>
                        </a:lnSpc>
                        <a:spcBef>
                          <a:spcPts val="0"/>
                        </a:spcBef>
                        <a:spcAft>
                          <a:spcPts val="0"/>
                        </a:spcAft>
                        <a:buNone/>
                      </a:pPr>
                      <a:r>
                        <a:rPr lang="cs-CZ" sz="1400" u="none" cap="none" strike="noStrike">
                          <a:latin typeface="Calibri"/>
                          <a:ea typeface="Calibri"/>
                          <a:cs typeface="Calibri"/>
                          <a:sym typeface="Calibri"/>
                        </a:rPr>
                        <a:t> </a:t>
                      </a:r>
                      <a:r>
                        <a:rPr b="0" i="0" lang="cs-CZ" sz="1400" u="none" cap="none" strike="noStrike">
                          <a:solidFill>
                            <a:srgbClr val="001D63"/>
                          </a:solidFill>
                          <a:latin typeface="Calibri"/>
                          <a:ea typeface="Calibri"/>
                          <a:cs typeface="Calibri"/>
                          <a:sym typeface="Calibri"/>
                        </a:rPr>
                        <a:t>tex</a:t>
                      </a:r>
                      <a:endParaRPr b="0" i="0" sz="1400" u="none" cap="none" strike="noStrike">
                        <a:solidFill>
                          <a:srgbClr val="001D63"/>
                        </a:solidFill>
                        <a:latin typeface="Calibri"/>
                        <a:ea typeface="Calibri"/>
                        <a:cs typeface="Calibri"/>
                        <a:sym typeface="Calibri"/>
                      </a:endParaRPr>
                    </a:p>
                  </a:txBody>
                  <a:tcPr marT="0" marB="0" marR="0" marL="0">
                    <a:lnB cap="flat" cmpd="sng" w="12675">
                      <a:solidFill>
                        <a:srgbClr val="FFFFFF"/>
                      </a:solidFill>
                      <a:prstDash val="solid"/>
                      <a:round/>
                      <a:headEnd len="sm" w="sm" type="none"/>
                      <a:tailEnd len="sm" w="sm" type="none"/>
                    </a:lnB>
                    <a:solidFill>
                      <a:srgbClr val="E9EDF4"/>
                    </a:solidFill>
                  </a:tcPr>
                </a:tc>
                <a:tc>
                  <a:txBody>
                    <a:bodyPr/>
                    <a:lstStyle/>
                    <a:p>
                      <a:pPr indent="0" lvl="0" marL="201295" marR="0" rtl="0" algn="ctr">
                        <a:lnSpc>
                          <a:spcPct val="100000"/>
                        </a:lnSpc>
                        <a:spcBef>
                          <a:spcPts val="0"/>
                        </a:spcBef>
                        <a:spcAft>
                          <a:spcPts val="0"/>
                        </a:spcAft>
                        <a:buNone/>
                      </a:pPr>
                      <a:r>
                        <a:rPr lang="cs-CZ" sz="1400" u="none" cap="none" strike="noStrike">
                          <a:solidFill>
                            <a:srgbClr val="001D63"/>
                          </a:solidFill>
                          <a:latin typeface="Calibri"/>
                          <a:ea typeface="Calibri"/>
                          <a:cs typeface="Calibri"/>
                          <a:sym typeface="Calibri"/>
                        </a:rPr>
                        <a:t>1000 m</a:t>
                      </a:r>
                      <a:endParaRPr sz="1400" u="none" cap="none" strike="noStrike">
                        <a:latin typeface="Calibri"/>
                        <a:ea typeface="Calibri"/>
                        <a:cs typeface="Calibri"/>
                        <a:sym typeface="Calibri"/>
                      </a:endParaRPr>
                    </a:p>
                  </a:txBody>
                  <a:tcPr marT="0" marB="0" marR="0" marL="0">
                    <a:lnB cap="flat" cmpd="sng" w="12675">
                      <a:solidFill>
                        <a:srgbClr val="FFFFFF"/>
                      </a:solidFill>
                      <a:prstDash val="solid"/>
                      <a:round/>
                      <a:headEnd len="sm" w="sm" type="none"/>
                      <a:tailEnd len="sm" w="sm" type="none"/>
                    </a:lnB>
                    <a:solidFill>
                      <a:srgbClr val="E9EDF4"/>
                    </a:solidFill>
                  </a:tcPr>
                </a:tc>
                <a:tc>
                  <a:txBody>
                    <a:bodyPr/>
                    <a:lstStyle/>
                    <a:p>
                      <a:pPr indent="0" lvl="0" marL="267970" marR="0" rtl="0" algn="ctr">
                        <a:lnSpc>
                          <a:spcPct val="100000"/>
                        </a:lnSpc>
                        <a:spcBef>
                          <a:spcPts val="0"/>
                        </a:spcBef>
                        <a:spcAft>
                          <a:spcPts val="0"/>
                        </a:spcAft>
                        <a:buNone/>
                      </a:pPr>
                      <a:r>
                        <a:rPr lang="cs-CZ" sz="1400" u="none" cap="none" strike="noStrike">
                          <a:solidFill>
                            <a:srgbClr val="001D63"/>
                          </a:solidFill>
                          <a:latin typeface="Calibri"/>
                          <a:ea typeface="Calibri"/>
                          <a:cs typeface="Calibri"/>
                          <a:sym typeface="Calibri"/>
                        </a:rPr>
                        <a:t>Počet gramů</a:t>
                      </a:r>
                      <a:endParaRPr sz="1400" u="none" cap="none" strike="noStrike">
                        <a:latin typeface="Calibri"/>
                        <a:ea typeface="Calibri"/>
                        <a:cs typeface="Calibri"/>
                        <a:sym typeface="Calibri"/>
                      </a:endParaRPr>
                    </a:p>
                  </a:txBody>
                  <a:tcPr marT="0" marB="0" marR="0" marL="0">
                    <a:lnR cap="flat" cmpd="sng" w="12675">
                      <a:solidFill>
                        <a:srgbClr val="FFFFFF"/>
                      </a:solidFill>
                      <a:prstDash val="solid"/>
                      <a:round/>
                      <a:headEnd len="sm" w="sm" type="none"/>
                      <a:tailEnd len="sm" w="sm" type="none"/>
                    </a:lnR>
                    <a:lnB cap="flat" cmpd="sng" w="12675">
                      <a:solidFill>
                        <a:srgbClr val="FFFFFF"/>
                      </a:solidFill>
                      <a:prstDash val="solid"/>
                      <a:round/>
                      <a:headEnd len="sm" w="sm" type="none"/>
                      <a:tailEnd len="sm" w="sm" type="none"/>
                    </a:lnB>
                    <a:solidFill>
                      <a:srgbClr val="E9EDF4"/>
                    </a:solidFill>
                  </a:tcPr>
                </a:tc>
              </a:tr>
            </a:tbl>
          </a:graphicData>
        </a:graphic>
      </p:graphicFrame>
      <p:pic>
        <p:nvPicPr>
          <p:cNvPr id="219" name="Google Shape;219;p27"/>
          <p:cNvPicPr preferRelativeResize="0"/>
          <p:nvPr/>
        </p:nvPicPr>
        <p:blipFill rotWithShape="1">
          <a:blip r:embed="rId4">
            <a:alphaModFix/>
          </a:blip>
          <a:srcRect b="0" l="0" r="0" t="0"/>
          <a:stretch/>
        </p:blipFill>
        <p:spPr>
          <a:xfrm>
            <a:off x="5752754" y="2853912"/>
            <a:ext cx="989302" cy="452394"/>
          </a:xfrm>
          <a:prstGeom prst="rect">
            <a:avLst/>
          </a:prstGeom>
          <a:noFill/>
          <a:ln>
            <a:noFill/>
          </a:ln>
        </p:spPr>
      </p:pic>
      <p:cxnSp>
        <p:nvCxnSpPr>
          <p:cNvPr id="220" name="Google Shape;220;p27"/>
          <p:cNvCxnSpPr/>
          <p:nvPr/>
        </p:nvCxnSpPr>
        <p:spPr>
          <a:xfrm rot="10800000">
            <a:off x="8456937" y="2187487"/>
            <a:ext cx="171766" cy="176818"/>
          </a:xfrm>
          <a:prstGeom prst="straightConnector1">
            <a:avLst/>
          </a:prstGeom>
          <a:noFill/>
          <a:ln cap="flat" cmpd="sng" w="9525">
            <a:solidFill>
              <a:srgbClr val="5597D3"/>
            </a:solidFill>
            <a:prstDash val="solid"/>
            <a:round/>
            <a:headEnd len="sm" w="sm" type="none"/>
            <a:tailEnd len="med" w="med" type="triangle"/>
          </a:ln>
        </p:spPr>
      </p:cxnSp>
      <p:sp>
        <p:nvSpPr>
          <p:cNvPr id="221" name="Google Shape;221;p27"/>
          <p:cNvSpPr txBox="1"/>
          <p:nvPr/>
        </p:nvSpPr>
        <p:spPr>
          <a:xfrm>
            <a:off x="8397100" y="2362422"/>
            <a:ext cx="631904" cy="2462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cs-CZ" sz="1000" u="none" cap="none" strike="noStrike">
                <a:solidFill>
                  <a:schemeClr val="accent5"/>
                </a:solidFill>
                <a:latin typeface="Arial"/>
                <a:ea typeface="Arial"/>
                <a:cs typeface="Arial"/>
                <a:sym typeface="Arial"/>
              </a:rPr>
              <a:t>Pramen</a:t>
            </a:r>
            <a:endParaRPr b="0" i="0" sz="1000" u="none" cap="none" strike="noStrike">
              <a:solidFill>
                <a:schemeClr val="accent5"/>
              </a:solidFill>
              <a:latin typeface="Arial"/>
              <a:ea typeface="Arial"/>
              <a:cs typeface="Arial"/>
              <a:sym typeface="Arial"/>
            </a:endParaRPr>
          </a:p>
        </p:txBody>
      </p:sp>
      <p:cxnSp>
        <p:nvCxnSpPr>
          <p:cNvPr id="222" name="Google Shape;222;p27"/>
          <p:cNvCxnSpPr/>
          <p:nvPr/>
        </p:nvCxnSpPr>
        <p:spPr>
          <a:xfrm>
            <a:off x="7300953" y="1268035"/>
            <a:ext cx="276948" cy="211809"/>
          </a:xfrm>
          <a:prstGeom prst="straightConnector1">
            <a:avLst/>
          </a:prstGeom>
          <a:noFill/>
          <a:ln cap="flat" cmpd="sng" w="9525">
            <a:solidFill>
              <a:srgbClr val="5597D3"/>
            </a:solidFill>
            <a:prstDash val="solid"/>
            <a:round/>
            <a:headEnd len="sm" w="sm" type="none"/>
            <a:tailEnd len="med" w="med" type="triangle"/>
          </a:ln>
        </p:spPr>
      </p:cxnSp>
      <p:sp>
        <p:nvSpPr>
          <p:cNvPr id="223" name="Google Shape;223;p27"/>
          <p:cNvSpPr txBox="1"/>
          <p:nvPr/>
        </p:nvSpPr>
        <p:spPr>
          <a:xfrm>
            <a:off x="6975860" y="1004231"/>
            <a:ext cx="482824" cy="2462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cs-CZ" sz="1000" u="none" cap="none" strike="noStrike">
                <a:solidFill>
                  <a:schemeClr val="accent5"/>
                </a:solidFill>
                <a:latin typeface="Arial"/>
                <a:ea typeface="Arial"/>
                <a:cs typeface="Arial"/>
                <a:sym typeface="Arial"/>
              </a:rPr>
              <a:t>Příze</a:t>
            </a:r>
            <a:endParaRPr b="0" i="0" sz="1000" u="none" cap="none" strike="noStrike">
              <a:solidFill>
                <a:schemeClr val="accent5"/>
              </a:solidFill>
              <a:latin typeface="Arial"/>
              <a:ea typeface="Arial"/>
              <a:cs typeface="Arial"/>
              <a:sym typeface="Arial"/>
            </a:endParaRPr>
          </a:p>
        </p:txBody>
      </p:sp>
      <p:sp>
        <p:nvSpPr>
          <p:cNvPr id="224" name="Google Shape;224;p27"/>
          <p:cNvSpPr txBox="1"/>
          <p:nvPr/>
        </p:nvSpPr>
        <p:spPr>
          <a:xfrm>
            <a:off x="8445663" y="2956998"/>
            <a:ext cx="341760" cy="2462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cs-CZ" sz="1000" u="none" cap="none" strike="noStrike">
                <a:solidFill>
                  <a:schemeClr val="accent5"/>
                </a:solidFill>
                <a:latin typeface="Arial"/>
                <a:ea typeface="Arial"/>
                <a:cs typeface="Arial"/>
                <a:sym typeface="Arial"/>
              </a:rPr>
              <a:t>Nit</a:t>
            </a:r>
            <a:endParaRPr b="0" i="0" sz="1000" u="none" cap="none" strike="noStrike">
              <a:solidFill>
                <a:schemeClr val="accent5"/>
              </a:solidFill>
              <a:latin typeface="Arial"/>
              <a:ea typeface="Arial"/>
              <a:cs typeface="Arial"/>
              <a:sym typeface="Arial"/>
            </a:endParaRPr>
          </a:p>
        </p:txBody>
      </p:sp>
      <p:cxnSp>
        <p:nvCxnSpPr>
          <p:cNvPr id="225" name="Google Shape;225;p27"/>
          <p:cNvCxnSpPr/>
          <p:nvPr/>
        </p:nvCxnSpPr>
        <p:spPr>
          <a:xfrm rot="10800000">
            <a:off x="8310431" y="3080109"/>
            <a:ext cx="146506" cy="0"/>
          </a:xfrm>
          <a:prstGeom prst="straightConnector1">
            <a:avLst/>
          </a:prstGeom>
          <a:noFill/>
          <a:ln cap="flat" cmpd="sng" w="9525">
            <a:solidFill>
              <a:srgbClr val="5597D3"/>
            </a:solidFill>
            <a:prstDash val="solid"/>
            <a:round/>
            <a:headEnd len="sm" w="sm" type="none"/>
            <a:tailEnd len="med" w="med" type="triangl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8"/>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1.1 Typ 3:  Hybridní vodivé nitě -  délková hmotnost nití</a:t>
            </a:r>
            <a:endParaRPr/>
          </a:p>
        </p:txBody>
      </p:sp>
      <p:sp>
        <p:nvSpPr>
          <p:cNvPr id="231" name="Google Shape;231;p28"/>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232" name="Google Shape;232;p28"/>
          <p:cNvSpPr txBox="1"/>
          <p:nvPr/>
        </p:nvSpPr>
        <p:spPr>
          <a:xfrm>
            <a:off x="5874338" y="4462603"/>
            <a:ext cx="3223020" cy="456645"/>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Uster tester 6 komerční zařízení pro měření rovnoměrnosti, variačního rozpětí nití, které umí měřit průměr nití .</a:t>
            </a:r>
            <a:endParaRPr b="0" i="0" sz="1000" u="none" cap="none" strike="noStrike">
              <a:solidFill>
                <a:srgbClr val="666666"/>
              </a:solidFill>
              <a:latin typeface="Montserrat Medium"/>
              <a:ea typeface="Montserrat Medium"/>
              <a:cs typeface="Montserrat Medium"/>
              <a:sym typeface="Montserrat Medium"/>
            </a:endParaRPr>
          </a:p>
        </p:txBody>
      </p:sp>
      <p:sp>
        <p:nvSpPr>
          <p:cNvPr id="233" name="Google Shape;233;p28"/>
          <p:cNvSpPr/>
          <p:nvPr/>
        </p:nvSpPr>
        <p:spPr>
          <a:xfrm>
            <a:off x="-779545" y="710665"/>
            <a:ext cx="9189254" cy="1800493"/>
          </a:xfrm>
          <a:prstGeom prst="rect">
            <a:avLst/>
          </a:prstGeom>
          <a:noFill/>
          <a:ln>
            <a:noFill/>
          </a:ln>
        </p:spPr>
        <p:txBody>
          <a:bodyPr anchorCtr="0" anchor="t" bIns="45700" lIns="91425" spcFirstLastPara="1" rIns="91425" wrap="square" tIns="45700">
            <a:no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Pro hybridní nitě s metalickými mikrodrátky, ale zavedené systémy metrického počtu Nm a Ttex nemají vypovídající hodnotu, protože kov má několika násobně vyšší hustotu než textilní vlákna </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Např. nit č. 91 s 16 mikrodrátky Cu/Ag má jemnost 128 tex, velice „hrubé“ niti</a:t>
            </a:r>
            <a:endParaRPr/>
          </a:p>
          <a:p>
            <a:pPr indent="0" lvl="2" marL="914400" marR="0" rtl="0" algn="l">
              <a:lnSpc>
                <a:spcPct val="100000"/>
              </a:lnSpc>
              <a:spcBef>
                <a:spcPts val="600"/>
              </a:spcBef>
              <a:spcAft>
                <a:spcPts val="0"/>
              </a:spcAft>
              <a:buNone/>
            </a:pPr>
            <a:r>
              <a:t/>
            </a:r>
            <a:endParaRPr b="0" i="0" sz="1300" u="none" cap="none" strike="noStrike">
              <a:solidFill>
                <a:srgbClr val="000000"/>
              </a:solidFill>
              <a:latin typeface="Montserrat Medium"/>
              <a:ea typeface="Montserrat Medium"/>
              <a:cs typeface="Montserrat Medium"/>
              <a:sym typeface="Montserrat Medium"/>
            </a:endParaRPr>
          </a:p>
          <a:p>
            <a:pPr indent="0" lvl="2" marL="914400" marR="0" rtl="0" algn="l">
              <a:lnSpc>
                <a:spcPct val="100000"/>
              </a:lnSpc>
              <a:spcBef>
                <a:spcPts val="600"/>
              </a:spcBef>
              <a:spcAft>
                <a:spcPts val="0"/>
              </a:spcAft>
              <a:buNone/>
            </a:pPr>
            <a:r>
              <a:rPr b="0" i="0" lang="cs-CZ" sz="1300" u="none" cap="none" strike="noStrike">
                <a:solidFill>
                  <a:srgbClr val="002060"/>
                </a:solidFill>
                <a:latin typeface="Montserrat Medium"/>
                <a:ea typeface="Montserrat Medium"/>
                <a:cs typeface="Montserrat Medium"/>
                <a:sym typeface="Montserrat Medium"/>
              </a:rPr>
              <a:t>🢥 </a:t>
            </a:r>
            <a:r>
              <a:rPr b="1" i="0" lang="cs-CZ" sz="1300" u="none" cap="none" strike="noStrike">
                <a:solidFill>
                  <a:srgbClr val="002060"/>
                </a:solidFill>
                <a:latin typeface="Montserrat Medium"/>
                <a:ea typeface="Montserrat Medium"/>
                <a:cs typeface="Montserrat Medium"/>
                <a:sym typeface="Montserrat Medium"/>
              </a:rPr>
              <a:t>Měření geometrického průměru  </a:t>
            </a:r>
            <a:r>
              <a:rPr b="0" i="0" lang="cs-CZ" sz="1300" u="none" cap="none" strike="noStrike">
                <a:solidFill>
                  <a:srgbClr val="000000"/>
                </a:solidFill>
                <a:latin typeface="Montserrat Medium"/>
                <a:ea typeface="Montserrat Medium"/>
                <a:cs typeface="Montserrat Medium"/>
                <a:sym typeface="Montserrat Medium"/>
              </a:rPr>
              <a:t>– více vypovídající metoda pro popis hybridních nití</a:t>
            </a:r>
            <a:endParaRPr/>
          </a:p>
          <a:p>
            <a:pPr indent="0" lvl="2" marL="1433513" marR="0" rtl="0" algn="l">
              <a:lnSpc>
                <a:spcPct val="100000"/>
              </a:lnSpc>
              <a:spcBef>
                <a:spcPts val="600"/>
              </a:spcBef>
              <a:spcAft>
                <a:spcPts val="0"/>
              </a:spcAft>
              <a:buNone/>
            </a:pPr>
            <a:r>
              <a:t/>
            </a:r>
            <a:endParaRPr b="0" i="0" sz="1300" u="none" cap="none" strike="noStrike">
              <a:solidFill>
                <a:srgbClr val="000000"/>
              </a:solidFill>
              <a:latin typeface="Montserrat Medium"/>
              <a:ea typeface="Montserrat Medium"/>
              <a:cs typeface="Montserrat Medium"/>
              <a:sym typeface="Montserrat Medium"/>
            </a:endParaRPr>
          </a:p>
        </p:txBody>
      </p:sp>
      <p:sp>
        <p:nvSpPr>
          <p:cNvPr id="234" name="Google Shape;234;p28"/>
          <p:cNvSpPr/>
          <p:nvPr/>
        </p:nvSpPr>
        <p:spPr>
          <a:xfrm>
            <a:off x="6010468" y="2277894"/>
            <a:ext cx="2812540" cy="2095531"/>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id="235" name="Google Shape;235;p28"/>
          <p:cNvPicPr preferRelativeResize="0"/>
          <p:nvPr/>
        </p:nvPicPr>
        <p:blipFill rotWithShape="1">
          <a:blip r:embed="rId4">
            <a:alphaModFix/>
          </a:blip>
          <a:srcRect b="0" l="0" r="0" t="0"/>
          <a:stretch/>
        </p:blipFill>
        <p:spPr>
          <a:xfrm>
            <a:off x="400511" y="2416634"/>
            <a:ext cx="5345257" cy="214049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29"/>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1.1 Typ 3:  Hybridní vodivé nitě -  kapacitní měření</a:t>
            </a:r>
            <a:endParaRPr b="1" i="0" sz="2200" u="none" cap="none" strike="noStrike">
              <a:solidFill>
                <a:srgbClr val="1C4587"/>
              </a:solidFill>
              <a:latin typeface="Montserrat"/>
              <a:ea typeface="Montserrat"/>
              <a:cs typeface="Montserrat"/>
              <a:sym typeface="Montserrat"/>
            </a:endParaRPr>
          </a:p>
        </p:txBody>
      </p:sp>
      <p:sp>
        <p:nvSpPr>
          <p:cNvPr id="241" name="Google Shape;241;p29"/>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pic>
        <p:nvPicPr>
          <p:cNvPr id="242" name="Google Shape;242;p29"/>
          <p:cNvPicPr preferRelativeResize="0"/>
          <p:nvPr/>
        </p:nvPicPr>
        <p:blipFill rotWithShape="1">
          <a:blip r:embed="rId3">
            <a:alphaModFix/>
          </a:blip>
          <a:srcRect b="0" l="0" r="0" t="0"/>
          <a:stretch/>
        </p:blipFill>
        <p:spPr>
          <a:xfrm>
            <a:off x="4223792" y="1105368"/>
            <a:ext cx="4650044" cy="2573147"/>
          </a:xfrm>
          <a:prstGeom prst="rect">
            <a:avLst/>
          </a:prstGeom>
          <a:noFill/>
          <a:ln>
            <a:noFill/>
          </a:ln>
        </p:spPr>
      </p:pic>
      <p:sp>
        <p:nvSpPr>
          <p:cNvPr id="243" name="Google Shape;243;p29"/>
          <p:cNvSpPr/>
          <p:nvPr/>
        </p:nvSpPr>
        <p:spPr>
          <a:xfrm>
            <a:off x="-841890" y="821602"/>
            <a:ext cx="5065682" cy="3400931"/>
          </a:xfrm>
          <a:prstGeom prst="rect">
            <a:avLst/>
          </a:prstGeom>
          <a:noFill/>
          <a:ln>
            <a:noFill/>
          </a:ln>
        </p:spPr>
        <p:txBody>
          <a:bodyPr anchorCtr="0" anchor="t" bIns="45700" lIns="91425" spcFirstLastPara="1" rIns="91425" wrap="square" tIns="45700">
            <a:noAutofit/>
          </a:bodyPr>
          <a:lstStyle/>
          <a:p>
            <a:pPr indent="-342900" lvl="2" marL="1257300" marR="0" rtl="0" algn="just">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Tento způsob se používá pro měření hmotné stejnoměrnosti /nestejnoměrnosti nití (pro řízení kvality výroby)</a:t>
            </a:r>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Mezi deskami kondenzátoru je vysokofrekvenční elektrické pole, kterým prochází měřená nit – pokud se změní její objem, změní se podle toho  výstupní signál.</a:t>
            </a:r>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Změna kapacity závisí na objem materiálu, dielektrické konstantě (vhodné jen pro nevodivé nitě) a relativní vlhkosti nitě (nevýhoda měření).</a:t>
            </a:r>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Tedy tento způsob není vhodný pro hybridní vodivé nitě.</a:t>
            </a:r>
            <a:endParaRPr b="0" i="0" sz="1300" u="none" cap="none" strike="noStrike">
              <a:solidFill>
                <a:srgbClr val="000000"/>
              </a:solidFill>
              <a:latin typeface="Montserrat Medium"/>
              <a:ea typeface="Montserrat Medium"/>
              <a:cs typeface="Montserrat Medium"/>
              <a:sym typeface="Montserrat Medium"/>
            </a:endParaRPr>
          </a:p>
          <a:p>
            <a:pPr indent="0" lvl="2" marL="1433513" marR="0" rtl="0" algn="l">
              <a:lnSpc>
                <a:spcPct val="100000"/>
              </a:lnSpc>
              <a:spcBef>
                <a:spcPts val="600"/>
              </a:spcBef>
              <a:spcAft>
                <a:spcPts val="0"/>
              </a:spcAft>
              <a:buNone/>
            </a:pPr>
            <a:r>
              <a:t/>
            </a:r>
            <a:endParaRPr b="0" i="0" sz="1300" u="none" cap="none" strike="noStrike">
              <a:solidFill>
                <a:srgbClr val="000000"/>
              </a:solidFill>
              <a:latin typeface="Montserrat Medium"/>
              <a:ea typeface="Montserrat Medium"/>
              <a:cs typeface="Montserrat Medium"/>
              <a:sym typeface="Montserrat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0"/>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1.1 Typ 3:  Hybridní vodivé nitě -  optické měření</a:t>
            </a:r>
            <a:endParaRPr b="1" i="0" sz="2200" u="none" cap="none" strike="noStrike">
              <a:solidFill>
                <a:srgbClr val="1C4587"/>
              </a:solidFill>
              <a:latin typeface="Montserrat"/>
              <a:ea typeface="Montserrat"/>
              <a:cs typeface="Montserrat"/>
              <a:sym typeface="Montserrat"/>
            </a:endParaRPr>
          </a:p>
        </p:txBody>
      </p:sp>
      <p:sp>
        <p:nvSpPr>
          <p:cNvPr id="249" name="Google Shape;249;p30"/>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pic>
        <p:nvPicPr>
          <p:cNvPr id="250" name="Google Shape;250;p30"/>
          <p:cNvPicPr preferRelativeResize="0"/>
          <p:nvPr/>
        </p:nvPicPr>
        <p:blipFill rotWithShape="1">
          <a:blip r:embed="rId3">
            <a:alphaModFix/>
          </a:blip>
          <a:srcRect b="0" l="0" r="0" t="0"/>
          <a:stretch/>
        </p:blipFill>
        <p:spPr>
          <a:xfrm>
            <a:off x="4142508" y="1376953"/>
            <a:ext cx="4609705" cy="2545457"/>
          </a:xfrm>
          <a:prstGeom prst="rect">
            <a:avLst/>
          </a:prstGeom>
          <a:noFill/>
          <a:ln>
            <a:noFill/>
          </a:ln>
        </p:spPr>
      </p:pic>
      <p:sp>
        <p:nvSpPr>
          <p:cNvPr id="251" name="Google Shape;251;p30"/>
          <p:cNvSpPr/>
          <p:nvPr/>
        </p:nvSpPr>
        <p:spPr>
          <a:xfrm>
            <a:off x="-772618" y="946293"/>
            <a:ext cx="4915126" cy="3400931"/>
          </a:xfrm>
          <a:prstGeom prst="rect">
            <a:avLst/>
          </a:prstGeom>
          <a:noFill/>
          <a:ln>
            <a:noFill/>
          </a:ln>
        </p:spPr>
        <p:txBody>
          <a:bodyPr anchorCtr="0" anchor="t" bIns="45700" lIns="91425" spcFirstLastPara="1" rIns="91425" wrap="square" tIns="45700">
            <a:no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Optická metoda měří odchylky v průměru příze/niti, nikoli v jejím objemu (hmotnosti).</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Přístroj je vybaven infračerveným vysílačem a dvěma identickými  IR přijímači (s IR detektorem).  </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Příze prochází velkou rychlostí jedním z IR paprsků a tím blokuje část světla do měřicího přijímače.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Intenzita tohoto paprsku se porovnává s intenzitou měřenou referenčním přijímačem a z rozdílu v intenzitách se získá míra průměr příze.</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Tato metoda je vhodná pro měření optického průměru hybridních nití.</a:t>
            </a:r>
            <a:endParaRPr b="0" i="0" sz="1300" u="none" cap="none" strike="noStrike">
              <a:solidFill>
                <a:srgbClr val="000000"/>
              </a:solidFill>
              <a:latin typeface="Montserrat Medium"/>
              <a:ea typeface="Montserrat Medium"/>
              <a:cs typeface="Montserrat Medium"/>
              <a:sym typeface="Montserrat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1"/>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1.1 Typ 3:  Hybridní vodivé nitě -  experiment</a:t>
            </a:r>
            <a:endParaRPr b="1" i="0" sz="2200" u="none" cap="none" strike="noStrike">
              <a:solidFill>
                <a:srgbClr val="1C4587"/>
              </a:solidFill>
              <a:latin typeface="Montserrat"/>
              <a:ea typeface="Montserrat"/>
              <a:cs typeface="Montserrat"/>
              <a:sym typeface="Montserrat"/>
            </a:endParaRPr>
          </a:p>
        </p:txBody>
      </p:sp>
      <p:sp>
        <p:nvSpPr>
          <p:cNvPr id="257" name="Google Shape;257;p3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258" name="Google Shape;258;p31"/>
          <p:cNvSpPr/>
          <p:nvPr/>
        </p:nvSpPr>
        <p:spPr>
          <a:xfrm>
            <a:off x="635547" y="2689239"/>
            <a:ext cx="4132533" cy="1727939"/>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9" name="Google Shape;259;p31"/>
          <p:cNvSpPr/>
          <p:nvPr/>
        </p:nvSpPr>
        <p:spPr>
          <a:xfrm>
            <a:off x="5352089" y="982082"/>
            <a:ext cx="3322320" cy="3435096"/>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60" name="Google Shape;260;p31"/>
          <p:cNvSpPr/>
          <p:nvPr/>
        </p:nvSpPr>
        <p:spPr>
          <a:xfrm>
            <a:off x="-731055" y="982082"/>
            <a:ext cx="4915126" cy="1169551"/>
          </a:xfrm>
          <a:prstGeom prst="rect">
            <a:avLst/>
          </a:prstGeom>
          <a:noFill/>
          <a:ln>
            <a:noFill/>
          </a:ln>
        </p:spPr>
        <p:txBody>
          <a:bodyPr anchorCtr="0" anchor="t" bIns="45700" lIns="91425" spcFirstLastPara="1" rIns="91425" wrap="square" tIns="45700">
            <a:no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Porovnání optických průměru hybridních a komerčních nevodivých prstencových a rotorově spřádaných přízí.</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Provedeno na univerzální mikroskop Zeiss u partnerů ve VÚB a.s.</a:t>
            </a:r>
            <a:endParaRPr/>
          </a:p>
        </p:txBody>
      </p:sp>
      <p:sp>
        <p:nvSpPr>
          <p:cNvPr id="261" name="Google Shape;261;p31"/>
          <p:cNvSpPr txBox="1"/>
          <p:nvPr/>
        </p:nvSpPr>
        <p:spPr>
          <a:xfrm>
            <a:off x="6136258" y="4383290"/>
            <a:ext cx="2084700"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Optický mikroskop Zeiss. </a:t>
            </a:r>
            <a:endParaRPr b="0" i="0" sz="1000" u="none" cap="none" strike="noStrike">
              <a:solidFill>
                <a:srgbClr val="666666"/>
              </a:solidFill>
              <a:latin typeface="Montserrat Medium"/>
              <a:ea typeface="Montserrat Medium"/>
              <a:cs typeface="Montserrat Medium"/>
              <a:sym typeface="Montserrat Medium"/>
            </a:endParaRPr>
          </a:p>
        </p:txBody>
      </p:sp>
      <p:sp>
        <p:nvSpPr>
          <p:cNvPr id="262" name="Google Shape;262;p31"/>
          <p:cNvSpPr txBox="1"/>
          <p:nvPr/>
        </p:nvSpPr>
        <p:spPr>
          <a:xfrm>
            <a:off x="841296" y="4316312"/>
            <a:ext cx="3467468"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Grafický výstup z univerzálního mikroskopu . </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pic>
        <p:nvPicPr>
          <p:cNvPr id="267" name="Google Shape;267;p32"/>
          <p:cNvPicPr preferRelativeResize="0"/>
          <p:nvPr/>
        </p:nvPicPr>
        <p:blipFill rotWithShape="1">
          <a:blip r:embed="rId3">
            <a:alphaModFix/>
          </a:blip>
          <a:srcRect b="0" l="0" r="0" t="0"/>
          <a:stretch/>
        </p:blipFill>
        <p:spPr>
          <a:xfrm>
            <a:off x="1666009" y="849897"/>
            <a:ext cx="5239895" cy="3929922"/>
          </a:xfrm>
          <a:prstGeom prst="rect">
            <a:avLst/>
          </a:prstGeom>
          <a:noFill/>
          <a:ln>
            <a:noFill/>
          </a:ln>
        </p:spPr>
      </p:pic>
      <p:sp>
        <p:nvSpPr>
          <p:cNvPr id="268" name="Google Shape;268;p32"/>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1.1 Typ 3:  Hybridní vodivé nitě -  experiment</a:t>
            </a:r>
            <a:endParaRPr b="1" i="0" sz="2200" u="none" cap="none" strike="noStrike">
              <a:solidFill>
                <a:srgbClr val="1C4587"/>
              </a:solidFill>
              <a:latin typeface="Montserrat"/>
              <a:ea typeface="Montserrat"/>
              <a:cs typeface="Montserrat"/>
              <a:sym typeface="Montserrat"/>
            </a:endParaRPr>
          </a:p>
        </p:txBody>
      </p:sp>
      <p:sp>
        <p:nvSpPr>
          <p:cNvPr id="269" name="Google Shape;269;p32"/>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270" name="Google Shape;270;p32"/>
          <p:cNvSpPr/>
          <p:nvPr/>
        </p:nvSpPr>
        <p:spPr>
          <a:xfrm>
            <a:off x="1731818" y="2618509"/>
            <a:ext cx="5174086" cy="304800"/>
          </a:xfrm>
          <a:prstGeom prst="rect">
            <a:avLst/>
          </a:prstGeom>
          <a:noFill/>
          <a:ln cap="flat" cmpd="sng" w="25400">
            <a:solidFill>
              <a:srgbClr val="42719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1" name="Google Shape;271;p32"/>
          <p:cNvSpPr/>
          <p:nvPr/>
        </p:nvSpPr>
        <p:spPr>
          <a:xfrm>
            <a:off x="1717377" y="4475018"/>
            <a:ext cx="5174086" cy="304800"/>
          </a:xfrm>
          <a:prstGeom prst="rect">
            <a:avLst/>
          </a:prstGeom>
          <a:noFill/>
          <a:ln cap="flat" cmpd="sng" w="25400">
            <a:solidFill>
              <a:srgbClr val="42719B"/>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72" name="Google Shape;272;p32"/>
          <p:cNvSpPr txBox="1"/>
          <p:nvPr/>
        </p:nvSpPr>
        <p:spPr>
          <a:xfrm>
            <a:off x="6971713" y="2524687"/>
            <a:ext cx="2040669" cy="4924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cs-CZ" sz="1300" u="none" cap="none" strike="noStrike">
                <a:solidFill>
                  <a:srgbClr val="002060"/>
                </a:solidFill>
                <a:latin typeface="Montserrat Medium"/>
                <a:ea typeface="Montserrat Medium"/>
                <a:cs typeface="Montserrat Medium"/>
                <a:sym typeface="Montserrat Medium"/>
              </a:rPr>
              <a:t>Prstencově spředená nevodivá příze</a:t>
            </a:r>
            <a:endParaRPr/>
          </a:p>
        </p:txBody>
      </p:sp>
      <p:sp>
        <p:nvSpPr>
          <p:cNvPr id="273" name="Google Shape;273;p32"/>
          <p:cNvSpPr txBox="1"/>
          <p:nvPr/>
        </p:nvSpPr>
        <p:spPr>
          <a:xfrm>
            <a:off x="6991201" y="4381196"/>
            <a:ext cx="1847878" cy="4924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cs-CZ" sz="1300" u="none" cap="none" strike="noStrike">
                <a:solidFill>
                  <a:srgbClr val="002060"/>
                </a:solidFill>
                <a:latin typeface="Montserrat Medium"/>
                <a:ea typeface="Montserrat Medium"/>
                <a:cs typeface="Montserrat Medium"/>
                <a:sym typeface="Montserrat Medium"/>
              </a:rPr>
              <a:t>Rotorově spředená nevodivá příze</a:t>
            </a:r>
            <a:endParaRPr b="0" i="0" sz="1300" u="none" cap="none" strike="noStrike">
              <a:solidFill>
                <a:srgbClr val="002060"/>
              </a:solidFill>
              <a:latin typeface="Montserrat Medium"/>
              <a:ea typeface="Montserrat Medium"/>
              <a:cs typeface="Montserrat Medium"/>
              <a:sym typeface="Montserrat Medium"/>
            </a:endParaRPr>
          </a:p>
        </p:txBody>
      </p:sp>
      <p:sp>
        <p:nvSpPr>
          <p:cNvPr id="274" name="Google Shape;274;p32"/>
          <p:cNvSpPr txBox="1"/>
          <p:nvPr/>
        </p:nvSpPr>
        <p:spPr>
          <a:xfrm>
            <a:off x="6982031" y="3143774"/>
            <a:ext cx="1983235" cy="2923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cs-CZ" sz="1300" u="none" cap="none" strike="noStrike">
                <a:solidFill>
                  <a:srgbClr val="002060"/>
                </a:solidFill>
                <a:latin typeface="Montserrat Medium"/>
                <a:ea typeface="Montserrat Medium"/>
                <a:cs typeface="Montserrat Medium"/>
                <a:sym typeface="Montserrat Medium"/>
              </a:rPr>
              <a:t>Postříbřený polyamid</a:t>
            </a:r>
            <a:endParaRPr/>
          </a:p>
        </p:txBody>
      </p:sp>
      <p:cxnSp>
        <p:nvCxnSpPr>
          <p:cNvPr id="275" name="Google Shape;275;p32"/>
          <p:cNvCxnSpPr>
            <a:endCxn id="274" idx="1"/>
          </p:cNvCxnSpPr>
          <p:nvPr/>
        </p:nvCxnSpPr>
        <p:spPr>
          <a:xfrm>
            <a:off x="5396231" y="3289968"/>
            <a:ext cx="1585800" cy="0"/>
          </a:xfrm>
          <a:prstGeom prst="straightConnector1">
            <a:avLst/>
          </a:prstGeom>
          <a:noFill/>
          <a:ln cap="flat" cmpd="sng" w="9525">
            <a:solidFill>
              <a:srgbClr val="5597D3"/>
            </a:solidFill>
            <a:prstDash val="solid"/>
            <a:round/>
            <a:headEnd len="sm" w="sm" type="none"/>
            <a:tailEnd len="med" w="med" type="triangl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3"/>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1.1 Typ 3:  Hybridní vodivé nitě -  experiment</a:t>
            </a:r>
            <a:endParaRPr b="1" i="0" sz="2200" u="none" cap="none" strike="noStrike">
              <a:solidFill>
                <a:srgbClr val="1C4587"/>
              </a:solidFill>
              <a:latin typeface="Montserrat"/>
              <a:ea typeface="Montserrat"/>
              <a:cs typeface="Montserrat"/>
              <a:sym typeface="Montserrat"/>
            </a:endParaRPr>
          </a:p>
        </p:txBody>
      </p:sp>
      <p:sp>
        <p:nvSpPr>
          <p:cNvPr id="281" name="Google Shape;281;p33"/>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pic>
        <p:nvPicPr>
          <p:cNvPr id="282" name="Google Shape;282;p33"/>
          <p:cNvPicPr preferRelativeResize="0"/>
          <p:nvPr/>
        </p:nvPicPr>
        <p:blipFill rotWithShape="1">
          <a:blip r:embed="rId3">
            <a:alphaModFix/>
          </a:blip>
          <a:srcRect b="0" l="0" r="0" t="0"/>
          <a:stretch/>
        </p:blipFill>
        <p:spPr>
          <a:xfrm>
            <a:off x="1047750" y="752947"/>
            <a:ext cx="6142759" cy="426672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4"/>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1.1 Typ 3:  Hybridní vodivé nitě -  experiment</a:t>
            </a:r>
            <a:endParaRPr b="1" i="0" sz="2200" u="none" cap="none" strike="noStrike">
              <a:solidFill>
                <a:srgbClr val="1C4587"/>
              </a:solidFill>
              <a:latin typeface="Montserrat"/>
              <a:ea typeface="Montserrat"/>
              <a:cs typeface="Montserrat"/>
              <a:sym typeface="Montserrat"/>
            </a:endParaRPr>
          </a:p>
        </p:txBody>
      </p:sp>
      <p:sp>
        <p:nvSpPr>
          <p:cNvPr id="288" name="Google Shape;288;p34"/>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pic>
        <p:nvPicPr>
          <p:cNvPr id="289" name="Google Shape;289;p34"/>
          <p:cNvPicPr preferRelativeResize="0"/>
          <p:nvPr/>
        </p:nvPicPr>
        <p:blipFill rotWithShape="1">
          <a:blip r:embed="rId3">
            <a:alphaModFix/>
          </a:blip>
          <a:srcRect b="0" l="0" r="0" t="0"/>
          <a:stretch/>
        </p:blipFill>
        <p:spPr>
          <a:xfrm>
            <a:off x="890588" y="651900"/>
            <a:ext cx="6722486" cy="42439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35"/>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1.1 Typ 3:  Hybridní vodivé nitě -  experiment</a:t>
            </a:r>
            <a:endParaRPr b="1" i="0" sz="2200" u="none" cap="none" strike="noStrike">
              <a:solidFill>
                <a:srgbClr val="1C4587"/>
              </a:solidFill>
              <a:latin typeface="Montserrat"/>
              <a:ea typeface="Montserrat"/>
              <a:cs typeface="Montserrat"/>
              <a:sym typeface="Montserrat"/>
            </a:endParaRPr>
          </a:p>
        </p:txBody>
      </p:sp>
      <p:sp>
        <p:nvSpPr>
          <p:cNvPr id="295" name="Google Shape;295;p35"/>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296" name="Google Shape;296;p35"/>
          <p:cNvSpPr/>
          <p:nvPr/>
        </p:nvSpPr>
        <p:spPr>
          <a:xfrm>
            <a:off x="-509384" y="1009791"/>
            <a:ext cx="7990837" cy="2123658"/>
          </a:xfrm>
          <a:prstGeom prst="rect">
            <a:avLst/>
          </a:prstGeom>
          <a:noFill/>
          <a:ln>
            <a:noFill/>
          </a:ln>
        </p:spPr>
        <p:txBody>
          <a:bodyPr anchorCtr="0" anchor="t" bIns="45700" lIns="91425" spcFirstLastPara="1" rIns="91425" wrap="square" tIns="45700">
            <a:no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Žádné významné rozdíly v měření průměru nití většina průměrů v rozmezí 0,20 - 0,24 mm, byť jemnosti v tex se výrazně lišili</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U předená příze rotorovým spřádáním byl optický průměr (0,33 mm) přibližně o 50 % vyšší než by odpovídalo jemnosti tex – je to způsobeno chlupatostí nitě (ovinky) </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U hybridních nití by jemnosti v tex 37 - 80 téměř odpovídaly dvojnásobnému průměru než je byl naměřený optický průměr. </a:t>
            </a:r>
            <a:endParaRPr/>
          </a:p>
          <a:p>
            <a:pPr indent="-700088" lvl="2" marL="1614488" marR="0" rtl="0" algn="l">
              <a:lnSpc>
                <a:spcPct val="100000"/>
              </a:lnSpc>
              <a:spcBef>
                <a:spcPts val="600"/>
              </a:spcBef>
              <a:spcAft>
                <a:spcPts val="0"/>
              </a:spcAft>
              <a:buNone/>
            </a:pPr>
            <a:r>
              <a:rPr b="0" i="0" lang="cs-CZ" sz="1300" u="none" cap="none" strike="noStrike">
                <a:solidFill>
                  <a:srgbClr val="000000"/>
                </a:solidFill>
                <a:latin typeface="Montserrat Medium"/>
                <a:ea typeface="Montserrat Medium"/>
                <a:cs typeface="Montserrat Medium"/>
                <a:sym typeface="Montserrat Medium"/>
              </a:rPr>
              <a:t>	</a:t>
            </a:r>
            <a:r>
              <a:rPr b="0" i="0" lang="cs-CZ" sz="1300" u="none" cap="none" strike="noStrike">
                <a:solidFill>
                  <a:srgbClr val="002060"/>
                </a:solidFill>
                <a:latin typeface="Montserrat Medium"/>
                <a:ea typeface="Montserrat Medium"/>
                <a:cs typeface="Montserrat Medium"/>
                <a:sym typeface="Montserrat Medium"/>
              </a:rPr>
              <a:t>🢥 u hybridních nití se projevila jiná specifická hmotnost metalických filamentů, nitě nejsou tak „tlusté“ jak naznačují hodnoty v tex</a:t>
            </a:r>
            <a:endParaRPr b="0" i="0" sz="1300" u="none" cap="none" strike="noStrike">
              <a:solidFill>
                <a:srgbClr val="002060"/>
              </a:solidFill>
              <a:latin typeface="Montserrat Medium"/>
              <a:ea typeface="Montserrat Medium"/>
              <a:cs typeface="Montserrat Medium"/>
              <a:sym typeface="Montserrat Medium"/>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36"/>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1.2 Typ 4:  Kombinované vodivé nitě</a:t>
            </a:r>
            <a:endParaRPr b="1" i="0" sz="2200" u="none" cap="none" strike="noStrike">
              <a:solidFill>
                <a:srgbClr val="1C4587"/>
              </a:solidFill>
              <a:latin typeface="Montserrat"/>
              <a:ea typeface="Montserrat"/>
              <a:cs typeface="Montserrat"/>
              <a:sym typeface="Montserrat"/>
            </a:endParaRPr>
          </a:p>
        </p:txBody>
      </p:sp>
      <p:sp>
        <p:nvSpPr>
          <p:cNvPr id="302" name="Google Shape;302;p36"/>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03" name="Google Shape;303;p36"/>
          <p:cNvSpPr txBox="1"/>
          <p:nvPr/>
        </p:nvSpPr>
        <p:spPr>
          <a:xfrm>
            <a:off x="1198783" y="4576492"/>
            <a:ext cx="2084700"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Příklad kombinovaných nití. </a:t>
            </a:r>
            <a:endParaRPr b="0" i="0" sz="1000" u="none" cap="none" strike="noStrike">
              <a:solidFill>
                <a:srgbClr val="666666"/>
              </a:solidFill>
              <a:latin typeface="Montserrat Medium"/>
              <a:ea typeface="Montserrat Medium"/>
              <a:cs typeface="Montserrat Medium"/>
              <a:sym typeface="Montserrat Medium"/>
            </a:endParaRPr>
          </a:p>
        </p:txBody>
      </p:sp>
      <p:pic>
        <p:nvPicPr>
          <p:cNvPr id="304" name="Google Shape;304;p36"/>
          <p:cNvPicPr preferRelativeResize="0"/>
          <p:nvPr/>
        </p:nvPicPr>
        <p:blipFill rotWithShape="1">
          <a:blip r:embed="rId3">
            <a:alphaModFix/>
          </a:blip>
          <a:srcRect b="0" l="0" r="25821" t="0"/>
          <a:stretch/>
        </p:blipFill>
        <p:spPr>
          <a:xfrm>
            <a:off x="4753028" y="861902"/>
            <a:ext cx="3921381" cy="685800"/>
          </a:xfrm>
          <a:prstGeom prst="rect">
            <a:avLst/>
          </a:prstGeom>
          <a:noFill/>
          <a:ln>
            <a:noFill/>
          </a:ln>
        </p:spPr>
      </p:pic>
      <p:sp>
        <p:nvSpPr>
          <p:cNvPr id="305" name="Google Shape;305;p36"/>
          <p:cNvSpPr txBox="1"/>
          <p:nvPr/>
        </p:nvSpPr>
        <p:spPr>
          <a:xfrm>
            <a:off x="-607910" y="934891"/>
            <a:ext cx="4798910" cy="2046714"/>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Kombinované nitě seskány z textilních syntetických filamentních  vláken, metalických mikrodrátků, pokovených přízí nebo filamentů  </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Pokovené příze nebo filamenty na bázi stříbrem pokovených polyamidových vláken zlepšují kontaktování vláken jelikož jsou po celém obvodu vodivá.</a:t>
            </a:r>
            <a:endParaRPr/>
          </a:p>
          <a:p>
            <a:pPr indent="0" lvl="2" marL="914400" marR="0" rtl="0" algn="l">
              <a:lnSpc>
                <a:spcPct val="100000"/>
              </a:lnSpc>
              <a:spcBef>
                <a:spcPts val="600"/>
              </a:spcBef>
              <a:spcAft>
                <a:spcPts val="0"/>
              </a:spcAft>
              <a:buNone/>
            </a:pPr>
            <a:r>
              <a:t/>
            </a:r>
            <a:endParaRPr b="0" i="0" sz="1300" u="none" cap="none" strike="noStrike">
              <a:solidFill>
                <a:srgbClr val="000000"/>
              </a:solidFill>
              <a:latin typeface="Montserrat Medium"/>
              <a:ea typeface="Montserrat Medium"/>
              <a:cs typeface="Montserrat Medium"/>
              <a:sym typeface="Montserrat Medium"/>
            </a:endParaRPr>
          </a:p>
        </p:txBody>
      </p:sp>
      <p:pic>
        <p:nvPicPr>
          <p:cNvPr id="306" name="Google Shape;306;p36"/>
          <p:cNvPicPr preferRelativeResize="0"/>
          <p:nvPr/>
        </p:nvPicPr>
        <p:blipFill rotWithShape="1">
          <a:blip r:embed="rId4">
            <a:alphaModFix/>
          </a:blip>
          <a:srcRect b="5444" l="0" r="10727" t="0"/>
          <a:stretch/>
        </p:blipFill>
        <p:spPr>
          <a:xfrm rot="-5400000">
            <a:off x="1333917" y="2791743"/>
            <a:ext cx="1470415" cy="2084757"/>
          </a:xfrm>
          <a:prstGeom prst="rect">
            <a:avLst/>
          </a:prstGeom>
          <a:noFill/>
          <a:ln>
            <a:noFill/>
          </a:ln>
        </p:spPr>
      </p:pic>
      <p:graphicFrame>
        <p:nvGraphicFramePr>
          <p:cNvPr id="307" name="Google Shape;307;p36"/>
          <p:cNvGraphicFramePr/>
          <p:nvPr/>
        </p:nvGraphicFramePr>
        <p:xfrm>
          <a:off x="4661979" y="1718027"/>
          <a:ext cx="3000000" cy="3000000"/>
        </p:xfrm>
        <a:graphic>
          <a:graphicData uri="http://schemas.openxmlformats.org/drawingml/2006/table">
            <a:tbl>
              <a:tblPr>
                <a:noFill/>
                <a:tableStyleId>{318B7D56-0299-45C2-B48D-ABDEB4915045}</a:tableStyleId>
              </a:tblPr>
              <a:tblGrid>
                <a:gridCol w="1365700"/>
                <a:gridCol w="2894600"/>
              </a:tblGrid>
              <a:tr h="400725">
                <a:tc>
                  <a:txBody>
                    <a:bodyPr/>
                    <a:lstStyle/>
                    <a:p>
                      <a:pPr indent="0" lvl="0" marL="0" marR="0" rtl="0" algn="just">
                        <a:lnSpc>
                          <a:spcPct val="115000"/>
                        </a:lnSpc>
                        <a:spcBef>
                          <a:spcPts val="0"/>
                        </a:spcBef>
                        <a:spcAft>
                          <a:spcPts val="0"/>
                        </a:spcAft>
                        <a:buClr>
                          <a:srgbClr val="FFFFFF"/>
                        </a:buClr>
                        <a:buSzPts val="1600"/>
                        <a:buFont typeface="Arial"/>
                        <a:buNone/>
                      </a:pPr>
                      <a:r>
                        <a:rPr b="1" i="0" lang="cs-CZ" sz="1600" u="none" cap="none" strike="noStrike">
                          <a:solidFill>
                            <a:srgbClr val="FFFFFF"/>
                          </a:solidFill>
                          <a:latin typeface="Arial"/>
                          <a:ea typeface="Arial"/>
                          <a:cs typeface="Arial"/>
                          <a:sym typeface="Arial"/>
                        </a:rPr>
                        <a:t>Specifikace </a:t>
                      </a:r>
                      <a:endParaRPr b="1" i="0" sz="1600" u="none" cap="none" strike="noStrike">
                        <a:solidFill>
                          <a:srgbClr val="FFFFFF"/>
                        </a:solidFill>
                        <a:latin typeface="Arial"/>
                        <a:ea typeface="Arial"/>
                        <a:cs typeface="Arial"/>
                        <a:sym typeface="Arial"/>
                      </a:endParaRPr>
                    </a:p>
                    <a:p>
                      <a:pPr indent="0" lvl="0" marL="0" marR="0" rtl="0" algn="l">
                        <a:lnSpc>
                          <a:spcPct val="100000"/>
                        </a:lnSpc>
                        <a:spcBef>
                          <a:spcPts val="0"/>
                        </a:spcBef>
                        <a:spcAft>
                          <a:spcPts val="0"/>
                        </a:spcAft>
                        <a:buNone/>
                      </a:pPr>
                      <a:r>
                        <a:t/>
                      </a:r>
                      <a:endParaRPr sz="1200" u="none" cap="none" strike="noStrike"/>
                    </a:p>
                  </a:txBody>
                  <a:tcPr marT="0" marB="0" marR="68575" marL="68575">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4F81BD"/>
                    </a:solidFill>
                  </a:tcPr>
                </a:tc>
                <a:tc>
                  <a:txBody>
                    <a:bodyPr/>
                    <a:lstStyle/>
                    <a:p>
                      <a:pPr indent="0" lvl="0" marL="0" marR="0" rtl="0" algn="ctr">
                        <a:lnSpc>
                          <a:spcPct val="115000"/>
                        </a:lnSpc>
                        <a:spcBef>
                          <a:spcPts val="0"/>
                        </a:spcBef>
                        <a:spcAft>
                          <a:spcPts val="0"/>
                        </a:spcAft>
                        <a:buNone/>
                      </a:pPr>
                      <a:r>
                        <a:rPr lang="cs-CZ" sz="1600" u="none" cap="none" strike="noStrike"/>
                        <a:t>HI-COND CA art. 90/2</a:t>
                      </a:r>
                      <a:endParaRPr sz="1600" u="none" cap="none" strike="noStrike">
                        <a:latin typeface="Calibri"/>
                        <a:ea typeface="Calibri"/>
                        <a:cs typeface="Calibri"/>
                        <a:sym typeface="Calibri"/>
                      </a:endParaRPr>
                    </a:p>
                  </a:txBody>
                  <a:tcPr marT="0" marB="0" marR="68575" marL="68575"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38100">
                      <a:solidFill>
                        <a:srgbClr val="FFFFFF"/>
                      </a:solidFill>
                      <a:prstDash val="solid"/>
                      <a:round/>
                      <a:headEnd len="sm" w="sm" type="none"/>
                      <a:tailEnd len="sm" w="sm" type="none"/>
                    </a:lnB>
                    <a:solidFill>
                      <a:srgbClr val="4F81BD"/>
                    </a:solidFill>
                  </a:tcPr>
                </a:tc>
              </a:tr>
              <a:tr h="181900">
                <a:tc>
                  <a:txBody>
                    <a:bodyPr/>
                    <a:lstStyle/>
                    <a:p>
                      <a:pPr indent="0" lvl="0" marL="0" marR="0" rtl="0" algn="just">
                        <a:lnSpc>
                          <a:spcPct val="115000"/>
                        </a:lnSpc>
                        <a:spcBef>
                          <a:spcPts val="0"/>
                        </a:spcBef>
                        <a:spcAft>
                          <a:spcPts val="0"/>
                        </a:spcAft>
                        <a:buNone/>
                      </a:pPr>
                      <a:r>
                        <a:rPr lang="cs-CZ" sz="1200" u="none" cap="none" strike="noStrike"/>
                        <a:t>Základní</a:t>
                      </a:r>
                      <a:r>
                        <a:rPr lang="cs-CZ" sz="1200" u="none" cap="none" strike="noStrike"/>
                        <a:t> materiál</a:t>
                      </a:r>
                      <a:endParaRPr sz="1200" u="none" cap="none" strike="noStrike">
                        <a:latin typeface="Calibri"/>
                        <a:ea typeface="Calibri"/>
                        <a:cs typeface="Calibri"/>
                        <a:sym typeface="Calibri"/>
                      </a:endParaRPr>
                    </a:p>
                  </a:txBody>
                  <a:tcPr marT="0" marB="0" marR="68575" marL="68575">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4F81BD"/>
                    </a:solidFill>
                  </a:tcPr>
                </a:tc>
                <a:tc>
                  <a:txBody>
                    <a:bodyPr/>
                    <a:lstStyle/>
                    <a:p>
                      <a:pPr indent="0" lvl="0" marL="0" marR="0" rtl="0" algn="ctr">
                        <a:lnSpc>
                          <a:spcPct val="115000"/>
                        </a:lnSpc>
                        <a:spcBef>
                          <a:spcPts val="0"/>
                        </a:spcBef>
                        <a:spcAft>
                          <a:spcPts val="0"/>
                        </a:spcAft>
                        <a:buNone/>
                      </a:pPr>
                      <a:r>
                        <a:rPr lang="cs-CZ" sz="1200" u="none" cap="none" strike="noStrike"/>
                        <a:t>69/31 metallized PA multifilament/Cu-Ag</a:t>
                      </a:r>
                      <a:endParaRPr sz="1200" u="none" cap="none" strike="noStrike">
                        <a:latin typeface="Calibri"/>
                        <a:ea typeface="Calibri"/>
                        <a:cs typeface="Calibri"/>
                        <a:sym typeface="Calibri"/>
                      </a:endParaRPr>
                    </a:p>
                  </a:txBody>
                  <a:tcPr marT="0" marB="0" marR="68575" marL="68575"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381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7E7"/>
                    </a:solidFill>
                  </a:tcPr>
                </a:tc>
              </a:tr>
              <a:tr h="181900">
                <a:tc>
                  <a:txBody>
                    <a:bodyPr/>
                    <a:lstStyle/>
                    <a:p>
                      <a:pPr indent="0" lvl="0" marL="0" marR="0" rtl="0" algn="just">
                        <a:lnSpc>
                          <a:spcPct val="115000"/>
                        </a:lnSpc>
                        <a:spcBef>
                          <a:spcPts val="0"/>
                        </a:spcBef>
                        <a:spcAft>
                          <a:spcPts val="0"/>
                        </a:spcAft>
                        <a:buNone/>
                      </a:pPr>
                      <a:r>
                        <a:rPr lang="cs-CZ" sz="1200" u="none" cap="none" strike="noStrike"/>
                        <a:t>Jemnost nitě</a:t>
                      </a:r>
                      <a:endParaRPr sz="1200" u="none" cap="none" strike="noStrike">
                        <a:latin typeface="Calibri"/>
                        <a:ea typeface="Calibri"/>
                        <a:cs typeface="Calibri"/>
                        <a:sym typeface="Calibri"/>
                      </a:endParaRPr>
                    </a:p>
                  </a:txBody>
                  <a:tcPr marT="0" marB="0" marR="68575" marL="68575">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4F81BD"/>
                    </a:solidFill>
                  </a:tcPr>
                </a:tc>
                <a:tc>
                  <a:txBody>
                    <a:bodyPr/>
                    <a:lstStyle/>
                    <a:p>
                      <a:pPr indent="0" lvl="0" marL="0" marR="0" rtl="0" algn="ctr">
                        <a:lnSpc>
                          <a:spcPct val="115000"/>
                        </a:lnSpc>
                        <a:spcBef>
                          <a:spcPts val="0"/>
                        </a:spcBef>
                        <a:spcAft>
                          <a:spcPts val="0"/>
                        </a:spcAft>
                        <a:buNone/>
                      </a:pPr>
                      <a:r>
                        <a:rPr lang="cs-CZ" sz="1200" u="none" cap="none" strike="noStrike"/>
                        <a:t>85 Tex</a:t>
                      </a:r>
                      <a:endParaRPr sz="1200" u="none" cap="none" strike="noStrike">
                        <a:latin typeface="Calibri"/>
                        <a:ea typeface="Calibri"/>
                        <a:cs typeface="Calibri"/>
                        <a:sym typeface="Calibri"/>
                      </a:endParaRPr>
                    </a:p>
                  </a:txBody>
                  <a:tcPr marT="0" marB="0" marR="68575" marL="68575"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8ECF4"/>
                    </a:solidFill>
                  </a:tcPr>
                </a:tc>
              </a:tr>
              <a:tr h="181900">
                <a:tc>
                  <a:txBody>
                    <a:bodyPr/>
                    <a:lstStyle/>
                    <a:p>
                      <a:pPr indent="0" lvl="0" marL="0" marR="0" rtl="0" algn="just">
                        <a:lnSpc>
                          <a:spcPct val="115000"/>
                        </a:lnSpc>
                        <a:spcBef>
                          <a:spcPts val="0"/>
                        </a:spcBef>
                        <a:spcAft>
                          <a:spcPts val="0"/>
                        </a:spcAft>
                        <a:buNone/>
                      </a:pPr>
                      <a:r>
                        <a:rPr lang="cs-CZ" sz="1200" u="none" cap="none" strike="noStrike"/>
                        <a:t>Optický</a:t>
                      </a:r>
                      <a:r>
                        <a:rPr lang="cs-CZ" sz="1200" u="none" cap="none" strike="noStrike"/>
                        <a:t> průměr</a:t>
                      </a:r>
                      <a:endParaRPr sz="1200" u="none" cap="none" strike="noStrike">
                        <a:latin typeface="Calibri"/>
                        <a:ea typeface="Calibri"/>
                        <a:cs typeface="Calibri"/>
                        <a:sym typeface="Calibri"/>
                      </a:endParaRPr>
                    </a:p>
                  </a:txBody>
                  <a:tcPr marT="0" marB="0" marR="68575" marL="68575">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4F81BD"/>
                    </a:solidFill>
                  </a:tcPr>
                </a:tc>
                <a:tc>
                  <a:txBody>
                    <a:bodyPr/>
                    <a:lstStyle/>
                    <a:p>
                      <a:pPr indent="0" lvl="0" marL="0" marR="0" rtl="0" algn="ctr">
                        <a:lnSpc>
                          <a:spcPct val="115000"/>
                        </a:lnSpc>
                        <a:spcBef>
                          <a:spcPts val="0"/>
                        </a:spcBef>
                        <a:spcAft>
                          <a:spcPts val="0"/>
                        </a:spcAft>
                        <a:buNone/>
                      </a:pPr>
                      <a:r>
                        <a:rPr lang="cs-CZ" sz="1200" u="none" cap="none" strike="noStrike"/>
                        <a:t>0,29 mm</a:t>
                      </a:r>
                      <a:endParaRPr sz="1200" u="none" cap="none" strike="noStrike">
                        <a:latin typeface="Calibri"/>
                        <a:ea typeface="Calibri"/>
                        <a:cs typeface="Calibri"/>
                        <a:sym typeface="Calibri"/>
                      </a:endParaRPr>
                    </a:p>
                  </a:txBody>
                  <a:tcPr marT="0" marB="0" marR="68575" marL="68575"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7E7"/>
                    </a:solidFill>
                  </a:tcPr>
                </a:tc>
              </a:tr>
              <a:tr h="267975">
                <a:tc>
                  <a:txBody>
                    <a:bodyPr/>
                    <a:lstStyle/>
                    <a:p>
                      <a:pPr indent="0" lvl="0" marL="0" marR="0" rtl="0" algn="just">
                        <a:lnSpc>
                          <a:spcPct val="115000"/>
                        </a:lnSpc>
                        <a:spcBef>
                          <a:spcPts val="0"/>
                        </a:spcBef>
                        <a:spcAft>
                          <a:spcPts val="0"/>
                        </a:spcAft>
                        <a:buNone/>
                      </a:pPr>
                      <a:r>
                        <a:rPr lang="cs-CZ" sz="1200" u="none" cap="none" strike="noStrike"/>
                        <a:t>Lineární el. odpor</a:t>
                      </a:r>
                      <a:endParaRPr sz="1200" u="none" cap="none" strike="noStrike">
                        <a:latin typeface="Calibri"/>
                        <a:ea typeface="Calibri"/>
                        <a:cs typeface="Calibri"/>
                        <a:sym typeface="Calibri"/>
                      </a:endParaRPr>
                    </a:p>
                  </a:txBody>
                  <a:tcPr marT="0" marB="0" marR="68575" marL="68575">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4F81BD"/>
                    </a:solidFill>
                  </a:tcPr>
                </a:tc>
                <a:tc>
                  <a:txBody>
                    <a:bodyPr/>
                    <a:lstStyle/>
                    <a:p>
                      <a:pPr indent="0" lvl="0" marL="0" marR="0" rtl="0" algn="ctr">
                        <a:lnSpc>
                          <a:spcPct val="115000"/>
                        </a:lnSpc>
                        <a:spcBef>
                          <a:spcPts val="0"/>
                        </a:spcBef>
                        <a:spcAft>
                          <a:spcPts val="0"/>
                        </a:spcAft>
                        <a:buNone/>
                      </a:pPr>
                      <a:r>
                        <a:rPr lang="cs-CZ" sz="1200" u="none" cap="none" strike="noStrike"/>
                        <a:t> 6,5 Ω/m </a:t>
                      </a:r>
                      <a:endParaRPr sz="1200" u="none" cap="none" strike="noStrike">
                        <a:latin typeface="Calibri"/>
                        <a:ea typeface="Calibri"/>
                        <a:cs typeface="Calibri"/>
                        <a:sym typeface="Calibri"/>
                      </a:endParaRPr>
                    </a:p>
                  </a:txBody>
                  <a:tcPr marT="0" marB="0" marR="68575" marL="68575"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8ECF4"/>
                    </a:solidFill>
                  </a:tcPr>
                </a:tc>
              </a:tr>
              <a:tr h="181900">
                <a:tc>
                  <a:txBody>
                    <a:bodyPr/>
                    <a:lstStyle/>
                    <a:p>
                      <a:pPr indent="0" lvl="0" marL="0" marR="0" rtl="0" algn="just">
                        <a:lnSpc>
                          <a:spcPct val="115000"/>
                        </a:lnSpc>
                        <a:spcBef>
                          <a:spcPts val="0"/>
                        </a:spcBef>
                        <a:spcAft>
                          <a:spcPts val="0"/>
                        </a:spcAft>
                        <a:buNone/>
                      </a:pPr>
                      <a:r>
                        <a:rPr lang="cs-CZ" sz="1200" u="none" cap="none" strike="noStrike"/>
                        <a:t>Pevnost za sucha</a:t>
                      </a:r>
                      <a:endParaRPr sz="1200" u="none" cap="none" strike="noStrike">
                        <a:latin typeface="Calibri"/>
                        <a:ea typeface="Calibri"/>
                        <a:cs typeface="Calibri"/>
                        <a:sym typeface="Calibri"/>
                      </a:endParaRPr>
                    </a:p>
                  </a:txBody>
                  <a:tcPr marT="0" marB="0" marR="68575" marL="68575">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4F81BD"/>
                    </a:solidFill>
                  </a:tcPr>
                </a:tc>
                <a:tc>
                  <a:txBody>
                    <a:bodyPr/>
                    <a:lstStyle/>
                    <a:p>
                      <a:pPr indent="0" lvl="0" marL="0" marR="0" rtl="0" algn="ctr">
                        <a:lnSpc>
                          <a:spcPct val="115000"/>
                        </a:lnSpc>
                        <a:spcBef>
                          <a:spcPts val="0"/>
                        </a:spcBef>
                        <a:spcAft>
                          <a:spcPts val="0"/>
                        </a:spcAft>
                        <a:buNone/>
                      </a:pPr>
                      <a:r>
                        <a:rPr lang="cs-CZ" sz="1200" u="none" cap="none" strike="noStrike"/>
                        <a:t>  16 cN/Tex </a:t>
                      </a:r>
                      <a:endParaRPr sz="1200" u="none" cap="none" strike="noStrike">
                        <a:latin typeface="Calibri"/>
                        <a:ea typeface="Calibri"/>
                        <a:cs typeface="Calibri"/>
                        <a:sym typeface="Calibri"/>
                      </a:endParaRPr>
                    </a:p>
                  </a:txBody>
                  <a:tcPr marT="0" marB="0" marR="68575" marL="68575"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7E7"/>
                    </a:solidFill>
                  </a:tcPr>
                </a:tc>
              </a:tr>
              <a:tr h="181900">
                <a:tc>
                  <a:txBody>
                    <a:bodyPr/>
                    <a:lstStyle/>
                    <a:p>
                      <a:pPr indent="0" lvl="0" marL="0" marR="0" rtl="0" algn="just">
                        <a:lnSpc>
                          <a:spcPct val="115000"/>
                        </a:lnSpc>
                        <a:spcBef>
                          <a:spcPts val="0"/>
                        </a:spcBef>
                        <a:spcAft>
                          <a:spcPts val="0"/>
                        </a:spcAft>
                        <a:buNone/>
                      </a:pPr>
                      <a:r>
                        <a:rPr lang="cs-CZ" sz="1200" u="none" cap="none" strike="noStrike"/>
                        <a:t>Tažnost za sucha</a:t>
                      </a:r>
                      <a:endParaRPr sz="1200" u="none" cap="none" strike="noStrike">
                        <a:latin typeface="Calibri"/>
                        <a:ea typeface="Calibri"/>
                        <a:cs typeface="Calibri"/>
                        <a:sym typeface="Calibri"/>
                      </a:endParaRPr>
                    </a:p>
                  </a:txBody>
                  <a:tcPr marT="0" marB="0" marR="68575" marL="68575">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4F81BD"/>
                    </a:solidFill>
                  </a:tcPr>
                </a:tc>
                <a:tc>
                  <a:txBody>
                    <a:bodyPr/>
                    <a:lstStyle/>
                    <a:p>
                      <a:pPr indent="0" lvl="0" marL="0" marR="0" rtl="0" algn="ctr">
                        <a:lnSpc>
                          <a:spcPct val="115000"/>
                        </a:lnSpc>
                        <a:spcBef>
                          <a:spcPts val="0"/>
                        </a:spcBef>
                        <a:spcAft>
                          <a:spcPts val="0"/>
                        </a:spcAft>
                        <a:buNone/>
                      </a:pPr>
                      <a:r>
                        <a:rPr lang="cs-CZ" sz="1200" u="none" cap="none" strike="noStrike"/>
                        <a:t>54  %</a:t>
                      </a:r>
                      <a:endParaRPr sz="1200" u="none" cap="none" strike="noStrike">
                        <a:latin typeface="Calibri"/>
                        <a:ea typeface="Calibri"/>
                        <a:cs typeface="Calibri"/>
                        <a:sym typeface="Calibri"/>
                      </a:endParaRPr>
                    </a:p>
                  </a:txBody>
                  <a:tcPr marT="0" marB="0" marR="68575" marL="68575"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8ECF4"/>
                    </a:solidFill>
                  </a:tcPr>
                </a:tc>
              </a:tr>
              <a:tr h="181900">
                <a:tc>
                  <a:txBody>
                    <a:bodyPr/>
                    <a:lstStyle/>
                    <a:p>
                      <a:pPr indent="0" lvl="0" marL="0" marR="0" rtl="0" algn="just">
                        <a:lnSpc>
                          <a:spcPct val="115000"/>
                        </a:lnSpc>
                        <a:spcBef>
                          <a:spcPts val="0"/>
                        </a:spcBef>
                        <a:spcAft>
                          <a:spcPts val="0"/>
                        </a:spcAft>
                        <a:buNone/>
                      </a:pPr>
                      <a:r>
                        <a:rPr lang="cs-CZ" sz="1200" u="none" cap="none" strike="noStrike"/>
                        <a:t>Povrchová úprava</a:t>
                      </a:r>
                      <a:endParaRPr sz="1200" u="none" cap="none" strike="noStrike">
                        <a:latin typeface="Calibri"/>
                        <a:ea typeface="Calibri"/>
                        <a:cs typeface="Calibri"/>
                        <a:sym typeface="Calibri"/>
                      </a:endParaRPr>
                    </a:p>
                  </a:txBody>
                  <a:tcPr marT="0" marB="0" marR="68575" marL="68575">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4F81BD"/>
                    </a:solidFill>
                  </a:tcPr>
                </a:tc>
                <a:tc>
                  <a:txBody>
                    <a:bodyPr/>
                    <a:lstStyle/>
                    <a:p>
                      <a:pPr indent="0" lvl="0" marL="0" marR="0" rtl="0" algn="ctr">
                        <a:lnSpc>
                          <a:spcPct val="115000"/>
                        </a:lnSpc>
                        <a:spcBef>
                          <a:spcPts val="0"/>
                        </a:spcBef>
                        <a:spcAft>
                          <a:spcPts val="0"/>
                        </a:spcAft>
                        <a:buNone/>
                      </a:pPr>
                      <a:r>
                        <a:rPr lang="cs-CZ" sz="1200" u="none" cap="none" strike="noStrike"/>
                        <a:t>Silicone-paraffin, standard lubrication</a:t>
                      </a:r>
                      <a:endParaRPr sz="1200" u="none" cap="none" strike="noStrike">
                        <a:latin typeface="Calibri"/>
                        <a:ea typeface="Calibri"/>
                        <a:cs typeface="Calibri"/>
                        <a:sym typeface="Calibri"/>
                      </a:endParaRPr>
                    </a:p>
                  </a:txBody>
                  <a:tcPr marT="0" marB="0" marR="68575" marL="68575"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CFD7E7"/>
                    </a:solidFill>
                  </a:tcPr>
                </a:tc>
              </a:tr>
              <a:tr h="934125">
                <a:tc>
                  <a:txBody>
                    <a:bodyPr/>
                    <a:lstStyle/>
                    <a:p>
                      <a:pPr indent="0" lvl="0" marL="0" marR="0" rtl="0" algn="just">
                        <a:lnSpc>
                          <a:spcPct val="115000"/>
                        </a:lnSpc>
                        <a:spcBef>
                          <a:spcPts val="0"/>
                        </a:spcBef>
                        <a:spcAft>
                          <a:spcPts val="0"/>
                        </a:spcAft>
                        <a:buNone/>
                      </a:pPr>
                      <a:r>
                        <a:rPr lang="cs-CZ" sz="1200" u="none" cap="none" strike="noStrike"/>
                        <a:t>Standardy</a:t>
                      </a:r>
                      <a:endParaRPr sz="1200" u="none" cap="none" strike="noStrike">
                        <a:latin typeface="Calibri"/>
                        <a:ea typeface="Calibri"/>
                        <a:cs typeface="Calibri"/>
                        <a:sym typeface="Calibri"/>
                      </a:endParaRPr>
                    </a:p>
                  </a:txBody>
                  <a:tcPr marT="0" marB="0" marR="68575" marL="68575">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4F81BD"/>
                    </a:solidFill>
                  </a:tcPr>
                </a:tc>
                <a:tc>
                  <a:txBody>
                    <a:bodyPr/>
                    <a:lstStyle/>
                    <a:p>
                      <a:pPr indent="0" lvl="0" marL="0" marR="0" rtl="0" algn="l">
                        <a:lnSpc>
                          <a:spcPct val="115000"/>
                        </a:lnSpc>
                        <a:spcBef>
                          <a:spcPts val="0"/>
                        </a:spcBef>
                        <a:spcAft>
                          <a:spcPts val="0"/>
                        </a:spcAft>
                        <a:buClr>
                          <a:srgbClr val="000000"/>
                        </a:buClr>
                        <a:buSzPts val="1200"/>
                        <a:buFont typeface="Arial"/>
                        <a:buNone/>
                      </a:pPr>
                      <a:r>
                        <a:rPr lang="cs-CZ" sz="1200" u="none" cap="none" strike="noStrike"/>
                        <a:t>EN ISO 6330 (Domací praní a sušení),</a:t>
                      </a:r>
                      <a:r>
                        <a:rPr lang="cs-CZ" sz="1200" u="none" cap="none" strike="noStrike"/>
                        <a:t> </a:t>
                      </a:r>
                      <a:r>
                        <a:rPr lang="cs-CZ" sz="1200" u="none" cap="none" strike="noStrike"/>
                        <a:t>ISO 9001-2015, ISO 14001-2015, REACH 1907/2006/EC </a:t>
                      </a:r>
                      <a:endParaRPr sz="1200" u="none" cap="none" strike="noStrike">
                        <a:latin typeface="Calibri"/>
                        <a:ea typeface="Calibri"/>
                        <a:cs typeface="Calibri"/>
                        <a:sym typeface="Calibri"/>
                      </a:endParaRPr>
                    </a:p>
                  </a:txBody>
                  <a:tcPr marT="0" marB="0" marR="68575" marL="68575" anchor="ctr">
                    <a:lnL cap="flat" cmpd="sng" w="12700">
                      <a:solidFill>
                        <a:srgbClr val="FFFFFF"/>
                      </a:solidFill>
                      <a:prstDash val="solid"/>
                      <a:round/>
                      <a:headEnd len="sm" w="sm" type="none"/>
                      <a:tailEnd len="sm" w="sm" type="none"/>
                    </a:lnL>
                    <a:lnR cap="flat" cmpd="sng" w="12700">
                      <a:solidFill>
                        <a:srgbClr val="FFFFFF"/>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solidFill>
                      <a:srgbClr val="E8ECF4"/>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7"/>
          <p:cNvSpPr txBox="1"/>
          <p:nvPr/>
        </p:nvSpPr>
        <p:spPr>
          <a:xfrm>
            <a:off x="153809" y="246470"/>
            <a:ext cx="8844718"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1.3 Typ 5:  Nevodivá příze opředena kovovými mikrodrátky</a:t>
            </a:r>
            <a:endParaRPr b="1" i="0" sz="2200" u="none" cap="none" strike="noStrike">
              <a:solidFill>
                <a:srgbClr val="1C4587"/>
              </a:solidFill>
              <a:latin typeface="Montserrat"/>
              <a:ea typeface="Montserrat"/>
              <a:cs typeface="Montserrat"/>
              <a:sym typeface="Montserrat"/>
            </a:endParaRPr>
          </a:p>
        </p:txBody>
      </p:sp>
      <p:sp>
        <p:nvSpPr>
          <p:cNvPr id="313" name="Google Shape;313;p37"/>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14" name="Google Shape;314;p37"/>
          <p:cNvSpPr txBox="1"/>
          <p:nvPr/>
        </p:nvSpPr>
        <p:spPr>
          <a:xfrm>
            <a:off x="-607910" y="934891"/>
            <a:ext cx="4743492" cy="4001095"/>
          </a:xfrm>
          <a:prstGeom prst="rect">
            <a:avLst/>
          </a:prstGeom>
          <a:noFill/>
          <a:ln>
            <a:noFill/>
          </a:ln>
        </p:spPr>
        <p:txBody>
          <a:bodyPr anchorCtr="0" anchor="t" bIns="45700" lIns="91425" spcFirstLastPara="1" rIns="91425" wrap="square" tIns="45700">
            <a:spAutoFit/>
          </a:bodyPr>
          <a:lstStyle/>
          <a:p>
            <a:pPr indent="-342900" lvl="2" marL="1257300" marR="0" rtl="0" algn="just">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Dříve se již používaly pro dekorační účel bavlněné příze opředené kovovými filamenty </a:t>
            </a:r>
            <a:r>
              <a:rPr b="0" i="0" lang="cs-CZ" sz="1300" u="none" cap="none" strike="noStrike">
                <a:solidFill>
                  <a:schemeClr val="accent5"/>
                </a:solidFill>
                <a:latin typeface="Montserrat Medium"/>
                <a:ea typeface="Montserrat Medium"/>
                <a:cs typeface="Montserrat Medium"/>
                <a:sym typeface="Montserrat Medium"/>
              </a:rPr>
              <a:t>🢥</a:t>
            </a:r>
            <a:r>
              <a:rPr b="0" i="0" lang="cs-CZ" sz="1300" u="none" cap="none" strike="noStrike">
                <a:solidFill>
                  <a:srgbClr val="000000"/>
                </a:solidFill>
                <a:latin typeface="Montserrat Medium"/>
                <a:ea typeface="Montserrat Medium"/>
                <a:cs typeface="Montserrat Medium"/>
                <a:sym typeface="Montserrat Medium"/>
              </a:rPr>
              <a:t> nelze použít pro jako vodiče, kovové filamenty se trhají při zpracování šitím nebo pletením.</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Pokovené příze nebo filamenty na bázi stříbrem pokovených polyamidových vláken zlepšují kontaktování vláken, jelikož jsou po celém obvodu vodivá.</a:t>
            </a:r>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Jedna z příkladů toho typu nitě, může být pružná vodivá nit, na jejím vývoji jsme spolupracovali s VÚB a.s. – </a:t>
            </a:r>
            <a:r>
              <a:rPr b="1" i="0" lang="cs-CZ" sz="1300" u="none" cap="none" strike="noStrike">
                <a:solidFill>
                  <a:srgbClr val="000000"/>
                </a:solidFill>
                <a:latin typeface="Montserrat Medium"/>
                <a:ea typeface="Montserrat Medium"/>
                <a:cs typeface="Montserrat Medium"/>
                <a:sym typeface="Montserrat Medium"/>
              </a:rPr>
              <a:t>pružná tenzometrická niť</a:t>
            </a:r>
            <a:r>
              <a:rPr b="0" i="0" lang="cs-CZ" sz="1300" u="none" cap="none" strike="noStrike">
                <a:solidFill>
                  <a:srgbClr val="000000"/>
                </a:solidFill>
                <a:latin typeface="Montserrat Medium"/>
                <a:ea typeface="Montserrat Medium"/>
                <a:cs typeface="Montserrat Medium"/>
                <a:sym typeface="Montserrat Medium"/>
              </a:rPr>
              <a:t> na bázi Lycry opředená hybridními nitěmi (Lycra920C/dtex235 + opředené 53A PUR)</a:t>
            </a:r>
            <a:endParaRPr b="0" i="0" sz="1300" u="none" cap="none" strike="noStrike">
              <a:solidFill>
                <a:srgbClr val="000000"/>
              </a:solidFill>
              <a:latin typeface="Montserrat Medium"/>
              <a:ea typeface="Montserrat Medium"/>
              <a:cs typeface="Montserrat Medium"/>
              <a:sym typeface="Montserrat Medium"/>
            </a:endParaRPr>
          </a:p>
          <a:p>
            <a:pPr indent="-293369" lvl="2" marL="1257300" marR="0" rtl="0" algn="l">
              <a:lnSpc>
                <a:spcPct val="100000"/>
              </a:lnSpc>
              <a:spcBef>
                <a:spcPts val="60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a:p>
            <a:pPr indent="0" lvl="2" marL="914400" marR="0" rtl="0" algn="l">
              <a:lnSpc>
                <a:spcPct val="100000"/>
              </a:lnSpc>
              <a:spcBef>
                <a:spcPts val="600"/>
              </a:spcBef>
              <a:spcAft>
                <a:spcPts val="0"/>
              </a:spcAft>
              <a:buNone/>
            </a:pPr>
            <a:r>
              <a:t/>
            </a:r>
            <a:endParaRPr b="0" i="0" sz="1300" u="none" cap="none" strike="noStrike">
              <a:solidFill>
                <a:srgbClr val="000000"/>
              </a:solidFill>
              <a:latin typeface="Montserrat Medium"/>
              <a:ea typeface="Montserrat Medium"/>
              <a:cs typeface="Montserrat Medium"/>
              <a:sym typeface="Montserrat Medium"/>
            </a:endParaRPr>
          </a:p>
        </p:txBody>
      </p:sp>
      <p:pic>
        <p:nvPicPr>
          <p:cNvPr id="315" name="Google Shape;315;p37"/>
          <p:cNvPicPr preferRelativeResize="0"/>
          <p:nvPr/>
        </p:nvPicPr>
        <p:blipFill rotWithShape="1">
          <a:blip r:embed="rId3">
            <a:alphaModFix/>
          </a:blip>
          <a:srcRect b="0" l="0" r="0" t="0"/>
          <a:stretch/>
        </p:blipFill>
        <p:spPr>
          <a:xfrm>
            <a:off x="4661979" y="802535"/>
            <a:ext cx="4281055" cy="745167"/>
          </a:xfrm>
          <a:prstGeom prst="rect">
            <a:avLst/>
          </a:prstGeom>
          <a:noFill/>
          <a:ln>
            <a:noFill/>
          </a:ln>
        </p:spPr>
      </p:pic>
      <p:pic>
        <p:nvPicPr>
          <p:cNvPr descr="vz8 5x" id="316" name="Google Shape;316;p37"/>
          <p:cNvPicPr preferRelativeResize="0"/>
          <p:nvPr/>
        </p:nvPicPr>
        <p:blipFill rotWithShape="1">
          <a:blip r:embed="rId4">
            <a:alphaModFix/>
          </a:blip>
          <a:srcRect b="0" l="0" r="0" t="0"/>
          <a:stretch/>
        </p:blipFill>
        <p:spPr>
          <a:xfrm>
            <a:off x="5068517" y="1499856"/>
            <a:ext cx="1519319" cy="1234414"/>
          </a:xfrm>
          <a:prstGeom prst="rect">
            <a:avLst/>
          </a:prstGeom>
          <a:noFill/>
          <a:ln>
            <a:noFill/>
          </a:ln>
        </p:spPr>
      </p:pic>
      <p:pic>
        <p:nvPicPr>
          <p:cNvPr id="317" name="Google Shape;317;p37"/>
          <p:cNvPicPr preferRelativeResize="0"/>
          <p:nvPr/>
        </p:nvPicPr>
        <p:blipFill rotWithShape="1">
          <a:blip r:embed="rId5">
            <a:alphaModFix/>
          </a:blip>
          <a:srcRect b="0" l="0" r="0" t="0"/>
          <a:stretch/>
        </p:blipFill>
        <p:spPr>
          <a:xfrm>
            <a:off x="6802506" y="1523779"/>
            <a:ext cx="1858301" cy="1234414"/>
          </a:xfrm>
          <a:prstGeom prst="rect">
            <a:avLst/>
          </a:prstGeom>
          <a:noFill/>
          <a:ln>
            <a:noFill/>
          </a:ln>
        </p:spPr>
      </p:pic>
      <p:sp>
        <p:nvSpPr>
          <p:cNvPr id="318" name="Google Shape;318;p37"/>
          <p:cNvSpPr txBox="1"/>
          <p:nvPr/>
        </p:nvSpPr>
        <p:spPr>
          <a:xfrm>
            <a:off x="5284757" y="2734270"/>
            <a:ext cx="3035498"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0" i="0" lang="cs-CZ" sz="1000" u="none" cap="none" strike="noStrike">
                <a:solidFill>
                  <a:srgbClr val="666666"/>
                </a:solidFill>
                <a:latin typeface="Montserrat Medium"/>
                <a:ea typeface="Montserrat Medium"/>
                <a:cs typeface="Montserrat Medium"/>
                <a:sym typeface="Montserrat Medium"/>
              </a:rPr>
              <a:t>Leonské předivo pro dekorační účely. </a:t>
            </a:r>
            <a:endParaRPr b="0" i="0" sz="1000" u="none" cap="none" strike="noStrike">
              <a:solidFill>
                <a:srgbClr val="666666"/>
              </a:solidFill>
              <a:latin typeface="Montserrat Medium"/>
              <a:ea typeface="Montserrat Medium"/>
              <a:cs typeface="Montserrat Medium"/>
              <a:sym typeface="Montserrat Medium"/>
            </a:endParaRPr>
          </a:p>
        </p:txBody>
      </p:sp>
      <p:pic>
        <p:nvPicPr>
          <p:cNvPr id="319" name="Google Shape;319;p37"/>
          <p:cNvPicPr preferRelativeResize="0"/>
          <p:nvPr/>
        </p:nvPicPr>
        <p:blipFill rotWithShape="1">
          <a:blip r:embed="rId6">
            <a:alphaModFix/>
          </a:blip>
          <a:srcRect b="0" l="0" r="0" t="0"/>
          <a:stretch/>
        </p:blipFill>
        <p:spPr>
          <a:xfrm>
            <a:off x="5068517" y="3032397"/>
            <a:ext cx="3647905" cy="1492324"/>
          </a:xfrm>
          <a:prstGeom prst="rect">
            <a:avLst/>
          </a:prstGeom>
          <a:noFill/>
          <a:ln>
            <a:noFill/>
          </a:ln>
        </p:spPr>
      </p:pic>
      <p:sp>
        <p:nvSpPr>
          <p:cNvPr id="320" name="Google Shape;320;p37"/>
          <p:cNvSpPr txBox="1"/>
          <p:nvPr/>
        </p:nvSpPr>
        <p:spPr>
          <a:xfrm>
            <a:off x="5513160" y="4576492"/>
            <a:ext cx="3035498"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Snímky vláken Lycra920C/dtex235 s opředením hybridní nití 53A PUR. </a:t>
            </a:r>
            <a:endParaRPr b="0" i="0" sz="1000" u="none" cap="none" strike="noStrike">
              <a:solidFill>
                <a:srgbClr val="666666"/>
              </a:solidFill>
              <a:latin typeface="Montserrat Medium"/>
              <a:ea typeface="Montserrat Medium"/>
              <a:cs typeface="Montserrat Medium"/>
              <a:sym typeface="Montserrat Medium"/>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8"/>
          <p:cNvSpPr txBox="1"/>
          <p:nvPr/>
        </p:nvSpPr>
        <p:spPr>
          <a:xfrm>
            <a:off x="153809" y="246470"/>
            <a:ext cx="8844718"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1.3 Typ 5:  Nevodivá příze opředena kovovými mikrodrátky</a:t>
            </a:r>
            <a:endParaRPr b="1" i="0" sz="2200" u="none" cap="none" strike="noStrike">
              <a:solidFill>
                <a:srgbClr val="1C4587"/>
              </a:solidFill>
              <a:latin typeface="Montserrat"/>
              <a:ea typeface="Montserrat"/>
              <a:cs typeface="Montserrat"/>
              <a:sym typeface="Montserrat"/>
            </a:endParaRPr>
          </a:p>
        </p:txBody>
      </p:sp>
      <p:sp>
        <p:nvSpPr>
          <p:cNvPr id="326" name="Google Shape;326;p38"/>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27" name="Google Shape;327;p38"/>
          <p:cNvSpPr txBox="1"/>
          <p:nvPr/>
        </p:nvSpPr>
        <p:spPr>
          <a:xfrm>
            <a:off x="-844081" y="1079458"/>
            <a:ext cx="4495625" cy="3801041"/>
          </a:xfrm>
          <a:prstGeom prst="rect">
            <a:avLst/>
          </a:prstGeom>
          <a:noFill/>
          <a:ln>
            <a:noFill/>
          </a:ln>
        </p:spPr>
        <p:txBody>
          <a:bodyPr anchorCtr="0" anchor="t" bIns="45700" lIns="91425" spcFirstLastPara="1" rIns="91425" wrap="square" tIns="45700">
            <a:spAutoFit/>
          </a:bodyPr>
          <a:lstStyle/>
          <a:p>
            <a:pPr indent="-342900" lvl="2" marL="1257300" marR="0" rtl="0" algn="just">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Cílem bylo vyvinout tenzometrickou niť s opakovaným chováním i při cyklickém mechanickém namáhání.</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Tato niť nevykazuje při napínání změnu elektrického odporu, ale vykazuje lineární a dobře opakovatelný nárůst indukčnosti nitě při jejím natažení.</a:t>
            </a:r>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Jedna z příkladů toho typu nitě, může být pružná vodivá nit, na jejím vývoji jsme spolupracovali s VÚB a.s. – tenzometrická niť na bázi Lycry opředená hybridními nitěmi (Lycra920C/dtex235 + opředené 53A PUR)</a:t>
            </a:r>
            <a:endParaRPr b="0" i="0" sz="1300" u="none" cap="none" strike="noStrike">
              <a:solidFill>
                <a:srgbClr val="000000"/>
              </a:solidFill>
              <a:latin typeface="Montserrat Medium"/>
              <a:ea typeface="Montserrat Medium"/>
              <a:cs typeface="Montserrat Medium"/>
              <a:sym typeface="Montserrat Medium"/>
            </a:endParaRPr>
          </a:p>
          <a:p>
            <a:pPr indent="-293369" lvl="2" marL="1257300" marR="0" rtl="0" algn="l">
              <a:lnSpc>
                <a:spcPct val="100000"/>
              </a:lnSpc>
              <a:spcBef>
                <a:spcPts val="60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a:p>
            <a:pPr indent="0" lvl="2" marL="914400" marR="0" rtl="0" algn="l">
              <a:lnSpc>
                <a:spcPct val="100000"/>
              </a:lnSpc>
              <a:spcBef>
                <a:spcPts val="600"/>
              </a:spcBef>
              <a:spcAft>
                <a:spcPts val="0"/>
              </a:spcAft>
              <a:buNone/>
            </a:pPr>
            <a:r>
              <a:t/>
            </a:r>
            <a:endParaRPr b="0" i="0" sz="1300" u="none" cap="none" strike="noStrike">
              <a:solidFill>
                <a:srgbClr val="000000"/>
              </a:solidFill>
              <a:latin typeface="Montserrat Medium"/>
              <a:ea typeface="Montserrat Medium"/>
              <a:cs typeface="Montserrat Medium"/>
              <a:sym typeface="Montserrat Medium"/>
            </a:endParaRPr>
          </a:p>
        </p:txBody>
      </p:sp>
      <p:sp>
        <p:nvSpPr>
          <p:cNvPr id="328" name="Google Shape;328;p38"/>
          <p:cNvSpPr txBox="1"/>
          <p:nvPr/>
        </p:nvSpPr>
        <p:spPr>
          <a:xfrm>
            <a:off x="4099995" y="3685716"/>
            <a:ext cx="4593731" cy="3936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Snímky vláken Lycra920C/dtex235 s opředením hybridní nití 53A PUR. </a:t>
            </a:r>
            <a:endParaRPr b="0" i="0" sz="1000" u="none" cap="none" strike="noStrike">
              <a:solidFill>
                <a:srgbClr val="666666"/>
              </a:solidFill>
              <a:latin typeface="Montserrat Medium"/>
              <a:ea typeface="Montserrat Medium"/>
              <a:cs typeface="Montserrat Medium"/>
              <a:sym typeface="Montserrat Medium"/>
            </a:endParaRPr>
          </a:p>
        </p:txBody>
      </p:sp>
      <p:pic>
        <p:nvPicPr>
          <p:cNvPr id="329" name="Google Shape;329;p38"/>
          <p:cNvPicPr preferRelativeResize="0"/>
          <p:nvPr/>
        </p:nvPicPr>
        <p:blipFill rotWithShape="1">
          <a:blip r:embed="rId3">
            <a:alphaModFix/>
          </a:blip>
          <a:srcRect b="0" l="0" r="0" t="0"/>
          <a:stretch/>
        </p:blipFill>
        <p:spPr>
          <a:xfrm>
            <a:off x="3651544" y="1079458"/>
            <a:ext cx="2835105" cy="2585096"/>
          </a:xfrm>
          <a:prstGeom prst="rect">
            <a:avLst/>
          </a:prstGeom>
          <a:noFill/>
          <a:ln>
            <a:noFill/>
          </a:ln>
        </p:spPr>
      </p:pic>
      <p:pic>
        <p:nvPicPr>
          <p:cNvPr id="330" name="Google Shape;330;p38"/>
          <p:cNvPicPr preferRelativeResize="0"/>
          <p:nvPr/>
        </p:nvPicPr>
        <p:blipFill rotWithShape="1">
          <a:blip r:embed="rId4">
            <a:alphaModFix/>
          </a:blip>
          <a:srcRect b="0" l="0" r="0" t="0"/>
          <a:stretch/>
        </p:blipFill>
        <p:spPr>
          <a:xfrm>
            <a:off x="6396279" y="1156855"/>
            <a:ext cx="2717499" cy="248653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39"/>
          <p:cNvSpPr/>
          <p:nvPr/>
        </p:nvSpPr>
        <p:spPr>
          <a:xfrm>
            <a:off x="5929699" y="913818"/>
            <a:ext cx="3214301" cy="2514891"/>
          </a:xfrm>
          <a:prstGeom prst="rect">
            <a:avLst/>
          </a:prstGeom>
          <a:solidFill>
            <a:srgbClr val="E3EE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36" name="Google Shape;336;p39"/>
          <p:cNvSpPr txBox="1"/>
          <p:nvPr/>
        </p:nvSpPr>
        <p:spPr>
          <a:xfrm>
            <a:off x="153809" y="246470"/>
            <a:ext cx="8844718"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1.4 Typ 6:  Polymerní vodivé nitě</a:t>
            </a:r>
            <a:endParaRPr b="1" i="0" sz="2200" u="none" cap="none" strike="noStrike">
              <a:solidFill>
                <a:srgbClr val="1C4587"/>
              </a:solidFill>
              <a:latin typeface="Montserrat"/>
              <a:ea typeface="Montserrat"/>
              <a:cs typeface="Montserrat"/>
              <a:sym typeface="Montserrat"/>
            </a:endParaRPr>
          </a:p>
        </p:txBody>
      </p:sp>
      <p:sp>
        <p:nvSpPr>
          <p:cNvPr id="337" name="Google Shape;337;p39"/>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38" name="Google Shape;338;p39"/>
          <p:cNvSpPr txBox="1"/>
          <p:nvPr/>
        </p:nvSpPr>
        <p:spPr>
          <a:xfrm>
            <a:off x="-607911" y="934891"/>
            <a:ext cx="5983475" cy="3554819"/>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Plasty jsou obvykle lehké, odolné, snadno se tvarují, zpracovávají a vyznačují se levnou výrobou.</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Díky své chemické struktuře jsou polymery dokonalé izolátory. Nicméně:</a:t>
            </a:r>
            <a:endParaRPr/>
          </a:p>
          <a:p>
            <a:pPr indent="-179387" lvl="2" marL="1433513" marR="0" rtl="0" algn="l">
              <a:lnSpc>
                <a:spcPct val="100000"/>
              </a:lnSpc>
              <a:spcBef>
                <a:spcPts val="600"/>
              </a:spcBef>
              <a:spcAft>
                <a:spcPts val="0"/>
              </a:spcAft>
              <a:buClr>
                <a:srgbClr val="366092"/>
              </a:buClr>
              <a:buSzPts val="1300"/>
              <a:buFont typeface="Arial"/>
              <a:buChar char="•"/>
            </a:pPr>
            <a:r>
              <a:rPr b="0" i="0" lang="cs-CZ" sz="1300" u="none" cap="none" strike="noStrike">
                <a:solidFill>
                  <a:srgbClr val="000000"/>
                </a:solidFill>
                <a:latin typeface="Montserrat Medium"/>
                <a:ea typeface="Montserrat Medium"/>
                <a:cs typeface="Montserrat Medium"/>
                <a:sym typeface="Montserrat Medium"/>
              </a:rPr>
              <a:t>Alan J. Heeger – fyzik</a:t>
            </a:r>
            <a:endParaRPr/>
          </a:p>
          <a:p>
            <a:pPr indent="-179387" lvl="2" marL="1433513" marR="0" rtl="0" algn="l">
              <a:lnSpc>
                <a:spcPct val="100000"/>
              </a:lnSpc>
              <a:spcBef>
                <a:spcPts val="600"/>
              </a:spcBef>
              <a:spcAft>
                <a:spcPts val="0"/>
              </a:spcAft>
              <a:buClr>
                <a:srgbClr val="366092"/>
              </a:buClr>
              <a:buSzPts val="1300"/>
              <a:buFont typeface="Arial"/>
              <a:buChar char="•"/>
            </a:pPr>
            <a:r>
              <a:rPr b="0" i="0" lang="cs-CZ" sz="1300" u="none" cap="none" strike="noStrike">
                <a:solidFill>
                  <a:srgbClr val="000000"/>
                </a:solidFill>
                <a:latin typeface="Montserrat Medium"/>
                <a:ea typeface="Montserrat Medium"/>
                <a:cs typeface="Montserrat Medium"/>
                <a:sym typeface="Montserrat Medium"/>
              </a:rPr>
              <a:t>Alan G. MacDiarmid – chemik</a:t>
            </a:r>
            <a:endParaRPr/>
          </a:p>
          <a:p>
            <a:pPr indent="-179387" lvl="2" marL="1433513" marR="0" rtl="0" algn="l">
              <a:lnSpc>
                <a:spcPct val="100000"/>
              </a:lnSpc>
              <a:spcBef>
                <a:spcPts val="600"/>
              </a:spcBef>
              <a:spcAft>
                <a:spcPts val="0"/>
              </a:spcAft>
              <a:buClr>
                <a:srgbClr val="366092"/>
              </a:buClr>
              <a:buSzPts val="1300"/>
              <a:buFont typeface="Arial"/>
              <a:buChar char="•"/>
            </a:pPr>
            <a:r>
              <a:rPr b="0" i="0" lang="cs-CZ" sz="1300" u="none" cap="none" strike="noStrike">
                <a:solidFill>
                  <a:srgbClr val="000000"/>
                </a:solidFill>
                <a:latin typeface="Montserrat Medium"/>
                <a:ea typeface="Montserrat Medium"/>
                <a:cs typeface="Montserrat Medium"/>
                <a:sym typeface="Montserrat Medium"/>
              </a:rPr>
              <a:t>Hideki Širakawa – chemik                      </a:t>
            </a:r>
            <a:r>
              <a:rPr b="1" i="0" lang="cs-CZ" sz="1200" u="none" cap="none" strike="noStrike">
                <a:solidFill>
                  <a:srgbClr val="002060"/>
                </a:solidFill>
                <a:latin typeface="Arial"/>
                <a:ea typeface="Arial"/>
                <a:cs typeface="Arial"/>
                <a:sym typeface="Arial"/>
              </a:rPr>
              <a:t>Vodivé polymery</a:t>
            </a:r>
            <a:endParaRPr/>
          </a:p>
          <a:p>
            <a:pPr indent="-293369" lvl="2" marL="1257300" marR="0" rtl="0" algn="l">
              <a:lnSpc>
                <a:spcPct val="100000"/>
              </a:lnSpc>
              <a:spcBef>
                <a:spcPts val="60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Aby se elektrony mohly volně pohybovat v plastech, než aby byly navázány na atomová jádra, jak je tomu obvykle, musí střídavě tvořit jednoduchou a dvojnou vazbu mezi atomy uhlíku (</a:t>
            </a:r>
            <a:r>
              <a:rPr b="1" i="0" lang="cs-CZ" sz="1300" u="none" cap="none" strike="noStrike">
                <a:solidFill>
                  <a:srgbClr val="000000"/>
                </a:solidFill>
                <a:latin typeface="Montserrat Medium"/>
                <a:ea typeface="Montserrat Medium"/>
                <a:cs typeface="Montserrat Medium"/>
                <a:sym typeface="Montserrat Medium"/>
              </a:rPr>
              <a:t>konjugované dvojné vazby</a:t>
            </a:r>
            <a:r>
              <a:rPr b="0" i="0" lang="cs-CZ" sz="1300" u="none" cap="none" strike="noStrike">
                <a:solidFill>
                  <a:srgbClr val="000000"/>
                </a:solidFill>
                <a:latin typeface="Montserrat Medium"/>
                <a:ea typeface="Montserrat Medium"/>
                <a:cs typeface="Montserrat Medium"/>
                <a:sym typeface="Montserrat Medium"/>
              </a:rPr>
              <a:t>). V polyacetylenu, který se vyrábí z plynného acetylenu, jsou tyto konstrukční prvky dokonale kombinovány a tvoří „konjugovaný“ řetězec.</a:t>
            </a:r>
            <a:endParaRPr b="0" i="0" sz="1300" u="none" cap="none" strike="noStrike">
              <a:solidFill>
                <a:srgbClr val="000000"/>
              </a:solidFill>
              <a:latin typeface="Montserrat Medium"/>
              <a:ea typeface="Montserrat Medium"/>
              <a:cs typeface="Montserrat Medium"/>
              <a:sym typeface="Montserrat Medium"/>
            </a:endParaRPr>
          </a:p>
        </p:txBody>
      </p:sp>
      <p:sp>
        <p:nvSpPr>
          <p:cNvPr id="339" name="Google Shape;339;p39"/>
          <p:cNvSpPr txBox="1"/>
          <p:nvPr/>
        </p:nvSpPr>
        <p:spPr>
          <a:xfrm>
            <a:off x="3844636" y="1985848"/>
            <a:ext cx="1558637" cy="49244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cs-CZ" sz="1300" u="none" cap="none" strike="noStrike">
                <a:solidFill>
                  <a:srgbClr val="002060"/>
                </a:solidFill>
                <a:latin typeface="Montserrat Medium"/>
                <a:ea typeface="Montserrat Medium"/>
                <a:cs typeface="Montserrat Medium"/>
                <a:sym typeface="Montserrat Medium"/>
              </a:rPr>
              <a:t>2000 Nobelova cena za chemii</a:t>
            </a:r>
            <a:endParaRPr/>
          </a:p>
        </p:txBody>
      </p:sp>
      <p:sp>
        <p:nvSpPr>
          <p:cNvPr id="340" name="Google Shape;340;p39"/>
          <p:cNvSpPr/>
          <p:nvPr/>
        </p:nvSpPr>
        <p:spPr>
          <a:xfrm>
            <a:off x="3546764" y="2216681"/>
            <a:ext cx="297872" cy="124738"/>
          </a:xfrm>
          <a:prstGeom prst="rightArrow">
            <a:avLst>
              <a:gd fmla="val 50000" name="adj1"/>
              <a:gd fmla="val 50000" name="adj2"/>
            </a:avLst>
          </a:prstGeom>
          <a:solidFill>
            <a:schemeClr val="lt1"/>
          </a:solidFill>
          <a:ln cap="flat" cmpd="sng" w="25400">
            <a:solidFill>
              <a:srgbClr val="002A7E"/>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rgbClr val="002060"/>
              </a:solidFill>
              <a:latin typeface="Arial"/>
              <a:ea typeface="Arial"/>
              <a:cs typeface="Arial"/>
              <a:sym typeface="Arial"/>
            </a:endParaRPr>
          </a:p>
        </p:txBody>
      </p:sp>
      <p:sp>
        <p:nvSpPr>
          <p:cNvPr id="341" name="Google Shape;341;p39"/>
          <p:cNvSpPr txBox="1"/>
          <p:nvPr/>
        </p:nvSpPr>
        <p:spPr>
          <a:xfrm>
            <a:off x="5025821" y="1147157"/>
            <a:ext cx="3591705" cy="2139047"/>
          </a:xfrm>
          <a:prstGeom prst="rect">
            <a:avLst/>
          </a:prstGeom>
          <a:noFill/>
          <a:ln>
            <a:noFill/>
          </a:ln>
        </p:spPr>
        <p:txBody>
          <a:bodyPr anchorCtr="0" anchor="t" bIns="45700" lIns="91425" spcFirstLastPara="1" rIns="91425" wrap="square" tIns="45700">
            <a:spAutoFit/>
          </a:bodyPr>
          <a:lstStyle/>
          <a:p>
            <a:pPr indent="-293369" lvl="2" marL="1257300" marR="0" rtl="0" algn="l">
              <a:lnSpc>
                <a:spcPct val="100000"/>
              </a:lnSpc>
              <a:spcBef>
                <a:spcPts val="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elektrické chování typické pro polovodiče</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Vlastnosti umožňující jednoduché zpracování</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Mohou měnit svoji strukturu → „inteligentní materiály“ </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42" name="Google Shape;342;p39"/>
          <p:cNvSpPr txBox="1"/>
          <p:nvPr/>
        </p:nvSpPr>
        <p:spPr>
          <a:xfrm>
            <a:off x="3332121" y="1094095"/>
            <a:ext cx="5101872" cy="495108"/>
          </a:xfrm>
          <a:prstGeom prst="rect">
            <a:avLst/>
          </a:prstGeom>
          <a:noFill/>
          <a:ln>
            <a:noFill/>
          </a:ln>
        </p:spPr>
        <p:txBody>
          <a:bodyPr anchorCtr="0" anchor="b" bIns="216000" lIns="2484000" spcFirstLastPara="1" rIns="360000" wrap="square" tIns="0">
            <a:spAutoFit/>
          </a:bodyPr>
          <a:lstStyle/>
          <a:p>
            <a:pPr indent="0" lvl="0" marL="185738" marR="0" rtl="0" algn="ctr">
              <a:lnSpc>
                <a:spcPct val="100000"/>
              </a:lnSpc>
              <a:spcBef>
                <a:spcPts val="0"/>
              </a:spcBef>
              <a:spcAft>
                <a:spcPts val="0"/>
              </a:spcAft>
              <a:buNone/>
            </a:pPr>
            <a:r>
              <a:rPr b="1" i="0" lang="cs-CZ" sz="1800" u="none" cap="none" strike="noStrike">
                <a:solidFill>
                  <a:srgbClr val="000000"/>
                </a:solidFill>
                <a:latin typeface="Montserrat Medium"/>
                <a:ea typeface="Montserrat Medium"/>
                <a:cs typeface="Montserrat Medium"/>
                <a:sym typeface="Montserrat Medium"/>
              </a:rPr>
              <a:t>Vodivé polymery</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40"/>
          <p:cNvSpPr txBox="1"/>
          <p:nvPr/>
        </p:nvSpPr>
        <p:spPr>
          <a:xfrm>
            <a:off x="153809" y="246470"/>
            <a:ext cx="8844718"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1.3 Typ 6:  Polymerní vodivé nitě</a:t>
            </a:r>
            <a:endParaRPr b="1" i="0" sz="2200" u="none" cap="none" strike="noStrike">
              <a:solidFill>
                <a:srgbClr val="1C4587"/>
              </a:solidFill>
              <a:latin typeface="Montserrat"/>
              <a:ea typeface="Montserrat"/>
              <a:cs typeface="Montserrat"/>
              <a:sym typeface="Montserrat"/>
            </a:endParaRPr>
          </a:p>
        </p:txBody>
      </p:sp>
      <p:sp>
        <p:nvSpPr>
          <p:cNvPr id="348" name="Google Shape;348;p40"/>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49" name="Google Shape;349;p40"/>
          <p:cNvSpPr txBox="1"/>
          <p:nvPr/>
        </p:nvSpPr>
        <p:spPr>
          <a:xfrm>
            <a:off x="-621766" y="1066509"/>
            <a:ext cx="3552002" cy="1846659"/>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Vykazují vlastní vysokou elektrickou vodivost</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Pravidelné střídání jednoduchých a dvojných vazeb (konjugace)</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Přítomnost pohyblivých nosičů náboje</a:t>
            </a:r>
            <a:endParaRPr/>
          </a:p>
        </p:txBody>
      </p:sp>
      <p:sp>
        <p:nvSpPr>
          <p:cNvPr id="350" name="Google Shape;350;p40"/>
          <p:cNvSpPr txBox="1"/>
          <p:nvPr/>
        </p:nvSpPr>
        <p:spPr>
          <a:xfrm>
            <a:off x="256309" y="758732"/>
            <a:ext cx="21627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cs-CZ" sz="1400" u="none" cap="none" strike="noStrike">
                <a:solidFill>
                  <a:srgbClr val="002060"/>
                </a:solidFill>
                <a:latin typeface="Arial"/>
                <a:ea typeface="Arial"/>
                <a:cs typeface="Arial"/>
                <a:sym typeface="Arial"/>
              </a:rPr>
              <a:t>Konjugované polymery</a:t>
            </a:r>
            <a:endParaRPr b="1" i="0" sz="1400" u="none" cap="none" strike="noStrike">
              <a:solidFill>
                <a:srgbClr val="002060"/>
              </a:solidFill>
              <a:latin typeface="Arial"/>
              <a:ea typeface="Arial"/>
              <a:cs typeface="Arial"/>
              <a:sym typeface="Arial"/>
            </a:endParaRPr>
          </a:p>
        </p:txBody>
      </p:sp>
      <p:pic>
        <p:nvPicPr>
          <p:cNvPr id="351" name="Google Shape;351;p40"/>
          <p:cNvPicPr preferRelativeResize="0"/>
          <p:nvPr/>
        </p:nvPicPr>
        <p:blipFill rotWithShape="1">
          <a:blip r:embed="rId3">
            <a:alphaModFix/>
          </a:blip>
          <a:srcRect b="0" l="0" r="0" t="0"/>
          <a:stretch/>
        </p:blipFill>
        <p:spPr>
          <a:xfrm>
            <a:off x="3347433" y="758732"/>
            <a:ext cx="5749925" cy="3976687"/>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41"/>
          <p:cNvSpPr txBox="1"/>
          <p:nvPr/>
        </p:nvSpPr>
        <p:spPr>
          <a:xfrm>
            <a:off x="153809" y="246470"/>
            <a:ext cx="8844718"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1.3 Typ 6:  Polymerní vodivé nitě</a:t>
            </a:r>
            <a:endParaRPr b="1" i="0" sz="2200" u="none" cap="none" strike="noStrike">
              <a:solidFill>
                <a:srgbClr val="1C4587"/>
              </a:solidFill>
              <a:latin typeface="Montserrat"/>
              <a:ea typeface="Montserrat"/>
              <a:cs typeface="Montserrat"/>
              <a:sym typeface="Montserrat"/>
            </a:endParaRPr>
          </a:p>
        </p:txBody>
      </p:sp>
      <p:sp>
        <p:nvSpPr>
          <p:cNvPr id="357" name="Google Shape;357;p4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pic>
        <p:nvPicPr>
          <p:cNvPr id="358" name="Google Shape;358;p41"/>
          <p:cNvPicPr preferRelativeResize="0"/>
          <p:nvPr/>
        </p:nvPicPr>
        <p:blipFill rotWithShape="1">
          <a:blip r:embed="rId3">
            <a:alphaModFix/>
          </a:blip>
          <a:srcRect b="0" l="0" r="0" t="0"/>
          <a:stretch/>
        </p:blipFill>
        <p:spPr>
          <a:xfrm>
            <a:off x="1407444" y="935916"/>
            <a:ext cx="6377312" cy="3587238"/>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42"/>
          <p:cNvSpPr txBox="1"/>
          <p:nvPr/>
        </p:nvSpPr>
        <p:spPr>
          <a:xfrm>
            <a:off x="153809" y="246470"/>
            <a:ext cx="8844718"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1.3 Typ 6:  Vodivé polymery</a:t>
            </a:r>
            <a:endParaRPr b="1" i="0" sz="2200" u="none" cap="none" strike="noStrike">
              <a:solidFill>
                <a:srgbClr val="1C4587"/>
              </a:solidFill>
              <a:latin typeface="Montserrat"/>
              <a:ea typeface="Montserrat"/>
              <a:cs typeface="Montserrat"/>
              <a:sym typeface="Montserrat"/>
            </a:endParaRPr>
          </a:p>
        </p:txBody>
      </p:sp>
      <p:sp>
        <p:nvSpPr>
          <p:cNvPr id="364" name="Google Shape;364;p42"/>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65" name="Google Shape;365;p42"/>
          <p:cNvSpPr txBox="1"/>
          <p:nvPr/>
        </p:nvSpPr>
        <p:spPr>
          <a:xfrm>
            <a:off x="-621766" y="1066509"/>
            <a:ext cx="8798938" cy="1169551"/>
          </a:xfrm>
          <a:prstGeom prst="rect">
            <a:avLst/>
          </a:prstGeom>
          <a:noFill/>
          <a:ln>
            <a:noFill/>
          </a:ln>
        </p:spPr>
        <p:txBody>
          <a:bodyPr anchorCtr="0" anchor="t" bIns="45700" lIns="91425" spcFirstLastPara="1" rIns="91425" wrap="square" tIns="45700">
            <a:spAutoFit/>
          </a:bodyPr>
          <a:lstStyle/>
          <a:p>
            <a:pPr indent="-342900" lvl="2" marL="1257300" marR="0" rtl="0" algn="just">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Polyanilin (PANI), který je považován za „kovový“ plast, je z velké části vysoce krystalický, chemicky inertní a elektricky vodivý (obsahuje mnoho volných elektronů). </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US letadla Stealth jsou pro radar neviditelné, protože jsou mimo jiné potaženy vodivou vrstvou PANI, která zcela absorbuje emitované mikrovlny radarem, místo aby je odrážel. Další aplikací jsou barevné displeje s minimální spotřebou energií, vysoký jasem.</a:t>
            </a:r>
            <a:endParaRPr b="0" i="0" sz="1300" u="none" cap="none" strike="noStrike">
              <a:solidFill>
                <a:srgbClr val="000000"/>
              </a:solidFill>
              <a:latin typeface="Montserrat Medium"/>
              <a:ea typeface="Montserrat Medium"/>
              <a:cs typeface="Montserrat Medium"/>
              <a:sym typeface="Montserrat Medium"/>
            </a:endParaRPr>
          </a:p>
        </p:txBody>
      </p:sp>
      <p:sp>
        <p:nvSpPr>
          <p:cNvPr id="366" name="Google Shape;366;p42"/>
          <p:cNvSpPr txBox="1"/>
          <p:nvPr/>
        </p:nvSpPr>
        <p:spPr>
          <a:xfrm>
            <a:off x="256309" y="758732"/>
            <a:ext cx="1627369"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cs-CZ" sz="1400" u="none" cap="none" strike="noStrike">
                <a:solidFill>
                  <a:srgbClr val="002060"/>
                </a:solidFill>
                <a:latin typeface="Arial"/>
                <a:ea typeface="Arial"/>
                <a:cs typeface="Arial"/>
                <a:sym typeface="Arial"/>
              </a:rPr>
              <a:t>Polyanilín (PANI)</a:t>
            </a:r>
            <a:endParaRPr/>
          </a:p>
        </p:txBody>
      </p:sp>
      <p:sp>
        <p:nvSpPr>
          <p:cNvPr id="367" name="Google Shape;367;p42"/>
          <p:cNvSpPr txBox="1"/>
          <p:nvPr/>
        </p:nvSpPr>
        <p:spPr>
          <a:xfrm>
            <a:off x="256307" y="2294173"/>
            <a:ext cx="351250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cs-CZ" sz="1400" u="none" cap="none" strike="noStrike">
                <a:solidFill>
                  <a:srgbClr val="002060"/>
                </a:solidFill>
                <a:latin typeface="Arial"/>
                <a:ea typeface="Arial"/>
                <a:cs typeface="Arial"/>
                <a:sym typeface="Arial"/>
              </a:rPr>
              <a:t>Poly(ethylenedioxythiophene) (PEDOT)</a:t>
            </a:r>
            <a:endParaRPr/>
          </a:p>
          <a:p>
            <a:pPr indent="0" lvl="0" marL="0" marR="0" rtl="0" algn="l">
              <a:lnSpc>
                <a:spcPct val="100000"/>
              </a:lnSpc>
              <a:spcBef>
                <a:spcPts val="0"/>
              </a:spcBef>
              <a:spcAft>
                <a:spcPts val="0"/>
              </a:spcAft>
              <a:buNone/>
            </a:pPr>
            <a:r>
              <a:t/>
            </a:r>
            <a:endParaRPr b="1" i="0" sz="1400" u="none" cap="none" strike="noStrike">
              <a:solidFill>
                <a:srgbClr val="002060"/>
              </a:solidFill>
              <a:latin typeface="Arial"/>
              <a:ea typeface="Arial"/>
              <a:cs typeface="Arial"/>
              <a:sym typeface="Arial"/>
            </a:endParaRPr>
          </a:p>
        </p:txBody>
      </p:sp>
      <p:sp>
        <p:nvSpPr>
          <p:cNvPr id="368" name="Google Shape;368;p42"/>
          <p:cNvSpPr txBox="1"/>
          <p:nvPr/>
        </p:nvSpPr>
        <p:spPr>
          <a:xfrm>
            <a:off x="-639559" y="2555783"/>
            <a:ext cx="8816731" cy="1092607"/>
          </a:xfrm>
          <a:prstGeom prst="rect">
            <a:avLst/>
          </a:prstGeom>
          <a:noFill/>
          <a:ln>
            <a:noFill/>
          </a:ln>
        </p:spPr>
        <p:txBody>
          <a:bodyPr anchorCtr="0" anchor="t" bIns="45700" lIns="91425" spcFirstLastPara="1" rIns="91425" wrap="square" tIns="45700">
            <a:spAutoFit/>
          </a:bodyPr>
          <a:lstStyle/>
          <a:p>
            <a:pPr indent="-342900" lvl="2" marL="1257300" marR="0" rtl="0" algn="just">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Hlavní pokrok směrem k průmyslové aplikaci vodivých polymerů byl dosažena vývojem poly (ethylendioxythiofenu) (PEDOT) společností Bayer na počátku 90. let. Díky své chemické struktuře je nejstabilnější ze všech známých vodivých polymerů a používá se jako tenká antistatická vrstva ve fotografiích a filmech vyrobené dceřinou společností Bayer Agfa-Gevaert N.V. </a:t>
            </a:r>
            <a:endParaRPr/>
          </a:p>
        </p:txBody>
      </p:sp>
      <p:sp>
        <p:nvSpPr>
          <p:cNvPr id="369" name="Google Shape;369;p42"/>
          <p:cNvSpPr txBox="1"/>
          <p:nvPr/>
        </p:nvSpPr>
        <p:spPr>
          <a:xfrm>
            <a:off x="256306" y="3648390"/>
            <a:ext cx="6215163"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cs-CZ" sz="1400" u="none" cap="none" strike="noStrike">
                <a:solidFill>
                  <a:srgbClr val="002060"/>
                </a:solidFill>
                <a:latin typeface="Arial"/>
                <a:ea typeface="Arial"/>
                <a:cs typeface="Arial"/>
                <a:sym typeface="Arial"/>
              </a:rPr>
              <a:t>PEDOT:PSS -Poly(3,4-ethylenedioxythiophene):poly(styrenesulfonate))</a:t>
            </a:r>
            <a:endParaRPr b="1" i="0" sz="1400" u="none" cap="none" strike="noStrike">
              <a:solidFill>
                <a:srgbClr val="002060"/>
              </a:solidFill>
              <a:latin typeface="Arial"/>
              <a:ea typeface="Arial"/>
              <a:cs typeface="Arial"/>
              <a:sym typeface="Arial"/>
            </a:endParaRPr>
          </a:p>
          <a:p>
            <a:pPr indent="0" lvl="0" marL="0" marR="0" rtl="0" algn="l">
              <a:lnSpc>
                <a:spcPct val="100000"/>
              </a:lnSpc>
              <a:spcBef>
                <a:spcPts val="0"/>
              </a:spcBef>
              <a:spcAft>
                <a:spcPts val="0"/>
              </a:spcAft>
              <a:buNone/>
            </a:pPr>
            <a:r>
              <a:t/>
            </a:r>
            <a:endParaRPr b="1" i="0" sz="1400" u="none" cap="none" strike="noStrike">
              <a:solidFill>
                <a:srgbClr val="002060"/>
              </a:solidFill>
              <a:latin typeface="Arial"/>
              <a:ea typeface="Arial"/>
              <a:cs typeface="Arial"/>
              <a:sym typeface="Arial"/>
            </a:endParaRPr>
          </a:p>
        </p:txBody>
      </p:sp>
      <p:sp>
        <p:nvSpPr>
          <p:cNvPr id="370" name="Google Shape;370;p42"/>
          <p:cNvSpPr txBox="1"/>
          <p:nvPr/>
        </p:nvSpPr>
        <p:spPr>
          <a:xfrm>
            <a:off x="-639560" y="3901879"/>
            <a:ext cx="8816731" cy="892552"/>
          </a:xfrm>
          <a:prstGeom prst="rect">
            <a:avLst/>
          </a:prstGeom>
          <a:noFill/>
          <a:ln>
            <a:noFill/>
          </a:ln>
        </p:spPr>
        <p:txBody>
          <a:bodyPr anchorCtr="0" anchor="t" bIns="45700" lIns="91425" spcFirstLastPara="1" rIns="91425" wrap="square" tIns="45700">
            <a:spAutoFit/>
          </a:bodyPr>
          <a:lstStyle/>
          <a:p>
            <a:pPr indent="-342900" lvl="2" marL="1257300" marR="0" rtl="0" algn="just">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Díky vysoké elektrické vodivosti a dobré oxidační odolnosti PEDOT: PSS lze použít k ovrstvení textilních substrátů pro aplikace, jako jsou elektrody pro EKG (výhoda nemusí být zvlhčovány), elektrické a chemické tranzistory, elektrody pro organickou elektroniku, fotovoltaické články a organické diody emitující světlo (OLED)</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p43"/>
          <p:cNvSpPr txBox="1"/>
          <p:nvPr/>
        </p:nvSpPr>
        <p:spPr>
          <a:xfrm>
            <a:off x="153809" y="246470"/>
            <a:ext cx="8844718"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1.3 Typ 6:  Polymerní vodivé nitě</a:t>
            </a:r>
            <a:endParaRPr/>
          </a:p>
        </p:txBody>
      </p:sp>
      <p:sp>
        <p:nvSpPr>
          <p:cNvPr id="376" name="Google Shape;376;p43"/>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pic>
        <p:nvPicPr>
          <p:cNvPr id="377" name="Google Shape;377;p43"/>
          <p:cNvPicPr preferRelativeResize="0"/>
          <p:nvPr/>
        </p:nvPicPr>
        <p:blipFill rotWithShape="1">
          <a:blip r:embed="rId3">
            <a:alphaModFix/>
          </a:blip>
          <a:srcRect b="0" l="0" r="0" t="0"/>
          <a:stretch/>
        </p:blipFill>
        <p:spPr>
          <a:xfrm>
            <a:off x="4157453" y="731517"/>
            <a:ext cx="5009937" cy="2292252"/>
          </a:xfrm>
          <a:prstGeom prst="rect">
            <a:avLst/>
          </a:prstGeom>
          <a:noFill/>
          <a:ln>
            <a:noFill/>
          </a:ln>
        </p:spPr>
      </p:pic>
      <p:sp>
        <p:nvSpPr>
          <p:cNvPr id="378" name="Google Shape;378;p43"/>
          <p:cNvSpPr txBox="1"/>
          <p:nvPr/>
        </p:nvSpPr>
        <p:spPr>
          <a:xfrm>
            <a:off x="4400669" y="3069673"/>
            <a:ext cx="4696688" cy="70788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C) Schematická reprezentace elektrochromního polymeru v oxidačním a redukčním stavu a průřez celoorganickým elektrochromním textilním zařízením. D) Natažená elektrochromní spandexová tkaninová elektroda v redukčním stavu (červená) a oxidačním (modrá).</a:t>
            </a:r>
            <a:endParaRPr b="0" i="0" sz="1000" u="none" cap="none" strike="noStrike">
              <a:solidFill>
                <a:srgbClr val="666666"/>
              </a:solidFill>
              <a:latin typeface="Montserrat Medium"/>
              <a:ea typeface="Montserrat Medium"/>
              <a:cs typeface="Montserrat Medium"/>
              <a:sym typeface="Montserrat Medium"/>
            </a:endParaRPr>
          </a:p>
        </p:txBody>
      </p:sp>
      <p:pic>
        <p:nvPicPr>
          <p:cNvPr id="379" name="Google Shape;379;p43"/>
          <p:cNvPicPr preferRelativeResize="0"/>
          <p:nvPr/>
        </p:nvPicPr>
        <p:blipFill rotWithShape="1">
          <a:blip r:embed="rId4">
            <a:alphaModFix/>
          </a:blip>
          <a:srcRect b="0" l="0" r="0" t="7507"/>
          <a:stretch/>
        </p:blipFill>
        <p:spPr>
          <a:xfrm>
            <a:off x="224929" y="842188"/>
            <a:ext cx="3547512" cy="1792203"/>
          </a:xfrm>
          <a:prstGeom prst="rect">
            <a:avLst/>
          </a:prstGeom>
          <a:noFill/>
          <a:ln>
            <a:noFill/>
          </a:ln>
        </p:spPr>
      </p:pic>
      <p:sp>
        <p:nvSpPr>
          <p:cNvPr id="380" name="Google Shape;380;p43"/>
          <p:cNvSpPr txBox="1"/>
          <p:nvPr/>
        </p:nvSpPr>
        <p:spPr>
          <a:xfrm>
            <a:off x="153809" y="3046787"/>
            <a:ext cx="4869871" cy="2462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B) Polymerní solární článek ze seskaných vláken.</a:t>
            </a:r>
            <a:endParaRPr/>
          </a:p>
        </p:txBody>
      </p:sp>
      <p:sp>
        <p:nvSpPr>
          <p:cNvPr id="381" name="Google Shape;381;p43"/>
          <p:cNvSpPr txBox="1"/>
          <p:nvPr/>
        </p:nvSpPr>
        <p:spPr>
          <a:xfrm>
            <a:off x="-900706" y="3823463"/>
            <a:ext cx="9899233" cy="969496"/>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Většinou se v případě polymerních nití jedná o základní a předaplikační výzkum (neúspěšnější aplikací jsou  nyní teploměry na bázi polymerních nití)</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Dále se rovněž rozvíjejí </a:t>
            </a:r>
            <a:r>
              <a:rPr b="1" i="0" lang="cs-CZ" sz="1300" u="none" cap="none" strike="noStrike">
                <a:solidFill>
                  <a:srgbClr val="000000"/>
                </a:solidFill>
                <a:latin typeface="Montserrat Medium"/>
                <a:ea typeface="Montserrat Medium"/>
                <a:cs typeface="Montserrat Medium"/>
                <a:sym typeface="Montserrat Medium"/>
              </a:rPr>
              <a:t>vodivé nitě na bázi nanotrubic CNT </a:t>
            </a:r>
            <a:r>
              <a:rPr b="0" i="0" lang="cs-CZ" sz="1300" u="none" cap="none" strike="noStrike">
                <a:solidFill>
                  <a:srgbClr val="000000"/>
                </a:solidFill>
                <a:latin typeface="Montserrat Medium"/>
                <a:ea typeface="Montserrat Medium"/>
                <a:cs typeface="Montserrat Medium"/>
                <a:sym typeface="Montserrat Medium"/>
              </a:rPr>
              <a:t>a </a:t>
            </a:r>
            <a:r>
              <a:rPr b="1" i="0" lang="cs-CZ" sz="1300" u="none" cap="none" strike="noStrike">
                <a:solidFill>
                  <a:srgbClr val="000000"/>
                </a:solidFill>
                <a:latin typeface="Montserrat Medium"/>
                <a:ea typeface="Montserrat Medium"/>
                <a:cs typeface="Montserrat Medium"/>
                <a:sym typeface="Montserrat Medium"/>
              </a:rPr>
              <a:t>metalických nanodrátků </a:t>
            </a:r>
            <a:r>
              <a:rPr b="0" i="0" lang="cs-CZ" sz="1300" u="none" cap="none" strike="noStrike">
                <a:solidFill>
                  <a:srgbClr val="000000"/>
                </a:solidFill>
                <a:latin typeface="Montserrat Medium"/>
                <a:ea typeface="Montserrat Medium"/>
                <a:cs typeface="Montserrat Medium"/>
                <a:sym typeface="Montserrat Medium"/>
              </a:rPr>
              <a:t>(nejnižší dosažený lineární odpor 800 Ω/m) – aplikace vyhřívané textilie.</a:t>
            </a:r>
            <a:endParaRPr b="0" i="0" sz="1300" u="none" cap="none" strike="noStrike">
              <a:solidFill>
                <a:srgbClr val="000000"/>
              </a:solidFill>
              <a:latin typeface="Montserrat Medium"/>
              <a:ea typeface="Montserrat Medium"/>
              <a:cs typeface="Montserrat Medium"/>
              <a:sym typeface="Montserrat Medium"/>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44"/>
          <p:cNvSpPr txBox="1"/>
          <p:nvPr/>
        </p:nvSpPr>
        <p:spPr>
          <a:xfrm>
            <a:off x="153809" y="112913"/>
            <a:ext cx="8844718"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1.3 Typ 6:  Bavlněná nit modifikování in-situ polymerací</a:t>
            </a:r>
            <a:endParaRPr b="1" i="0" sz="2200" u="none" cap="none" strike="noStrike">
              <a:solidFill>
                <a:srgbClr val="1C4587"/>
              </a:solidFill>
              <a:latin typeface="Montserrat"/>
              <a:ea typeface="Montserrat"/>
              <a:cs typeface="Montserrat"/>
              <a:sym typeface="Montserrat"/>
            </a:endParaRPr>
          </a:p>
        </p:txBody>
      </p:sp>
      <p:sp>
        <p:nvSpPr>
          <p:cNvPr id="387" name="Google Shape;387;p44"/>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388" name="Google Shape;388;p44"/>
          <p:cNvSpPr/>
          <p:nvPr/>
        </p:nvSpPr>
        <p:spPr>
          <a:xfrm>
            <a:off x="70595" y="685613"/>
            <a:ext cx="4695137" cy="4176171"/>
          </a:xfrm>
          <a:prstGeom prst="roundRect">
            <a:avLst>
              <a:gd fmla="val 4108" name="adj"/>
            </a:avLst>
          </a:prstGeom>
          <a:solidFill>
            <a:srgbClr val="DAE5F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89" name="Google Shape;389;p44"/>
          <p:cNvSpPr/>
          <p:nvPr/>
        </p:nvSpPr>
        <p:spPr>
          <a:xfrm>
            <a:off x="5096257" y="3221839"/>
            <a:ext cx="3877453" cy="400110"/>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4F81BD"/>
              </a:buClr>
              <a:buSzPts val="1000"/>
              <a:buFont typeface="Arial"/>
              <a:buNone/>
            </a:pPr>
            <a:r>
              <a:rPr b="0" i="0" lang="cs-CZ" sz="1000" u="none" cap="none" strike="noStrike">
                <a:solidFill>
                  <a:srgbClr val="4F81BD"/>
                </a:solidFill>
                <a:latin typeface="Montserrat Medium"/>
                <a:ea typeface="Montserrat Medium"/>
                <a:cs typeface="Montserrat Medium"/>
                <a:sym typeface="Montserrat Medium"/>
              </a:rPr>
              <a:t>Podrobný obrázek bavlněné nitě modifikované in situ polymerací (elektronový mikroskop, FOV: 660 µm).</a:t>
            </a:r>
            <a:endParaRPr b="0" i="0" sz="1000" u="none" cap="none" strike="noStrike">
              <a:solidFill>
                <a:srgbClr val="4F81BD"/>
              </a:solidFill>
              <a:latin typeface="Montserrat Medium"/>
              <a:ea typeface="Montserrat Medium"/>
              <a:cs typeface="Montserrat Medium"/>
              <a:sym typeface="Montserrat Medium"/>
            </a:endParaRPr>
          </a:p>
        </p:txBody>
      </p:sp>
      <p:pic>
        <p:nvPicPr>
          <p:cNvPr id="390" name="Google Shape;390;p44"/>
          <p:cNvPicPr preferRelativeResize="0"/>
          <p:nvPr/>
        </p:nvPicPr>
        <p:blipFill rotWithShape="1">
          <a:blip r:embed="rId3">
            <a:alphaModFix/>
          </a:blip>
          <a:srcRect b="0" l="0" r="0" t="0"/>
          <a:stretch/>
        </p:blipFill>
        <p:spPr>
          <a:xfrm>
            <a:off x="5525511" y="685613"/>
            <a:ext cx="2510125" cy="2452442"/>
          </a:xfrm>
          <a:prstGeom prst="rect">
            <a:avLst/>
          </a:prstGeom>
          <a:noFill/>
          <a:ln>
            <a:noFill/>
          </a:ln>
        </p:spPr>
      </p:pic>
      <p:sp>
        <p:nvSpPr>
          <p:cNvPr id="391" name="Google Shape;391;p44"/>
          <p:cNvSpPr/>
          <p:nvPr/>
        </p:nvSpPr>
        <p:spPr>
          <a:xfrm>
            <a:off x="16894" y="829911"/>
            <a:ext cx="4695137" cy="4031873"/>
          </a:xfrm>
          <a:prstGeom prst="rect">
            <a:avLst/>
          </a:prstGeom>
          <a:noFill/>
          <a:ln>
            <a:noFill/>
          </a:ln>
        </p:spPr>
        <p:txBody>
          <a:bodyPr anchorCtr="0" anchor="t" bIns="45700" lIns="91425" spcFirstLastPara="1" rIns="91425" wrap="square" tIns="45700">
            <a:noAutofit/>
          </a:bodyPr>
          <a:lstStyle/>
          <a:p>
            <a:pPr indent="-371475" lvl="1" marL="457200" marR="0" rtl="0" algn="l">
              <a:lnSpc>
                <a:spcPct val="100000"/>
              </a:lnSpc>
              <a:spcBef>
                <a:spcPts val="0"/>
              </a:spcBef>
              <a:spcAft>
                <a:spcPts val="0"/>
              </a:spcAft>
              <a:buClr>
                <a:srgbClr val="000000"/>
              </a:buClr>
              <a:buSzPts val="1300"/>
              <a:buFont typeface="Arial"/>
              <a:buChar char="•"/>
            </a:pPr>
            <a:r>
              <a:rPr b="0" i="0" lang="cs-CZ" sz="1300" u="none" cap="none" strike="noStrike">
                <a:solidFill>
                  <a:srgbClr val="000000"/>
                </a:solidFill>
                <a:latin typeface="Montserrat Medium"/>
                <a:ea typeface="Montserrat Medium"/>
                <a:cs typeface="Montserrat Medium"/>
                <a:sym typeface="Montserrat Medium"/>
              </a:rPr>
              <a:t>Technologie vyvinuta v COC v ČR (patentována)</a:t>
            </a:r>
            <a:endParaRPr/>
          </a:p>
          <a:p>
            <a:pPr indent="-371475" lvl="1" marL="457200" marR="0" rtl="0" algn="l">
              <a:lnSpc>
                <a:spcPct val="100000"/>
              </a:lnSpc>
              <a:spcBef>
                <a:spcPts val="600"/>
              </a:spcBef>
              <a:spcAft>
                <a:spcPts val="0"/>
              </a:spcAft>
              <a:buClr>
                <a:srgbClr val="000000"/>
              </a:buClr>
              <a:buSzPts val="1300"/>
              <a:buFont typeface="Arial"/>
              <a:buChar char="•"/>
            </a:pPr>
            <a:r>
              <a:rPr b="0" i="0" lang="cs-CZ" sz="1300" u="none" cap="none" strike="noStrike">
                <a:solidFill>
                  <a:srgbClr val="000000"/>
                </a:solidFill>
                <a:latin typeface="Montserrat Medium"/>
                <a:ea typeface="Montserrat Medium"/>
                <a:cs typeface="Montserrat Medium"/>
                <a:sym typeface="Montserrat Medium"/>
              </a:rPr>
              <a:t>Teplotní senzor založený na bavlněné niti modifikované in-situ polymerizací EDOT.</a:t>
            </a:r>
            <a:endParaRPr/>
          </a:p>
          <a:p>
            <a:pPr indent="-371475" lvl="1" marL="457200" marR="0" rtl="0" algn="l">
              <a:lnSpc>
                <a:spcPct val="100000"/>
              </a:lnSpc>
              <a:spcBef>
                <a:spcPts val="600"/>
              </a:spcBef>
              <a:spcAft>
                <a:spcPts val="0"/>
              </a:spcAft>
              <a:buClr>
                <a:srgbClr val="000000"/>
              </a:buClr>
              <a:buSzPts val="1300"/>
              <a:buFont typeface="Arial"/>
              <a:buChar char="•"/>
            </a:pPr>
            <a:r>
              <a:rPr b="0" i="0" lang="cs-CZ" sz="1300" u="none" cap="none" strike="noStrike">
                <a:solidFill>
                  <a:srgbClr val="000000"/>
                </a:solidFill>
                <a:latin typeface="Montserrat Medium"/>
                <a:ea typeface="Montserrat Medium"/>
                <a:cs typeface="Montserrat Medium"/>
                <a:sym typeface="Montserrat Medium"/>
              </a:rPr>
              <a:t>Technologický proces je založen na:</a:t>
            </a:r>
            <a:endParaRPr/>
          </a:p>
          <a:p>
            <a:pPr indent="-273050" lvl="2" marL="717550" marR="0" rtl="0" algn="l">
              <a:lnSpc>
                <a:spcPct val="100000"/>
              </a:lnSpc>
              <a:spcBef>
                <a:spcPts val="600"/>
              </a:spcBef>
              <a:spcAft>
                <a:spcPts val="0"/>
              </a:spcAft>
              <a:buClr>
                <a:srgbClr val="000000"/>
              </a:buClr>
              <a:buSzPts val="1300"/>
              <a:buFont typeface="Arial"/>
              <a:buNone/>
            </a:pPr>
            <a:r>
              <a:rPr b="0" i="0" lang="cs-CZ" sz="1300" u="none" cap="none" strike="noStrike">
                <a:solidFill>
                  <a:srgbClr val="000000"/>
                </a:solidFill>
                <a:latin typeface="Montserrat Medium"/>
                <a:ea typeface="Montserrat Medium"/>
                <a:cs typeface="Montserrat Medium"/>
                <a:sym typeface="Montserrat Medium"/>
              </a:rPr>
              <a:t>1. 	Fixace nosičů dopovaných sulfo skupin na textilní vlákno nebo přízi (podobně jako se na vlákno váže pigment)</a:t>
            </a:r>
            <a:endParaRPr/>
          </a:p>
          <a:p>
            <a:pPr indent="-273050" lvl="2" marL="717550" marR="0" rtl="0" algn="l">
              <a:lnSpc>
                <a:spcPct val="100000"/>
              </a:lnSpc>
              <a:spcBef>
                <a:spcPts val="600"/>
              </a:spcBef>
              <a:spcAft>
                <a:spcPts val="0"/>
              </a:spcAft>
              <a:buClr>
                <a:srgbClr val="000000"/>
              </a:buClr>
              <a:buSzPts val="1300"/>
              <a:buFont typeface="Arial"/>
              <a:buNone/>
            </a:pPr>
            <a:r>
              <a:rPr b="0" i="0" lang="cs-CZ" sz="1300" u="none" cap="none" strike="noStrike">
                <a:solidFill>
                  <a:srgbClr val="000000"/>
                </a:solidFill>
                <a:latin typeface="Montserrat Medium"/>
                <a:ea typeface="Montserrat Medium"/>
                <a:cs typeface="Montserrat Medium"/>
                <a:sym typeface="Montserrat Medium"/>
              </a:rPr>
              <a:t>2. 	Následná in–situ polymerizace 3,4-ethylendioxothiophen monomeru.</a:t>
            </a:r>
            <a:endParaRPr/>
          </a:p>
          <a:p>
            <a:pPr indent="-371475" lvl="1" marL="457200" marR="0" rtl="0" algn="l">
              <a:lnSpc>
                <a:spcPct val="100000"/>
              </a:lnSpc>
              <a:spcBef>
                <a:spcPts val="600"/>
              </a:spcBef>
              <a:spcAft>
                <a:spcPts val="0"/>
              </a:spcAft>
              <a:buClr>
                <a:srgbClr val="000000"/>
              </a:buClr>
              <a:buSzPts val="1300"/>
              <a:buFont typeface="Arial"/>
              <a:buChar char="•"/>
            </a:pPr>
            <a:r>
              <a:rPr b="0" i="0" lang="cs-CZ" sz="1300" u="none" cap="none" strike="noStrike">
                <a:solidFill>
                  <a:srgbClr val="000000"/>
                </a:solidFill>
                <a:latin typeface="Montserrat Medium"/>
                <a:ea typeface="Montserrat Medium"/>
                <a:cs typeface="Montserrat Medium"/>
                <a:sym typeface="Montserrat Medium"/>
              </a:rPr>
              <a:t>Příze/vlákna jsou modifikována v celé svém objemu v reaktivním aromatickém systému, do kterého jsou řetězce  PEDOT polymeru vázány ve formě iontového páru. </a:t>
            </a:r>
            <a:endParaRPr/>
          </a:p>
          <a:p>
            <a:pPr indent="-371475" lvl="1" marL="457200" marR="0" rtl="0" algn="l">
              <a:lnSpc>
                <a:spcPct val="100000"/>
              </a:lnSpc>
              <a:spcBef>
                <a:spcPts val="600"/>
              </a:spcBef>
              <a:spcAft>
                <a:spcPts val="0"/>
              </a:spcAft>
              <a:buClr>
                <a:srgbClr val="000000"/>
              </a:buClr>
              <a:buSzPts val="1300"/>
              <a:buFont typeface="Arial"/>
              <a:buChar char="•"/>
            </a:pPr>
            <a:r>
              <a:rPr b="0" i="0" lang="cs-CZ" sz="1300" u="none" cap="none" strike="noStrike">
                <a:solidFill>
                  <a:srgbClr val="000000"/>
                </a:solidFill>
                <a:latin typeface="Montserrat Medium"/>
                <a:ea typeface="Montserrat Medium"/>
                <a:cs typeface="Montserrat Medium"/>
                <a:sym typeface="Montserrat Medium"/>
              </a:rPr>
              <a:t>Systém vykazuje vysokou stabilitu a odolnost vůči praní. </a:t>
            </a:r>
            <a:endParaRPr/>
          </a:p>
          <a:p>
            <a:pPr indent="-371475" lvl="1" marL="457200" marR="0" rtl="0" algn="l">
              <a:lnSpc>
                <a:spcPct val="100000"/>
              </a:lnSpc>
              <a:spcBef>
                <a:spcPts val="600"/>
              </a:spcBef>
              <a:spcAft>
                <a:spcPts val="0"/>
              </a:spcAft>
              <a:buClr>
                <a:srgbClr val="000000"/>
              </a:buClr>
              <a:buSzPts val="1300"/>
              <a:buFont typeface="Arial"/>
              <a:buChar char="•"/>
            </a:pPr>
            <a:r>
              <a:rPr b="0" i="0" lang="cs-CZ" sz="1300" u="none" cap="none" strike="noStrike">
                <a:solidFill>
                  <a:srgbClr val="000000"/>
                </a:solidFill>
                <a:latin typeface="Montserrat Medium"/>
                <a:ea typeface="Montserrat Medium"/>
                <a:cs typeface="Montserrat Medium"/>
                <a:sym typeface="Montserrat Medium"/>
              </a:rPr>
              <a:t>Problém se škálovatelností (není slučitelný se standardními výrobními procesy).</a:t>
            </a:r>
            <a:endParaRPr b="0" i="0" sz="1800" u="none" cap="none" strike="noStrike">
              <a:solidFill>
                <a:srgbClr val="000000"/>
              </a:solidFill>
              <a:latin typeface="Arial"/>
              <a:ea typeface="Arial"/>
              <a:cs typeface="Arial"/>
              <a:sym typeface="Arial"/>
            </a:endParaRPr>
          </a:p>
        </p:txBody>
      </p:sp>
      <p:pic>
        <p:nvPicPr>
          <p:cNvPr id="392" name="Google Shape;392;p44"/>
          <p:cNvPicPr preferRelativeResize="0"/>
          <p:nvPr/>
        </p:nvPicPr>
        <p:blipFill rotWithShape="1">
          <a:blip r:embed="rId4">
            <a:alphaModFix/>
          </a:blip>
          <a:srcRect b="0" l="0" r="0" t="0"/>
          <a:stretch/>
        </p:blipFill>
        <p:spPr>
          <a:xfrm>
            <a:off x="5096257" y="3671100"/>
            <a:ext cx="2311859" cy="1244151"/>
          </a:xfrm>
          <a:prstGeom prst="rect">
            <a:avLst/>
          </a:prstGeom>
          <a:noFill/>
          <a:ln>
            <a:noFill/>
          </a:ln>
        </p:spPr>
      </p:pic>
      <p:sp>
        <p:nvSpPr>
          <p:cNvPr id="393" name="Google Shape;393;p44"/>
          <p:cNvSpPr/>
          <p:nvPr/>
        </p:nvSpPr>
        <p:spPr>
          <a:xfrm>
            <a:off x="4941262" y="5932191"/>
            <a:ext cx="4032448" cy="507831"/>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Clr>
                <a:srgbClr val="4F81BD"/>
              </a:buClr>
              <a:buSzPts val="1350"/>
              <a:buFont typeface="Arial"/>
              <a:buNone/>
            </a:pPr>
            <a:r>
              <a:rPr b="0" i="0" lang="cs-CZ" sz="1350" u="none" cap="none" strike="noStrike">
                <a:solidFill>
                  <a:srgbClr val="4F81BD"/>
                </a:solidFill>
                <a:latin typeface="Arial"/>
                <a:ea typeface="Arial"/>
                <a:cs typeface="Arial"/>
                <a:sym typeface="Arial"/>
              </a:rPr>
              <a:t>Scheme of reactive system for fixation of doping sulfoaromatic groups for PEDOT systems.</a:t>
            </a:r>
            <a:endParaRPr b="0" i="0" sz="1350" u="none" cap="none" strike="noStrike">
              <a:solidFill>
                <a:srgbClr val="4F81BD"/>
              </a:solidFill>
              <a:latin typeface="Arial"/>
              <a:ea typeface="Arial"/>
              <a:cs typeface="Arial"/>
              <a:sym typeface="Arial"/>
            </a:endParaRPr>
          </a:p>
        </p:txBody>
      </p:sp>
      <p:sp>
        <p:nvSpPr>
          <p:cNvPr id="394" name="Google Shape;394;p44"/>
          <p:cNvSpPr/>
          <p:nvPr/>
        </p:nvSpPr>
        <p:spPr>
          <a:xfrm>
            <a:off x="7519638" y="3923271"/>
            <a:ext cx="1723193" cy="101566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cs-CZ" sz="1000" u="none" cap="none" strike="noStrike">
                <a:solidFill>
                  <a:srgbClr val="4F81BD"/>
                </a:solidFill>
                <a:latin typeface="Montserrat Medium"/>
                <a:ea typeface="Montserrat Medium"/>
                <a:cs typeface="Montserrat Medium"/>
                <a:sym typeface="Montserrat Medium"/>
              </a:rPr>
              <a:t>Schéma reaktivního systému pro fixaci dopovaných sulfoaromatických skupin pro systém PEDOT.</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45"/>
          <p:cNvSpPr txBox="1"/>
          <p:nvPr/>
        </p:nvSpPr>
        <p:spPr>
          <a:xfrm>
            <a:off x="153809" y="112913"/>
            <a:ext cx="8844718"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200" u="none" cap="none" strike="noStrike">
                <a:solidFill>
                  <a:srgbClr val="1C4587"/>
                </a:solidFill>
                <a:latin typeface="Montserrat"/>
                <a:ea typeface="Montserrat"/>
                <a:cs typeface="Montserrat"/>
                <a:sym typeface="Montserrat"/>
              </a:rPr>
              <a:t>1.3 Typ 6:  Bavlněná nit modifikování in-situ polymerací</a:t>
            </a:r>
            <a:endParaRPr b="1" i="0" sz="2200" u="none" cap="none" strike="noStrike">
              <a:solidFill>
                <a:srgbClr val="1C4587"/>
              </a:solidFill>
              <a:latin typeface="Montserrat"/>
              <a:ea typeface="Montserrat"/>
              <a:cs typeface="Montserrat"/>
              <a:sym typeface="Montserrat"/>
            </a:endParaRPr>
          </a:p>
        </p:txBody>
      </p:sp>
      <p:sp>
        <p:nvSpPr>
          <p:cNvPr id="400" name="Google Shape;400;p45"/>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pic>
        <p:nvPicPr>
          <p:cNvPr descr="P:\30_Mereni\170208_Flexp_holo-NiRTD-OPT+vlákna Inotex\foto\IMG_20170208_080915.jpg" id="401" name="Google Shape;401;p45"/>
          <p:cNvPicPr preferRelativeResize="0"/>
          <p:nvPr/>
        </p:nvPicPr>
        <p:blipFill rotWithShape="1">
          <a:blip r:embed="rId3">
            <a:alphaModFix/>
          </a:blip>
          <a:srcRect b="0" l="0" r="0" t="0"/>
          <a:stretch/>
        </p:blipFill>
        <p:spPr>
          <a:xfrm>
            <a:off x="304893" y="2896217"/>
            <a:ext cx="2933139" cy="1650537"/>
          </a:xfrm>
          <a:prstGeom prst="rect">
            <a:avLst/>
          </a:prstGeom>
          <a:noFill/>
          <a:ln>
            <a:noFill/>
          </a:ln>
        </p:spPr>
      </p:pic>
      <p:pic>
        <p:nvPicPr>
          <p:cNvPr id="402" name="Google Shape;402;p45"/>
          <p:cNvPicPr preferRelativeResize="0"/>
          <p:nvPr/>
        </p:nvPicPr>
        <p:blipFill rotWithShape="1">
          <a:blip r:embed="rId4">
            <a:alphaModFix/>
          </a:blip>
          <a:srcRect b="41591" l="28345" r="0" t="15114"/>
          <a:stretch/>
        </p:blipFill>
        <p:spPr>
          <a:xfrm>
            <a:off x="2510142" y="951886"/>
            <a:ext cx="1080120" cy="1438292"/>
          </a:xfrm>
          <a:prstGeom prst="roundRect">
            <a:avLst>
              <a:gd fmla="val 16667" name="adj"/>
            </a:avLst>
          </a:prstGeom>
          <a:noFill/>
          <a:ln>
            <a:noFill/>
          </a:ln>
        </p:spPr>
      </p:pic>
      <p:sp>
        <p:nvSpPr>
          <p:cNvPr id="403" name="Google Shape;403;p45"/>
          <p:cNvSpPr txBox="1"/>
          <p:nvPr/>
        </p:nvSpPr>
        <p:spPr>
          <a:xfrm>
            <a:off x="2050473" y="539795"/>
            <a:ext cx="1696525" cy="276999"/>
          </a:xfrm>
          <a:prstGeom prst="rect">
            <a:avLst/>
          </a:prstGeom>
          <a:noFill/>
          <a:ln>
            <a:noFill/>
          </a:ln>
        </p:spPr>
        <p:txBody>
          <a:bodyPr anchorCtr="0" anchor="t" bIns="45700" lIns="91425" spcFirstLastPara="1" rIns="91425" wrap="square" tIns="45700">
            <a:spAutoFit/>
          </a:bodyPr>
          <a:lstStyle/>
          <a:p>
            <a:pPr indent="-12700" lvl="2" marL="457200" marR="0" rtl="0" algn="just">
              <a:lnSpc>
                <a:spcPct val="100000"/>
              </a:lnSpc>
              <a:spcBef>
                <a:spcPts val="0"/>
              </a:spcBef>
              <a:spcAft>
                <a:spcPts val="0"/>
              </a:spcAft>
              <a:buNone/>
            </a:pPr>
            <a:r>
              <a:rPr b="0" i="0" lang="cs-CZ" sz="1200" u="none" cap="none" strike="noStrike">
                <a:solidFill>
                  <a:srgbClr val="4F81BD"/>
                </a:solidFill>
                <a:latin typeface="Montserrat Medium"/>
                <a:ea typeface="Montserrat Medium"/>
                <a:cs typeface="Montserrat Medium"/>
                <a:sym typeface="Montserrat Medium"/>
              </a:rPr>
              <a:t>Senzorová nit</a:t>
            </a:r>
            <a:endParaRPr b="0" i="0" sz="1200" u="none" cap="none" strike="noStrike">
              <a:solidFill>
                <a:srgbClr val="4F81BD"/>
              </a:solidFill>
              <a:latin typeface="Montserrat Medium"/>
              <a:ea typeface="Montserrat Medium"/>
              <a:cs typeface="Montserrat Medium"/>
              <a:sym typeface="Montserrat Medium"/>
            </a:endParaRPr>
          </a:p>
        </p:txBody>
      </p:sp>
      <p:cxnSp>
        <p:nvCxnSpPr>
          <p:cNvPr id="404" name="Google Shape;404;p45"/>
          <p:cNvCxnSpPr/>
          <p:nvPr/>
        </p:nvCxnSpPr>
        <p:spPr>
          <a:xfrm>
            <a:off x="2833580" y="816794"/>
            <a:ext cx="216622" cy="325143"/>
          </a:xfrm>
          <a:prstGeom prst="straightConnector1">
            <a:avLst/>
          </a:prstGeom>
          <a:noFill/>
          <a:ln cap="flat" cmpd="sng" w="9525">
            <a:solidFill>
              <a:srgbClr val="4A7DBA"/>
            </a:solidFill>
            <a:prstDash val="solid"/>
            <a:round/>
            <a:headEnd len="sm" w="sm" type="none"/>
            <a:tailEnd len="med" w="med" type="triangle"/>
          </a:ln>
        </p:spPr>
      </p:cxnSp>
      <p:pic>
        <p:nvPicPr>
          <p:cNvPr id="405" name="Google Shape;405;p45"/>
          <p:cNvPicPr preferRelativeResize="0"/>
          <p:nvPr/>
        </p:nvPicPr>
        <p:blipFill rotWithShape="1">
          <a:blip r:embed="rId5">
            <a:alphaModFix/>
          </a:blip>
          <a:srcRect b="0" l="0" r="0" t="0"/>
          <a:stretch/>
        </p:blipFill>
        <p:spPr>
          <a:xfrm>
            <a:off x="304893" y="933509"/>
            <a:ext cx="2041746" cy="1512912"/>
          </a:xfrm>
          <a:prstGeom prst="rect">
            <a:avLst/>
          </a:prstGeom>
          <a:noFill/>
          <a:ln>
            <a:noFill/>
          </a:ln>
        </p:spPr>
      </p:pic>
      <p:sp>
        <p:nvSpPr>
          <p:cNvPr id="406" name="Google Shape;406;p45"/>
          <p:cNvSpPr/>
          <p:nvPr/>
        </p:nvSpPr>
        <p:spPr>
          <a:xfrm>
            <a:off x="-252536" y="2443142"/>
            <a:ext cx="3662983" cy="400110"/>
          </a:xfrm>
          <a:prstGeom prst="rect">
            <a:avLst/>
          </a:prstGeom>
          <a:noFill/>
          <a:ln>
            <a:noFill/>
          </a:ln>
        </p:spPr>
        <p:txBody>
          <a:bodyPr anchorCtr="0" anchor="t" bIns="45700" lIns="91425" spcFirstLastPara="1" rIns="91425" wrap="square" tIns="45700">
            <a:noAutofit/>
          </a:bodyPr>
          <a:lstStyle/>
          <a:p>
            <a:pPr indent="-12700" lvl="2" marL="457200" marR="0" rtl="0" algn="just">
              <a:lnSpc>
                <a:spcPct val="100000"/>
              </a:lnSpc>
              <a:spcBef>
                <a:spcPts val="0"/>
              </a:spcBef>
              <a:spcAft>
                <a:spcPts val="0"/>
              </a:spcAft>
              <a:buClr>
                <a:srgbClr val="4F81BD"/>
              </a:buClr>
              <a:buSzPts val="1000"/>
              <a:buFont typeface="Arial"/>
              <a:buNone/>
            </a:pPr>
            <a:r>
              <a:rPr b="0" i="0" lang="cs-CZ" sz="1000" u="none" cap="none" strike="noStrike">
                <a:solidFill>
                  <a:srgbClr val="4F81BD"/>
                </a:solidFill>
                <a:latin typeface="Montserrat Medium"/>
                <a:ea typeface="Montserrat Medium"/>
                <a:cs typeface="Montserrat Medium"/>
                <a:sym typeface="Montserrat Medium"/>
              </a:rPr>
              <a:t>Bavlněná nit modifikovaná in–situ polymerizací EDOT monomerem.</a:t>
            </a:r>
            <a:endParaRPr b="0" i="0" sz="1000" u="none" cap="none" strike="noStrike">
              <a:solidFill>
                <a:srgbClr val="4F81BD"/>
              </a:solidFill>
              <a:latin typeface="Montserrat Medium"/>
              <a:ea typeface="Montserrat Medium"/>
              <a:cs typeface="Montserrat Medium"/>
              <a:sym typeface="Montserrat Medium"/>
            </a:endParaRPr>
          </a:p>
        </p:txBody>
      </p:sp>
      <p:pic>
        <p:nvPicPr>
          <p:cNvPr id="407" name="Google Shape;407;p45"/>
          <p:cNvPicPr preferRelativeResize="0"/>
          <p:nvPr/>
        </p:nvPicPr>
        <p:blipFill rotWithShape="1">
          <a:blip r:embed="rId6">
            <a:alphaModFix/>
          </a:blip>
          <a:srcRect b="0" l="0" r="0" t="0"/>
          <a:stretch/>
        </p:blipFill>
        <p:spPr>
          <a:xfrm>
            <a:off x="4660997" y="709540"/>
            <a:ext cx="3824913" cy="2650459"/>
          </a:xfrm>
          <a:prstGeom prst="rect">
            <a:avLst/>
          </a:prstGeom>
          <a:noFill/>
          <a:ln>
            <a:noFill/>
          </a:ln>
        </p:spPr>
      </p:pic>
      <p:sp>
        <p:nvSpPr>
          <p:cNvPr id="408" name="Google Shape;408;p45"/>
          <p:cNvSpPr/>
          <p:nvPr/>
        </p:nvSpPr>
        <p:spPr>
          <a:xfrm>
            <a:off x="4818270" y="3444487"/>
            <a:ext cx="4278432" cy="553998"/>
          </a:xfrm>
          <a:prstGeom prst="rect">
            <a:avLst/>
          </a:prstGeom>
          <a:noFill/>
          <a:ln>
            <a:noFill/>
          </a:ln>
        </p:spPr>
        <p:txBody>
          <a:bodyPr anchorCtr="0" anchor="t" bIns="45700" lIns="91425" spcFirstLastPara="1" rIns="91425" wrap="square" tIns="45700">
            <a:noAutofit/>
          </a:bodyPr>
          <a:lstStyle/>
          <a:p>
            <a:pPr indent="0" lvl="0" marL="0" marR="0" rtl="0" algn="just">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Příklad teplotních kalibračních křivek textilního senzoru upraveného in-situ polymerací EDOT s vypočtenými hodnotami parametrů α a β.</a:t>
            </a:r>
            <a:endParaRPr/>
          </a:p>
        </p:txBody>
      </p:sp>
      <p:sp>
        <p:nvSpPr>
          <p:cNvPr id="409" name="Google Shape;409;p45"/>
          <p:cNvSpPr txBox="1"/>
          <p:nvPr/>
        </p:nvSpPr>
        <p:spPr>
          <a:xfrm>
            <a:off x="4818270" y="4301921"/>
            <a:ext cx="3121367"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F497D"/>
              </a:buClr>
              <a:buSzPts val="1800"/>
              <a:buFont typeface="Arial"/>
              <a:buNone/>
            </a:pPr>
            <a:r>
              <a:rPr b="1" i="0" lang="cs-CZ" sz="1800" u="none" cap="none" strike="noStrike">
                <a:solidFill>
                  <a:srgbClr val="1F497D"/>
                </a:solidFill>
                <a:latin typeface="Arial"/>
                <a:ea typeface="Arial"/>
                <a:cs typeface="Arial"/>
                <a:sym typeface="Arial"/>
              </a:rPr>
              <a:t>🢡 </a:t>
            </a:r>
            <a:r>
              <a:rPr b="1" i="0" lang="cs-CZ" sz="1800" u="none" cap="none" strike="noStrike">
                <a:solidFill>
                  <a:srgbClr val="1F497D"/>
                </a:solidFill>
                <a:latin typeface="Montserrat"/>
                <a:ea typeface="Montserrat"/>
                <a:cs typeface="Montserrat"/>
                <a:sym typeface="Montserrat"/>
              </a:rPr>
              <a:t>Textilní NTC termistor</a:t>
            </a:r>
            <a:endParaRPr b="1" i="0" sz="1800" u="none" cap="none" strike="noStrike">
              <a:solidFill>
                <a:srgbClr val="1F497D"/>
              </a:solidFill>
              <a:latin typeface="Montserrat"/>
              <a:ea typeface="Montserrat"/>
              <a:cs typeface="Montserrat"/>
              <a:sym typeface="Montserrat"/>
            </a:endParaRPr>
          </a:p>
        </p:txBody>
      </p:sp>
      <p:sp>
        <p:nvSpPr>
          <p:cNvPr id="410" name="Google Shape;410;p45"/>
          <p:cNvSpPr/>
          <p:nvPr/>
        </p:nvSpPr>
        <p:spPr>
          <a:xfrm>
            <a:off x="-187387" y="4599719"/>
            <a:ext cx="3662983" cy="246221"/>
          </a:xfrm>
          <a:prstGeom prst="rect">
            <a:avLst/>
          </a:prstGeom>
          <a:noFill/>
          <a:ln>
            <a:noFill/>
          </a:ln>
        </p:spPr>
        <p:txBody>
          <a:bodyPr anchorCtr="0" anchor="t" bIns="45700" lIns="91425" spcFirstLastPara="1" rIns="91425" wrap="square" tIns="45700">
            <a:noAutofit/>
          </a:bodyPr>
          <a:lstStyle/>
          <a:p>
            <a:pPr indent="-12700" lvl="2" marL="457200" marR="0" rtl="0" algn="just">
              <a:lnSpc>
                <a:spcPct val="100000"/>
              </a:lnSpc>
              <a:spcBef>
                <a:spcPts val="0"/>
              </a:spcBef>
              <a:spcAft>
                <a:spcPts val="0"/>
              </a:spcAft>
              <a:buClr>
                <a:srgbClr val="4F81BD"/>
              </a:buClr>
              <a:buSzPts val="1000"/>
              <a:buFont typeface="Arial"/>
              <a:buNone/>
            </a:pPr>
            <a:r>
              <a:rPr b="0" i="0" lang="cs-CZ" sz="1000" u="none" cap="none" strike="noStrike">
                <a:solidFill>
                  <a:srgbClr val="4F81BD"/>
                </a:solidFill>
                <a:latin typeface="Montserrat Medium"/>
                <a:ea typeface="Montserrat Medium"/>
                <a:cs typeface="Montserrat Medium"/>
                <a:sym typeface="Montserrat Medium"/>
              </a:rPr>
              <a:t>Měření v klimatické komoře.</a:t>
            </a:r>
            <a:endParaRPr b="0" i="0" sz="1000" u="none" cap="none" strike="noStrike">
              <a:solidFill>
                <a:srgbClr val="4F81BD"/>
              </a:solidFill>
              <a:latin typeface="Montserrat Medium"/>
              <a:ea typeface="Montserrat Medium"/>
              <a:cs typeface="Montserrat Medium"/>
              <a:sym typeface="Montserrat Medium"/>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46"/>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lang="cs-CZ"/>
              <a:t>2</a:t>
            </a:r>
            <a:r>
              <a:rPr b="1" lang="cs-CZ">
                <a:solidFill>
                  <a:srgbClr val="1C4587"/>
                </a:solidFill>
                <a:latin typeface="Montserrat"/>
                <a:ea typeface="Montserrat"/>
                <a:cs typeface="Montserrat"/>
                <a:sym typeface="Montserrat"/>
              </a:rPr>
              <a:t>. Testování v</a:t>
            </a:r>
            <a:r>
              <a:rPr lang="cs-CZ"/>
              <a:t>odivých nití</a:t>
            </a:r>
            <a:endParaRPr b="1">
              <a:solidFill>
                <a:srgbClr val="1C4587"/>
              </a:solidFill>
              <a:latin typeface="Montserrat"/>
              <a:ea typeface="Montserrat"/>
              <a:cs typeface="Montserrat"/>
              <a:sym typeface="Montserrat"/>
            </a:endParaRPr>
          </a:p>
        </p:txBody>
      </p:sp>
      <p:sp>
        <p:nvSpPr>
          <p:cNvPr id="416" name="Google Shape;416;p46"/>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sp>
        <p:nvSpPr>
          <p:cNvPr id="421" name="Google Shape;421;p47"/>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22" name="Google Shape;422;p47"/>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2.1 Testování vodivých nití</a:t>
            </a:r>
            <a:endParaRPr b="1" i="0" sz="2400" u="none" cap="none" strike="noStrike">
              <a:solidFill>
                <a:srgbClr val="1C4587"/>
              </a:solidFill>
              <a:latin typeface="Montserrat"/>
              <a:ea typeface="Montserrat"/>
              <a:cs typeface="Montserrat"/>
              <a:sym typeface="Montserrat"/>
            </a:endParaRPr>
          </a:p>
        </p:txBody>
      </p:sp>
      <p:sp>
        <p:nvSpPr>
          <p:cNvPr id="423" name="Google Shape;423;p47"/>
          <p:cNvSpPr/>
          <p:nvPr/>
        </p:nvSpPr>
        <p:spPr>
          <a:xfrm>
            <a:off x="153809" y="819170"/>
            <a:ext cx="2749471"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cs-CZ" sz="1800" u="none" cap="none" strike="noStrike">
                <a:solidFill>
                  <a:srgbClr val="002060"/>
                </a:solidFill>
                <a:latin typeface="Montserrat"/>
                <a:ea typeface="Montserrat"/>
                <a:cs typeface="Montserrat"/>
                <a:sym typeface="Montserrat"/>
              </a:rPr>
              <a:t>Testy údržby oděrem</a:t>
            </a:r>
            <a:endParaRPr/>
          </a:p>
        </p:txBody>
      </p:sp>
      <p:sp>
        <p:nvSpPr>
          <p:cNvPr id="424" name="Google Shape;424;p47"/>
          <p:cNvSpPr txBox="1"/>
          <p:nvPr/>
        </p:nvSpPr>
        <p:spPr>
          <a:xfrm>
            <a:off x="-704893" y="1245409"/>
            <a:ext cx="6690057" cy="3754874"/>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Je i běžným testem pro klasické nitě.</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Velice důležitý je pro vodivé nitě, protože vypovídá o spolehlivosti a funkčnosti e-textilií během jejich životního cyklu.</a:t>
            </a:r>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Testy mechanického oděru se provádějí nejčastěji metodou Martindale ISO 12947-1:1998.</a:t>
            </a:r>
            <a:endParaRPr b="0" i="0" sz="1300" u="none" cap="none" strike="noStrike">
              <a:solidFill>
                <a:srgbClr val="000000"/>
              </a:solidFill>
              <a:latin typeface="Montserrat Medium"/>
              <a:ea typeface="Montserrat Medium"/>
              <a:cs typeface="Montserrat Medium"/>
              <a:sym typeface="Montserrat Medium"/>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Při testu se otáčí normovaný plstěný kotouč pod určitým tlakem na povrchu textilie tak dlouho, až se přetrhnou první dvě niti zkoušené tkaniny nebo (u pletenin) se ve vzorku prodře díra.</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Přístroj počítá počet cyklů (oděrů) kotouče a tím se objektivně posuzuje </a:t>
            </a:r>
            <a:r>
              <a:rPr b="1" i="0" lang="cs-CZ" sz="1300" u="none" cap="none" strike="noStrike">
                <a:solidFill>
                  <a:srgbClr val="000000"/>
                </a:solidFill>
                <a:latin typeface="Montserrat Medium"/>
                <a:ea typeface="Montserrat Medium"/>
                <a:cs typeface="Montserrat Medium"/>
                <a:sym typeface="Montserrat Medium"/>
              </a:rPr>
              <a:t>pevnost v oděru</a:t>
            </a:r>
            <a:r>
              <a:rPr b="0" i="0" lang="cs-CZ" sz="1300" u="none" cap="none" strike="noStrike">
                <a:solidFill>
                  <a:srgbClr val="000000"/>
                </a:solidFill>
                <a:latin typeface="Montserrat Medium"/>
                <a:ea typeface="Montserrat Medium"/>
                <a:cs typeface="Montserrat Medium"/>
                <a:sym typeface="Montserrat Medium"/>
              </a:rPr>
              <a:t>.</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Minimální odolnost 3000 martindale (=oděrů), 10000  - 15000pro oděv, 30000 sedačky v dopravní prostředcích a výsledek 40 000 martindale se považuje za velmi dobrou pevnost v oděru.</a:t>
            </a:r>
            <a:endParaRPr b="0" i="0" sz="1300" u="none" cap="none" strike="noStrike">
              <a:solidFill>
                <a:srgbClr val="000000"/>
              </a:solidFill>
              <a:latin typeface="Montserrat Medium"/>
              <a:ea typeface="Montserrat Medium"/>
              <a:cs typeface="Montserrat Medium"/>
              <a:sym typeface="Montserrat Medium"/>
            </a:endParaRPr>
          </a:p>
          <a:p>
            <a:pPr indent="-293369" lvl="2" marL="1257300" marR="0" rtl="0" algn="l">
              <a:lnSpc>
                <a:spcPct val="100000"/>
              </a:lnSpc>
              <a:spcBef>
                <a:spcPts val="600"/>
              </a:spcBef>
              <a:spcAft>
                <a:spcPts val="0"/>
              </a:spcAft>
              <a:buClr>
                <a:srgbClr val="366092"/>
              </a:buClr>
              <a:buSzPts val="780"/>
              <a:buFont typeface="Noto Sans Symbols"/>
              <a:buNone/>
            </a:pPr>
            <a:r>
              <a:t/>
            </a:r>
            <a:endParaRPr b="0" i="0" sz="1300" u="none" cap="none" strike="noStrike">
              <a:solidFill>
                <a:srgbClr val="000000"/>
              </a:solidFill>
              <a:latin typeface="Montserrat Medium"/>
              <a:ea typeface="Montserrat Medium"/>
              <a:cs typeface="Montserrat Medium"/>
              <a:sym typeface="Montserrat Medium"/>
            </a:endParaRPr>
          </a:p>
        </p:txBody>
      </p:sp>
      <p:pic>
        <p:nvPicPr>
          <p:cNvPr id="425" name="Google Shape;425;p47"/>
          <p:cNvPicPr preferRelativeResize="0"/>
          <p:nvPr/>
        </p:nvPicPr>
        <p:blipFill rotWithShape="1">
          <a:blip r:embed="rId3">
            <a:alphaModFix/>
          </a:blip>
          <a:srcRect b="0" l="0" r="0" t="0"/>
          <a:stretch/>
        </p:blipFill>
        <p:spPr>
          <a:xfrm rot="5400000">
            <a:off x="5705260" y="1715151"/>
            <a:ext cx="3999948" cy="1519786"/>
          </a:xfrm>
          <a:prstGeom prst="rect">
            <a:avLst/>
          </a:prstGeom>
          <a:noFill/>
          <a:ln>
            <a:noFill/>
          </a:ln>
        </p:spPr>
      </p:pic>
      <p:sp>
        <p:nvSpPr>
          <p:cNvPr id="426" name="Google Shape;426;p47"/>
          <p:cNvSpPr txBox="1"/>
          <p:nvPr/>
        </p:nvSpPr>
        <p:spPr>
          <a:xfrm>
            <a:off x="6781800" y="4503563"/>
            <a:ext cx="2202872"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Vzorky vodivých nití pro test Martindale.</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48"/>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32" name="Google Shape;432;p48"/>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2.1 Testování vodivých nití</a:t>
            </a:r>
            <a:endParaRPr b="1" i="0" sz="2400" u="none" cap="none" strike="noStrike">
              <a:solidFill>
                <a:srgbClr val="1C4587"/>
              </a:solidFill>
              <a:latin typeface="Montserrat"/>
              <a:ea typeface="Montserrat"/>
              <a:cs typeface="Montserrat"/>
              <a:sym typeface="Montserrat"/>
            </a:endParaRPr>
          </a:p>
        </p:txBody>
      </p:sp>
      <p:sp>
        <p:nvSpPr>
          <p:cNvPr id="433" name="Google Shape;433;p48"/>
          <p:cNvSpPr/>
          <p:nvPr/>
        </p:nvSpPr>
        <p:spPr>
          <a:xfrm>
            <a:off x="153809" y="819170"/>
            <a:ext cx="2749471"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cs-CZ" sz="1800" u="none" cap="none" strike="noStrike">
                <a:solidFill>
                  <a:srgbClr val="002060"/>
                </a:solidFill>
                <a:latin typeface="Montserrat"/>
                <a:ea typeface="Montserrat"/>
                <a:cs typeface="Montserrat"/>
                <a:sym typeface="Montserrat"/>
              </a:rPr>
              <a:t>Testy údržby oděrem</a:t>
            </a:r>
            <a:endParaRPr/>
          </a:p>
        </p:txBody>
      </p:sp>
      <p:sp>
        <p:nvSpPr>
          <p:cNvPr id="434" name="Google Shape;434;p48"/>
          <p:cNvSpPr txBox="1"/>
          <p:nvPr/>
        </p:nvSpPr>
        <p:spPr>
          <a:xfrm>
            <a:off x="474042" y="4179303"/>
            <a:ext cx="4336473" cy="24622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Výsledky testů hybridních nití dle metody  Martindale.</a:t>
            </a:r>
            <a:endParaRPr/>
          </a:p>
        </p:txBody>
      </p:sp>
      <p:pic>
        <p:nvPicPr>
          <p:cNvPr id="435" name="Google Shape;435;p48"/>
          <p:cNvPicPr preferRelativeResize="0"/>
          <p:nvPr/>
        </p:nvPicPr>
        <p:blipFill rotWithShape="1">
          <a:blip r:embed="rId3">
            <a:alphaModFix/>
          </a:blip>
          <a:srcRect b="0" l="0" r="0" t="0"/>
          <a:stretch/>
        </p:blipFill>
        <p:spPr>
          <a:xfrm>
            <a:off x="373004" y="1441129"/>
            <a:ext cx="4385918" cy="2731768"/>
          </a:xfrm>
          <a:prstGeom prst="rect">
            <a:avLst/>
          </a:prstGeom>
          <a:noFill/>
          <a:ln>
            <a:noFill/>
          </a:ln>
        </p:spPr>
      </p:pic>
      <p:pic>
        <p:nvPicPr>
          <p:cNvPr id="436" name="Google Shape;436;p48"/>
          <p:cNvPicPr preferRelativeResize="0"/>
          <p:nvPr/>
        </p:nvPicPr>
        <p:blipFill rotWithShape="1">
          <a:blip r:embed="rId4">
            <a:alphaModFix/>
          </a:blip>
          <a:srcRect b="0" l="0" r="0" t="0"/>
          <a:stretch/>
        </p:blipFill>
        <p:spPr>
          <a:xfrm>
            <a:off x="5354781" y="1511878"/>
            <a:ext cx="3452092" cy="258906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49"/>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42" name="Google Shape;442;p49"/>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2.2 Testování vodivých nití</a:t>
            </a:r>
            <a:endParaRPr b="1" i="0" sz="2400" u="none" cap="none" strike="noStrike">
              <a:solidFill>
                <a:srgbClr val="1C4587"/>
              </a:solidFill>
              <a:latin typeface="Montserrat"/>
              <a:ea typeface="Montserrat"/>
              <a:cs typeface="Montserrat"/>
              <a:sym typeface="Montserrat"/>
            </a:endParaRPr>
          </a:p>
        </p:txBody>
      </p:sp>
      <p:sp>
        <p:nvSpPr>
          <p:cNvPr id="443" name="Google Shape;443;p49"/>
          <p:cNvSpPr/>
          <p:nvPr/>
        </p:nvSpPr>
        <p:spPr>
          <a:xfrm>
            <a:off x="153809" y="819170"/>
            <a:ext cx="3677610"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cs-CZ" sz="1800" u="none" cap="none" strike="noStrike">
                <a:solidFill>
                  <a:srgbClr val="002060"/>
                </a:solidFill>
                <a:latin typeface="Montserrat"/>
                <a:ea typeface="Montserrat"/>
                <a:cs typeface="Montserrat"/>
                <a:sym typeface="Montserrat"/>
              </a:rPr>
              <a:t>Testy proudové zatížitelnosti</a:t>
            </a:r>
            <a:endParaRPr/>
          </a:p>
        </p:txBody>
      </p:sp>
      <p:sp>
        <p:nvSpPr>
          <p:cNvPr id="444" name="Google Shape;444;p49"/>
          <p:cNvSpPr txBox="1"/>
          <p:nvPr/>
        </p:nvSpPr>
        <p:spPr>
          <a:xfrm>
            <a:off x="3831419" y="4365929"/>
            <a:ext cx="4336473"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Mikroskopové snímky hybridních nití v jednotlivých fázích testu proudové zatížitelnosti.</a:t>
            </a:r>
            <a:endParaRPr/>
          </a:p>
        </p:txBody>
      </p:sp>
      <p:pic>
        <p:nvPicPr>
          <p:cNvPr id="445" name="Google Shape;445;p49"/>
          <p:cNvPicPr preferRelativeResize="0"/>
          <p:nvPr/>
        </p:nvPicPr>
        <p:blipFill rotWithShape="1">
          <a:blip r:embed="rId3">
            <a:alphaModFix/>
          </a:blip>
          <a:srcRect b="0" l="0" r="0" t="0"/>
          <a:stretch/>
        </p:blipFill>
        <p:spPr>
          <a:xfrm>
            <a:off x="3140968" y="1305752"/>
            <a:ext cx="5850631" cy="2973705"/>
          </a:xfrm>
          <a:prstGeom prst="rect">
            <a:avLst/>
          </a:prstGeom>
          <a:noFill/>
          <a:ln>
            <a:noFill/>
          </a:ln>
        </p:spPr>
      </p:pic>
      <p:sp>
        <p:nvSpPr>
          <p:cNvPr id="446" name="Google Shape;446;p49"/>
          <p:cNvSpPr txBox="1"/>
          <p:nvPr/>
        </p:nvSpPr>
        <p:spPr>
          <a:xfrm>
            <a:off x="-704892" y="1245409"/>
            <a:ext cx="3628202" cy="2769989"/>
          </a:xfrm>
          <a:prstGeom prst="rect">
            <a:avLst/>
          </a:prstGeom>
          <a:noFill/>
          <a:ln>
            <a:noFill/>
          </a:ln>
        </p:spPr>
        <p:txBody>
          <a:bodyPr anchorCtr="0" anchor="t" bIns="45700" lIns="91425" spcFirstLastPara="1" rIns="91425" wrap="square" tIns="45700">
            <a:spAutoFit/>
          </a:bodyPr>
          <a:lstStyle/>
          <a:p>
            <a:pPr indent="-342900" lvl="2" marL="1257300" marR="0" rtl="0" algn="l">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Nitě byly postupně zatěžovány proudem 0,5 A, 1 A, 1,2 A až 1,4 A</a:t>
            </a:r>
            <a:endParaRPr/>
          </a:p>
          <a:p>
            <a:pPr indent="-342900" lvl="2" marL="1257300" marR="0" rtl="0" algn="l">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Ke strukturálním změnám nitě (natavení PES) vlivem procházejícího proudu dochází při hodnotě proudu 1,1 A až 1,2 A dle jejího přesného složení. Maximální bezpečné proudové zatížení nitě bylo tedy stanoveno na proud 1 A</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50"/>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52" name="Google Shape;452;p50"/>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2.2 Testování vodivých nití</a:t>
            </a:r>
            <a:endParaRPr b="1" i="0" sz="2400" u="none" cap="none" strike="noStrike">
              <a:solidFill>
                <a:srgbClr val="1C4587"/>
              </a:solidFill>
              <a:latin typeface="Montserrat"/>
              <a:ea typeface="Montserrat"/>
              <a:cs typeface="Montserrat"/>
              <a:sym typeface="Montserrat"/>
            </a:endParaRPr>
          </a:p>
        </p:txBody>
      </p:sp>
      <p:sp>
        <p:nvSpPr>
          <p:cNvPr id="453" name="Google Shape;453;p50"/>
          <p:cNvSpPr/>
          <p:nvPr/>
        </p:nvSpPr>
        <p:spPr>
          <a:xfrm>
            <a:off x="153809" y="819170"/>
            <a:ext cx="2760692"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cs-CZ" sz="1800" u="none" cap="none" strike="noStrike">
                <a:solidFill>
                  <a:srgbClr val="002060"/>
                </a:solidFill>
                <a:latin typeface="Montserrat"/>
                <a:ea typeface="Montserrat"/>
                <a:cs typeface="Montserrat"/>
                <a:sym typeface="Montserrat"/>
              </a:rPr>
              <a:t>Testy elektromigrace</a:t>
            </a:r>
            <a:endParaRPr/>
          </a:p>
        </p:txBody>
      </p:sp>
      <p:sp>
        <p:nvSpPr>
          <p:cNvPr id="454" name="Google Shape;454;p50"/>
          <p:cNvSpPr txBox="1"/>
          <p:nvPr/>
        </p:nvSpPr>
        <p:spPr>
          <a:xfrm>
            <a:off x="5424881" y="3912814"/>
            <a:ext cx="3249528"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Poškození hybridní nitě s mosaznými mikrodrátky po testu elektromigrace.</a:t>
            </a:r>
            <a:endParaRPr/>
          </a:p>
        </p:txBody>
      </p:sp>
      <p:sp>
        <p:nvSpPr>
          <p:cNvPr id="455" name="Google Shape;455;p50"/>
          <p:cNvSpPr txBox="1"/>
          <p:nvPr/>
        </p:nvSpPr>
        <p:spPr>
          <a:xfrm>
            <a:off x="-704893" y="1245409"/>
            <a:ext cx="5249183" cy="3647152"/>
          </a:xfrm>
          <a:prstGeom prst="rect">
            <a:avLst/>
          </a:prstGeom>
          <a:noFill/>
          <a:ln>
            <a:noFill/>
          </a:ln>
        </p:spPr>
        <p:txBody>
          <a:bodyPr anchorCtr="0" anchor="t" bIns="45700" lIns="91425" spcFirstLastPara="1" rIns="91425" wrap="square" tIns="45700">
            <a:spAutoFit/>
          </a:bodyPr>
          <a:lstStyle/>
          <a:p>
            <a:pPr indent="-342900" lvl="2" marL="1257300" marR="0" rtl="0" algn="just">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U vyvíjených vodivých hybridních nití byly dále prováděny testy odolnosti proti elektromigraci dle normy IPC 2.6.14.1 „Electrochemical Migration Resistance Test“.</a:t>
            </a:r>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Z výsledků provedených experimentů je zřejmé, že po provedení testu v délce trvání 500 h (v klimatické komoře 85 °C, 85% RH) nedochází, mezi dvojicí vodivých hybridních nití vyšitých na nosné textilii napájených napětím 10 V, ke vzniku nežádoucích zkratových proudů způsobených růstem Ag či Cu dendritů.</a:t>
            </a:r>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Dochází však k mírnému elektrochemického poškození Cu/Ag i mosazných mikrodrátků uvnitř hybridní nitě (elektrochemická migrace, na rozhraní kov-izolant-kov s elektrickým napětím mezi kovy)</a:t>
            </a:r>
            <a:endParaRPr/>
          </a:p>
        </p:txBody>
      </p:sp>
      <p:pic>
        <p:nvPicPr>
          <p:cNvPr id="456" name="Google Shape;456;p50"/>
          <p:cNvPicPr preferRelativeResize="0"/>
          <p:nvPr/>
        </p:nvPicPr>
        <p:blipFill rotWithShape="1">
          <a:blip r:embed="rId3">
            <a:alphaModFix/>
          </a:blip>
          <a:srcRect b="0" l="0" r="0" t="0"/>
          <a:stretch/>
        </p:blipFill>
        <p:spPr>
          <a:xfrm>
            <a:off x="4685665" y="1582651"/>
            <a:ext cx="4458335" cy="222758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51"/>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62" name="Google Shape;462;p51"/>
          <p:cNvSpPr txBox="1"/>
          <p:nvPr/>
        </p:nvSpPr>
        <p:spPr>
          <a:xfrm>
            <a:off x="153809" y="246470"/>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1C4587"/>
              </a:buClr>
              <a:buSzPts val="2400"/>
              <a:buFont typeface="Montserrat"/>
              <a:buNone/>
            </a:pPr>
            <a:r>
              <a:rPr b="1" i="0" lang="cs-CZ" sz="2400" u="none" cap="none" strike="noStrike">
                <a:solidFill>
                  <a:srgbClr val="1C4587"/>
                </a:solidFill>
                <a:latin typeface="Montserrat"/>
                <a:ea typeface="Montserrat"/>
                <a:cs typeface="Montserrat"/>
                <a:sym typeface="Montserrat"/>
              </a:rPr>
              <a:t>2.2 Testování vodivých nití</a:t>
            </a:r>
            <a:endParaRPr b="1" i="0" sz="2400" u="none" cap="none" strike="noStrike">
              <a:solidFill>
                <a:srgbClr val="1C4587"/>
              </a:solidFill>
              <a:latin typeface="Montserrat"/>
              <a:ea typeface="Montserrat"/>
              <a:cs typeface="Montserrat"/>
              <a:sym typeface="Montserrat"/>
            </a:endParaRPr>
          </a:p>
        </p:txBody>
      </p:sp>
      <p:sp>
        <p:nvSpPr>
          <p:cNvPr id="463" name="Google Shape;463;p51"/>
          <p:cNvSpPr/>
          <p:nvPr/>
        </p:nvSpPr>
        <p:spPr>
          <a:xfrm>
            <a:off x="153809" y="819170"/>
            <a:ext cx="5628464"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0" lang="cs-CZ" sz="1800" u="none" cap="none" strike="noStrike">
                <a:solidFill>
                  <a:srgbClr val="002060"/>
                </a:solidFill>
                <a:latin typeface="Montserrat"/>
                <a:ea typeface="Montserrat"/>
                <a:cs typeface="Montserrat"/>
                <a:sym typeface="Montserrat"/>
              </a:rPr>
              <a:t>Měření kvality izolace kovových mikrodrátků</a:t>
            </a:r>
            <a:endParaRPr b="1" i="0" sz="1800" u="none" cap="none" strike="noStrike">
              <a:solidFill>
                <a:srgbClr val="002060"/>
              </a:solidFill>
              <a:latin typeface="Montserrat"/>
              <a:ea typeface="Montserrat"/>
              <a:cs typeface="Montserrat"/>
              <a:sym typeface="Montserrat"/>
            </a:endParaRPr>
          </a:p>
        </p:txBody>
      </p:sp>
      <p:sp>
        <p:nvSpPr>
          <p:cNvPr id="464" name="Google Shape;464;p51"/>
          <p:cNvSpPr txBox="1"/>
          <p:nvPr/>
        </p:nvSpPr>
        <p:spPr>
          <a:xfrm>
            <a:off x="4883726" y="3722722"/>
            <a:ext cx="4094017"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cs-CZ" sz="1000" u="none" cap="none" strike="noStrike">
                <a:solidFill>
                  <a:srgbClr val="666666"/>
                </a:solidFill>
                <a:latin typeface="Montserrat Medium"/>
                <a:ea typeface="Montserrat Medium"/>
                <a:cs typeface="Montserrat Medium"/>
                <a:sym typeface="Montserrat Medium"/>
              </a:rPr>
              <a:t>Vizualizace poruch izolace vodivých hybridních nití v roztoku fenolftaleinu, a. nitě bez poruch, b. nit s vysokou četností poruch izolace. </a:t>
            </a:r>
            <a:endParaRPr/>
          </a:p>
          <a:p>
            <a:pPr indent="0" lvl="0" marL="0" marR="0" rtl="0" algn="ctr">
              <a:lnSpc>
                <a:spcPct val="100000"/>
              </a:lnSpc>
              <a:spcBef>
                <a:spcPts val="0"/>
              </a:spcBef>
              <a:spcAft>
                <a:spcPts val="0"/>
              </a:spcAft>
              <a:buNone/>
            </a:pPr>
            <a:r>
              <a:t/>
            </a:r>
            <a:endParaRPr b="0" i="0" sz="1000" u="none" cap="none" strike="noStrike">
              <a:solidFill>
                <a:srgbClr val="666666"/>
              </a:solidFill>
              <a:latin typeface="Montserrat Medium"/>
              <a:ea typeface="Montserrat Medium"/>
              <a:cs typeface="Montserrat Medium"/>
              <a:sym typeface="Montserrat Medium"/>
            </a:endParaRPr>
          </a:p>
        </p:txBody>
      </p:sp>
      <p:sp>
        <p:nvSpPr>
          <p:cNvPr id="465" name="Google Shape;465;p51"/>
          <p:cNvSpPr txBox="1"/>
          <p:nvPr/>
        </p:nvSpPr>
        <p:spPr>
          <a:xfrm>
            <a:off x="-704892" y="1245409"/>
            <a:ext cx="5096784" cy="3647152"/>
          </a:xfrm>
          <a:prstGeom prst="rect">
            <a:avLst/>
          </a:prstGeom>
          <a:noFill/>
          <a:ln>
            <a:noFill/>
          </a:ln>
        </p:spPr>
        <p:txBody>
          <a:bodyPr anchorCtr="0" anchor="t" bIns="45700" lIns="91425" spcFirstLastPara="1" rIns="91425" wrap="square" tIns="45700">
            <a:spAutoFit/>
          </a:bodyPr>
          <a:lstStyle/>
          <a:p>
            <a:pPr indent="-342900" lvl="2" marL="1257300" marR="0" rtl="0" algn="just">
              <a:lnSpc>
                <a:spcPct val="100000"/>
              </a:lnSpc>
              <a:spcBef>
                <a:spcPts val="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Na ZČU zaveden systém měření kvality izolace kovových mikrodrátků v hybridních nitích dle normy „EN 60851-5 Vodiče a vinutí – zkušební metody - zkouška mikrotrhlin“.</a:t>
            </a:r>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Tato metoda spočívá v umístění vodivé izolované hybridní nitě, či celé textilie s hybridními nitěmi do elektrolytického roztoku chloridu sodného (2 g/l) doplněného roztokem fenolftaleinu v alkoholu (30 g/l).</a:t>
            </a:r>
            <a:endParaRPr/>
          </a:p>
          <a:p>
            <a:pPr indent="-342900" lvl="2" marL="1257300" marR="0" rtl="0" algn="just">
              <a:lnSpc>
                <a:spcPct val="100000"/>
              </a:lnSpc>
              <a:spcBef>
                <a:spcPts val="600"/>
              </a:spcBef>
              <a:spcAft>
                <a:spcPts val="0"/>
              </a:spcAft>
              <a:buClr>
                <a:srgbClr val="366092"/>
              </a:buClr>
              <a:buSzPts val="780"/>
              <a:buFont typeface="Noto Sans Symbols"/>
              <a:buChar char="►"/>
            </a:pPr>
            <a:r>
              <a:rPr b="0" i="0" lang="cs-CZ" sz="1300" u="none" cap="none" strike="noStrike">
                <a:solidFill>
                  <a:srgbClr val="000000"/>
                </a:solidFill>
                <a:latin typeface="Montserrat Medium"/>
                <a:ea typeface="Montserrat Medium"/>
                <a:cs typeface="Montserrat Medium"/>
                <a:sym typeface="Montserrat Medium"/>
              </a:rPr>
              <a:t>Na vzorek je následně připojena záporná elektroda zdroje, zatímco kladná elektroda zdroje je připojena do roztoku. Na vzorek se aplikuje napětí 12 V s proudovým omezením 500 mA a sleduje se četnost a rozsah poruch izolace, které jsou fenolftaleinovým roztokem zbarveny růžovou barvou. </a:t>
            </a:r>
            <a:endParaRPr/>
          </a:p>
        </p:txBody>
      </p:sp>
      <p:pic>
        <p:nvPicPr>
          <p:cNvPr id="466" name="Google Shape;466;p51"/>
          <p:cNvPicPr preferRelativeResize="0"/>
          <p:nvPr/>
        </p:nvPicPr>
        <p:blipFill rotWithShape="1">
          <a:blip r:embed="rId3">
            <a:alphaModFix/>
          </a:blip>
          <a:srcRect b="0" l="0" r="0" t="0"/>
          <a:stretch/>
        </p:blipFill>
        <p:spPr>
          <a:xfrm>
            <a:off x="4433022" y="1550209"/>
            <a:ext cx="4710978" cy="204063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52"/>
          <p:cNvSpPr txBox="1"/>
          <p:nvPr>
            <p:ph idx="12" type="sldNum"/>
          </p:nvPr>
        </p:nvSpPr>
        <p:spPr>
          <a:xfrm>
            <a:off x="8548658" y="4815617"/>
            <a:ext cx="548700" cy="3936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SzPts val="600"/>
              <a:buNone/>
            </a:pPr>
            <a:fld id="{00000000-1234-1234-1234-123412341234}" type="slidenum">
              <a:rPr lang="cs-CZ"/>
              <a:t>‹#›</a:t>
            </a:fld>
            <a:endParaRPr/>
          </a:p>
        </p:txBody>
      </p:sp>
      <p:sp>
        <p:nvSpPr>
          <p:cNvPr id="472" name="Google Shape;472;p52"/>
          <p:cNvSpPr txBox="1"/>
          <p:nvPr>
            <p:ph type="title"/>
          </p:nvPr>
        </p:nvSpPr>
        <p:spPr>
          <a:xfrm>
            <a:off x="371600" y="2788200"/>
            <a:ext cx="8520600" cy="841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600"/>
              <a:buNone/>
            </a:pPr>
            <a:r>
              <a:rPr lang="cs-CZ"/>
              <a:t>Děkuji za pozornost</a:t>
            </a:r>
            <a:endParaRPr/>
          </a:p>
        </p:txBody>
      </p:sp>
      <p:pic>
        <p:nvPicPr>
          <p:cNvPr id="473" name="Google Shape;473;p52"/>
          <p:cNvPicPr preferRelativeResize="0"/>
          <p:nvPr/>
        </p:nvPicPr>
        <p:blipFill rotWithShape="1">
          <a:blip r:embed="rId3">
            <a:alphaModFix/>
          </a:blip>
          <a:srcRect b="0" l="0" r="0" t="0"/>
          <a:stretch/>
        </p:blipFill>
        <p:spPr>
          <a:xfrm>
            <a:off x="0" y="0"/>
            <a:ext cx="9143999" cy="2716575"/>
          </a:xfrm>
          <a:prstGeom prst="rect">
            <a:avLst/>
          </a:prstGeom>
          <a:noFill/>
          <a:ln>
            <a:noFill/>
          </a:ln>
        </p:spPr>
      </p:pic>
      <p:sp>
        <p:nvSpPr>
          <p:cNvPr id="474" name="Google Shape;474;p52"/>
          <p:cNvSpPr txBox="1"/>
          <p:nvPr>
            <p:ph idx="1" type="subTitle"/>
          </p:nvPr>
        </p:nvSpPr>
        <p:spPr>
          <a:xfrm>
            <a:off x="6139435" y="4081817"/>
            <a:ext cx="3430200" cy="930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1600"/>
              <a:buNone/>
            </a:pPr>
            <a:r>
              <a:rPr b="1" lang="cs-CZ">
                <a:latin typeface="Montserrat"/>
                <a:ea typeface="Montserrat"/>
                <a:cs typeface="Montserrat"/>
                <a:sym typeface="Montserrat"/>
              </a:rPr>
              <a:t>Radek Soukup</a:t>
            </a:r>
            <a:endParaRPr b="1">
              <a:latin typeface="Montserrat"/>
              <a:ea typeface="Montserrat"/>
              <a:cs typeface="Montserrat"/>
              <a:sym typeface="Montserrat"/>
            </a:endParaRPr>
          </a:p>
          <a:p>
            <a:pPr indent="0" lvl="0" marL="0" rtl="0" algn="l">
              <a:lnSpc>
                <a:spcPct val="115000"/>
              </a:lnSpc>
              <a:spcBef>
                <a:spcPts val="0"/>
              </a:spcBef>
              <a:spcAft>
                <a:spcPts val="0"/>
              </a:spcAft>
              <a:buSzPts val="1600"/>
              <a:buNone/>
            </a:pPr>
            <a:r>
              <a:rPr lang="cs-CZ" u="sng">
                <a:solidFill>
                  <a:schemeClr val="hlink"/>
                </a:solidFill>
              </a:rPr>
              <a:t>rsoukup</a:t>
            </a:r>
            <a:r>
              <a:rPr lang="cs-CZ" u="sng">
                <a:solidFill>
                  <a:schemeClr val="hlink"/>
                </a:solidFill>
                <a:hlinkClick r:id="rId4"/>
              </a:rPr>
              <a:t>@fel.zcu.cz</a:t>
            </a:r>
            <a:endParaRPr/>
          </a:p>
          <a:p>
            <a:pPr indent="0" lvl="0" marL="0" rtl="0" algn="ctr">
              <a:lnSpc>
                <a:spcPct val="115000"/>
              </a:lnSpc>
              <a:spcBef>
                <a:spcPts val="1600"/>
              </a:spcBef>
              <a:spcAft>
                <a:spcPts val="0"/>
              </a:spcAft>
              <a:buSzPts val="1600"/>
              <a:buNone/>
            </a:pPr>
            <a:r>
              <a:t/>
            </a:r>
            <a:endParaRPr/>
          </a:p>
          <a:p>
            <a:pPr indent="0" lvl="0" marL="0" rtl="0" algn="ctr">
              <a:lnSpc>
                <a:spcPct val="115000"/>
              </a:lnSpc>
              <a:spcBef>
                <a:spcPts val="1600"/>
              </a:spcBef>
              <a:spcAft>
                <a:spcPts val="1600"/>
              </a:spcAft>
              <a:buSzPts val="1600"/>
              <a:buNone/>
            </a:pPr>
            <a:r>
              <a:t/>
            </a:r>
            <a:endParaRPr/>
          </a:p>
        </p:txBody>
      </p:sp>
      <p:pic>
        <p:nvPicPr>
          <p:cNvPr id="475" name="Google Shape;475;p52"/>
          <p:cNvPicPr preferRelativeResize="0"/>
          <p:nvPr/>
        </p:nvPicPr>
        <p:blipFill rotWithShape="1">
          <a:blip r:embed="rId5">
            <a:alphaModFix/>
          </a:blip>
          <a:srcRect b="0" l="0" r="0" t="0"/>
          <a:stretch/>
        </p:blipFill>
        <p:spPr>
          <a:xfrm>
            <a:off x="495080" y="4081817"/>
            <a:ext cx="1555450" cy="604500"/>
          </a:xfrm>
          <a:prstGeom prst="rect">
            <a:avLst/>
          </a:prstGeom>
          <a:noFill/>
          <a:ln>
            <a:noFill/>
          </a:ln>
        </p:spPr>
      </p:pic>
      <p:pic>
        <p:nvPicPr>
          <p:cNvPr id="476" name="Google Shape;476;p52"/>
          <p:cNvPicPr preferRelativeResize="0"/>
          <p:nvPr/>
        </p:nvPicPr>
        <p:blipFill rotWithShape="1">
          <a:blip r:embed="rId6">
            <a:alphaModFix/>
          </a:blip>
          <a:srcRect b="0" l="0" r="0" t="0"/>
          <a:stretch/>
        </p:blipFill>
        <p:spPr>
          <a:xfrm>
            <a:off x="2308265" y="4407106"/>
            <a:ext cx="1148575" cy="279211"/>
          </a:xfrm>
          <a:prstGeom prst="rect">
            <a:avLst/>
          </a:prstGeom>
          <a:noFill/>
          <a:ln>
            <a:noFill/>
          </a:ln>
        </p:spPr>
      </p:pic>
      <p:pic>
        <p:nvPicPr>
          <p:cNvPr id="477" name="Google Shape;477;p52"/>
          <p:cNvPicPr preferRelativeResize="0"/>
          <p:nvPr/>
        </p:nvPicPr>
        <p:blipFill rotWithShape="1">
          <a:blip r:embed="rId7">
            <a:alphaModFix/>
          </a:blip>
          <a:srcRect b="0" l="0" r="0" t="0"/>
          <a:stretch/>
        </p:blipFill>
        <p:spPr>
          <a:xfrm>
            <a:off x="0" y="2669250"/>
            <a:ext cx="9144000" cy="76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KET TFE šablona">
  <a:themeElements>
    <a:clrScheme name="Kancelář">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