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4" r:id="rId2"/>
    <p:sldId id="284" r:id="rId3"/>
    <p:sldId id="322" r:id="rId4"/>
    <p:sldId id="285" r:id="rId5"/>
    <p:sldId id="323" r:id="rId6"/>
    <p:sldId id="286" r:id="rId7"/>
    <p:sldId id="287" r:id="rId8"/>
    <p:sldId id="310" r:id="rId9"/>
    <p:sldId id="311" r:id="rId10"/>
    <p:sldId id="312" r:id="rId11"/>
    <p:sldId id="313" r:id="rId12"/>
    <p:sldId id="314" r:id="rId13"/>
    <p:sldId id="315" r:id="rId14"/>
    <p:sldId id="289" r:id="rId15"/>
    <p:sldId id="292" r:id="rId16"/>
    <p:sldId id="325" r:id="rId17"/>
    <p:sldId id="326" r:id="rId18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E74481D-126D-67DD-7AAA-0443BC6AAC0C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5799 w 8042"/>
              <a:gd name="T1" fmla="*/ 10000 h 10000"/>
              <a:gd name="T2" fmla="*/ 5961 w 8042"/>
              <a:gd name="T3" fmla="*/ 9880 h 10000"/>
              <a:gd name="T4" fmla="*/ 5988 w 8042"/>
              <a:gd name="T5" fmla="*/ 9820 h 10000"/>
              <a:gd name="T6" fmla="*/ 8042 w 8042"/>
              <a:gd name="T7" fmla="*/ 5260 h 10000"/>
              <a:gd name="T8" fmla="*/ 8042 w 8042"/>
              <a:gd name="T9" fmla="*/ 4721 h 10000"/>
              <a:gd name="T10" fmla="*/ 5988 w 8042"/>
              <a:gd name="T11" fmla="*/ 221 h 10000"/>
              <a:gd name="T12" fmla="*/ 5961 w 8042"/>
              <a:gd name="T13" fmla="*/ 160 h 10000"/>
              <a:gd name="T14" fmla="*/ 5799 w 8042"/>
              <a:gd name="T15" fmla="*/ 41 h 10000"/>
              <a:gd name="T16" fmla="*/ 18 w 8042"/>
              <a:gd name="T17" fmla="*/ 0 h 10000"/>
              <a:gd name="T18" fmla="*/ 0 w 8042"/>
              <a:gd name="T19" fmla="*/ 9991 h 10000"/>
              <a:gd name="T20" fmla="*/ 5799 w 8042"/>
              <a:gd name="T21" fmla="*/ 10000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A897DE4-8ECC-370E-D599-6E3F89E70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5A70B5-A51F-6796-AA2C-5CC5B09B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11A9C7-0F7F-DB7F-3EBA-61A5D748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22D6B-2B63-411C-904E-1BB2D6EC777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8938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4AA43480-E934-8C45-A6CC-CCAD8E98BB30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5FED978-6740-15C9-1FD6-2653946C0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487F17-7BF0-81C4-67DE-F838FDE1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D255361-7AE8-7D5F-E477-8735A8D36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3886D-4D35-4679-9A8C-82DE3316AEE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67383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B8750FA5-B1FF-E857-CF8B-58FEF46DA4DC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945BF2-50A5-7701-B69C-8EBC2BC55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0A71CC7-E0AA-EB15-BC55-FDF930D4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BD7AF7F-C54F-9A1B-EF68-9FEB8EB0C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71061-C08B-4465-8403-BD14891885D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66834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47413C57-5614-8FC6-C626-1C98546B631B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962C4-27A6-80D4-29A6-A9E3F2942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0A253C-3682-9D4F-F661-E54B86ADA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4102CE-23A6-5412-73F3-0CA3CB5A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E5A6-AD28-40CA-9452-77E08B85C76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416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3D7D2467-D4AA-F029-C071-942F449A1DA6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D1AF9C-4008-2939-367D-8DA2A0601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27663-6B2E-C78C-B05E-693F14E0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FA4FF7B-4371-C090-31E2-B79C2887E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9881C-9823-4579-90B4-9A55B4A684B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4872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02DFF92D-7C27-9589-00B2-78652150251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ECFA8CC-8A38-96A2-AAC3-D52A7168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E990B0D-978D-658A-63C3-86273A61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C376805-BC08-0279-701F-37CCC2C3A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98089-76B8-4C49-87C0-645A89FD362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9218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258042D0-B1A0-D0E1-8081-C159A6A1BEFF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A62167D9-233E-4F16-6FF5-099DBB897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15DF341-F3FB-951B-FD70-27F9B9E95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20C601-C3A2-4845-BDB2-518C6FB52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4CC27-C36C-472E-86A5-8DB631B4F1A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1351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3D62AB5D-1401-73AB-CBFA-A73319DA1622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C9E091C-2D1D-C898-C0B9-9FE8F3665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32D93F6-83E9-D40A-FDD6-FE3BF67C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3B6F1D1-D427-E460-2508-5017793F5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1FBC2-8E2D-4A6C-BAF1-EBCB981EFC3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05892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58E634A8-894A-5B0F-C163-1D7CA43EDA23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0686A46-1285-2697-641F-2219F226F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F7F5261-FED1-6842-B12E-CB73ECDD1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39324D5-7974-1815-3DED-A43DFF53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CB702-2822-4E3C-BC4E-92D119244C6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905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AB2A960E-529A-3D9C-7004-605259059317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DD9B39-233F-A5AD-A3FA-4CBA5C20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F3AD6E-FBBC-D096-8747-256F3E6E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44839F9-F600-08A5-3617-6064F848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B33E5-88B1-4FF9-BE49-BB68702958D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40611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307122DE-B3F5-E633-D606-D9D5BEDF6363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34CCA149-5C44-B049-2FF6-2D3CCF0FD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51887D48-3D37-985F-07D2-F78DF73B7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A5479E-4E92-AC77-0FF7-8D6104402E9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AC91775-E35B-9BB7-FFB4-DFA270950B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3797FFD-C192-010F-1AA0-74F66B3E8B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C04DE-74B1-4A8C-BE65-3CD8DC681B5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87000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A12530A3-A98B-8DDF-C7AC-02E16B5ED3D2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59D3B-CED9-2C71-1280-831EDAB36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ADBA7-FB58-980C-400C-FF53536AB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4B788-A87A-2D72-282A-29E6235A9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C595C-D809-499C-89F9-0FE74D667E9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82307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044FDABA-01D7-257D-4930-1D7BB7F9CCED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C064800-5A46-3CB2-5142-8978DA5EC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9693DB6-CD21-B894-04C1-233551923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75BDFE5-D631-1B58-8B80-3EE25F447DA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67FA6C83-725A-D03D-928E-7B7FCAB929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D40A14-E4E6-7741-262E-2F63FBB3975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B6CDA-9BCF-430F-91F6-7DD141EBD3A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41146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7CA1ADB6-7BEB-2602-F717-D8A1AEC81349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D67D3-6663-B34B-FA8B-253A446F42D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DBAF3-DF7A-D82F-98E5-5660728813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D9783-47DD-00FF-3533-0474A5A8E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B3B11-4167-43B5-8655-9201A793E9D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3537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11903B2F-14BA-2FAF-41A8-A150E38FE16A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481C00E-06D8-A068-9BB7-5FB9FB10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5AED6C-F610-A047-B92D-891C947C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BE8C9D-378C-804C-4685-DA72DF429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C3785-1D57-439D-8FA9-7BAC5D6716E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13945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44ACB6EA-BDEA-A0B2-F2BA-4515176AABA9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FA8A1F-5A76-B753-9049-94E94F41C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FD69EB5-8611-1ABB-1CC1-3119B3D2E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A8B861-D129-5372-F153-02FBF766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167CF-6079-4091-B104-923FBC08DB2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7898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FAF6EFBE-F77B-6B89-F26A-A6280C4BBFC5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A86B2442-5A21-247A-C98E-FF8C3AA1D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2 w 22"/>
                <a:gd name="T1" fmla="*/ 136 h 136"/>
                <a:gd name="T2" fmla="*/ 17 w 22"/>
                <a:gd name="T3" fmla="*/ 80 h 136"/>
                <a:gd name="T4" fmla="*/ 0 w 22"/>
                <a:gd name="T5" fmla="*/ 0 h 136"/>
                <a:gd name="T6" fmla="*/ 0 w 22"/>
                <a:gd name="T7" fmla="*/ 35 h 136"/>
                <a:gd name="T8" fmla="*/ 20 w 22"/>
                <a:gd name="T9" fmla="*/ 124 h 136"/>
                <a:gd name="T10" fmla="*/ 22 w 22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FB0D4D82-8C24-1089-8B13-3AD97BBB9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86 w 140"/>
                <a:gd name="T1" fmla="*/ 350 h 504"/>
                <a:gd name="T2" fmla="*/ 139 w 140"/>
                <a:gd name="T3" fmla="*/ 504 h 504"/>
                <a:gd name="T4" fmla="*/ 140 w 140"/>
                <a:gd name="T5" fmla="*/ 478 h 504"/>
                <a:gd name="T6" fmla="*/ 95 w 140"/>
                <a:gd name="T7" fmla="*/ 347 h 504"/>
                <a:gd name="T8" fmla="*/ 0 w 140"/>
                <a:gd name="T9" fmla="*/ 0 h 504"/>
                <a:gd name="T10" fmla="*/ 6 w 140"/>
                <a:gd name="T11" fmla="*/ 61 h 504"/>
                <a:gd name="T12" fmla="*/ 86 w 140"/>
                <a:gd name="T13" fmla="*/ 35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1AA510BD-65F0-16F3-DDD5-3BECCB859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8 w 132"/>
                <a:gd name="T1" fmla="*/ 22 h 308"/>
                <a:gd name="T2" fmla="*/ 0 w 132"/>
                <a:gd name="T3" fmla="*/ 0 h 308"/>
                <a:gd name="T4" fmla="*/ 0 w 132"/>
                <a:gd name="T5" fmla="*/ 29 h 308"/>
                <a:gd name="T6" fmla="*/ 68 w 132"/>
                <a:gd name="T7" fmla="*/ 194 h 308"/>
                <a:gd name="T8" fmla="*/ 123 w 132"/>
                <a:gd name="T9" fmla="*/ 308 h 308"/>
                <a:gd name="T10" fmla="*/ 132 w 132"/>
                <a:gd name="T11" fmla="*/ 308 h 308"/>
                <a:gd name="T12" fmla="*/ 77 w 132"/>
                <a:gd name="T13" fmla="*/ 190 h 308"/>
                <a:gd name="T14" fmla="*/ 8 w 132"/>
                <a:gd name="T1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1FE46072-211B-9457-2630-4FEEEC12C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8 w 37"/>
                <a:gd name="T1" fmla="*/ 79 h 79"/>
                <a:gd name="T2" fmla="*/ 37 w 37"/>
                <a:gd name="T3" fmla="*/ 79 h 79"/>
                <a:gd name="T4" fmla="*/ 0 w 37"/>
                <a:gd name="T5" fmla="*/ 0 h 79"/>
                <a:gd name="T6" fmla="*/ 28 w 37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3093489A-21C1-22D0-1240-336EAA590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162 w 178"/>
                <a:gd name="T1" fmla="*/ 660 h 722"/>
                <a:gd name="T2" fmla="*/ 116 w 178"/>
                <a:gd name="T3" fmla="*/ 534 h 722"/>
                <a:gd name="T4" fmla="*/ 40 w 178"/>
                <a:gd name="T5" fmla="*/ 236 h 722"/>
                <a:gd name="T6" fmla="*/ 12 w 178"/>
                <a:gd name="T7" fmla="*/ 51 h 722"/>
                <a:gd name="T8" fmla="*/ 0 w 178"/>
                <a:gd name="T9" fmla="*/ 0 h 722"/>
                <a:gd name="T10" fmla="*/ 33 w 178"/>
                <a:gd name="T11" fmla="*/ 237 h 722"/>
                <a:gd name="T12" fmla="*/ 107 w 178"/>
                <a:gd name="T13" fmla="*/ 537 h 722"/>
                <a:gd name="T14" fmla="*/ 160 w 178"/>
                <a:gd name="T15" fmla="*/ 681 h 722"/>
                <a:gd name="T16" fmla="*/ 178 w 178"/>
                <a:gd name="T17" fmla="*/ 722 h 722"/>
                <a:gd name="T18" fmla="*/ 174 w 178"/>
                <a:gd name="T19" fmla="*/ 708 h 722"/>
                <a:gd name="T20" fmla="*/ 162 w 178"/>
                <a:gd name="T21" fmla="*/ 66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49B3D703-B60E-0A74-3535-B57C9F577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1 w 23"/>
                <a:gd name="T1" fmla="*/ 577 h 635"/>
                <a:gd name="T2" fmla="*/ 12 w 23"/>
                <a:gd name="T3" fmla="*/ 589 h 635"/>
                <a:gd name="T4" fmla="*/ 22 w 23"/>
                <a:gd name="T5" fmla="*/ 632 h 635"/>
                <a:gd name="T6" fmla="*/ 23 w 23"/>
                <a:gd name="T7" fmla="*/ 635 h 635"/>
                <a:gd name="T8" fmla="*/ 17 w 23"/>
                <a:gd name="T9" fmla="*/ 576 h 635"/>
                <a:gd name="T10" fmla="*/ 5 w 23"/>
                <a:gd name="T11" fmla="*/ 269 h 635"/>
                <a:gd name="T12" fmla="*/ 15 w 23"/>
                <a:gd name="T13" fmla="*/ 0 h 635"/>
                <a:gd name="T14" fmla="*/ 12 w 23"/>
                <a:gd name="T15" fmla="*/ 0 h 635"/>
                <a:gd name="T16" fmla="*/ 1 w 23"/>
                <a:gd name="T17" fmla="*/ 269 h 635"/>
                <a:gd name="T18" fmla="*/ 11 w 23"/>
                <a:gd name="T19" fmla="*/ 57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832B7683-EC95-C1DA-2B4C-ABD88DD26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5 w 17"/>
                <a:gd name="T3" fmla="*/ 56 h 107"/>
                <a:gd name="T4" fmla="*/ 17 w 17"/>
                <a:gd name="T5" fmla="*/ 107 h 107"/>
                <a:gd name="T6" fmla="*/ 11 w 17"/>
                <a:gd name="T7" fmla="*/ 46 h 107"/>
                <a:gd name="T8" fmla="*/ 10 w 17"/>
                <a:gd name="T9" fmla="*/ 4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C206B04A-6083-8CE3-FB9D-5E910B18E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5 w 41"/>
                <a:gd name="T3" fmla="*/ 93 h 222"/>
                <a:gd name="T4" fmla="*/ 17 w 41"/>
                <a:gd name="T5" fmla="*/ 166 h 222"/>
                <a:gd name="T6" fmla="*/ 24 w 41"/>
                <a:gd name="T7" fmla="*/ 184 h 222"/>
                <a:gd name="T8" fmla="*/ 41 w 41"/>
                <a:gd name="T9" fmla="*/ 222 h 222"/>
                <a:gd name="T10" fmla="*/ 38 w 41"/>
                <a:gd name="T11" fmla="*/ 212 h 222"/>
                <a:gd name="T12" fmla="*/ 13 w 41"/>
                <a:gd name="T13" fmla="*/ 92 h 222"/>
                <a:gd name="T14" fmla="*/ 8 w 41"/>
                <a:gd name="T15" fmla="*/ 22 h 222"/>
                <a:gd name="T16" fmla="*/ 7 w 41"/>
                <a:gd name="T17" fmla="*/ 18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821506F7-5D33-58BC-1AE7-D000B3ED5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7 w 450"/>
                <a:gd name="T1" fmla="*/ 854 h 878"/>
                <a:gd name="T2" fmla="*/ 50 w 450"/>
                <a:gd name="T3" fmla="*/ 613 h 878"/>
                <a:gd name="T4" fmla="*/ 149 w 450"/>
                <a:gd name="T5" fmla="*/ 388 h 878"/>
                <a:gd name="T6" fmla="*/ 285 w 450"/>
                <a:gd name="T7" fmla="*/ 183 h 878"/>
                <a:gd name="T8" fmla="*/ 364 w 450"/>
                <a:gd name="T9" fmla="*/ 89 h 878"/>
                <a:gd name="T10" fmla="*/ 406 w 450"/>
                <a:gd name="T11" fmla="*/ 44 h 878"/>
                <a:gd name="T12" fmla="*/ 450 w 450"/>
                <a:gd name="T13" fmla="*/ 1 h 878"/>
                <a:gd name="T14" fmla="*/ 450 w 450"/>
                <a:gd name="T15" fmla="*/ 0 h 878"/>
                <a:gd name="T16" fmla="*/ 405 w 450"/>
                <a:gd name="T17" fmla="*/ 43 h 878"/>
                <a:gd name="T18" fmla="*/ 363 w 450"/>
                <a:gd name="T19" fmla="*/ 88 h 878"/>
                <a:gd name="T20" fmla="*/ 283 w 450"/>
                <a:gd name="T21" fmla="*/ 181 h 878"/>
                <a:gd name="T22" fmla="*/ 145 w 450"/>
                <a:gd name="T23" fmla="*/ 386 h 878"/>
                <a:gd name="T24" fmla="*/ 45 w 450"/>
                <a:gd name="T25" fmla="*/ 611 h 878"/>
                <a:gd name="T26" fmla="*/ 0 w 450"/>
                <a:gd name="T27" fmla="*/ 854 h 878"/>
                <a:gd name="T28" fmla="*/ 0 w 450"/>
                <a:gd name="T29" fmla="*/ 859 h 878"/>
                <a:gd name="T30" fmla="*/ 7 w 450"/>
                <a:gd name="T31" fmla="*/ 878 h 878"/>
                <a:gd name="T32" fmla="*/ 7 w 450"/>
                <a:gd name="T33" fmla="*/ 85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576C707E-6BDD-58FB-4682-FCC9B29E6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6 w 35"/>
                <a:gd name="T3" fmla="*/ 73 h 73"/>
                <a:gd name="T4" fmla="*/ 35 w 35"/>
                <a:gd name="T5" fmla="*/ 73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42B11FFF-8F61-6C7F-965D-C39E9E3A8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7 w 8"/>
                <a:gd name="T1" fmla="*/ 44 h 48"/>
                <a:gd name="T2" fmla="*/ 8 w 8"/>
                <a:gd name="T3" fmla="*/ 48 h 48"/>
                <a:gd name="T4" fmla="*/ 8 w 8"/>
                <a:gd name="T5" fmla="*/ 19 h 48"/>
                <a:gd name="T6" fmla="*/ 1 w 8"/>
                <a:gd name="T7" fmla="*/ 0 h 48"/>
                <a:gd name="T8" fmla="*/ 0 w 8"/>
                <a:gd name="T9" fmla="*/ 26 h 48"/>
                <a:gd name="T10" fmla="*/ 7 w 8"/>
                <a:gd name="T1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D23D0FB6-E50A-10D6-7CB0-D9CC55DF6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7 w 52"/>
                <a:gd name="T1" fmla="*/ 18 h 135"/>
                <a:gd name="T2" fmla="*/ 0 w 52"/>
                <a:gd name="T3" fmla="*/ 0 h 135"/>
                <a:gd name="T4" fmla="*/ 12 w 52"/>
                <a:gd name="T5" fmla="*/ 48 h 135"/>
                <a:gd name="T6" fmla="*/ 16 w 52"/>
                <a:gd name="T7" fmla="*/ 62 h 135"/>
                <a:gd name="T8" fmla="*/ 51 w 52"/>
                <a:gd name="T9" fmla="*/ 135 h 135"/>
                <a:gd name="T10" fmla="*/ 52 w 52"/>
                <a:gd name="T11" fmla="*/ 135 h 135"/>
                <a:gd name="T12" fmla="*/ 24 w 52"/>
                <a:gd name="T13" fmla="*/ 56 h 135"/>
                <a:gd name="T14" fmla="*/ 7 w 52"/>
                <a:gd name="T15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CB2495C4-FBFA-7812-9F42-24E7BCDD07F6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98331994-925B-E3B0-0C7C-912181C6C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7 w 103"/>
                <a:gd name="T1" fmla="*/ 210 h 920"/>
                <a:gd name="T2" fmla="*/ 26 w 103"/>
                <a:gd name="T3" fmla="*/ 445 h 920"/>
                <a:gd name="T4" fmla="*/ 57 w 103"/>
                <a:gd name="T5" fmla="*/ 679 h 920"/>
                <a:gd name="T6" fmla="*/ 101 w 103"/>
                <a:gd name="T7" fmla="*/ 911 h 920"/>
                <a:gd name="T8" fmla="*/ 103 w 103"/>
                <a:gd name="T9" fmla="*/ 920 h 920"/>
                <a:gd name="T10" fmla="*/ 99 w 103"/>
                <a:gd name="T11" fmla="*/ 874 h 920"/>
                <a:gd name="T12" fmla="*/ 99 w 103"/>
                <a:gd name="T13" fmla="*/ 866 h 920"/>
                <a:gd name="T14" fmla="*/ 63 w 103"/>
                <a:gd name="T15" fmla="*/ 678 h 920"/>
                <a:gd name="T16" fmla="*/ 30 w 103"/>
                <a:gd name="T17" fmla="*/ 444 h 920"/>
                <a:gd name="T18" fmla="*/ 9 w 103"/>
                <a:gd name="T19" fmla="*/ 209 h 920"/>
                <a:gd name="T20" fmla="*/ 3 w 103"/>
                <a:gd name="T21" fmla="*/ 92 h 920"/>
                <a:gd name="T22" fmla="*/ 1 w 103"/>
                <a:gd name="T23" fmla="*/ 0 h 920"/>
                <a:gd name="T24" fmla="*/ 0 w 103"/>
                <a:gd name="T25" fmla="*/ 0 h 920"/>
                <a:gd name="T26" fmla="*/ 1 w 103"/>
                <a:gd name="T27" fmla="*/ 92 h 920"/>
                <a:gd name="T28" fmla="*/ 7 w 103"/>
                <a:gd name="T29" fmla="*/ 2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5C0F55EB-F0CD-6BBD-B6C8-6C3AC4BF2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53 w 88"/>
                <a:gd name="T1" fmla="*/ 229 h 330"/>
                <a:gd name="T2" fmla="*/ 88 w 88"/>
                <a:gd name="T3" fmla="*/ 330 h 330"/>
                <a:gd name="T4" fmla="*/ 88 w 88"/>
                <a:gd name="T5" fmla="*/ 308 h 330"/>
                <a:gd name="T6" fmla="*/ 88 w 88"/>
                <a:gd name="T7" fmla="*/ 304 h 330"/>
                <a:gd name="T8" fmla="*/ 62 w 88"/>
                <a:gd name="T9" fmla="*/ 226 h 330"/>
                <a:gd name="T10" fmla="*/ 0 w 88"/>
                <a:gd name="T11" fmla="*/ 0 h 330"/>
                <a:gd name="T12" fmla="*/ 7 w 88"/>
                <a:gd name="T13" fmla="*/ 63 h 330"/>
                <a:gd name="T14" fmla="*/ 53 w 88"/>
                <a:gd name="T15" fmla="*/ 22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F8D4F8C0-D15E-FEF2-37EE-9DD7C7174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6 w 90"/>
                <a:gd name="T1" fmla="*/ 15 h 207"/>
                <a:gd name="T2" fmla="*/ 0 w 90"/>
                <a:gd name="T3" fmla="*/ 0 h 207"/>
                <a:gd name="T4" fmla="*/ 1 w 90"/>
                <a:gd name="T5" fmla="*/ 29 h 207"/>
                <a:gd name="T6" fmla="*/ 42 w 90"/>
                <a:gd name="T7" fmla="*/ 127 h 207"/>
                <a:gd name="T8" fmla="*/ 80 w 90"/>
                <a:gd name="T9" fmla="*/ 207 h 207"/>
                <a:gd name="T10" fmla="*/ 90 w 90"/>
                <a:gd name="T11" fmla="*/ 207 h 207"/>
                <a:gd name="T12" fmla="*/ 50 w 90"/>
                <a:gd name="T13" fmla="*/ 123 h 207"/>
                <a:gd name="T14" fmla="*/ 6 w 90"/>
                <a:gd name="T15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B32C70B4-FBB7-D72C-F2C8-2F26734AF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01 w 115"/>
                <a:gd name="T1" fmla="*/ 409 h 467"/>
                <a:gd name="T2" fmla="*/ 78 w 115"/>
                <a:gd name="T3" fmla="*/ 344 h 467"/>
                <a:gd name="T4" fmla="*/ 29 w 115"/>
                <a:gd name="T5" fmla="*/ 151 h 467"/>
                <a:gd name="T6" fmla="*/ 13 w 115"/>
                <a:gd name="T7" fmla="*/ 53 h 467"/>
                <a:gd name="T8" fmla="*/ 0 w 115"/>
                <a:gd name="T9" fmla="*/ 0 h 467"/>
                <a:gd name="T10" fmla="*/ 21 w 115"/>
                <a:gd name="T11" fmla="*/ 152 h 467"/>
                <a:gd name="T12" fmla="*/ 69 w 115"/>
                <a:gd name="T13" fmla="*/ 347 h 467"/>
                <a:gd name="T14" fmla="*/ 103 w 115"/>
                <a:gd name="T15" fmla="*/ 441 h 467"/>
                <a:gd name="T16" fmla="*/ 115 w 115"/>
                <a:gd name="T17" fmla="*/ 467 h 467"/>
                <a:gd name="T18" fmla="*/ 112 w 115"/>
                <a:gd name="T19" fmla="*/ 458 h 467"/>
                <a:gd name="T20" fmla="*/ 101 w 115"/>
                <a:gd name="T21" fmla="*/ 40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B2C693A6-134D-6995-841A-7452B52F9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17 w 36"/>
                <a:gd name="T1" fmla="*/ 633 h 633"/>
                <a:gd name="T2" fmla="*/ 13 w 36"/>
                <a:gd name="T3" fmla="*/ 597 h 633"/>
                <a:gd name="T4" fmla="*/ 5 w 36"/>
                <a:gd name="T5" fmla="*/ 398 h 633"/>
                <a:gd name="T6" fmla="*/ 13 w 36"/>
                <a:gd name="T7" fmla="*/ 198 h 633"/>
                <a:gd name="T8" fmla="*/ 22 w 36"/>
                <a:gd name="T9" fmla="*/ 99 h 633"/>
                <a:gd name="T10" fmla="*/ 36 w 36"/>
                <a:gd name="T11" fmla="*/ 0 h 633"/>
                <a:gd name="T12" fmla="*/ 35 w 36"/>
                <a:gd name="T13" fmla="*/ 0 h 633"/>
                <a:gd name="T14" fmla="*/ 20 w 36"/>
                <a:gd name="T15" fmla="*/ 99 h 633"/>
                <a:gd name="T16" fmla="*/ 10 w 36"/>
                <a:gd name="T17" fmla="*/ 198 h 633"/>
                <a:gd name="T18" fmla="*/ 1 w 36"/>
                <a:gd name="T19" fmla="*/ 398 h 633"/>
                <a:gd name="T20" fmla="*/ 7 w 36"/>
                <a:gd name="T21" fmla="*/ 589 h 633"/>
                <a:gd name="T22" fmla="*/ 16 w 36"/>
                <a:gd name="T23" fmla="*/ 632 h 633"/>
                <a:gd name="T24" fmla="*/ 17 w 36"/>
                <a:gd name="T25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EA9E08EB-C95B-1630-0C4E-1A0707AEC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2 w 28"/>
                <a:gd name="T1" fmla="*/ 59 h 59"/>
                <a:gd name="T2" fmla="*/ 28 w 28"/>
                <a:gd name="T3" fmla="*/ 59 h 59"/>
                <a:gd name="T4" fmla="*/ 0 w 28"/>
                <a:gd name="T5" fmla="*/ 0 h 59"/>
                <a:gd name="T6" fmla="*/ 22 w 28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372D14B5-9B10-F7A2-BCA9-C90557C66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4 w 17"/>
                <a:gd name="T1" fmla="*/ 54 h 107"/>
                <a:gd name="T2" fmla="*/ 17 w 17"/>
                <a:gd name="T3" fmla="*/ 107 h 107"/>
                <a:gd name="T4" fmla="*/ 10 w 17"/>
                <a:gd name="T5" fmla="*/ 44 h 107"/>
                <a:gd name="T6" fmla="*/ 9 w 17"/>
                <a:gd name="T7" fmla="*/ 43 h 107"/>
                <a:gd name="T8" fmla="*/ 0 w 17"/>
                <a:gd name="T9" fmla="*/ 0 h 107"/>
                <a:gd name="T10" fmla="*/ 0 w 17"/>
                <a:gd name="T11" fmla="*/ 8 h 107"/>
                <a:gd name="T12" fmla="*/ 4 w 17"/>
                <a:gd name="T13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6822507B-8EFB-1932-3684-07FE3169C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8 w 294"/>
                <a:gd name="T1" fmla="*/ 553 h 568"/>
                <a:gd name="T2" fmla="*/ 35 w 294"/>
                <a:gd name="T3" fmla="*/ 397 h 568"/>
                <a:gd name="T4" fmla="*/ 99 w 294"/>
                <a:gd name="T5" fmla="*/ 252 h 568"/>
                <a:gd name="T6" fmla="*/ 187 w 294"/>
                <a:gd name="T7" fmla="*/ 119 h 568"/>
                <a:gd name="T8" fmla="*/ 238 w 294"/>
                <a:gd name="T9" fmla="*/ 58 h 568"/>
                <a:gd name="T10" fmla="*/ 265 w 294"/>
                <a:gd name="T11" fmla="*/ 28 h 568"/>
                <a:gd name="T12" fmla="*/ 294 w 294"/>
                <a:gd name="T13" fmla="*/ 0 h 568"/>
                <a:gd name="T14" fmla="*/ 293 w 294"/>
                <a:gd name="T15" fmla="*/ 0 h 568"/>
                <a:gd name="T16" fmla="*/ 264 w 294"/>
                <a:gd name="T17" fmla="*/ 27 h 568"/>
                <a:gd name="T18" fmla="*/ 237 w 294"/>
                <a:gd name="T19" fmla="*/ 56 h 568"/>
                <a:gd name="T20" fmla="*/ 185 w 294"/>
                <a:gd name="T21" fmla="*/ 117 h 568"/>
                <a:gd name="T22" fmla="*/ 95 w 294"/>
                <a:gd name="T23" fmla="*/ 249 h 568"/>
                <a:gd name="T24" fmla="*/ 30 w 294"/>
                <a:gd name="T25" fmla="*/ 396 h 568"/>
                <a:gd name="T26" fmla="*/ 0 w 294"/>
                <a:gd name="T27" fmla="*/ 549 h 568"/>
                <a:gd name="T28" fmla="*/ 7 w 294"/>
                <a:gd name="T29" fmla="*/ 568 h 568"/>
                <a:gd name="T30" fmla="*/ 8 w 294"/>
                <a:gd name="T31" fmla="*/ 55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0AD3A741-CC66-DF06-3095-D00BD4C42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19 w 25"/>
                <a:gd name="T3" fmla="*/ 53 h 53"/>
                <a:gd name="T4" fmla="*/ 25 w 25"/>
                <a:gd name="T5" fmla="*/ 53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ECA0BB55-D0D6-4909-5DAC-66097A3D7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7 w 29"/>
                <a:gd name="T3" fmla="*/ 89 h 141"/>
                <a:gd name="T4" fmla="*/ 18 w 29"/>
                <a:gd name="T5" fmla="*/ 117 h 141"/>
                <a:gd name="T6" fmla="*/ 29 w 29"/>
                <a:gd name="T7" fmla="*/ 141 h 141"/>
                <a:gd name="T8" fmla="*/ 27 w 29"/>
                <a:gd name="T9" fmla="*/ 135 h 141"/>
                <a:gd name="T10" fmla="*/ 8 w 29"/>
                <a:gd name="T11" fmla="*/ 22 h 141"/>
                <a:gd name="T12" fmla="*/ 4 w 29"/>
                <a:gd name="T13" fmla="*/ 11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B819439C-E9E0-EDA1-41CD-4972D7B89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6 h 48"/>
                <a:gd name="T2" fmla="*/ 4 w 8"/>
                <a:gd name="T3" fmla="*/ 37 h 48"/>
                <a:gd name="T4" fmla="*/ 8 w 8"/>
                <a:gd name="T5" fmla="*/ 48 h 48"/>
                <a:gd name="T6" fmla="*/ 7 w 8"/>
                <a:gd name="T7" fmla="*/ 19 h 48"/>
                <a:gd name="T8" fmla="*/ 0 w 8"/>
                <a:gd name="T9" fmla="*/ 0 h 48"/>
                <a:gd name="T10" fmla="*/ 0 w 8"/>
                <a:gd name="T11" fmla="*/ 4 h 48"/>
                <a:gd name="T12" fmla="*/ 0 w 8"/>
                <a:gd name="T13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B608470D-11B3-3140-2B51-65E64D37E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1 w 44"/>
                <a:gd name="T1" fmla="*/ 28 h 111"/>
                <a:gd name="T2" fmla="*/ 0 w 44"/>
                <a:gd name="T3" fmla="*/ 0 h 111"/>
                <a:gd name="T4" fmla="*/ 11 w 44"/>
                <a:gd name="T5" fmla="*/ 49 h 111"/>
                <a:gd name="T6" fmla="*/ 14 w 44"/>
                <a:gd name="T7" fmla="*/ 58 h 111"/>
                <a:gd name="T8" fmla="*/ 39 w 44"/>
                <a:gd name="T9" fmla="*/ 111 h 111"/>
                <a:gd name="T10" fmla="*/ 44 w 44"/>
                <a:gd name="T11" fmla="*/ 111 h 111"/>
                <a:gd name="T12" fmla="*/ 22 w 44"/>
                <a:gd name="T13" fmla="*/ 52 h 111"/>
                <a:gd name="T14" fmla="*/ 11 w 44"/>
                <a:gd name="T15" fmla="*/ 2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91F73C9F-AFD1-2221-6F4E-CEFA6619384A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6347861F-BA31-6418-CB12-C0EB979951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CA46657D-A44A-8DB3-848E-8A3C90F3A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07169-D16C-C514-6024-4082D3D8A0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3ED32-8085-508D-7355-D6046F375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FF370-E571-8B45-1B20-3EC49851A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smtClean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D219CC27-DDD0-42F8-977B-07ACA5ABEC4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">
            <a:extLst>
              <a:ext uri="{FF2B5EF4-FFF2-40B4-BE49-F238E27FC236}">
                <a16:creationId xmlns:a16="http://schemas.microsoft.com/office/drawing/2014/main" id="{8C552AD1-5AA9-E4CA-3A26-24586581C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488" y="692697"/>
            <a:ext cx="7491339" cy="54726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707DB8FB-F275-4570-CC91-54A52AD8C4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700213"/>
            <a:ext cx="6573837" cy="2233612"/>
          </a:xfrm>
        </p:spPr>
        <p:txBody>
          <a:bodyPr/>
          <a:lstStyle/>
          <a:p>
            <a:pPr algn="ctr"/>
            <a:r>
              <a:rPr lang="cs-CZ" altLang="cs-CZ" sz="4800">
                <a:latin typeface="Calibri" panose="020F0502020204030204" pitchFamily="34" charset="0"/>
                <a:cs typeface="Calibri" panose="020F0502020204030204" pitchFamily="34" charset="0"/>
              </a:rPr>
              <a:t>Autodiagnostické metody </a:t>
            </a:r>
            <a:br>
              <a:rPr lang="cs-CZ" altLang="cs-CZ" sz="48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4800">
                <a:latin typeface="Calibri" panose="020F0502020204030204" pitchFamily="34" charset="0"/>
                <a:cs typeface="Calibri" panose="020F0502020204030204" pitchFamily="34" charset="0"/>
              </a:rPr>
              <a:t>a techniky v práci učitele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52872CFE-48CF-D244-2C46-AE1FACF07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549275"/>
            <a:ext cx="6483350" cy="1279525"/>
          </a:xfrm>
        </p:spPr>
        <p:txBody>
          <a:bodyPr/>
          <a:lstStyle/>
          <a:p>
            <a:pPr algn="ctr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Metody autodiagnostiky – jak získávat zpětnou vazbu?</a:t>
            </a:r>
          </a:p>
        </p:txBody>
      </p:sp>
      <p:sp>
        <p:nvSpPr>
          <p:cNvPr id="20483" name="Zástupný obsah 2">
            <a:extLst>
              <a:ext uri="{FF2B5EF4-FFF2-40B4-BE49-F238E27FC236}">
                <a16:creationId xmlns:a16="http://schemas.microsoft.com/office/drawing/2014/main" id="{3C746663-E8F2-9E9E-2612-CB719FB1CC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133600"/>
            <a:ext cx="7346950" cy="3778250"/>
          </a:xfrm>
        </p:spPr>
        <p:txBody>
          <a:bodyPr/>
          <a:lstStyle/>
          <a:p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Pozorovací protokol – co chceme pozorovat.</a:t>
            </a:r>
          </a:p>
          <a:p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Pozorování sebe sama </a:t>
            </a: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– sledování svých otázek, pokynů, pohybu…přímo v „akci“ z videozáznamu. </a:t>
            </a:r>
          </a:p>
          <a:p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Obsahová analýza dokumentace </a:t>
            </a: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– příprav (úkolů, metod práce, použití pomůcek, domácích úkolů…). 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Pozorování reakcí žáků </a:t>
            </a: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– odpovědi, jednání ve třídě. 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 Autodiagnostika a diagnostika klimatu třídy.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59BEED68-4ECE-A009-F6AC-0FC34C8F8F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623888"/>
            <a:ext cx="6119813" cy="1281112"/>
          </a:xfrm>
        </p:spPr>
        <p:txBody>
          <a:bodyPr/>
          <a:lstStyle/>
          <a:p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Dotazník učitelova pojetí výuky</a:t>
            </a:r>
          </a:p>
        </p:txBody>
      </p:sp>
      <p:sp>
        <p:nvSpPr>
          <p:cNvPr id="21507" name="Zástupný symbol pro obsah 2">
            <a:extLst>
              <a:ext uri="{FF2B5EF4-FFF2-40B4-BE49-F238E27FC236}">
                <a16:creationId xmlns:a16="http://schemas.microsoft.com/office/drawing/2014/main" id="{185402AA-938C-032B-4DF8-633607D5A0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276475"/>
            <a:ext cx="8229600" cy="3730625"/>
          </a:xfrm>
        </p:spPr>
        <p:txBody>
          <a:bodyPr/>
          <a:lstStyle/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Obsahuje neúplné věty, týkající se jeho názorů na různé stránky pedagogické komunikace, učitel věty doplňuje, a tak odkrývá i své uvažování o výuce.</a:t>
            </a:r>
          </a:p>
          <a:p>
            <a:pPr>
              <a:buFontTx/>
              <a:buNone/>
            </a:pPr>
            <a:endParaRPr lang="cs-CZ" alt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ástupný obsah 2">
            <a:extLst>
              <a:ext uri="{FF2B5EF4-FFF2-40B4-BE49-F238E27FC236}">
                <a16:creationId xmlns:a16="http://schemas.microsoft.com/office/drawing/2014/main" id="{EDB6C8C7-B1B0-3D6A-C1A7-B9681399C1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2988" y="1916113"/>
            <a:ext cx="7419975" cy="3778250"/>
          </a:xfrm>
        </p:spPr>
        <p:txBody>
          <a:bodyPr/>
          <a:lstStyle/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Podle toho, jaké autodiagnostické skutečnosti chceme zjistit, můžeme formulovat i jiné otázky.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Základní otázky viz dále.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Efektivní je, pokud srovnáme odpovědi s kolegy stejného předmětu – v čem je shoda, v čem se lišíme.</a:t>
            </a:r>
          </a:p>
          <a:p>
            <a:endParaRPr lang="cs-CZ" alt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>
            <a:extLst>
              <a:ext uri="{FF2B5EF4-FFF2-40B4-BE49-F238E27FC236}">
                <a16:creationId xmlns:a16="http://schemas.microsoft.com/office/drawing/2014/main" id="{5D96438E-1B53-B47E-2EAC-8B45A29F74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4498975" cy="804862"/>
          </a:xfrm>
        </p:spPr>
        <p:txBody>
          <a:bodyPr/>
          <a:lstStyle/>
          <a:p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Sebereflektující otázky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28B6B4-FD73-AFE5-725F-9B956319B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1773238"/>
            <a:ext cx="7570787" cy="467995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Bef>
                <a:spcPts val="24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 je pro mě důležité, aby si studenti odnesli z výuky pro svůj další život?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Jaké učivo považuji ve svém předmětu za klíčové?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Vím, jaké jsou vstupní představy a názory studentů, vztahující se k novému učivu? Zjišťuji je?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 od každého studenta vyžaduji? Co mi naopak u studentů nevadí?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Vím, jak se moji studenti učí? Zjišťuji jejich studijní styl? Co z tohoto poznání vyplývá?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Jaké jiné otázky bychom mohli formulovat?</a:t>
            </a:r>
          </a:p>
          <a:p>
            <a:pPr marL="342900" lvl="1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>
            <a:extLst>
              <a:ext uri="{FF2B5EF4-FFF2-40B4-BE49-F238E27FC236}">
                <a16:creationId xmlns:a16="http://schemas.microsoft.com/office/drawing/2014/main" id="{DB174909-86F5-3118-6397-D87BC2ACB0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644525"/>
          </a:xfrm>
        </p:spPr>
        <p:txBody>
          <a:bodyPr/>
          <a:lstStyle/>
          <a:p>
            <a:r>
              <a:rPr lang="cs-CZ" altLang="cs-CZ"/>
              <a:t> </a:t>
            </a:r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Videozáznam výuky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F9A7ED6-0402-D812-2524-9A75113A7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050" y="1700213"/>
            <a:ext cx="7489825" cy="4752975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cs-CZ" sz="28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Může mít různou formu.</a:t>
            </a:r>
          </a:p>
          <a:p>
            <a:pPr marL="514350" indent="-514350" fontAlgn="auto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cs-CZ" sz="2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Elementární náhled na sebe sama 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často ovlivněno tím, jak chce učitel sám sebe vidět.</a:t>
            </a:r>
          </a:p>
          <a:p>
            <a:pPr marL="514350" lvl="2" indent="-514350" fontAlgn="auto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cs-CZ" sz="2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Náhled diagnostický 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učitel si začíná uvědomovat možné souvislosti svého pedagogického jednání.</a:t>
            </a:r>
          </a:p>
          <a:p>
            <a:pPr marL="514350" lvl="2" indent="-514350" fontAlgn="auto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cs-CZ" sz="2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Náhled interpersonální –</a:t>
            </a: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učitel si uvědomuje, jak je prožíván žáky a jak na ně reaguje, tento pohled se stává zdrojem učitelových hlubších sebereflektujících otázek, např.: </a:t>
            </a:r>
            <a:b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Proč jsem v této situaci reagoval právě tímto způsobem?</a:t>
            </a:r>
            <a:br>
              <a:rPr lang="cs-CZ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Nebylo by lepší  - (účinnější), abych jednal spíše takto?</a:t>
            </a:r>
          </a:p>
          <a:p>
            <a:pPr marL="514350" indent="-514350" fontAlgn="auto">
              <a:spcAft>
                <a:spcPts val="0"/>
              </a:spcAft>
              <a:buFontTx/>
              <a:buAutoNum type="alphaLcParenR"/>
              <a:defRPr/>
            </a:pPr>
            <a:endParaRPr lang="cs-CZ" sz="2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07621F8D-E790-98BB-46A2-59E06AEC4F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5219700" cy="644525"/>
          </a:xfrm>
        </p:spPr>
        <p:txBody>
          <a:bodyPr/>
          <a:lstStyle/>
          <a:p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(Auto)diagnostické  otázky</a:t>
            </a:r>
          </a:p>
        </p:txBody>
      </p:sp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120C8E5B-5D02-37B4-F9B9-19593EF587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133600"/>
            <a:ext cx="7346950" cy="3778250"/>
          </a:xfrm>
        </p:spPr>
        <p:txBody>
          <a:bodyPr/>
          <a:lstStyle/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Do jaké míry uplatňuje učitel ve výuce komunikaci, založenou na empatii, vzájemné úctě, toleranci a respektu?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Do jaké míry převládají ve výuce otevřené, produktivní otázky a úkoly?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Do jaké míry rozvíjí učitel u žáků zvídavost a tvořivost?</a:t>
            </a:r>
          </a:p>
          <a:p>
            <a:endParaRPr lang="cs-CZ" alt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Zástupný symbol pro obsah 2">
            <a:extLst>
              <a:ext uri="{FF2B5EF4-FFF2-40B4-BE49-F238E27FC236}">
                <a16:creationId xmlns:a16="http://schemas.microsoft.com/office/drawing/2014/main" id="{1897DDB2-E30A-0990-FE3A-AAA283D533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916113"/>
            <a:ext cx="7346950" cy="3778250"/>
          </a:xfrm>
        </p:spPr>
        <p:txBody>
          <a:bodyPr/>
          <a:lstStyle/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Do jaké míry učitel umožnil žákovi využívat vlastní zkušenosti?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Do jaké míry učitel využíval týmovou spolupráci žáků?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Do jaké míry učitel podporuje autonomii žáka v jeho procesu učení?</a:t>
            </a:r>
          </a:p>
          <a:p>
            <a:endParaRPr lang="cs-CZ" alt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>
            <a:extLst>
              <a:ext uri="{FF2B5EF4-FFF2-40B4-BE49-F238E27FC236}">
                <a16:creationId xmlns:a16="http://schemas.microsoft.com/office/drawing/2014/main" id="{8E0B3138-D018-04EC-814B-F50CE582D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6238" y="620713"/>
            <a:ext cx="1906587" cy="1281112"/>
          </a:xfrm>
        </p:spPr>
        <p:txBody>
          <a:bodyPr/>
          <a:lstStyle/>
          <a:p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Metody</a:t>
            </a:r>
          </a:p>
        </p:txBody>
      </p:sp>
      <p:sp>
        <p:nvSpPr>
          <p:cNvPr id="27651" name="Zástupný symbol pro obsah 2">
            <a:extLst>
              <a:ext uri="{FF2B5EF4-FFF2-40B4-BE49-F238E27FC236}">
                <a16:creationId xmlns:a16="http://schemas.microsoft.com/office/drawing/2014/main" id="{0223B03F-E643-0985-BFA4-7C9B594948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133600"/>
            <a:ext cx="7346950" cy="3778250"/>
          </a:xfrm>
        </p:spPr>
        <p:txBody>
          <a:bodyPr/>
          <a:lstStyle/>
          <a:p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Obsahová analýza videozáznamů vyučovacích hodin</a:t>
            </a: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, vycházející z pozorovacího protokolu i z celkového kontextu pedagogické situace.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Pozorovací protokol obsahuje charakteristiku typických projevů sledovaných jevů. 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Důležité je vnímat pozorované jevy v kontextu výukové situace, podrobně popsat.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2F3862F5-4680-FD62-4FD0-46FF36009C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9975" y="623888"/>
            <a:ext cx="6194425" cy="7175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Pozorovací protokol  </a:t>
            </a:r>
            <a:br>
              <a:rPr lang="cs-CZ" alt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291" name="Zástupný symbol pro obsah 2">
            <a:extLst>
              <a:ext uri="{FF2B5EF4-FFF2-40B4-BE49-F238E27FC236}">
                <a16:creationId xmlns:a16="http://schemas.microsoft.com/office/drawing/2014/main" id="{6BEEF24F-36FB-EBA6-6A2A-13D964F64A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2133600"/>
            <a:ext cx="7418387" cy="377825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cs-CZ" alt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Komunikace založená na empatii, vzájemné úctě, toleranci a respektu.</a:t>
            </a:r>
            <a:endParaRPr lang="cs-CZ" alt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Učitel umožnil, aby žák inicioval témata, problémy.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Nechal žákům dokončit práci, kterou vykonávali se zájmem.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Pozitivně ocenil žáka (ocenil jeho úsilí i tehdy, když žák odpovídal nesprávně, nebo neuměl odpovědět.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Povzbuzoval žáka.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sah 2">
            <a:extLst>
              <a:ext uri="{FF2B5EF4-FFF2-40B4-BE49-F238E27FC236}">
                <a16:creationId xmlns:a16="http://schemas.microsoft.com/office/drawing/2014/main" id="{98378A30-76C9-F86E-1E1A-8AC04559C0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773238"/>
            <a:ext cx="7418388" cy="3776662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cs-CZ" alt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Komunikace podporující  zvídavost, tvořivost a spolupráci žáků.</a:t>
            </a:r>
            <a:endParaRPr lang="cs-CZ" alt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Učitel pokládal divergentní otázky.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Žádal od žáků návrhy, řešení, názory, které nemusí být jednoznačné.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Umožnil řešení intuitivní ( ne systematicky logickou) cestou.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Učitel navázal na žákovy myšlenky nebo návrhy, příp. je dále využil nebo rozvíjel.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Zástupný symbol pro obsah 2">
            <a:extLst>
              <a:ext uri="{FF2B5EF4-FFF2-40B4-BE49-F238E27FC236}">
                <a16:creationId xmlns:a16="http://schemas.microsoft.com/office/drawing/2014/main" id="{21D21BBB-A03A-3DAC-2FA5-194E023321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133600"/>
            <a:ext cx="7346950" cy="377825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cs-CZ" alt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Komunikace podporující vlastní zkušenost a autonomii žáka v procesu učení.</a:t>
            </a:r>
            <a:endParaRPr lang="cs-CZ" alt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Učitel dával možnost žákovi prezentovat vlastní zkušenost, názor, představu, postoj.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 možnost žákovi, aby použil svůj styl práce.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Učitel navazoval na žákovu zkušenost.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2">
            <a:extLst>
              <a:ext uri="{FF2B5EF4-FFF2-40B4-BE49-F238E27FC236}">
                <a16:creationId xmlns:a16="http://schemas.microsoft.com/office/drawing/2014/main" id="{9F92F39B-9516-E752-8FC7-FF51A45AF9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549275"/>
            <a:ext cx="5905500" cy="647700"/>
          </a:xfrm>
        </p:spPr>
        <p:txBody>
          <a:bodyPr/>
          <a:lstStyle/>
          <a:p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Hospitace kolegů ve výuce</a:t>
            </a:r>
          </a:p>
        </p:txBody>
      </p:sp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6B6C2789-11FD-65D6-99C1-083D94C7D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1700213"/>
            <a:ext cx="7570787" cy="4608512"/>
          </a:xfrm>
        </p:spPr>
        <p:txBody>
          <a:bodyPr rtlCol="0">
            <a:normAutofit fontScale="77500" lnSpcReduction="20000"/>
          </a:bodyPr>
          <a:lstStyle/>
          <a:p>
            <a:pPr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Jde o neformální hospitace kolegů.</a:t>
            </a:r>
          </a:p>
          <a:p>
            <a:pPr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 hlediska účinnosti však hospitace musí mít stanovené cíle, které musí být důkladně připraveny a promyšleny.</a:t>
            </a:r>
          </a:p>
          <a:p>
            <a:pPr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Zpětnovazební informace má být popisná, nikoli hodnotící.</a:t>
            </a:r>
          </a:p>
          <a:p>
            <a:pPr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Pokud by informace měla mít hodnotící charakter, musí být zajištěna spolehlivost a objektivnost pozorovatele. Informace musí mít povzbuzující a pozitivní charakter.</a:t>
            </a:r>
          </a:p>
          <a:p>
            <a:pPr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Nově bývá pro tuto činnost používán pojem </a:t>
            </a:r>
            <a:r>
              <a:rPr lang="cs-CZ" sz="3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kolegiální supervize </a:t>
            </a:r>
            <a:r>
              <a:rPr lang="cs-CZ" sz="3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nebo kolegiální učení, kolegiální podpora.</a:t>
            </a:r>
          </a:p>
          <a:p>
            <a:pPr fontAlgn="auto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Wingdings 3" charset="2"/>
              <a:buChar char="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2">
            <a:extLst>
              <a:ext uri="{FF2B5EF4-FFF2-40B4-BE49-F238E27FC236}">
                <a16:creationId xmlns:a16="http://schemas.microsoft.com/office/drawing/2014/main" id="{BE5C800B-21E2-9101-F841-F06E40BB7A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9975" y="623888"/>
            <a:ext cx="2952750" cy="788987"/>
          </a:xfrm>
        </p:spPr>
        <p:txBody>
          <a:bodyPr/>
          <a:lstStyle/>
          <a:p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Deník učitele</a:t>
            </a:r>
          </a:p>
        </p:txBody>
      </p:sp>
      <p:sp>
        <p:nvSpPr>
          <p:cNvPr id="32771" name="Zástupný symbol pro obsah 1">
            <a:extLst>
              <a:ext uri="{FF2B5EF4-FFF2-40B4-BE49-F238E27FC236}">
                <a16:creationId xmlns:a16="http://schemas.microsoft.com/office/drawing/2014/main" id="{F4BEF7EA-B61C-0668-D8A8-0DD658ACB7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2133600"/>
            <a:ext cx="7418387" cy="3778250"/>
          </a:xfrm>
        </p:spPr>
        <p:txBody>
          <a:bodyPr/>
          <a:lstStyle/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Deníkové zápisy lze pořizovat pravidelně po skončení vlastní pedagogické činnosti.</a:t>
            </a:r>
          </a:p>
          <a:p>
            <a:pPr>
              <a:buFontTx/>
              <a:buNone/>
            </a:pPr>
            <a:endParaRPr lang="cs-CZ" altLang="cs-CZ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Mohou mapovat problémy pedagogického působení a následně pomoci při hledání oblasti, ve které chce pedagog zlepšit svoji práci.</a:t>
            </a:r>
          </a:p>
          <a:p>
            <a:endParaRPr lang="cs-CZ" altLang="cs-CZ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38D018-1FFD-A477-82B3-2AE572D19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16658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45F4A4-24A5-6C28-F941-9EB7A4431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700808"/>
            <a:ext cx="7706816" cy="3777622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423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1AD738-3395-0350-4420-E6F5EF948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4650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968BF8-585B-503F-E92C-F1E64CDE9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628800"/>
            <a:ext cx="7416824" cy="4248472"/>
          </a:xfrm>
        </p:spPr>
        <p:txBody>
          <a:bodyPr/>
          <a:lstStyle/>
          <a:p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HRABAL, Vladimír. </a:t>
            </a:r>
            <a:r>
              <a:rPr lang="cs-CZ" sz="20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Diagnostika: </a:t>
            </a:r>
            <a:r>
              <a:rPr lang="cs-CZ" sz="20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pedagogickopsychologická</a:t>
            </a:r>
            <a:r>
              <a:rPr lang="cs-CZ" sz="20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diagnostika žáka s úvodem do diagnostické aplikace statistiky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2. vyd. Praha: Karolinum, 2002. Učební texty Univerzity Karlovy v Praze. ISBN 80-246-0319-5. </a:t>
            </a:r>
          </a:p>
          <a:p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HRABAL, Vladimír. </a:t>
            </a:r>
            <a:r>
              <a:rPr lang="cs-CZ" sz="20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Jaký jsem učitel?: metody získávání poznatků o vlastní vzdělávací činnosti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Praha: Státní pedagogické nakladatelství, 1988. Knihovnička učitele. </a:t>
            </a:r>
          </a:p>
          <a:p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Švec, Vlastimil. 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Autodiagnostika pedagogické činnosti učitele – módnost, nebo potřeba?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Čas. Pedagogika, roč. XLIV, 1994, s. 105-112.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4884600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2035</TotalTime>
  <Words>808</Words>
  <Application>Microsoft Office PowerPoint</Application>
  <PresentationFormat>Předvádění na obrazovce (4:3)</PresentationFormat>
  <Paragraphs>65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Wingdings 3</vt:lpstr>
      <vt:lpstr>Stébla</vt:lpstr>
      <vt:lpstr>Prezentace aplikace PowerPoint</vt:lpstr>
      <vt:lpstr>Autodiagnostické metody  a techniky v práci učitele</vt:lpstr>
      <vt:lpstr>Metody autodiagnostiky – jak získávat zpětnou vazbu?</vt:lpstr>
      <vt:lpstr>Dotazník učitelova pojetí výuky</vt:lpstr>
      <vt:lpstr>Prezentace aplikace PowerPoint</vt:lpstr>
      <vt:lpstr>Sebereflektující otázky</vt:lpstr>
      <vt:lpstr> Videozáznam výuky</vt:lpstr>
      <vt:lpstr>(Auto)diagnostické  otázky</vt:lpstr>
      <vt:lpstr>Prezentace aplikace PowerPoint</vt:lpstr>
      <vt:lpstr>Metody</vt:lpstr>
      <vt:lpstr>Pozorovací protokol   </vt:lpstr>
      <vt:lpstr>Prezentace aplikace PowerPoint</vt:lpstr>
      <vt:lpstr>Prezentace aplikace PowerPoint</vt:lpstr>
      <vt:lpstr>Hospitace kolegů ve výuce</vt:lpstr>
      <vt:lpstr>Deník učitele</vt:lpstr>
      <vt:lpstr>Literatura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OEM</dc:creator>
  <cp:lastModifiedBy>Jan Topinka</cp:lastModifiedBy>
  <cp:revision>156</cp:revision>
  <dcterms:created xsi:type="dcterms:W3CDTF">2010-06-05T07:29:32Z</dcterms:created>
  <dcterms:modified xsi:type="dcterms:W3CDTF">2023-08-29T08:36:43Z</dcterms:modified>
</cp:coreProperties>
</file>