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8"/>
  </p:notesMasterIdLst>
  <p:sldIdLst>
    <p:sldId id="280" r:id="rId2"/>
    <p:sldId id="375" r:id="rId3"/>
    <p:sldId id="284" r:id="rId4"/>
    <p:sldId id="356" r:id="rId5"/>
    <p:sldId id="366" r:id="rId6"/>
    <p:sldId id="357" r:id="rId7"/>
    <p:sldId id="371" r:id="rId8"/>
    <p:sldId id="372" r:id="rId9"/>
    <p:sldId id="367" r:id="rId10"/>
    <p:sldId id="359" r:id="rId11"/>
    <p:sldId id="373" r:id="rId12"/>
    <p:sldId id="368" r:id="rId13"/>
    <p:sldId id="374" r:id="rId14"/>
    <p:sldId id="361" r:id="rId15"/>
    <p:sldId id="376" r:id="rId16"/>
    <p:sldId id="270" r:id="rId17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42479B-91BC-4F92-A206-8C8858639332}" v="4" dt="2022-12-22T10:57:46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81387" autoAdjust="0"/>
  </p:normalViewPr>
  <p:slideViewPr>
    <p:cSldViewPr>
      <p:cViewPr varScale="1">
        <p:scale>
          <a:sx n="92" d="100"/>
          <a:sy n="92" d="100"/>
        </p:scale>
        <p:origin x="233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el Masopust" userId="22bed1e6fdd9d429" providerId="LiveId" clId="{7542479B-91BC-4F92-A206-8C8858639332}"/>
    <pc:docChg chg="undo custSel modSld">
      <pc:chgData name="Pavel Masopust" userId="22bed1e6fdd9d429" providerId="LiveId" clId="{7542479B-91BC-4F92-A206-8C8858639332}" dt="2022-12-22T10:58:47.570" v="250" actId="2"/>
      <pc:docMkLst>
        <pc:docMk/>
      </pc:docMkLst>
      <pc:sldChg chg="modSp mod">
        <pc:chgData name="Pavel Masopust" userId="22bed1e6fdd9d429" providerId="LiveId" clId="{7542479B-91BC-4F92-A206-8C8858639332}" dt="2022-12-22T10:55:55.481" v="112" actId="2"/>
        <pc:sldMkLst>
          <pc:docMk/>
          <pc:sldMk cId="0" sldId="284"/>
        </pc:sldMkLst>
        <pc:spChg chg="mod">
          <ac:chgData name="Pavel Masopust" userId="22bed1e6fdd9d429" providerId="LiveId" clId="{7542479B-91BC-4F92-A206-8C8858639332}" dt="2022-12-22T10:55:55.481" v="112" actId="2"/>
          <ac:spMkLst>
            <pc:docMk/>
            <pc:sldMk cId="0" sldId="284"/>
            <ac:spMk id="4099" creationId="{355CA9DF-2B47-4D02-A0E7-0EA640C493C6}"/>
          </ac:spMkLst>
        </pc:spChg>
      </pc:sldChg>
      <pc:sldChg chg="modSp mod">
        <pc:chgData name="Pavel Masopust" userId="22bed1e6fdd9d429" providerId="LiveId" clId="{7542479B-91BC-4F92-A206-8C8858639332}" dt="2022-12-22T10:56:15.002" v="119" actId="2"/>
        <pc:sldMkLst>
          <pc:docMk/>
          <pc:sldMk cId="951915277" sldId="356"/>
        </pc:sldMkLst>
        <pc:spChg chg="mod">
          <ac:chgData name="Pavel Masopust" userId="22bed1e6fdd9d429" providerId="LiveId" clId="{7542479B-91BC-4F92-A206-8C8858639332}" dt="2022-12-22T10:56:15.002" v="119" actId="2"/>
          <ac:spMkLst>
            <pc:docMk/>
            <pc:sldMk cId="951915277" sldId="356"/>
            <ac:spMk id="149507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6:19.107" v="124" actId="2"/>
        <pc:sldMkLst>
          <pc:docMk/>
          <pc:sldMk cId="3722887934" sldId="357"/>
        </pc:sldMkLst>
        <pc:spChg chg="mod">
          <ac:chgData name="Pavel Masopust" userId="22bed1e6fdd9d429" providerId="LiveId" clId="{7542479B-91BC-4F92-A206-8C8858639332}" dt="2022-12-22T10:56:19.107" v="124" actId="2"/>
          <ac:spMkLst>
            <pc:docMk/>
            <pc:sldMk cId="3722887934" sldId="357"/>
            <ac:spMk id="150531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37.568" v="238" actId="2"/>
        <pc:sldMkLst>
          <pc:docMk/>
          <pc:sldMk cId="2824091561" sldId="359"/>
        </pc:sldMkLst>
        <pc:spChg chg="mod">
          <ac:chgData name="Pavel Masopust" userId="22bed1e6fdd9d429" providerId="LiveId" clId="{7542479B-91BC-4F92-A206-8C8858639332}" dt="2022-12-22T10:58:37.568" v="238" actId="2"/>
          <ac:spMkLst>
            <pc:docMk/>
            <pc:sldMk cId="2824091561" sldId="359"/>
            <ac:spMk id="152579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47.570" v="250" actId="2"/>
        <pc:sldMkLst>
          <pc:docMk/>
          <pc:sldMk cId="3685539182" sldId="361"/>
        </pc:sldMkLst>
        <pc:spChg chg="mod">
          <ac:chgData name="Pavel Masopust" userId="22bed1e6fdd9d429" providerId="LiveId" clId="{7542479B-91BC-4F92-A206-8C8858639332}" dt="2022-12-22T10:58:47.570" v="250" actId="2"/>
          <ac:spMkLst>
            <pc:docMk/>
            <pc:sldMk cId="3685539182" sldId="361"/>
            <ac:spMk id="129027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6:17.497" v="122" actId="2"/>
        <pc:sldMkLst>
          <pc:docMk/>
          <pc:sldMk cId="3783878068" sldId="366"/>
        </pc:sldMkLst>
        <pc:spChg chg="mod">
          <ac:chgData name="Pavel Masopust" userId="22bed1e6fdd9d429" providerId="LiveId" clId="{7542479B-91BC-4F92-A206-8C8858639332}" dt="2022-12-22T10:56:17.497" v="122" actId="2"/>
          <ac:spMkLst>
            <pc:docMk/>
            <pc:sldMk cId="3783878068" sldId="366"/>
            <ac:spMk id="149507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34.043" v="237" actId="2"/>
        <pc:sldMkLst>
          <pc:docMk/>
          <pc:sldMk cId="845912882" sldId="367"/>
        </pc:sldMkLst>
        <pc:spChg chg="mod">
          <ac:chgData name="Pavel Masopust" userId="22bed1e6fdd9d429" providerId="LiveId" clId="{7542479B-91BC-4F92-A206-8C8858639332}" dt="2022-12-22T10:58:34.043" v="237" actId="2"/>
          <ac:spMkLst>
            <pc:docMk/>
            <pc:sldMk cId="845912882" sldId="367"/>
            <ac:spMk id="81925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44.833" v="247" actId="2"/>
        <pc:sldMkLst>
          <pc:docMk/>
          <pc:sldMk cId="3208145297" sldId="368"/>
        </pc:sldMkLst>
        <pc:spChg chg="mod">
          <ac:chgData name="Pavel Masopust" userId="22bed1e6fdd9d429" providerId="LiveId" clId="{7542479B-91BC-4F92-A206-8C8858639332}" dt="2022-12-22T10:58:44.833" v="247" actId="2"/>
          <ac:spMkLst>
            <pc:docMk/>
            <pc:sldMk cId="3208145297" sldId="368"/>
            <ac:spMk id="152579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6:23.307" v="130" actId="2"/>
        <pc:sldMkLst>
          <pc:docMk/>
          <pc:sldMk cId="3794205627" sldId="371"/>
        </pc:sldMkLst>
        <pc:spChg chg="mod">
          <ac:chgData name="Pavel Masopust" userId="22bed1e6fdd9d429" providerId="LiveId" clId="{7542479B-91BC-4F92-A206-8C8858639332}" dt="2022-12-22T10:56:23.307" v="130" actId="2"/>
          <ac:spMkLst>
            <pc:docMk/>
            <pc:sldMk cId="3794205627" sldId="371"/>
            <ac:spMk id="150531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31.138" v="232" actId="2"/>
        <pc:sldMkLst>
          <pc:docMk/>
          <pc:sldMk cId="2081095422" sldId="372"/>
        </pc:sldMkLst>
        <pc:spChg chg="mod">
          <ac:chgData name="Pavel Masopust" userId="22bed1e6fdd9d429" providerId="LiveId" clId="{7542479B-91BC-4F92-A206-8C8858639332}" dt="2022-12-22T10:58:31.138" v="232" actId="2"/>
          <ac:spMkLst>
            <pc:docMk/>
            <pc:sldMk cId="2081095422" sldId="372"/>
            <ac:spMk id="150531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40.706" v="241" actId="2"/>
        <pc:sldMkLst>
          <pc:docMk/>
          <pc:sldMk cId="1758798188" sldId="373"/>
        </pc:sldMkLst>
        <pc:spChg chg="mod">
          <ac:chgData name="Pavel Masopust" userId="22bed1e6fdd9d429" providerId="LiveId" clId="{7542479B-91BC-4F92-A206-8C8858639332}" dt="2022-12-22T10:58:40.706" v="241" actId="2"/>
          <ac:spMkLst>
            <pc:docMk/>
            <pc:sldMk cId="1758798188" sldId="373"/>
            <ac:spMk id="152579" creationId="{00000000-0000-0000-0000-000000000000}"/>
          </ac:spMkLst>
        </pc:spChg>
      </pc:sldChg>
      <pc:sldChg chg="modSp mod">
        <pc:chgData name="Pavel Masopust" userId="22bed1e6fdd9d429" providerId="LiveId" clId="{7542479B-91BC-4F92-A206-8C8858639332}" dt="2022-12-22T10:58:45.985" v="248" actId="2"/>
        <pc:sldMkLst>
          <pc:docMk/>
          <pc:sldMk cId="2955029670" sldId="374"/>
        </pc:sldMkLst>
        <pc:spChg chg="mod">
          <ac:chgData name="Pavel Masopust" userId="22bed1e6fdd9d429" providerId="LiveId" clId="{7542479B-91BC-4F92-A206-8C8858639332}" dt="2022-12-22T10:58:45.985" v="248" actId="2"/>
          <ac:spMkLst>
            <pc:docMk/>
            <pc:sldMk cId="2955029670" sldId="374"/>
            <ac:spMk id="9219" creationId="{7D6F02A1-1B4E-473E-8163-C4923902FE3B}"/>
          </ac:spMkLst>
        </pc:spChg>
      </pc:sldChg>
      <pc:sldChg chg="modSp mod">
        <pc:chgData name="Pavel Masopust" userId="22bed1e6fdd9d429" providerId="LiveId" clId="{7542479B-91BC-4F92-A206-8C8858639332}" dt="2022-12-22T10:55:52.259" v="109" actId="2"/>
        <pc:sldMkLst>
          <pc:docMk/>
          <pc:sldMk cId="2196288471" sldId="375"/>
        </pc:sldMkLst>
        <pc:spChg chg="mod">
          <ac:chgData name="Pavel Masopust" userId="22bed1e6fdd9d429" providerId="LiveId" clId="{7542479B-91BC-4F92-A206-8C8858639332}" dt="2022-12-22T10:55:52.259" v="109" actId="2"/>
          <ac:spMkLst>
            <pc:docMk/>
            <pc:sldMk cId="2196288471" sldId="375"/>
            <ac:spMk id="3077" creationId="{5044A833-3CB8-4552-A052-790AA88BE4E9}"/>
          </ac:spMkLst>
        </pc:spChg>
      </pc:sldChg>
      <pc:sldChg chg="modSp mod">
        <pc:chgData name="Pavel Masopust" userId="22bed1e6fdd9d429" providerId="LiveId" clId="{7542479B-91BC-4F92-A206-8C8858639332}" dt="2022-12-22T10:58:24.936" v="231"/>
        <pc:sldMkLst>
          <pc:docMk/>
          <pc:sldMk cId="797285816" sldId="376"/>
        </pc:sldMkLst>
        <pc:spChg chg="mod">
          <ac:chgData name="Pavel Masopust" userId="22bed1e6fdd9d429" providerId="LiveId" clId="{7542479B-91BC-4F92-A206-8C8858639332}" dt="2022-12-22T10:44:11.330" v="11" actId="20577"/>
          <ac:spMkLst>
            <pc:docMk/>
            <pc:sldMk cId="797285816" sldId="376"/>
            <ac:spMk id="2" creationId="{F15944BE-8B6D-17CA-ECC5-BE2A8316B785}"/>
          </ac:spMkLst>
        </pc:spChg>
        <pc:spChg chg="mod">
          <ac:chgData name="Pavel Masopust" userId="22bed1e6fdd9d429" providerId="LiveId" clId="{7542479B-91BC-4F92-A206-8C8858639332}" dt="2022-12-22T10:58:24.936" v="231"/>
          <ac:spMkLst>
            <pc:docMk/>
            <pc:sldMk cId="797285816" sldId="376"/>
            <ac:spMk id="3" creationId="{2DE7C50C-AFE0-DAD8-BA8F-A92ADC812CD4}"/>
          </ac:spMkLst>
        </pc:spChg>
      </pc:sldChg>
    </pc:docChg>
  </pc:docChgLst>
  <pc:docChgLst>
    <pc:chgData name="Pavel Masopust" userId="22bed1e6fdd9d429" providerId="LiveId" clId="{AE43213A-15DC-4954-B4CF-4F4BEEB7813D}"/>
    <pc:docChg chg="modSld">
      <pc:chgData name="Pavel Masopust" userId="22bed1e6fdd9d429" providerId="LiveId" clId="{AE43213A-15DC-4954-B4CF-4F4BEEB7813D}" dt="2021-09-01T13:14:06.114" v="4" actId="20577"/>
      <pc:docMkLst>
        <pc:docMk/>
      </pc:docMkLst>
      <pc:sldChg chg="modSp mod">
        <pc:chgData name="Pavel Masopust" userId="22bed1e6fdd9d429" providerId="LiveId" clId="{AE43213A-15DC-4954-B4CF-4F4BEEB7813D}" dt="2021-09-01T13:14:06.114" v="4" actId="20577"/>
        <pc:sldMkLst>
          <pc:docMk/>
          <pc:sldMk cId="0" sldId="280"/>
        </pc:sldMkLst>
        <pc:spChg chg="mod">
          <ac:chgData name="Pavel Masopust" userId="22bed1e6fdd9d429" providerId="LiveId" clId="{AE43213A-15DC-4954-B4CF-4F4BEEB7813D}" dt="2021-09-01T13:14:06.114" v="4" actId="20577"/>
          <ac:spMkLst>
            <pc:docMk/>
            <pc:sldMk cId="0" sldId="280"/>
            <ac:spMk id="3077" creationId="{5044A833-3CB8-4552-A052-790AA88BE4E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A83E-DA1B-436C-8600-10C51F92F820}" type="datetimeFigureOut">
              <a:rPr lang="cs-CZ" smtClean="0"/>
              <a:t>24.01.2023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227B-C453-4E59-A1C5-9EC1CEB532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1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0830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97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135C7A4-829D-4F19-99F3-96E21E856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F1712FE-18DB-4E17-9385-2904C011D9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89A381-689A-40E4-9B14-A842D2956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51FA2F7-E332-4C95-A87F-1D0BAA183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90CD3DC5-14B1-48AD-8503-E3AFA94D4C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5D85B46-B3DD-42A7-A069-E7E8DC96FE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12EA724-30A9-4957-8745-FDCE39F314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C47783A-7554-46A3-A6E4-5445FB6F77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872BAC0-0C99-4C71-8EFD-3C8BF9AAE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CE3743F-51AD-4B3E-999C-372329DF3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2B08347B-7E76-4B57-8DCB-9585E21DCF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9FD4E5A-EB0C-4FE7-AC3B-8661FBA27C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6026B83-FB71-4FD9-8AFA-1BAD02ED15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34E95F79-F2C6-4CEC-BFC1-051523F99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D662287-0349-4119-8214-6AD1E02A5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5C2E7112-FB78-439B-A6CD-47FF7D463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62F6F3B-8323-47F1-AC33-FA7237A3F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B323-C8DB-48E4-BA6D-6F11FE5C47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95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6CC654-0648-4181-8F8B-BA0144D10A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06DDA8-5BC0-4806-AAF9-69E9545705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93628-A44A-4A1F-BF27-B22C103E2E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CEEC2BA-B894-4018-9063-D05955FF91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20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E4736BC-4CD5-4AB2-B2BF-B0764F09CF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BE9118-2B8A-485A-9E1C-31B90CF9DA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A4BF5-1341-406A-A7A4-CB27413AC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10568E7-E1EF-474D-81AF-FE7E64DE84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55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A64968-8AA4-4D79-8BE9-9BF7067157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FEE8AD-C2DA-447B-9B5A-7022D75F1A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D5709-AE76-40FE-9BDE-5BF71E285B2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D6E966C-7BF2-4EAA-BB83-EA93FCD5F3F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866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9334527-C1EA-426F-A103-24F62AEB08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528A130-4DA6-4FE0-92EE-09A8814F6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C8437-8F6E-4223-9415-7DC9FDBFC8C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86335C1-1715-45C7-B7A6-5C1285316B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9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F0B27-3742-4161-B4AA-77C1E74442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EE98D-2A59-4D32-9E27-C4A516297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92520-34B1-461C-A398-82D761A5005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18E2724-3BB7-4AF5-8354-FFC0BA23BA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21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65A358D-966F-4FB7-BFF3-3F5218A68B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AC16F-7B1D-49B8-AFA8-C484954F7E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A02D6-109C-4F92-8807-4EFCDACD0F4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EC10669-11C8-4B0F-82D8-3E04E06DE1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556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3C1BFA-9E26-47C4-98C1-65E9102295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89C25C-6A3C-4A63-A5A8-8463C62060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30C6-C6A8-46CE-8433-1E98DD1122C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2FF121C-4CCC-4312-AC98-1F469AD910A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56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8DDA911-C5DD-47B3-9E6D-443C3EE60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6AA0D0-0466-4A39-80AE-90F3D28C4D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8E62A-8ACA-478B-B167-4E859F4CEC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D2FDD6D-18E7-44AB-91DA-CA83846B32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722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F0686E-D9FA-4E9A-9AA3-80D3610324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B56756-2DB0-4509-8536-FA769D2E06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E80D7-D854-4896-9A44-D60BD19B19A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92E105B-542C-41B5-A25F-049A244F8CF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7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3B84A5-6792-49FC-8294-DD57375519B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A01FDE-A310-49DA-BB03-7460F54AB8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12864-A88F-4CCA-B784-D3840F00F05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BE3ADEC-17C8-4B9C-A266-CE19DC1693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074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61B4723-B7AA-4AEA-8EFB-3F2F964C5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A2176E-6C2F-4852-9209-060528A70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98D3CCFA-C4DE-4D56-B6B6-EE40EC45DE94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F851480-193A-43B4-8FF7-E3285CFE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3E2480D6-D7C3-4EE7-8C35-86C5DADBB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93DAB62-CE8B-4F76-83E1-F1FB70F9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7F6E54E1-6996-444C-83A7-E7B3B52EC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38E66342-4D0B-4F35-902C-94085B67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56352FFA-E8B2-4F8A-AC50-E737CFCC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48C759DF-739B-41A5-A2A2-9FE6FB02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192D3945-96E6-479C-83B1-042E2E7E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53E53EB5-7BD9-4270-B3C4-0388328D6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CFEE3C77-D710-4B27-913C-AC347C540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C821D9CC-719D-40F4-957E-8E4B3FD5F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133664A-FF2E-4B69-B4CD-6E4565BED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64528" name="Rectangle 16">
            <a:extLst>
              <a:ext uri="{FF2B5EF4-FFF2-40B4-BE49-F238E27FC236}">
                <a16:creationId xmlns:a16="http://schemas.microsoft.com/office/drawing/2014/main" id="{A977AEEB-0F03-4F1C-A6B6-BB94D9CDB0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d.muni.cz/weduresearch/publikace/0011.pdf" TargetMode="External"/><Relationship Id="rId2" Type="http://schemas.openxmlformats.org/officeDocument/2006/relationships/hyperlink" Target="https://www.akreditacnikomise.cz/attachments/article/279/didaktika_obecna_a_oborova_Janik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muni.cz/pedor/article/view/11956" TargetMode="External"/><Relationship Id="rId2" Type="http://schemas.openxmlformats.org/officeDocument/2006/relationships/hyperlink" Target="https://didaktika.zcu.cz/cz/index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s://ojs.cuni.cz/pedagogika/issue/view/16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muni.cz/pedor/article/view/3709/pdf_stech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csicr.cz/Prave-menu/Mezinarodni-setreni/PIS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s://www.csicr.cz/Prave-menu/Mezinarodni-setreni/TIMS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muni.cz/pedor/article/view/11956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muni.cz/pedor/article/view/11956" TargetMode="External"/><Relationship Id="rId2" Type="http://schemas.openxmlformats.org/officeDocument/2006/relationships/hyperlink" Target="https://www.csicr.cz/cz/Dokumenty/Publikace-a-ostatni-vystupy/Uvolnene-ulohy-z-TIMSS-201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4" y="1196752"/>
            <a:ext cx="914400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Didaktická transformace obsahu, kritická a dynamická místa kurikula, mezinárodní srovnávací šetření (PISA, TIMSS)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u="sng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BE27D-1F97-0102-B5EE-30F76FCEF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1063"/>
            <a:ext cx="8877300" cy="4572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1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 dirty="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484784"/>
            <a:ext cx="9144000" cy="603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Didaktická transformace obsahu, kritická a dynamická místa kurikula, mezinárodní srovnávací šetření (PISA, TIMSS)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Plzeň</a:t>
            </a:r>
            <a:r>
              <a:rPr lang="en-US" altLang="cs-CZ" sz="2400" b="1" dirty="0"/>
              <a:t>, jaro</a:t>
            </a:r>
            <a:r>
              <a:rPr lang="en-GB" altLang="cs-CZ" sz="2400" b="1" dirty="0"/>
              <a:t> </a:t>
            </a:r>
            <a:r>
              <a:rPr lang="en-US" altLang="cs-CZ" sz="2400" b="1" dirty="0"/>
              <a:t>20</a:t>
            </a:r>
            <a:r>
              <a:rPr lang="cs-CZ" altLang="cs-CZ" sz="2400" b="1" dirty="0"/>
              <a:t>2</a:t>
            </a:r>
            <a:r>
              <a:rPr lang="en-US" altLang="cs-CZ" sz="2400" b="1" dirty="0"/>
              <a:t>1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cs-CZ" sz="2400" b="1" u="sng" dirty="0"/>
              <a:t>Oddělení fyziky, katedra matematiky, fyziky a technické výchovy</a:t>
            </a:r>
            <a:r>
              <a:rPr lang="cs-CZ" altLang="cs-CZ" sz="2400" b="1" u="sng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</a:rPr>
              <a:t>Fakulta pedagogická, Západočeská univerzita v Plzni,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u="sng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</p:spTree>
    <p:extLst>
      <p:ext uri="{BB962C8B-B14F-4D97-AF65-F5344CB8AC3E}">
        <p14:creationId xmlns:p14="http://schemas.microsoft.com/office/powerpoint/2010/main" val="219628847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SHRNUTÍ Z MINULÉ PŘEDNÁŠKY</a:t>
            </a: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18" y="1099576"/>
            <a:ext cx="9144000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Řešena problematiku konceptů a prekonceptů, jejich vzájemného vztahu. Důraz na učební úlohu. Připomenuta metodika 3A a model HSV (vazba na náslechová praxe), popsány základní konstruktivistické metody ve výuce fyziky. </a:t>
            </a:r>
            <a:r>
              <a:rPr lang="cs-CZ" altLang="cs-CZ" sz="2400" u="sng" dirty="0"/>
              <a:t>Otázky: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1200" dirty="0"/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Jak konstruovat učební úlohy, jak provazovat ontodidaktický (hledisko oboru) a psychodidaktický (hledisko žáka) přístup? → oblast </a:t>
            </a:r>
            <a:r>
              <a:rPr lang="cs-CZ" altLang="cs-CZ" sz="2400" i="1" dirty="0"/>
              <a:t>mentálních schémat </a:t>
            </a:r>
            <a:r>
              <a:rPr lang="cs-CZ" altLang="cs-CZ" sz="2400" dirty="0"/>
              <a:t>a </a:t>
            </a:r>
            <a:r>
              <a:rPr lang="cs-CZ" altLang="cs-CZ" sz="2400" i="1" dirty="0"/>
              <a:t>sématicko-logických sítí</a:t>
            </a:r>
            <a:r>
              <a:rPr lang="cs-CZ" altLang="cs-CZ" sz="2400" dirty="0"/>
              <a:t>.  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 Z praktického hlediska: kde nacházet standardizované učební úlohy vhodné k zjišťování konceptuálního porozumění? → konceptuální testy, </a:t>
            </a:r>
            <a:r>
              <a:rPr lang="cs-CZ" altLang="cs-CZ" sz="2400" i="1" dirty="0"/>
              <a:t>mezinárodní a národní srovnávací šetření</a:t>
            </a:r>
            <a:r>
              <a:rPr lang="cs-CZ" altLang="cs-CZ" sz="2400" dirty="0"/>
              <a:t>. </a:t>
            </a:r>
          </a:p>
          <a:p>
            <a:pPr marL="457200" indent="-457200" eaLnBrk="1" hangingPunct="1">
              <a:buClr>
                <a:schemeClr val="tx1"/>
              </a:buClr>
              <a:buSzTx/>
              <a:buAutoNum type="arabicParenR"/>
            </a:pPr>
            <a:r>
              <a:rPr lang="cs-CZ" altLang="cs-CZ" sz="2400" dirty="0"/>
              <a:t>Jak pracovat s obsahy oboru a přetvářet je pedagogicky? → </a:t>
            </a:r>
            <a:r>
              <a:rPr lang="cs-CZ" altLang="cs-CZ" sz="2400" i="1" dirty="0"/>
              <a:t>didaktická transformace obsahu</a:t>
            </a:r>
            <a:r>
              <a:rPr lang="cs-CZ" altLang="cs-CZ" sz="2400" dirty="0"/>
              <a:t>, kde je to nejsložitější? → </a:t>
            </a:r>
            <a:r>
              <a:rPr lang="cs-CZ" altLang="cs-CZ" sz="2400" i="1" dirty="0"/>
              <a:t>kritická místa kurikula (klíčová místa, dynamická místa). </a:t>
            </a:r>
            <a:r>
              <a:rPr lang="cs-CZ" altLang="cs-CZ" sz="2400" dirty="0"/>
              <a:t>  </a:t>
            </a:r>
            <a:endParaRPr lang="cs-CZ" altLang="cs-CZ" sz="2400" i="1" dirty="0"/>
          </a:p>
        </p:txBody>
      </p:sp>
      <p:sp>
        <p:nvSpPr>
          <p:cNvPr id="4100" name="Rectangle 19">
            <a:extLst>
              <a:ext uri="{FF2B5EF4-FFF2-40B4-BE49-F238E27FC236}">
                <a16:creationId xmlns:a16="http://schemas.microsoft.com/office/drawing/2014/main" id="{DD7398BE-3F4E-487D-8D6F-139CC970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cs-CZ" sz="1600" baseline="-25000" dirty="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352412" y="620688"/>
            <a:ext cx="8496300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DIDAKTICKÁ TRANSFORMACE OBSAHU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268413"/>
            <a:ext cx="8999537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Fundamentální pojem celé didaktiky. Laicky: </a:t>
            </a:r>
            <a:r>
              <a:rPr lang="cs-CZ" altLang="cs-CZ" sz="2400" i="1" dirty="0"/>
              <a:t>Jak to vysvětlit, aby to děti měli šanci pochopit a přitom to bylo obsahově korektní?</a:t>
            </a:r>
            <a:r>
              <a:rPr lang="cs-CZ" altLang="cs-CZ" sz="2400" dirty="0"/>
              <a:t> Tj. přeměna vybraných oborových obsahů do učiva tak, aby uzpůsobeno dispozicím žáků (Janík, 2010 - </a:t>
            </a:r>
            <a:r>
              <a:rPr lang="cs-CZ" altLang="cs-CZ" sz="2400" dirty="0">
                <a:hlinkClick r:id="rId2"/>
              </a:rPr>
              <a:t>https://www.akreditacnikomise.cz/attachments/article/279/didaktika_obecna_a_oborova_Janik.pdf</a:t>
            </a:r>
            <a:r>
              <a:rPr lang="cs-CZ" altLang="cs-CZ" sz="2400" dirty="0"/>
              <a:t> 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Související pojmy: </a:t>
            </a:r>
            <a:r>
              <a:rPr lang="cs-CZ" altLang="cs-CZ" sz="2400" i="1" dirty="0"/>
              <a:t>didaktické zjednodušení </a:t>
            </a:r>
            <a:r>
              <a:rPr lang="cs-CZ" altLang="cs-CZ" sz="2400" dirty="0"/>
              <a:t>(</a:t>
            </a:r>
            <a:r>
              <a:rPr lang="cs-CZ" altLang="cs-CZ" sz="2400" i="1" dirty="0"/>
              <a:t>Vereinfachung</a:t>
            </a:r>
            <a:r>
              <a:rPr lang="cs-CZ" altLang="cs-CZ" sz="2400" dirty="0"/>
              <a:t>), </a:t>
            </a:r>
            <a:r>
              <a:rPr lang="cs-CZ" altLang="cs-CZ" sz="2400" i="1" dirty="0"/>
              <a:t>didaktická rekonstrukce </a:t>
            </a:r>
            <a:r>
              <a:rPr lang="cs-CZ" altLang="cs-CZ" sz="2400" dirty="0"/>
              <a:t>(</a:t>
            </a:r>
            <a:r>
              <a:rPr lang="cs-CZ" altLang="cs-CZ" sz="2400" i="1" dirty="0"/>
              <a:t>Rekonstruktion</a:t>
            </a:r>
            <a:r>
              <a:rPr lang="cs-CZ" altLang="cs-CZ" sz="2400" dirty="0"/>
              <a:t>), </a:t>
            </a:r>
            <a:r>
              <a:rPr lang="cs-CZ" altLang="cs-CZ" sz="2400" i="1" dirty="0"/>
              <a:t>didaktická redukce </a:t>
            </a:r>
            <a:r>
              <a:rPr lang="cs-CZ" altLang="cs-CZ" sz="2400" dirty="0"/>
              <a:t>(</a:t>
            </a:r>
            <a:r>
              <a:rPr lang="cs-CZ" altLang="cs-CZ" sz="2400" i="1" dirty="0"/>
              <a:t>Reduktion</a:t>
            </a:r>
            <a:r>
              <a:rPr lang="cs-CZ" altLang="cs-CZ" sz="2400" dirty="0"/>
              <a:t> – střet exemplárního a komplexního přístupu k</a:t>
            </a:r>
            <a:r>
              <a:rPr lang="cs-CZ" sz="2400" dirty="0"/>
              <a:t> </a:t>
            </a:r>
            <a:r>
              <a:rPr lang="cs-CZ" altLang="cs-CZ" sz="2400" dirty="0"/>
              <a:t>výuce), </a:t>
            </a:r>
            <a:r>
              <a:rPr lang="cs-CZ" altLang="cs-CZ" sz="2400" i="1" dirty="0"/>
              <a:t>didaktická transpozice</a:t>
            </a:r>
            <a:r>
              <a:rPr lang="cs-CZ" altLang="cs-CZ" sz="2400" dirty="0"/>
              <a:t> (Chevallard – Francie, především v M), </a:t>
            </a:r>
            <a:r>
              <a:rPr lang="cs-CZ" altLang="cs-CZ" sz="2400" i="1" dirty="0"/>
              <a:t>pedagogical content knowledge </a:t>
            </a:r>
            <a:r>
              <a:rPr lang="cs-CZ" altLang="cs-CZ" sz="2400" dirty="0"/>
              <a:t>(anglosaský svět).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Detailní přehled v práci Knechta na </a:t>
            </a:r>
            <a:r>
              <a:rPr lang="cs-CZ" altLang="cs-CZ" sz="2400" dirty="0">
                <a:hlinkClick r:id="rId3"/>
              </a:rPr>
              <a:t>http://www.ped.muni.cz/weduresearch/publikace/0011.pdf</a:t>
            </a:r>
            <a:endParaRPr lang="cs-CZ" altLang="cs-CZ" sz="2400" dirty="0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3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95191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FÁZE DIDAKTICKÉ TRANSFORMACE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4581128"/>
            <a:ext cx="8496944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Ontodidaktická</a:t>
            </a:r>
            <a:r>
              <a:rPr lang="cs-CZ" altLang="cs-CZ" sz="2400" dirty="0"/>
              <a:t>, </a:t>
            </a:r>
            <a:r>
              <a:rPr lang="cs-CZ" altLang="cs-CZ" sz="2400" i="1" dirty="0"/>
              <a:t>psychodidaktická </a:t>
            </a:r>
            <a:r>
              <a:rPr lang="cs-CZ" altLang="cs-CZ" sz="2400" dirty="0"/>
              <a:t>a </a:t>
            </a:r>
            <a:r>
              <a:rPr lang="cs-CZ" altLang="cs-CZ" sz="2400" i="1" dirty="0"/>
              <a:t>kognitivní </a:t>
            </a:r>
            <a:r>
              <a:rPr lang="cs-CZ" altLang="cs-CZ" sz="2400" dirty="0"/>
              <a:t>transformace. U první výsledkem kurikulum, u dalších výsledek hůře uchopitelný (psychodidakt. – příprava na hodinu, kognitivní – např. pojmové mapy. Detaily v knize Janíka, Maňáka a Knechta (2009) – Cíle a obsahy školního vzdělávání (dostupné online). 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4</a:t>
            </a:r>
            <a:endParaRPr lang="en-US" altLang="cs-CZ" sz="1600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92" y="1120775"/>
            <a:ext cx="748665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387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MODEL DIDAKTICKÉ REKONSTRUKCE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4963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Slabina uvedeného modelu: jednosměrnost, chybějící zpětná vazba zprostředkovaná pedagog. výzkumem.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Možné řešení: </a:t>
            </a:r>
            <a:r>
              <a:rPr lang="cs-CZ" altLang="cs-CZ" sz="2400" b="1" dirty="0"/>
              <a:t>didaktická rekonstrukce učiva </a:t>
            </a:r>
            <a:r>
              <a:rPr lang="cs-CZ" altLang="cs-CZ" sz="2400" dirty="0"/>
              <a:t>(Katmann, 1997), důraz na 1) výzkum žáka (konceptuální změna), 2) sledování vývoje oboru a 3) výzkum didakt. struktury učiva.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Model (Knecht, 2009):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i="1" dirty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5</a:t>
            </a:r>
            <a:endParaRPr lang="en-US" altLang="cs-CZ" sz="1600" baseline="-25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317" y="3645024"/>
            <a:ext cx="4644608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88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835228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KRITICKÁ A KLÍČOVÁ MÍSTA KURIKULA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675688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Na model didaktické rekonstrukce navazují přirozeně konstrukty </a:t>
            </a:r>
            <a:r>
              <a:rPr lang="cs-CZ" altLang="cs-CZ" sz="2400" b="1" dirty="0"/>
              <a:t>kritická, klíčová a dynamická </a:t>
            </a:r>
            <a:r>
              <a:rPr lang="cs-CZ" altLang="cs-CZ" sz="2400" dirty="0"/>
              <a:t>místa kurikula (rozpracováno v případě Fy, Ch, Bi a Ge v projektu FPE ZČU (2017-2019), viz </a:t>
            </a:r>
            <a:r>
              <a:rPr lang="cs-CZ" altLang="cs-CZ" sz="2400" dirty="0">
                <a:hlinkClick r:id="rId2"/>
              </a:rPr>
              <a:t>https://didaktika.zcu.cz/cz/index.html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Kritické místo – zdroj v problémech žáků s koncepty oborů, mohou být i v nízko postavených aplikačních problémech (viz hierarchizace konceptů v min. přednášce). Např. v 6. a</a:t>
            </a:r>
            <a:r>
              <a:rPr lang="cs-CZ" sz="2400" dirty="0"/>
              <a:t> </a:t>
            </a:r>
            <a:r>
              <a:rPr lang="cs-CZ" altLang="cs-CZ" sz="2400" dirty="0"/>
              <a:t>7. ro. ZŠ: </a:t>
            </a:r>
            <a:r>
              <a:rPr lang="cs-CZ" altLang="cs-CZ" sz="2400" b="1" dirty="0"/>
              <a:t>hustota, elektromagnet, mag. indukč. čáry, Archimedův zákon, Pascalův zákon, čočky </a:t>
            </a:r>
            <a:r>
              <a:rPr lang="cs-CZ" altLang="cs-CZ" sz="2400" dirty="0"/>
              <a:t>(viz Kohout et al., 2019 - </a:t>
            </a:r>
            <a:r>
              <a:rPr lang="cs-CZ" altLang="cs-CZ" sz="2400" dirty="0">
                <a:hlinkClick r:id="rId3"/>
              </a:rPr>
              <a:t>https://journals.muni.cz/pedor/article/view/11956</a:t>
            </a:r>
            <a:r>
              <a:rPr lang="cs-CZ" altLang="cs-CZ" sz="2400" dirty="0"/>
              <a:t>)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Klíčové místo – uzlový bod ve struktuře konceptů, význam při spirálovém pojetí kurikula. Typicky vysoce postavené substantivní a organizační koncepty.     </a:t>
            </a:r>
            <a:endParaRPr lang="cs-CZ" altLang="cs-CZ" sz="2400" i="1" dirty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6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794205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835228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DYNAMICKÁ MÍSTA KURIKULA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26652" y="1097538"/>
            <a:ext cx="4842668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Výrazně se rozvíjející oblasti oboru, kde je zároveň možná transformace obsahu do školské praxe (např. ve vazbě na krit. místa). 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Nutno stanovit dyn. místa oborů a legitimizovat je pro využití ve škole (daná kritéria).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Řešení dyn. míst oborů - prostor pro spolupráci didaktiků, učitelů a science center (viz Kuberská et al., 2020,  </a:t>
            </a:r>
            <a:r>
              <a:rPr lang="cs-CZ" altLang="cs-CZ" sz="2400" dirty="0">
                <a:hlinkClick r:id="rId2"/>
              </a:rPr>
              <a:t>https://ojs.cuni.cz/pedagogika/issue/view/167</a:t>
            </a:r>
            <a:r>
              <a:rPr lang="cs-CZ" altLang="cs-CZ" sz="2400" dirty="0"/>
              <a:t>).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i="1" dirty="0"/>
          </a:p>
        </p:txBody>
      </p:sp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7</a:t>
            </a:r>
            <a:endParaRPr lang="en-US" altLang="cs-CZ" sz="1600" baseline="-25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75" y="1196752"/>
            <a:ext cx="4281339" cy="290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74" y="4221088"/>
            <a:ext cx="442643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09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MEZINÁRODNÍ SROVNÁVACÍ ŠETŘENÍ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4963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Cca od 90. let 20. století rostoucí důraz na národní a</a:t>
            </a:r>
            <a:r>
              <a:rPr lang="cs-CZ" sz="2400" dirty="0"/>
              <a:t> </a:t>
            </a:r>
            <a:r>
              <a:rPr lang="cs-CZ" altLang="cs-CZ" sz="2400" dirty="0"/>
              <a:t>mezinárodní komparaci výsledků vzdělávání → vznik mezinárodních srovnávacích šetření.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 fyziku relevantní: </a:t>
            </a:r>
            <a:r>
              <a:rPr lang="cs-CZ" altLang="cs-CZ" sz="2400" b="1" dirty="0"/>
              <a:t>PISA</a:t>
            </a:r>
            <a:r>
              <a:rPr lang="cs-CZ" altLang="cs-CZ" sz="2400" dirty="0"/>
              <a:t> – </a:t>
            </a:r>
            <a:r>
              <a:rPr lang="cs-CZ" altLang="cs-CZ" sz="2400" i="1" dirty="0"/>
              <a:t>Programme for International Student Assessment </a:t>
            </a:r>
            <a:r>
              <a:rPr lang="cs-CZ" altLang="cs-CZ" sz="2400" dirty="0"/>
              <a:t>(od 2000) a </a:t>
            </a:r>
            <a:r>
              <a:rPr lang="cs-CZ" altLang="cs-CZ" sz="2400" b="1" dirty="0"/>
              <a:t>TIMSS</a:t>
            </a:r>
            <a:r>
              <a:rPr lang="cs-CZ" altLang="cs-CZ" sz="2400" dirty="0"/>
              <a:t> (</a:t>
            </a:r>
            <a:r>
              <a:rPr lang="cs-CZ" altLang="cs-CZ" sz="2400" i="1" dirty="0"/>
              <a:t>Trends in International Mathematics and Science Study</a:t>
            </a:r>
            <a:r>
              <a:rPr lang="cs-CZ" altLang="cs-CZ" sz="2400" dirty="0"/>
              <a:t>).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Přínos:</a:t>
            </a:r>
            <a:r>
              <a:rPr lang="cs-CZ" altLang="cs-CZ" sz="2400" dirty="0"/>
              <a:t> cenné pro komparativní pedagogiku a školskou politiku, zajímavé a mezinárodně ověřené učební úlohy (význam pro praxi).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Negativa: </a:t>
            </a:r>
            <a:r>
              <a:rPr lang="cs-CZ" altLang="cs-CZ" sz="2400" dirty="0"/>
              <a:t>předmětem kritiky, viz např. Štěch (2015) na </a:t>
            </a:r>
            <a:r>
              <a:rPr lang="cs-CZ" altLang="cs-CZ" sz="2400" dirty="0">
                <a:hlinkClick r:id="rId2"/>
              </a:rPr>
              <a:t>https://journals.muni.cz/pedor/article/view/3709/pdf_stech</a:t>
            </a:r>
            <a:r>
              <a:rPr lang="cs-CZ" altLang="cs-CZ" sz="2400" dirty="0"/>
              <a:t> a odkazy tam - „</a:t>
            </a:r>
            <a:r>
              <a:rPr lang="cs-CZ" altLang="cs-CZ" sz="2400" i="1" dirty="0"/>
              <a:t>vytváří iluzorní příklady excelence</a:t>
            </a:r>
            <a:r>
              <a:rPr lang="cs-CZ" altLang="cs-CZ" sz="2400" dirty="0"/>
              <a:t>“, „</a:t>
            </a:r>
            <a:r>
              <a:rPr lang="cs-CZ" altLang="cs-CZ" sz="2400" i="1" dirty="0"/>
              <a:t>glorifikuje autoritářské přístupy</a:t>
            </a:r>
            <a:r>
              <a:rPr lang="cs-CZ" altLang="cs-CZ" sz="2400" dirty="0"/>
              <a:t>“, „</a:t>
            </a:r>
            <a:r>
              <a:rPr lang="cs-CZ" altLang="cs-CZ" sz="2400" i="1" dirty="0"/>
              <a:t>zdroj mnoha mýtů</a:t>
            </a:r>
            <a:r>
              <a:rPr lang="cs-CZ" altLang="cs-CZ" sz="2400" dirty="0"/>
              <a:t>“ (Finsko apod.), ospravedlnění „</a:t>
            </a:r>
            <a:r>
              <a:rPr lang="cs-CZ" altLang="cs-CZ" sz="2400" i="1" dirty="0"/>
              <a:t>hurá reforem</a:t>
            </a:r>
            <a:r>
              <a:rPr lang="cs-CZ" altLang="cs-CZ" sz="2400" dirty="0"/>
              <a:t>“ apod.   </a:t>
            </a:r>
          </a:p>
        </p:txBody>
      </p:sp>
      <p:sp>
        <p:nvSpPr>
          <p:cNvPr id="81939" name="Rectangle 19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8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845912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PISA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5256168" cy="4537075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Každé 3 roky v 9. třídách, pokaždé důraz na jednu oblast gramotnosti (M, jazyk, přír. vědy). Výstupem souhrnné skóry pro danou zemi (pro politiky a média) a obrovské množství cenných sekundárních dat. U nás realizuje ČŠI, viz </a:t>
            </a:r>
            <a:r>
              <a:rPr lang="cs-CZ" altLang="cs-CZ" sz="2400" dirty="0">
                <a:hlinkClick r:id="rId2"/>
              </a:rPr>
              <a:t>https://www.csicr.cz/Prave-menu/Mezinarodni-setreni/PISA</a:t>
            </a:r>
            <a:r>
              <a:rPr lang="cs-CZ" altLang="cs-CZ" sz="2400" dirty="0"/>
              <a:t>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Důraz na tzv. úlohy o přírodních vědách, tj. multioborové otázky na vědecké myšlení, nikoliv oborově specifické koncepty či znalosti.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Inspirace pro národní šetření ČŠI.   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9</a:t>
            </a:r>
            <a:endParaRPr lang="en-US" altLang="cs-CZ" sz="1600" baseline="-25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168" y="1412776"/>
            <a:ext cx="3860121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458" y="4005064"/>
            <a:ext cx="3961461" cy="1367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délník 1"/>
          <p:cNvSpPr/>
          <p:nvPr/>
        </p:nvSpPr>
        <p:spPr>
          <a:xfrm>
            <a:off x="5580112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/>
              <a:t>Které z území A-D má nejvyšší</a:t>
            </a:r>
          </a:p>
          <a:p>
            <a:r>
              <a:rPr lang="cs-CZ" dirty="0"/>
              <a:t>druhovou rozmanitost rostlin?</a:t>
            </a:r>
          </a:p>
        </p:txBody>
      </p:sp>
    </p:spTree>
    <p:extLst>
      <p:ext uri="{BB962C8B-B14F-4D97-AF65-F5344CB8AC3E}">
        <p14:creationId xmlns:p14="http://schemas.microsoft.com/office/powerpoint/2010/main" val="282409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TIMSS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9"/>
            <a:ext cx="8604448" cy="3599606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Každé 4 roky v 4. a 8. roč. (ČR obvykle jen 4., 8. roč. jen v</a:t>
            </a:r>
            <a:r>
              <a:rPr lang="cs-CZ" sz="2400" dirty="0"/>
              <a:t> </a:t>
            </a:r>
            <a:r>
              <a:rPr lang="cs-CZ" altLang="cs-CZ" sz="2400" dirty="0"/>
              <a:t>letech 1995, 2003 a 2007), skóry pro M a přír. vědy (členěno na obory) Opět realizace ČŠI, viz </a:t>
            </a:r>
            <a:r>
              <a:rPr lang="cs-CZ" altLang="cs-CZ" sz="2400" dirty="0">
                <a:hlinkClick r:id="rId2"/>
              </a:rPr>
              <a:t>https://www.csicr.cz/Prave-menu/Mezinarodni-setreni/TIMSS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Důraz na oborově specifické (často konceptuální) úlohy → vhodné pro ob. specif. výzkumy (např. určení krit. míst).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Řada doplňkových údajů, cenné sekundární analýzy. 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748465" y="6426200"/>
            <a:ext cx="39553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10</a:t>
            </a:r>
            <a:endParaRPr lang="en-US" altLang="cs-CZ" sz="1600" baseline="-25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27526"/>
            <a:ext cx="5760640" cy="253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798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251520" y="549275"/>
            <a:ext cx="8658709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S-L STRUKTURY a MENTÁLNÍ SCHÉMATA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59993"/>
            <a:ext cx="8964488" cy="4852254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TIMSS i PISA zahrnuje většinou tzv. </a:t>
            </a:r>
            <a:r>
              <a:rPr lang="cs-CZ" altLang="cs-CZ" sz="2400" i="1" dirty="0"/>
              <a:t>multiple-choice</a:t>
            </a:r>
            <a:r>
              <a:rPr lang="cs-CZ" altLang="cs-CZ" sz="2400" dirty="0"/>
              <a:t> učební úlohy (výběr jedné z několika možností).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Kvalita těchto úloh silně závisí na volbě </a:t>
            </a:r>
            <a:r>
              <a:rPr lang="cs-CZ" altLang="cs-CZ" sz="2400" i="1" dirty="0"/>
              <a:t>distraktorů </a:t>
            </a:r>
            <a:r>
              <a:rPr lang="cs-CZ" altLang="cs-CZ" sz="2400" dirty="0"/>
              <a:t>(„odfláknuté“ distraktory → nekvalitní úloha).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Když se didaktik</a:t>
            </a:r>
            <a:r>
              <a:rPr lang="en-GB" altLang="cs-CZ" sz="2400" dirty="0"/>
              <a:t>/</a:t>
            </a:r>
            <a:r>
              <a:rPr lang="cs-CZ" altLang="cs-CZ" sz="2400" dirty="0"/>
              <a:t>zkušený</a:t>
            </a:r>
            <a:r>
              <a:rPr lang="en-GB" altLang="cs-CZ" sz="2400" dirty="0"/>
              <a:t> u</a:t>
            </a:r>
            <a:r>
              <a:rPr lang="cs-CZ" altLang="cs-CZ" sz="2400" dirty="0"/>
              <a:t>č</a:t>
            </a:r>
            <a:r>
              <a:rPr lang="en-GB" altLang="cs-CZ" sz="2400" dirty="0"/>
              <a:t>itel</a:t>
            </a:r>
            <a:r>
              <a:rPr lang="cs-CZ" altLang="cs-CZ" sz="2400" dirty="0"/>
              <a:t> seznámí s kvalitní úlohou od někoho jiného, obvykle chápe volbu distraktorů. Proč??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Sémanticko-logická (S-L) koherence oboru</a:t>
            </a:r>
            <a:r>
              <a:rPr lang="cs-CZ" altLang="cs-CZ" sz="2400" dirty="0"/>
              <a:t>: </a:t>
            </a:r>
            <a:r>
              <a:rPr lang="cs-CZ" sz="2400" dirty="0"/>
              <a:t>Každou variantu řešení (správnou i nesprávnou) lze hodnotit na základě S-L struktury a reprezentovat ji v podobě </a:t>
            </a:r>
            <a:r>
              <a:rPr lang="cs-CZ" sz="2400" b="1" dirty="0"/>
              <a:t>S-L sítě </a:t>
            </a:r>
            <a:r>
              <a:rPr lang="cs-CZ" sz="2400" dirty="0"/>
              <a:t>(ontodidaktika).</a:t>
            </a:r>
            <a:endParaRPr lang="cs-CZ" alt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sz="2400" i="1" dirty="0"/>
              <a:t>Mentální schéma </a:t>
            </a:r>
            <a:r>
              <a:rPr lang="cs-CZ" sz="2400" dirty="0"/>
              <a:t>(psychodidaktika) - subjektivní protějšek uchopení S-L struktury (viz vztah subjektivního k intersubjektivnímu, resp. prekonceptu ke konceptu).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sz="2400" dirty="0"/>
              <a:t>Výzva pro didaktiku – </a:t>
            </a:r>
            <a:r>
              <a:rPr lang="cs-CZ" sz="2400" i="1" dirty="0"/>
              <a:t>vliv charakteristik výuky na kvalitu mentálních schémat </a:t>
            </a:r>
            <a:r>
              <a:rPr lang="cs-CZ" sz="2400" dirty="0"/>
              <a:t>(ve vazbě k ideální S-L struktuře).</a:t>
            </a:r>
            <a:endParaRPr lang="cs-CZ" altLang="cs-CZ" sz="2400" dirty="0"/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11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208145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D43A7CAB-F9DE-4DA3-869C-F20DB8682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301" y="543620"/>
            <a:ext cx="8855075" cy="1077218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MODELY S-L STRUKTURY  JAKO OPORA PRO VÝZKUMY TRANSFORMACE OBSAHU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D6F02A1-1B4E-473E-8163-C4923902FE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42810" y="1625600"/>
            <a:ext cx="4601190" cy="5589588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S-L sítě konstruovány pro každou možnost v multiple-choice TIMSS úlohách (Kohout et al., 2019).</a:t>
            </a:r>
          </a:p>
          <a:p>
            <a:pPr marL="0" lvl="0" indent="0">
              <a:buNone/>
            </a:pPr>
            <a:r>
              <a:rPr lang="cs-CZ" altLang="cs-CZ" sz="2400" i="1" dirty="0"/>
              <a:t>Příklad: C</a:t>
            </a:r>
            <a:r>
              <a:rPr lang="cs-CZ" sz="2400" b="1" i="1" dirty="0"/>
              <a:t>o se stane s hřebíkem, pokud bude procházet proud?</a:t>
            </a:r>
            <a:r>
              <a:rPr lang="cs-CZ" sz="2400" i="1" dirty="0"/>
              <a:t>.</a:t>
            </a:r>
          </a:p>
          <a:p>
            <a:pPr marL="457200" lvl="1" indent="0">
              <a:buNone/>
            </a:pPr>
            <a:r>
              <a:rPr lang="cs-CZ" sz="2400" i="1" dirty="0"/>
              <a:t>A) Hřebík se roztaví (1,7 %)</a:t>
            </a:r>
          </a:p>
          <a:p>
            <a:pPr marL="457200" lvl="1" indent="0">
              <a:buNone/>
            </a:pPr>
            <a:r>
              <a:rPr lang="cs-CZ" sz="2400" i="1" dirty="0"/>
              <a:t>B) Hřebíkem bude procházet elektrický proud (44,2 %) </a:t>
            </a:r>
          </a:p>
          <a:p>
            <a:pPr marL="457200" lvl="1" indent="0">
              <a:buNone/>
            </a:pPr>
            <a:r>
              <a:rPr lang="cs-CZ" sz="2400" b="1" i="1" dirty="0"/>
              <a:t>C) Hřebík se stane magnetem (22 %)</a:t>
            </a:r>
            <a:endParaRPr lang="cs-CZ" sz="2400" i="1" dirty="0"/>
          </a:p>
          <a:p>
            <a:pPr marL="457200" lvl="1" indent="0">
              <a:buNone/>
            </a:pPr>
            <a:r>
              <a:rPr lang="cs-CZ" sz="2400" i="1" dirty="0"/>
              <a:t>D) Nestane se nic (31,2 %)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AE4E9274-9926-4FF8-AE3E-FADA2E048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6457" y="6426200"/>
            <a:ext cx="467544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12</a:t>
            </a:r>
            <a:endParaRPr lang="en-US" altLang="cs-CZ" sz="1600" baseline="-25000" dirty="0"/>
          </a:p>
        </p:txBody>
      </p:sp>
      <p:sp>
        <p:nvSpPr>
          <p:cNvPr id="9221" name="AutoShape 10" descr="Water density [kg/m 3 ] at different temperature and salinity ...">
            <a:extLst>
              <a:ext uri="{FF2B5EF4-FFF2-40B4-BE49-F238E27FC236}">
                <a16:creationId xmlns:a16="http://schemas.microsoft.com/office/drawing/2014/main" id="{45C24DC2-E0FB-4676-B18A-105FE40642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7863" y="1468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71" y="1773238"/>
            <a:ext cx="4410439" cy="230425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2" y="4077494"/>
            <a:ext cx="4170623" cy="271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029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395288" y="549275"/>
            <a:ext cx="8748712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ZADÁNÍ ÚKOLU 4 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460432" cy="4895850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Vybrat si některou z multiple-choice úloh šetření TIMSS či PISA s pomocí zdrojů odkazovaných v prezentaci (u</a:t>
            </a:r>
            <a:r>
              <a:rPr lang="cs-CZ" sz="2400" dirty="0"/>
              <a:t> </a:t>
            </a:r>
            <a:r>
              <a:rPr lang="cs-CZ" altLang="cs-CZ" sz="2400" i="1" dirty="0"/>
              <a:t>TIMSS může být 4. roč i 8. roč).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Zjistit, jaká u této úlohy byla úspěšnost v ČR ve srovnání s</a:t>
            </a:r>
            <a:r>
              <a:rPr lang="cs-CZ" sz="2400" dirty="0"/>
              <a:t> </a:t>
            </a:r>
            <a:r>
              <a:rPr lang="cs-CZ" altLang="cs-CZ" sz="2400" i="1" dirty="0"/>
              <a:t>mezinárodními průměry a zamyslet se nad příčinami případných rozdílů.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Zkonstruovat dle vzoru dostupného na </a:t>
            </a:r>
            <a:r>
              <a:rPr lang="cs-CZ" altLang="cs-CZ" sz="2400" dirty="0">
                <a:hlinkClick r:id="rId2"/>
              </a:rPr>
              <a:t>https://journals.muni.cz/pedor/article/view/11956</a:t>
            </a:r>
            <a:r>
              <a:rPr lang="cs-CZ" altLang="cs-CZ" sz="2400" i="1" dirty="0"/>
              <a:t>  S-L sítě pro správné řešení úlohy a alespoň jeden z distraktorů.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sz="2400" i="1" dirty="0"/>
              <a:t>Úkoly budou prezentovány na seminářích v Čt 3.12 od 9 h resp. v Pá 4.12. od 15 h. V případě neúčasti lze poslat zpracované mailem do Pá 4.12. včetně.      </a:t>
            </a: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8675688" y="6426200"/>
            <a:ext cx="468312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sz="1600" baseline="-25000" dirty="0"/>
              <a:t>13</a:t>
            </a: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3685539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44BE-8B6D-17CA-ECC5-BE2A8316B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Literatura</a:t>
            </a:r>
            <a:r>
              <a:rPr lang="en-US" dirty="0"/>
              <a:t>, </a:t>
            </a:r>
            <a:r>
              <a:rPr lang="en-US" dirty="0" err="1"/>
              <a:t>Zdroje</a:t>
            </a:r>
            <a:r>
              <a:rPr lang="en-US" dirty="0"/>
              <a:t> </a:t>
            </a:r>
            <a:r>
              <a:rPr lang="en-US" dirty="0" err="1"/>
              <a:t>obrázků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7C50C-AFE0-DAD8-BA8F-A92ADC812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3896"/>
            <a:ext cx="8435280" cy="5334103"/>
          </a:xfrm>
        </p:spPr>
        <p:txBody>
          <a:bodyPr/>
          <a:lstStyle/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JANÍK T.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Cíle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obsahy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školního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vzdělávání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metodologie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jejich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utváření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https://www.researchgate.net/publication/47147176_Cile_a_obsahy_skolniho_vzdelavani_a_metodologie_jejich_utvareni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Ruzame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English Wikipedia, Public domain, via Wikimedia Commons, https://upload.wikimedia.org/wikipedia/commons/b/b5/Ericmazur2.jpg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PISA 2018.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Česká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inspekce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https://www.csicr.cz/cz/Mezinarodni-setreni/PISA/Datove-soubory-a-dotazniky/PISA-2018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Publikace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uvolněnými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úlohami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mezinárodního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šetření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TIMMS.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Česká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školní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inspekce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https://www.csicr.cz/cz/Dokumenty/Publikace-a-ostatni-vystupy/Uvolnene-ulohy-z-TIMSS-2015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KOHOUT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Jiří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Kritická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místa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kurikula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základní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škole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pohledem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mezinárodního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šetření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TIMSS a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českých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učitelů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poznatky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GB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fyziky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Pedagogick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á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2019.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https://journals.muni.cz/pedor/article/view/11956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KUBERSKÁ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Markéta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Dynamická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místa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kurikula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jako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most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mezi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formálním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 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neformálním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vzděláváním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.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[Online]. </a:t>
            </a:r>
            <a:r>
              <a:rPr lang="en-GB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Peda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gogika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2020.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Dostupné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 https://ojs.cuni.cz/pedagogika/issue/view/167</a:t>
            </a:r>
            <a:endParaRPr lang="en-GB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8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CC0BF8C-240A-46D3-A09E-445CECA6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84313"/>
            <a:ext cx="8229600" cy="2592387"/>
          </a:xfrm>
        </p:spPr>
        <p:txBody>
          <a:bodyPr/>
          <a:lstStyle/>
          <a:p>
            <a:pPr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/>
              <a:t>Děkuji za pozornost</a:t>
            </a:r>
            <a:r>
              <a:rPr lang="en-US" altLang="cs-CZ" dirty="0"/>
              <a:t>!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en-US" alt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14366</TotalTime>
  <Words>1610</Words>
  <Application>Microsoft Office PowerPoint</Application>
  <PresentationFormat>Předvádění na obrazovce (4:3)</PresentationFormat>
  <Paragraphs>102</Paragraphs>
  <Slides>16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Times New Roman</vt:lpstr>
      <vt:lpstr>Wingdings</vt:lpstr>
      <vt:lpstr>Pixel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Literatura, Zdroje obrázků</vt:lpstr>
      <vt:lpstr>   Děkuji za pozornost!   </vt:lpstr>
    </vt:vector>
  </TitlesOfParts>
  <Company>ZCU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zirconium and gas mixture composition on the mechanical, tribological and optical properties of Zr-B-C-N thin films prepared by pulsed magnetron sputtering</dc:title>
  <dc:creator>Jirka Kohout</dc:creator>
  <cp:lastModifiedBy>Viktor Chejlava</cp:lastModifiedBy>
  <cp:revision>352</cp:revision>
  <dcterms:created xsi:type="dcterms:W3CDTF">2011-01-24T08:05:32Z</dcterms:created>
  <dcterms:modified xsi:type="dcterms:W3CDTF">2023-01-24T09:21:10Z</dcterms:modified>
</cp:coreProperties>
</file>