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98" r:id="rId3"/>
    <p:sldId id="312" r:id="rId4"/>
    <p:sldId id="304" r:id="rId5"/>
    <p:sldId id="306" r:id="rId6"/>
    <p:sldId id="305" r:id="rId7"/>
    <p:sldId id="307" r:id="rId8"/>
    <p:sldId id="308" r:id="rId9"/>
    <p:sldId id="309" r:id="rId10"/>
    <p:sldId id="310" r:id="rId11"/>
    <p:sldId id="311" r:id="rId12"/>
    <p:sldId id="300" r:id="rId13"/>
  </p:sldIdLst>
  <p:sldSz cx="10693400" cy="7562850"/>
  <p:notesSz cx="10693400" cy="756285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6" d="100"/>
          <a:sy n="76" d="100"/>
        </p:scale>
        <p:origin x="-1277" y="-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633913" cy="377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6057900" y="0"/>
            <a:ext cx="4632325" cy="377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9836E6-BBB3-4CE0-B8B5-45F182961987}" type="datetimeFigureOut">
              <a:rPr lang="cs-CZ" smtClean="0"/>
              <a:t>2.11.2021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3341688" y="566738"/>
            <a:ext cx="4010025" cy="28368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1069975" y="3592513"/>
            <a:ext cx="8553450" cy="34036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7183438"/>
            <a:ext cx="4633913" cy="377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6057900" y="7183438"/>
            <a:ext cx="4632325" cy="377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06862B-8E87-47B4-B636-8AA41BBDAC6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708183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341688" y="566738"/>
            <a:ext cx="4010025" cy="2836862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Zástupný symbol pro poznámky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 smtClean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B3FD6CF-DB05-4BD9-871B-AC8F0C1073B6}" type="slidenum">
              <a:rPr lang="cs-CZ" smtClean="0"/>
              <a:pPr>
                <a:defRPr/>
              </a:pPr>
              <a:t>10</a:t>
            </a:fld>
            <a:endParaRPr lang="cs-CZ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34670" y="776453"/>
            <a:ext cx="9624060" cy="538609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534670" y="2117427"/>
            <a:ext cx="4722918" cy="2339102"/>
          </a:xfrm>
        </p:spPr>
        <p:txBody>
          <a:bodyPr/>
          <a:lstStyle>
            <a:lvl1pPr>
              <a:defRPr sz="30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5435812" y="2117427"/>
            <a:ext cx="4722918" cy="2339102"/>
          </a:xfrm>
        </p:spPr>
        <p:txBody>
          <a:bodyPr/>
          <a:lstStyle>
            <a:lvl1pPr>
              <a:defRPr sz="30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5" name="Zástupný symbol pro datum 9"/>
          <p:cNvSpPr>
            <a:spLocks noGrp="1"/>
          </p:cNvSpPr>
          <p:nvPr>
            <p:ph type="dt" sz="half" idx="10"/>
          </p:nvPr>
        </p:nvSpPr>
        <p:spPr>
          <a:xfrm>
            <a:off x="534670" y="7033450"/>
            <a:ext cx="2459482" cy="276999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AF4636-2887-40E9-B949-F6BD29A163E6}" type="datetimeFigureOut">
              <a:rPr lang="en-US"/>
              <a:pPr>
                <a:defRPr/>
              </a:pPr>
              <a:t>11/2/2021</a:t>
            </a:fld>
            <a:endParaRPr lang="en-US" dirty="0"/>
          </a:p>
        </p:txBody>
      </p:sp>
      <p:sp>
        <p:nvSpPr>
          <p:cNvPr id="6" name="Zástupný symbol pro zápatí 21"/>
          <p:cNvSpPr>
            <a:spLocks noGrp="1"/>
          </p:cNvSpPr>
          <p:nvPr>
            <p:ph type="ftr" sz="quarter" idx="11"/>
          </p:nvPr>
        </p:nvSpPr>
        <p:spPr>
          <a:xfrm>
            <a:off x="3635756" y="7033450"/>
            <a:ext cx="3421888" cy="276999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Zástupný symbol pro číslo snímku 17"/>
          <p:cNvSpPr>
            <a:spLocks noGrp="1"/>
          </p:cNvSpPr>
          <p:nvPr>
            <p:ph type="sldNum" sz="quarter" idx="12"/>
          </p:nvPr>
        </p:nvSpPr>
        <p:spPr>
          <a:xfrm>
            <a:off x="7699248" y="7033450"/>
            <a:ext cx="2459482" cy="276999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C6C03C-6132-452A-AA05-78D47C7A07F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99653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12"/>
            <a:ext cx="10692002" cy="647999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6684092" y="6750009"/>
            <a:ext cx="1117395" cy="53999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3786055" y="6828576"/>
            <a:ext cx="2078671" cy="385982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2890520" y="6750012"/>
            <a:ext cx="810260" cy="540385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3266979" y="681001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317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311109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3086980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k object 24"/>
          <p:cNvSpPr/>
          <p:nvPr/>
        </p:nvSpPr>
        <p:spPr>
          <a:xfrm>
            <a:off x="3446979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k object 25"/>
          <p:cNvSpPr/>
          <p:nvPr/>
        </p:nvSpPr>
        <p:spPr>
          <a:xfrm>
            <a:off x="342286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k object 26"/>
          <p:cNvSpPr/>
          <p:nvPr/>
        </p:nvSpPr>
        <p:spPr>
          <a:xfrm>
            <a:off x="335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k object 27"/>
          <p:cNvSpPr/>
          <p:nvPr/>
        </p:nvSpPr>
        <p:spPr>
          <a:xfrm>
            <a:off x="342286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k object 28"/>
          <p:cNvSpPr/>
          <p:nvPr/>
        </p:nvSpPr>
        <p:spPr>
          <a:xfrm>
            <a:off x="335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k object 29"/>
          <p:cNvSpPr/>
          <p:nvPr/>
        </p:nvSpPr>
        <p:spPr>
          <a:xfrm>
            <a:off x="3266979" y="7169999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k object 30"/>
          <p:cNvSpPr/>
          <p:nvPr/>
        </p:nvSpPr>
        <p:spPr>
          <a:xfrm>
            <a:off x="317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k object 31"/>
          <p:cNvSpPr/>
          <p:nvPr/>
        </p:nvSpPr>
        <p:spPr>
          <a:xfrm>
            <a:off x="311109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07301" y="1328879"/>
            <a:ext cx="9278797" cy="533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1854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0692002" cy="6479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684092" y="6750009"/>
            <a:ext cx="1117395" cy="5399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786055" y="6828576"/>
            <a:ext cx="2078671" cy="38598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890520" y="6750012"/>
            <a:ext cx="810260" cy="540385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266979" y="681001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17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11109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086980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446979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42286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35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42286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35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266979" y="7169999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17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11109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894968" y="657225"/>
            <a:ext cx="8902065" cy="11224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700"/>
              </a:lnSpc>
            </a:pPr>
            <a:r>
              <a:rPr lang="cs-CZ" sz="3200" b="1" spc="-20" dirty="0">
                <a:solidFill>
                  <a:srgbClr val="428F9B"/>
                </a:solidFill>
                <a:cs typeface="Calibri"/>
              </a:rPr>
              <a:t>ESF II projekt Západočeské univerzity v Plzni</a:t>
            </a:r>
          </a:p>
          <a:p>
            <a:pPr algn="ctr">
              <a:lnSpc>
                <a:spcPts val="4700"/>
              </a:lnSpc>
            </a:pPr>
            <a:r>
              <a:rPr lang="cs-CZ" sz="2000" b="1" spc="-20" dirty="0" err="1">
                <a:solidFill>
                  <a:srgbClr val="428F9B"/>
                </a:solidFill>
                <a:cs typeface="Calibri"/>
              </a:rPr>
              <a:t>reg</a:t>
            </a:r>
            <a:r>
              <a:rPr lang="cs-CZ" sz="2000" b="1" spc="-20" dirty="0">
                <a:solidFill>
                  <a:srgbClr val="428F9B"/>
                </a:solidFill>
                <a:cs typeface="Calibri"/>
              </a:rPr>
              <a:t>. č. CZ.02.2.69/0.0/0.0/18_056/0013239</a:t>
            </a:r>
            <a:endParaRPr sz="4000" dirty="0">
              <a:latin typeface="Calibri"/>
              <a:cs typeface="Calibri"/>
            </a:endParaRPr>
          </a:p>
        </p:txBody>
      </p:sp>
      <p:sp>
        <p:nvSpPr>
          <p:cNvPr id="19" name="object 18"/>
          <p:cNvSpPr txBox="1"/>
          <p:nvPr/>
        </p:nvSpPr>
        <p:spPr>
          <a:xfrm>
            <a:off x="1047942" y="2774389"/>
            <a:ext cx="8902065" cy="12054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700"/>
              </a:lnSpc>
            </a:pPr>
            <a:r>
              <a:rPr lang="cs-CZ" sz="4000" b="1" spc="-20" dirty="0" smtClean="0">
                <a:solidFill>
                  <a:srgbClr val="428F9B"/>
                </a:solidFill>
                <a:cs typeface="Calibri"/>
              </a:rPr>
              <a:t>Zdravotnická záchranná služba </a:t>
            </a:r>
          </a:p>
          <a:p>
            <a:pPr algn="ctr">
              <a:lnSpc>
                <a:spcPts val="4700"/>
              </a:lnSpc>
            </a:pPr>
            <a:r>
              <a:rPr lang="cs-CZ" sz="4000" b="1" spc="-20" dirty="0" smtClean="0">
                <a:solidFill>
                  <a:srgbClr val="428F9B"/>
                </a:solidFill>
                <a:cs typeface="Calibri"/>
              </a:rPr>
              <a:t>jako základní složka IZS</a:t>
            </a:r>
            <a:endParaRPr sz="4000" dirty="0">
              <a:latin typeface="Calibri"/>
              <a:cs typeface="Calibri"/>
            </a:endParaRPr>
          </a:p>
        </p:txBody>
      </p:sp>
      <p:sp>
        <p:nvSpPr>
          <p:cNvPr id="20" name="object 18"/>
          <p:cNvSpPr txBox="1"/>
          <p:nvPr/>
        </p:nvSpPr>
        <p:spPr>
          <a:xfrm>
            <a:off x="1047942" y="4695825"/>
            <a:ext cx="8902065" cy="6027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700"/>
              </a:lnSpc>
            </a:pPr>
            <a:r>
              <a:rPr lang="cs-CZ" sz="2000" b="1" spc="-20" dirty="0" smtClean="0">
                <a:solidFill>
                  <a:srgbClr val="428F9B"/>
                </a:solidFill>
                <a:cs typeface="Calibri"/>
              </a:rPr>
              <a:t>Eva Pfefferová</a:t>
            </a:r>
            <a:endParaRPr sz="2000" dirty="0">
              <a:latin typeface="Calibri"/>
              <a:cs typeface="Calibri"/>
            </a:endParaRPr>
          </a:p>
        </p:txBody>
      </p:sp>
    </p:spTree>
  </p:cSld>
  <p:clrMapOvr>
    <a:masterClrMapping/>
  </p:clrMapOvr>
  <p:transition>
    <p:push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7301" y="1114425"/>
            <a:ext cx="9278797" cy="677108"/>
          </a:xfrm>
        </p:spPr>
        <p:txBody>
          <a:bodyPr/>
          <a:lstStyle/>
          <a:p>
            <a:pPr algn="ctr"/>
            <a:r>
              <a:rPr lang="cs-CZ" altLang="cs-CZ" sz="4400" dirty="0">
                <a:latin typeface="Arial" charset="0"/>
              </a:rPr>
              <a:t>Integrovaný záchranný systém</a:t>
            </a:r>
            <a:endParaRPr lang="cs-CZ" sz="440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98500" y="1952625"/>
            <a:ext cx="9278797" cy="3016210"/>
          </a:xfrm>
        </p:spPr>
        <p:txBody>
          <a:bodyPr/>
          <a:lstStyle/>
          <a:p>
            <a:r>
              <a:rPr lang="cs-CZ" altLang="cs-CZ" sz="2800" i="1" dirty="0" smtClean="0">
                <a:latin typeface="Arial" charset="0"/>
              </a:rPr>
              <a:t>„Efektivní </a:t>
            </a:r>
            <a:r>
              <a:rPr lang="cs-CZ" altLang="cs-CZ" sz="2800" i="1" dirty="0">
                <a:latin typeface="Arial" charset="0"/>
              </a:rPr>
              <a:t>systém vazeb, spolupráce a koordinace záchranných a bezpečnostních složek, orgánů státní správy a samosprávy, fyzických a právnických osob při společném provádění záchranných a likvidačních prací a přípravě na mimořádné </a:t>
            </a:r>
            <a:r>
              <a:rPr lang="cs-CZ" altLang="cs-CZ" sz="2800" i="1" dirty="0" smtClean="0">
                <a:latin typeface="Arial" charset="0"/>
              </a:rPr>
              <a:t>události“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400" i="1" dirty="0" smtClean="0">
                <a:solidFill>
                  <a:srgbClr val="FF0000"/>
                </a:solidFill>
                <a:latin typeface="Arial" charset="0"/>
              </a:rPr>
              <a:t>Definice dle zákona č. 239/2000 Sb.</a:t>
            </a:r>
            <a:endParaRPr lang="cs-CZ" altLang="cs-CZ" sz="2400" i="1" dirty="0">
              <a:solidFill>
                <a:srgbClr val="FF0000"/>
              </a:solidFill>
              <a:latin typeface="Arial" charset="0"/>
            </a:endParaRPr>
          </a:p>
          <a:p>
            <a:endParaRPr lang="cs-CZ" sz="2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2100" y="3796393"/>
            <a:ext cx="3962400" cy="3646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Nadpis 1"/>
          <p:cNvSpPr txBox="1">
            <a:spLocks/>
          </p:cNvSpPr>
          <p:nvPr/>
        </p:nvSpPr>
        <p:spPr>
          <a:xfrm>
            <a:off x="3746500" y="6294077"/>
            <a:ext cx="6078397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cs-CZ" sz="1800" kern="0" dirty="0" smtClean="0">
                <a:solidFill>
                  <a:schemeClr val="tx1"/>
                </a:solidFill>
              </a:rPr>
              <a:t>Zdroj: </a:t>
            </a:r>
            <a:r>
              <a:rPr lang="cs-CZ" sz="1800" kern="0" dirty="0" smtClean="0">
                <a:solidFill>
                  <a:schemeClr val="tx1"/>
                </a:solidFill>
              </a:rPr>
              <a:t>objevit.cz</a:t>
            </a:r>
            <a:endParaRPr lang="cs-CZ" sz="1800" kern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34154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7301" y="1114425"/>
            <a:ext cx="9278797" cy="677108"/>
          </a:xfrm>
        </p:spPr>
        <p:txBody>
          <a:bodyPr/>
          <a:lstStyle/>
          <a:p>
            <a:pPr algn="ctr"/>
            <a:r>
              <a:rPr lang="cs-CZ" altLang="cs-CZ" sz="4400" dirty="0">
                <a:latin typeface="Arial" charset="0"/>
              </a:rPr>
              <a:t>Integrovaný záchranný systém</a:t>
            </a:r>
            <a:endParaRPr lang="cs-CZ" sz="440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98500" y="1952625"/>
            <a:ext cx="9278797" cy="2523768"/>
          </a:xfrm>
        </p:spPr>
        <p:txBody>
          <a:bodyPr/>
          <a:lstStyle/>
          <a:p>
            <a:r>
              <a:rPr lang="cs-CZ" altLang="cs-CZ" sz="2800" i="1" dirty="0" smtClean="0">
                <a:latin typeface="Arial" charset="0"/>
              </a:rPr>
              <a:t>„Integrovaný záchranný systém se aktivuje v přípravě na vznik mimořádné události a při mimořádné události, kdy vznikne potřeba provádět současně záchranné a likvidační práce dvěma anebo více složkami IZS“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400" i="1" dirty="0" smtClean="0">
                <a:solidFill>
                  <a:srgbClr val="FF0000"/>
                </a:solidFill>
                <a:latin typeface="Arial" charset="0"/>
              </a:rPr>
              <a:t>Definice dle zákona č. 239/2000 Sb.</a:t>
            </a:r>
            <a:endParaRPr lang="cs-CZ" altLang="cs-CZ" sz="2400" i="1" dirty="0">
              <a:solidFill>
                <a:srgbClr val="FF0000"/>
              </a:solidFill>
              <a:latin typeface="Arial" charset="0"/>
            </a:endParaRPr>
          </a:p>
          <a:p>
            <a:endParaRPr lang="cs-CZ" sz="2800" dirty="0"/>
          </a:p>
        </p:txBody>
      </p:sp>
    </p:spTree>
    <p:extLst>
      <p:ext uri="{BB962C8B-B14F-4D97-AF65-F5344CB8AC3E}">
        <p14:creationId xmlns:p14="http://schemas.microsoft.com/office/powerpoint/2010/main" val="42327643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Nadpis 1"/>
          <p:cNvSpPr>
            <a:spLocks noGrp="1"/>
          </p:cNvSpPr>
          <p:nvPr>
            <p:ph type="title"/>
          </p:nvPr>
        </p:nvSpPr>
        <p:spPr>
          <a:xfrm>
            <a:off x="546100" y="885825"/>
            <a:ext cx="9624060" cy="677108"/>
          </a:xfrm>
        </p:spPr>
        <p:txBody>
          <a:bodyPr/>
          <a:lstStyle/>
          <a:p>
            <a:pPr algn="ctr" eaLnBrk="1" hangingPunct="1"/>
            <a:r>
              <a:rPr lang="cs-CZ" altLang="cs-CZ" sz="4400" dirty="0">
                <a:latin typeface="Arial" charset="0"/>
              </a:rPr>
              <a:t>Integrovaný záchranný systém</a:t>
            </a:r>
            <a:endParaRPr lang="cs-CZ" altLang="cs-CZ" sz="4400" dirty="0"/>
          </a:p>
        </p:txBody>
      </p:sp>
      <p:sp>
        <p:nvSpPr>
          <p:cNvPr id="6147" name="Zástupný symbol pro obsah 2"/>
          <p:cNvSpPr>
            <a:spLocks noGrp="1"/>
          </p:cNvSpPr>
          <p:nvPr>
            <p:ph idx="4294967295"/>
          </p:nvPr>
        </p:nvSpPr>
        <p:spPr>
          <a:xfrm>
            <a:off x="546100" y="1647825"/>
            <a:ext cx="9624060" cy="6070042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charset="0"/>
              </a:rPr>
              <a:t>V ČR od roku 2001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charset="0"/>
              </a:rPr>
              <a:t>Hlavním koordinátorem IZS v ČR je </a:t>
            </a:r>
            <a:r>
              <a:rPr lang="cs-CZ" altLang="cs-CZ" sz="2800" dirty="0">
                <a:solidFill>
                  <a:srgbClr val="D60014"/>
                </a:solidFill>
                <a:latin typeface="Arial" charset="0"/>
              </a:rPr>
              <a:t>Hasičský záchranný sbor ČR (HZS </a:t>
            </a:r>
            <a:r>
              <a:rPr lang="cs-CZ" altLang="cs-CZ" sz="2800" dirty="0" smtClean="0">
                <a:solidFill>
                  <a:srgbClr val="D60014"/>
                </a:solidFill>
                <a:latin typeface="Arial" charset="0"/>
              </a:rPr>
              <a:t>ČR</a:t>
            </a:r>
            <a:r>
              <a:rPr lang="cs-CZ" altLang="cs-CZ" sz="2800" dirty="0" smtClean="0">
                <a:solidFill>
                  <a:srgbClr val="FF0000"/>
                </a:solidFill>
                <a:latin typeface="Arial" charset="0"/>
              </a:rPr>
              <a:t>)</a:t>
            </a:r>
            <a:endParaRPr lang="cs-CZ" altLang="cs-CZ" sz="2800" dirty="0">
              <a:solidFill>
                <a:srgbClr val="FF0000"/>
              </a:solidFill>
              <a:latin typeface="Arial" charset="0"/>
            </a:endParaRP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charset="0"/>
              </a:rPr>
              <a:t>Na strategické úrovni je IZS koordinován krizovými orgány krajů a Ministerstva vnitra (GŘ HZS ČR)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charset="0"/>
              </a:rPr>
              <a:t>Pokud na místě neštěstí zasahuje více složek IZS, velitelem zásahu se stává </a:t>
            </a:r>
            <a:r>
              <a:rPr lang="cs-CZ" altLang="cs-CZ" sz="2800" dirty="0">
                <a:solidFill>
                  <a:srgbClr val="D60014"/>
                </a:solidFill>
                <a:latin typeface="Arial" charset="0"/>
              </a:rPr>
              <a:t>velitel HZS ČR</a:t>
            </a:r>
            <a:r>
              <a:rPr lang="cs-CZ" altLang="cs-CZ" sz="2800" dirty="0">
                <a:latin typeface="Arial" charset="0"/>
              </a:rPr>
              <a:t> </a:t>
            </a:r>
            <a:endParaRPr lang="cs-CZ" altLang="cs-CZ" sz="2800" dirty="0" smtClean="0">
              <a:latin typeface="Arial" charset="0"/>
            </a:endParaRP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rgbClr val="D60014"/>
                </a:solidFill>
                <a:latin typeface="Arial" charset="0"/>
              </a:rPr>
              <a:t>Velitel zásahu</a:t>
            </a:r>
            <a:r>
              <a:rPr lang="cs-CZ" altLang="cs-CZ" sz="2800" dirty="0">
                <a:latin typeface="Arial" charset="0"/>
              </a:rPr>
              <a:t> má při provádění záchranných a likvidačních prací rozsáhlé </a:t>
            </a:r>
            <a:r>
              <a:rPr lang="cs-CZ" altLang="cs-CZ" sz="2800" dirty="0">
                <a:solidFill>
                  <a:srgbClr val="D60014"/>
                </a:solidFill>
                <a:latin typeface="Arial" charset="0"/>
              </a:rPr>
              <a:t>pravomoci</a:t>
            </a:r>
          </a:p>
          <a:p>
            <a:pPr marL="914400" lvl="1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Arial" charset="0"/>
              </a:rPr>
              <a:t>může zakázat vstup osob na místo zásahu</a:t>
            </a:r>
          </a:p>
          <a:p>
            <a:pPr marL="914400" lvl="1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Arial" charset="0"/>
              </a:rPr>
              <a:t>nařídit evakuaci osob </a:t>
            </a:r>
          </a:p>
          <a:p>
            <a:pPr marL="914400" lvl="1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Arial" charset="0"/>
              </a:rPr>
              <a:t>vyzvat právnické a fyzické osoby k poskytnutí </a:t>
            </a:r>
            <a:r>
              <a:rPr lang="cs-CZ" altLang="cs-CZ" sz="2400" dirty="0">
                <a:solidFill>
                  <a:srgbClr val="0070C0"/>
                </a:solidFill>
                <a:latin typeface="Arial" charset="0"/>
              </a:rPr>
              <a:t>osobní</a:t>
            </a:r>
            <a:r>
              <a:rPr lang="cs-CZ" altLang="cs-CZ" sz="2400" dirty="0">
                <a:latin typeface="Arial" charset="0"/>
              </a:rPr>
              <a:t> nebo </a:t>
            </a:r>
            <a:r>
              <a:rPr lang="cs-CZ" altLang="cs-CZ" sz="2400" dirty="0">
                <a:solidFill>
                  <a:srgbClr val="00B050"/>
                </a:solidFill>
                <a:latin typeface="Arial" charset="0"/>
              </a:rPr>
              <a:t>věcné </a:t>
            </a:r>
            <a:r>
              <a:rPr lang="cs-CZ" altLang="cs-CZ" sz="2800" dirty="0">
                <a:solidFill>
                  <a:srgbClr val="00B050"/>
                </a:solidFill>
                <a:latin typeface="Arial" charset="0"/>
              </a:rPr>
              <a:t>pomoci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cs-CZ" altLang="cs-CZ" sz="2800" dirty="0">
              <a:latin typeface="Arial" charset="0"/>
            </a:endParaRPr>
          </a:p>
          <a:p>
            <a:pPr eaLnBrk="1" hangingPunct="1"/>
            <a:endParaRPr lang="cs-CZ" altLang="cs-CZ" dirty="0" smtClean="0"/>
          </a:p>
        </p:txBody>
      </p:sp>
    </p:spTree>
    <p:extLst>
      <p:ext uri="{BB962C8B-B14F-4D97-AF65-F5344CB8AC3E}">
        <p14:creationId xmlns:p14="http://schemas.microsoft.com/office/powerpoint/2010/main" val="2543933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/>
          </p:cNvSpPr>
          <p:nvPr>
            <p:ph type="title"/>
          </p:nvPr>
        </p:nvSpPr>
        <p:spPr>
          <a:xfrm>
            <a:off x="546100" y="1038225"/>
            <a:ext cx="9624060" cy="677108"/>
          </a:xfrm>
        </p:spPr>
        <p:txBody>
          <a:bodyPr/>
          <a:lstStyle/>
          <a:p>
            <a:pPr algn="ctr" eaLnBrk="1" hangingPunct="1"/>
            <a:r>
              <a:rPr lang="cs-CZ" altLang="cs-CZ" sz="4400" dirty="0">
                <a:latin typeface="Arial" charset="0"/>
              </a:rPr>
              <a:t>Integrovaný záchranný systém</a:t>
            </a:r>
          </a:p>
        </p:txBody>
      </p:sp>
      <p:sp>
        <p:nvSpPr>
          <p:cNvPr id="8195" name="Rectangle 3"/>
          <p:cNvSpPr>
            <a:spLocks noGrp="1"/>
          </p:cNvSpPr>
          <p:nvPr>
            <p:ph type="body" idx="4294967295"/>
          </p:nvPr>
        </p:nvSpPr>
        <p:spPr>
          <a:xfrm>
            <a:off x="534670" y="2134055"/>
            <a:ext cx="9624060" cy="4840574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3200" dirty="0" smtClean="0">
                <a:latin typeface="Arial" charset="0"/>
              </a:rPr>
              <a:t>Součást systému vnitřní bezpečnosti státu</a:t>
            </a:r>
          </a:p>
          <a:p>
            <a:pPr eaLnBrk="1" hangingPunct="1"/>
            <a:endParaRPr lang="cs-CZ" altLang="cs-CZ" sz="3200" dirty="0" smtClean="0">
              <a:latin typeface="Arial" charset="0"/>
            </a:endParaRP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3200" dirty="0" smtClean="0">
                <a:solidFill>
                  <a:srgbClr val="D60014"/>
                </a:solidFill>
                <a:latin typeface="Arial" charset="0"/>
              </a:rPr>
              <a:t>Úkoly IZS: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altLang="cs-CZ" sz="3200" dirty="0" smtClean="0">
                <a:latin typeface="Arial" charset="0"/>
              </a:rPr>
              <a:t>Příprava na mimořádné události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altLang="cs-CZ" sz="3200" dirty="0" smtClean="0">
                <a:latin typeface="Arial" charset="0"/>
              </a:rPr>
              <a:t>Záchranné a likvidační práce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altLang="cs-CZ" sz="3200" dirty="0" smtClean="0">
                <a:latin typeface="Arial" charset="0"/>
              </a:rPr>
              <a:t>Další úkoly ochrany obyvatelstva</a:t>
            </a:r>
          </a:p>
        </p:txBody>
      </p:sp>
    </p:spTree>
    <p:extLst>
      <p:ext uri="{BB962C8B-B14F-4D97-AF65-F5344CB8AC3E}">
        <p14:creationId xmlns:p14="http://schemas.microsoft.com/office/powerpoint/2010/main" val="2095675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Nadpis 1"/>
          <p:cNvSpPr>
            <a:spLocks noGrp="1"/>
          </p:cNvSpPr>
          <p:nvPr>
            <p:ph type="title"/>
          </p:nvPr>
        </p:nvSpPr>
        <p:spPr>
          <a:xfrm>
            <a:off x="546100" y="809625"/>
            <a:ext cx="9624060" cy="677108"/>
          </a:xfrm>
        </p:spPr>
        <p:txBody>
          <a:bodyPr/>
          <a:lstStyle/>
          <a:p>
            <a:pPr algn="ctr" eaLnBrk="1" hangingPunct="1"/>
            <a:r>
              <a:rPr lang="cs-CZ" altLang="cs-CZ" sz="4400" dirty="0">
                <a:latin typeface="Arial" charset="0"/>
              </a:rPr>
              <a:t>Integrovaný záchranný systém</a:t>
            </a:r>
            <a:endParaRPr lang="cs-CZ" altLang="cs-CZ" sz="4400" dirty="0"/>
          </a:p>
        </p:txBody>
      </p:sp>
      <p:sp>
        <p:nvSpPr>
          <p:cNvPr id="7171" name="Zástupný symbol pro obsah 2"/>
          <p:cNvSpPr>
            <a:spLocks noGrp="1"/>
          </p:cNvSpPr>
          <p:nvPr>
            <p:ph idx="4294967295"/>
          </p:nvPr>
        </p:nvSpPr>
        <p:spPr>
          <a:xfrm>
            <a:off x="546100" y="1647825"/>
            <a:ext cx="9624060" cy="5257231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342900" indent="-342900" eaLnBrk="1" hangingPunct="1">
              <a:buFont typeface="Arial" panose="020B0604020202020204" pitchFamily="34" charset="0"/>
              <a:buChar char="•"/>
              <a:defRPr/>
            </a:pPr>
            <a:r>
              <a:rPr lang="cs-CZ" altLang="cs-CZ" sz="2300" dirty="0">
                <a:solidFill>
                  <a:srgbClr val="C00000"/>
                </a:solidFill>
                <a:latin typeface="Arial" charset="0"/>
                <a:cs typeface="Arial" charset="0"/>
              </a:rPr>
              <a:t>Ochrana obyvatelstva</a:t>
            </a:r>
          </a:p>
          <a:p>
            <a:pPr lvl="1" eaLnBrk="1" hangingPunct="1">
              <a:defRPr/>
            </a:pPr>
            <a:r>
              <a:rPr lang="cs-CZ" altLang="cs-CZ" sz="2300" dirty="0">
                <a:latin typeface="Arial" charset="0"/>
                <a:cs typeface="Arial" charset="0"/>
              </a:rPr>
              <a:t>plnění úkolů civilní ochrany, zejména varování, evakuace, ukrytí, nouzové přežití 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  <a:defRPr/>
            </a:pPr>
            <a:r>
              <a:rPr lang="cs-CZ" altLang="cs-CZ" sz="2300" dirty="0">
                <a:solidFill>
                  <a:srgbClr val="FF0000"/>
                </a:solidFill>
                <a:latin typeface="Arial" charset="0"/>
                <a:cs typeface="Arial" charset="0"/>
              </a:rPr>
              <a:t>Mimořádná událost</a:t>
            </a:r>
          </a:p>
          <a:p>
            <a:pPr lvl="1" eaLnBrk="1" hangingPunct="1">
              <a:defRPr/>
            </a:pPr>
            <a:r>
              <a:rPr lang="cs-CZ" altLang="cs-CZ" sz="2300" dirty="0">
                <a:latin typeface="Arial" charset="0"/>
                <a:cs typeface="Arial" charset="0"/>
              </a:rPr>
              <a:t>škodlivé působení sil a jevů vyvolaných činností člověka, přírodními vlivy, a také havárie, které ohrožují život, zdraví, majetek nebo </a:t>
            </a:r>
            <a:r>
              <a:rPr lang="cs-CZ" altLang="cs-CZ" sz="2300" dirty="0" smtClean="0">
                <a:latin typeface="Arial" charset="0"/>
                <a:cs typeface="Arial" charset="0"/>
              </a:rPr>
              <a:t>život. </a:t>
            </a:r>
            <a:r>
              <a:rPr lang="cs-CZ" altLang="cs-CZ" sz="2300" dirty="0">
                <a:latin typeface="Arial" charset="0"/>
                <a:cs typeface="Arial" charset="0"/>
              </a:rPr>
              <a:t>prostředí a vyžadují provedení záchranných a likvidačních prací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  <a:defRPr/>
            </a:pPr>
            <a:r>
              <a:rPr lang="cs-CZ" altLang="cs-CZ" sz="2300" dirty="0">
                <a:solidFill>
                  <a:srgbClr val="0070C0"/>
                </a:solidFill>
                <a:latin typeface="Arial" charset="0"/>
                <a:cs typeface="Arial" charset="0"/>
              </a:rPr>
              <a:t>Záchranné práce</a:t>
            </a:r>
          </a:p>
          <a:p>
            <a:pPr lvl="1" eaLnBrk="1" hangingPunct="1">
              <a:defRPr/>
            </a:pPr>
            <a:r>
              <a:rPr lang="cs-CZ" altLang="cs-CZ" sz="2300" dirty="0">
                <a:latin typeface="Arial" charset="0"/>
                <a:cs typeface="Arial" charset="0"/>
              </a:rPr>
              <a:t>činnosti vedoucí k odvrácení nebo omezení bezprostředního působení rizik vzniklých MU, zejména ve vztahu k ohrožení života, zdraví, majetku nebo životního prostředí, a vedoucí k přerušení jejich příčin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  <a:defRPr/>
            </a:pPr>
            <a:r>
              <a:rPr lang="cs-CZ" altLang="cs-CZ" sz="2300" dirty="0">
                <a:solidFill>
                  <a:srgbClr val="00B050"/>
                </a:solidFill>
                <a:latin typeface="Arial" charset="0"/>
                <a:cs typeface="Arial" charset="0"/>
              </a:rPr>
              <a:t>Likvidační práce</a:t>
            </a:r>
          </a:p>
          <a:p>
            <a:pPr lvl="1" eaLnBrk="1" hangingPunct="1">
              <a:defRPr/>
            </a:pPr>
            <a:r>
              <a:rPr lang="cs-CZ" altLang="cs-CZ" sz="2300" dirty="0">
                <a:latin typeface="Arial" charset="0"/>
                <a:cs typeface="Arial" charset="0"/>
              </a:rPr>
              <a:t>činnosti vedoucí k odstranění následků způsobených MU</a:t>
            </a:r>
          </a:p>
          <a:p>
            <a:pPr marL="449133" lvl="1">
              <a:defRPr/>
            </a:pPr>
            <a:endParaRPr lang="cs-CZ" altLang="cs-CZ" sz="2500" dirty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3409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/>
          </p:cNvSpPr>
          <p:nvPr>
            <p:ph type="title"/>
          </p:nvPr>
        </p:nvSpPr>
        <p:spPr>
          <a:xfrm>
            <a:off x="546100" y="962025"/>
            <a:ext cx="9624060" cy="677108"/>
          </a:xfrm>
        </p:spPr>
        <p:txBody>
          <a:bodyPr/>
          <a:lstStyle/>
          <a:p>
            <a:pPr algn="ctr" eaLnBrk="1" hangingPunct="1"/>
            <a:r>
              <a:rPr lang="cs-CZ" altLang="cs-CZ" sz="4400" dirty="0">
                <a:latin typeface="Arial" charset="0"/>
              </a:rPr>
              <a:t>Integrovaný záchranný systém</a:t>
            </a:r>
          </a:p>
        </p:txBody>
      </p:sp>
      <p:sp>
        <p:nvSpPr>
          <p:cNvPr id="9219" name="Rectangle 3"/>
          <p:cNvSpPr>
            <a:spLocks noGrp="1"/>
          </p:cNvSpPr>
          <p:nvPr>
            <p:ph type="body" idx="4294967295"/>
          </p:nvPr>
        </p:nvSpPr>
        <p:spPr>
          <a:xfrm>
            <a:off x="534670" y="2134055"/>
            <a:ext cx="9624060" cy="4840574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solidFill>
                  <a:srgbClr val="D60014"/>
                </a:solidFill>
                <a:latin typeface="Arial" charset="0"/>
              </a:rPr>
              <a:t>Zákon č. 239/2000 Sb.,</a:t>
            </a:r>
            <a:r>
              <a:rPr lang="cs-CZ" altLang="cs-CZ" sz="2800" dirty="0" smtClean="0">
                <a:latin typeface="Arial" charset="0"/>
              </a:rPr>
              <a:t> o integrovaném záchranném systému, ve znění pozdějších předpisů</a:t>
            </a:r>
          </a:p>
          <a:p>
            <a:pPr eaLnBrk="1" hangingPunct="1"/>
            <a:endParaRPr lang="cs-CZ" altLang="cs-CZ" sz="2800" dirty="0" smtClean="0">
              <a:latin typeface="Arial" charset="0"/>
            </a:endParaRPr>
          </a:p>
          <a:p>
            <a:pPr marL="914400" lvl="1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charset="0"/>
              </a:rPr>
              <a:t>vymezuje působnost a pravomoc státních orgánů a územních samosprávných celků</a:t>
            </a:r>
          </a:p>
          <a:p>
            <a:pPr marL="914400" lvl="1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charset="0"/>
              </a:rPr>
              <a:t>určuje práva a povinnosti právnických i fyzických osob při přípravě na MÚ a při záchranných pracích</a:t>
            </a:r>
          </a:p>
          <a:p>
            <a:pPr marL="914400" lvl="1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charset="0"/>
              </a:rPr>
              <a:t>stanovuje pokuty za neplnění povinností</a:t>
            </a:r>
          </a:p>
        </p:txBody>
      </p:sp>
    </p:spTree>
    <p:extLst>
      <p:ext uri="{BB962C8B-B14F-4D97-AF65-F5344CB8AC3E}">
        <p14:creationId xmlns:p14="http://schemas.microsoft.com/office/powerpoint/2010/main" val="2111330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Nadpis 3"/>
          <p:cNvSpPr>
            <a:spLocks noGrp="1"/>
          </p:cNvSpPr>
          <p:nvPr>
            <p:ph type="title"/>
          </p:nvPr>
        </p:nvSpPr>
        <p:spPr>
          <a:xfrm>
            <a:off x="546100" y="1038225"/>
            <a:ext cx="9624060" cy="677108"/>
          </a:xfrm>
        </p:spPr>
        <p:txBody>
          <a:bodyPr/>
          <a:lstStyle/>
          <a:p>
            <a:pPr algn="ctr"/>
            <a:r>
              <a:rPr lang="cs-CZ" altLang="cs-CZ" sz="4400" dirty="0">
                <a:latin typeface="Arial" charset="0"/>
              </a:rPr>
              <a:t>Integrovaný záchranný systém</a:t>
            </a:r>
            <a:endParaRPr lang="cs-CZ" altLang="cs-CZ" sz="4400" dirty="0"/>
          </a:p>
        </p:txBody>
      </p:sp>
      <p:sp>
        <p:nvSpPr>
          <p:cNvPr id="10243" name="Zástupný symbol pro obsah 4"/>
          <p:cNvSpPr>
            <a:spLocks noGrp="1"/>
          </p:cNvSpPr>
          <p:nvPr>
            <p:ph idx="4294967295"/>
          </p:nvPr>
        </p:nvSpPr>
        <p:spPr>
          <a:xfrm>
            <a:off x="534670" y="2134055"/>
            <a:ext cx="9624060" cy="4840574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solidFill>
                  <a:srgbClr val="D60014"/>
                </a:solidFill>
                <a:latin typeface="Arial" charset="0"/>
              </a:rPr>
              <a:t>Vyhláška č. 328/2001 Sb., </a:t>
            </a:r>
            <a:r>
              <a:rPr lang="cs-CZ" altLang="cs-CZ" sz="2800" dirty="0" smtClean="0">
                <a:latin typeface="Arial" charset="0"/>
                <a:cs typeface="Arial" charset="0"/>
              </a:rPr>
              <a:t>o některých podrobnostech integrovaného záchranného systému, ve znění pozdějších předpisů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charset="0"/>
                <a:cs typeface="Arial" charset="0"/>
              </a:rPr>
              <a:t>Zásady koordinace složek IZS při společném zásahu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charset="0"/>
                <a:cs typeface="Arial" charset="0"/>
              </a:rPr>
              <a:t>Zásady spolupráce operačních středisek základních složek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charset="0"/>
                <a:cs typeface="Arial" charset="0"/>
              </a:rPr>
              <a:t>Podrobnosti o úkolech operačních a informačních středisek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charset="0"/>
                <a:cs typeface="Arial" charset="0"/>
              </a:rPr>
              <a:t>Obsah dokumentace IZS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charset="0"/>
                <a:cs typeface="Arial" charset="0"/>
              </a:rPr>
              <a:t>Zásady způsobu krizové komunikace a spojení v IZS </a:t>
            </a:r>
          </a:p>
          <a:p>
            <a:endParaRPr lang="cs-CZ" altLang="cs-CZ" sz="2800" dirty="0" smtClean="0"/>
          </a:p>
        </p:txBody>
      </p:sp>
    </p:spTree>
    <p:extLst>
      <p:ext uri="{BB962C8B-B14F-4D97-AF65-F5344CB8AC3E}">
        <p14:creationId xmlns:p14="http://schemas.microsoft.com/office/powerpoint/2010/main" val="1423249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/>
          </p:cNvSpPr>
          <p:nvPr>
            <p:ph type="title"/>
          </p:nvPr>
        </p:nvSpPr>
        <p:spPr>
          <a:xfrm>
            <a:off x="462267" y="885825"/>
            <a:ext cx="9624060" cy="677108"/>
          </a:xfrm>
        </p:spPr>
        <p:txBody>
          <a:bodyPr/>
          <a:lstStyle/>
          <a:p>
            <a:pPr algn="ctr" eaLnBrk="1" hangingPunct="1"/>
            <a:r>
              <a:rPr lang="cs-CZ" altLang="cs-CZ" sz="4400" dirty="0">
                <a:latin typeface="Arial" charset="0"/>
              </a:rPr>
              <a:t>Složky IZS</a:t>
            </a:r>
          </a:p>
        </p:txBody>
      </p:sp>
      <p:sp>
        <p:nvSpPr>
          <p:cNvPr id="12291" name="Rectangle 4"/>
          <p:cNvSpPr>
            <a:spLocks noGrp="1"/>
          </p:cNvSpPr>
          <p:nvPr>
            <p:ph idx="4294967295"/>
          </p:nvPr>
        </p:nvSpPr>
        <p:spPr>
          <a:xfrm>
            <a:off x="502674" y="1647825"/>
            <a:ext cx="9624060" cy="4840574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b="1" dirty="0">
                <a:solidFill>
                  <a:srgbClr val="D60014"/>
                </a:solidFill>
                <a:latin typeface="Arial" charset="0"/>
              </a:rPr>
              <a:t>Základní složky</a:t>
            </a:r>
          </a:p>
          <a:p>
            <a:pPr eaLnBrk="1" hangingPunct="1">
              <a:lnSpc>
                <a:spcPct val="80000"/>
              </a:lnSpc>
            </a:pPr>
            <a:r>
              <a:rPr lang="cs-CZ" altLang="cs-CZ" sz="2800" dirty="0" smtClean="0">
                <a:latin typeface="Arial" charset="0"/>
              </a:rPr>
              <a:t>	Základní </a:t>
            </a:r>
            <a:r>
              <a:rPr lang="cs-CZ" altLang="cs-CZ" sz="2800" dirty="0">
                <a:latin typeface="Arial" charset="0"/>
              </a:rPr>
              <a:t>složky IZS zajišťují nepřetržitou pohotovost </a:t>
            </a:r>
            <a:r>
              <a:rPr lang="cs-CZ" altLang="cs-CZ" sz="2800" dirty="0" smtClean="0">
                <a:latin typeface="Arial" charset="0"/>
              </a:rPr>
              <a:t>	pro </a:t>
            </a:r>
            <a:r>
              <a:rPr lang="cs-CZ" altLang="cs-CZ" sz="2800" dirty="0">
                <a:latin typeface="Arial" charset="0"/>
              </a:rPr>
              <a:t>příjem ohlášení vzniku mimořádné události, </a:t>
            </a:r>
            <a:r>
              <a:rPr lang="cs-CZ" altLang="cs-CZ" sz="2800" dirty="0" smtClean="0">
                <a:latin typeface="Arial" charset="0"/>
              </a:rPr>
              <a:t>	její </a:t>
            </a:r>
            <a:r>
              <a:rPr lang="cs-CZ" altLang="cs-CZ" sz="2800" dirty="0">
                <a:latin typeface="Arial" charset="0"/>
              </a:rPr>
              <a:t>vyhodnocení a neodkladný zásah v místě </a:t>
            </a:r>
            <a:r>
              <a:rPr lang="cs-CZ" altLang="cs-CZ" sz="2800" dirty="0" smtClean="0">
                <a:latin typeface="Arial" charset="0"/>
              </a:rPr>
              <a:t>	mimořádné </a:t>
            </a:r>
            <a:r>
              <a:rPr lang="cs-CZ" altLang="cs-CZ" sz="2800" dirty="0">
                <a:latin typeface="Arial" charset="0"/>
              </a:rPr>
              <a:t>události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rgbClr val="D60014"/>
                </a:solidFill>
                <a:latin typeface="Arial" charset="0"/>
              </a:rPr>
              <a:t>Patří sem:</a:t>
            </a:r>
          </a:p>
          <a:p>
            <a:pPr marL="800100" lvl="1" indent="-3429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100" dirty="0">
                <a:solidFill>
                  <a:schemeClr val="accent1"/>
                </a:solidFill>
                <a:latin typeface="Arial" charset="0"/>
              </a:rPr>
              <a:t>Hasičský záchranný sbor ČR</a:t>
            </a:r>
          </a:p>
          <a:p>
            <a:pPr marL="1257300" lvl="2" indent="-3429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1900" dirty="0">
                <a:solidFill>
                  <a:srgbClr val="00B050"/>
                </a:solidFill>
                <a:latin typeface="Arial" charset="0"/>
              </a:rPr>
              <a:t>Jednotky požární ochrany zařazené do plošného pokrytí kraje (JPO) </a:t>
            </a:r>
          </a:p>
          <a:p>
            <a:pPr marL="800100" lvl="1" indent="-3429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100" dirty="0">
                <a:solidFill>
                  <a:srgbClr val="0070C0"/>
                </a:solidFill>
                <a:latin typeface="Arial" charset="0"/>
              </a:rPr>
              <a:t>Zdravotnická záchranná služba</a:t>
            </a:r>
          </a:p>
          <a:p>
            <a:pPr marL="800100" lvl="1" indent="-3429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100" dirty="0">
                <a:solidFill>
                  <a:schemeClr val="accent1"/>
                </a:solidFill>
                <a:latin typeface="Arial" charset="0"/>
              </a:rPr>
              <a:t>Policie ČR</a:t>
            </a:r>
          </a:p>
          <a:p>
            <a:pPr eaLnBrk="1" hangingPunct="1">
              <a:lnSpc>
                <a:spcPct val="80000"/>
              </a:lnSpc>
            </a:pPr>
            <a:endParaRPr lang="cs-CZ" altLang="cs-CZ" sz="2100" dirty="0">
              <a:solidFill>
                <a:schemeClr val="accent1"/>
              </a:solidFill>
              <a:latin typeface="Arial" charset="0"/>
            </a:endParaRPr>
          </a:p>
        </p:txBody>
      </p:sp>
      <p:pic>
        <p:nvPicPr>
          <p:cNvPr id="12292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4700" y="4525274"/>
            <a:ext cx="2350306" cy="2227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3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8900" y="4495694"/>
            <a:ext cx="2227792" cy="2941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4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700" y="4924425"/>
            <a:ext cx="3698134" cy="15125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4339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Nadpis 4"/>
          <p:cNvSpPr>
            <a:spLocks noGrp="1"/>
          </p:cNvSpPr>
          <p:nvPr>
            <p:ph type="title"/>
          </p:nvPr>
        </p:nvSpPr>
        <p:spPr>
          <a:xfrm>
            <a:off x="546100" y="885825"/>
            <a:ext cx="9624060" cy="677108"/>
          </a:xfrm>
        </p:spPr>
        <p:txBody>
          <a:bodyPr/>
          <a:lstStyle/>
          <a:p>
            <a:pPr algn="ctr"/>
            <a:r>
              <a:rPr lang="cs-CZ" altLang="cs-CZ" sz="4400" dirty="0">
                <a:latin typeface="Arial" charset="0"/>
              </a:rPr>
              <a:t>Složky IZS</a:t>
            </a:r>
            <a:endParaRPr lang="cs-CZ" altLang="cs-CZ" sz="4400" dirty="0" smtClean="0"/>
          </a:p>
        </p:txBody>
      </p:sp>
      <p:sp>
        <p:nvSpPr>
          <p:cNvPr id="13315" name="Zástupný symbol pro obsah 5"/>
          <p:cNvSpPr>
            <a:spLocks noGrp="1"/>
          </p:cNvSpPr>
          <p:nvPr>
            <p:ph idx="4294967295"/>
          </p:nvPr>
        </p:nvSpPr>
        <p:spPr>
          <a:xfrm>
            <a:off x="546100" y="1876425"/>
            <a:ext cx="9624060" cy="4840574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b="1" dirty="0">
                <a:solidFill>
                  <a:srgbClr val="D60014"/>
                </a:solidFill>
                <a:latin typeface="Arial" charset="0"/>
              </a:rPr>
              <a:t>Ostatní složky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charset="0"/>
              </a:rPr>
              <a:t>Poskytují při záchranných a likvidačních pracích plánovanou pomoc na vyžádání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charset="0"/>
              </a:rPr>
              <a:t>V době krizových stavů se stávají ostatními složkami IZS také </a:t>
            </a:r>
            <a:r>
              <a:rPr lang="cs-CZ" altLang="cs-CZ" sz="2800" dirty="0" smtClean="0">
                <a:latin typeface="Arial" charset="0"/>
              </a:rPr>
              <a:t>zdravotnická zařízení </a:t>
            </a:r>
            <a:r>
              <a:rPr lang="cs-CZ" altLang="cs-CZ" sz="2800" dirty="0">
                <a:latin typeface="Arial" charset="0"/>
              </a:rPr>
              <a:t>s </a:t>
            </a:r>
            <a:r>
              <a:rPr lang="cs-CZ" altLang="cs-CZ" sz="2800" dirty="0" smtClean="0">
                <a:latin typeface="Arial" charset="0"/>
              </a:rPr>
              <a:t>urgentním příjmem</a:t>
            </a:r>
            <a:endParaRPr lang="cs-CZ" altLang="cs-CZ" sz="2800" dirty="0">
              <a:latin typeface="Arial" charset="0"/>
            </a:endParaRP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rgbClr val="D60014"/>
                </a:solidFill>
                <a:latin typeface="Arial" charset="0"/>
              </a:rPr>
              <a:t>Patří sem:</a:t>
            </a:r>
          </a:p>
          <a:p>
            <a:pPr marL="800100" lvl="1" indent="-3429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Arial" charset="0"/>
              </a:rPr>
              <a:t>vyčleněné síly a prostředky ozbrojených sil</a:t>
            </a:r>
          </a:p>
          <a:p>
            <a:pPr marL="800100" lvl="1" indent="-3429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Arial" charset="0"/>
              </a:rPr>
              <a:t>ostatní ozbrojené bezpečnostní sbory </a:t>
            </a:r>
          </a:p>
          <a:p>
            <a:pPr marL="800100" lvl="1" indent="-3429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Arial" charset="0"/>
              </a:rPr>
              <a:t>orgány ochrany veřejného zdraví </a:t>
            </a:r>
          </a:p>
          <a:p>
            <a:pPr marL="800100" lvl="1" indent="-3429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Arial" charset="0"/>
              </a:rPr>
              <a:t>havarijní, pohotovostní, odborné a jiné služby </a:t>
            </a:r>
          </a:p>
          <a:p>
            <a:pPr marL="800100" lvl="1" indent="-3429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Arial" charset="0"/>
              </a:rPr>
              <a:t>ostatní záchranné sbory </a:t>
            </a:r>
          </a:p>
          <a:p>
            <a:pPr marL="800100" lvl="1" indent="-3429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Arial" charset="0"/>
              </a:rPr>
              <a:t>zařízení civilní</a:t>
            </a:r>
            <a:r>
              <a:rPr lang="cs-CZ" altLang="cs-CZ" sz="2400" b="1" dirty="0">
                <a:latin typeface="Arial" charset="0"/>
              </a:rPr>
              <a:t> </a:t>
            </a:r>
            <a:r>
              <a:rPr lang="cs-CZ" altLang="cs-CZ" sz="2400" dirty="0">
                <a:latin typeface="Arial" charset="0"/>
              </a:rPr>
              <a:t>ochrany </a:t>
            </a:r>
          </a:p>
          <a:p>
            <a:pPr marL="800100" lvl="1" indent="-3429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Arial" charset="0"/>
              </a:rPr>
              <a:t>neziskové organizace a sdružení občanů, která lze využít k záchranným a likvidačním pracím</a:t>
            </a:r>
          </a:p>
          <a:p>
            <a:endParaRPr lang="cs-CZ" altLang="cs-CZ" dirty="0" smtClean="0"/>
          </a:p>
        </p:txBody>
      </p:sp>
    </p:spTree>
    <p:extLst>
      <p:ext uri="{BB962C8B-B14F-4D97-AF65-F5344CB8AC3E}">
        <p14:creationId xmlns:p14="http://schemas.microsoft.com/office/powerpoint/2010/main" val="3478122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Nadpis 1"/>
          <p:cNvSpPr>
            <a:spLocks noGrp="1"/>
          </p:cNvSpPr>
          <p:nvPr>
            <p:ph type="title"/>
          </p:nvPr>
        </p:nvSpPr>
        <p:spPr>
          <a:xfrm>
            <a:off x="546100" y="962025"/>
            <a:ext cx="9624060" cy="677108"/>
          </a:xfrm>
        </p:spPr>
        <p:txBody>
          <a:bodyPr/>
          <a:lstStyle/>
          <a:p>
            <a:pPr algn="ctr" eaLnBrk="1" hangingPunct="1"/>
            <a:r>
              <a:rPr lang="cs-CZ" altLang="cs-CZ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Tísňová linka 112</a:t>
            </a:r>
          </a:p>
        </p:txBody>
      </p:sp>
      <p:sp>
        <p:nvSpPr>
          <p:cNvPr id="2" name="Zástupný symbol pro obsah 1"/>
          <p:cNvSpPr>
            <a:spLocks noGrp="1"/>
          </p:cNvSpPr>
          <p:nvPr>
            <p:ph sz="half" idx="1"/>
          </p:nvPr>
        </p:nvSpPr>
        <p:spPr>
          <a:xfrm>
            <a:off x="546100" y="1876425"/>
            <a:ext cx="9307830" cy="3447098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14 </a:t>
            </a:r>
            <a:r>
              <a:rPr lang="cs-CZ" sz="2800" dirty="0">
                <a:latin typeface="Arial" panose="020B0604020202020204" pitchFamily="34" charset="0"/>
                <a:cs typeface="Arial" panose="020B0604020202020204" pitchFamily="34" charset="0"/>
              </a:rPr>
              <a:t>telefonních center tísňového volání </a:t>
            </a:r>
            <a:r>
              <a:rPr 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(CTV) umístěných </a:t>
            </a:r>
            <a:r>
              <a:rPr lang="cs-CZ" sz="2800" dirty="0">
                <a:latin typeface="Arial" panose="020B0604020202020204" pitchFamily="34" charset="0"/>
                <a:cs typeface="Arial" panose="020B0604020202020204" pitchFamily="34" charset="0"/>
              </a:rPr>
              <a:t>v sídlech hasičských záchranných </a:t>
            </a:r>
            <a:r>
              <a:rPr 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sborů jednotlivých </a:t>
            </a:r>
            <a:r>
              <a:rPr lang="cs-CZ" sz="2800" dirty="0">
                <a:latin typeface="Arial" panose="020B0604020202020204" pitchFamily="34" charset="0"/>
                <a:cs typeface="Arial" panose="020B0604020202020204" pitchFamily="34" charset="0"/>
              </a:rPr>
              <a:t>krajů</a:t>
            </a:r>
            <a:endParaRPr lang="cs-CZ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cs-CZ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potřeba zásahu </a:t>
            </a:r>
            <a:r>
              <a:rPr lang="cs-CZ" sz="2800" dirty="0">
                <a:latin typeface="Arial" panose="020B0604020202020204" pitchFamily="34" charset="0"/>
                <a:cs typeface="Arial" panose="020B0604020202020204" pitchFamily="34" charset="0"/>
              </a:rPr>
              <a:t>více složek </a:t>
            </a:r>
            <a:r>
              <a:rPr 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IZS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Volající je cizinec – jazyková bariéra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volající si není </a:t>
            </a:r>
            <a:r>
              <a:rPr lang="cs-CZ" sz="2800" dirty="0">
                <a:latin typeface="Arial" panose="020B0604020202020204" pitchFamily="34" charset="0"/>
                <a:cs typeface="Arial" panose="020B0604020202020204" pitchFamily="34" charset="0"/>
              </a:rPr>
              <a:t>jist, která složka </a:t>
            </a:r>
            <a:r>
              <a:rPr 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IZS by </a:t>
            </a:r>
            <a:r>
              <a:rPr lang="cs-CZ" sz="2800" dirty="0">
                <a:latin typeface="Arial" panose="020B0604020202020204" pitchFamily="34" charset="0"/>
                <a:cs typeface="Arial" panose="020B0604020202020204" pitchFamily="34" charset="0"/>
              </a:rPr>
              <a:t>měla </a:t>
            </a:r>
            <a:r>
              <a:rPr 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být použita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volající si </a:t>
            </a:r>
            <a:r>
              <a:rPr lang="cs-CZ" sz="2800" dirty="0">
                <a:latin typeface="Arial" panose="020B0604020202020204" pitchFamily="34" charset="0"/>
                <a:cs typeface="Arial" panose="020B0604020202020204" pitchFamily="34" charset="0"/>
              </a:rPr>
              <a:t>nemůže vzpomenout na </a:t>
            </a:r>
            <a:r>
              <a:rPr 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národní </a:t>
            </a:r>
            <a:r>
              <a:rPr lang="cs-CZ" sz="2800" dirty="0">
                <a:latin typeface="Arial" panose="020B0604020202020204" pitchFamily="34" charset="0"/>
                <a:cs typeface="Arial" panose="020B0604020202020204" pitchFamily="34" charset="0"/>
              </a:rPr>
              <a:t>tísňové číslo</a:t>
            </a:r>
            <a:endParaRPr lang="cs-CZ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6794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7301" y="1114425"/>
            <a:ext cx="9278797" cy="677108"/>
          </a:xfrm>
        </p:spPr>
        <p:txBody>
          <a:bodyPr/>
          <a:lstStyle/>
          <a:p>
            <a:pPr algn="ctr"/>
            <a:r>
              <a:rPr lang="cs-CZ" altLang="cs-CZ" sz="4400" dirty="0" smtClean="0">
                <a:latin typeface="Arial" charset="0"/>
              </a:rPr>
              <a:t>Použité zdroje</a:t>
            </a:r>
            <a:endParaRPr lang="cs-CZ" sz="440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2954655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Zákon č. 239/2000 Sb., o integrovaném záchranném systému</a:t>
            </a:r>
            <a:r>
              <a:rPr lang="cs-CZ" altLang="cs-CZ" sz="2400" dirty="0">
                <a:latin typeface="Arial" panose="020B0604020202020204" pitchFamily="34" charset="0"/>
                <a:cs typeface="Arial" panose="020B0604020202020204" pitchFamily="34" charset="0"/>
              </a:rPr>
              <a:t>, ve znění pozdějších předpisů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Vyhláška č. 328/2001 Sb., </a:t>
            </a:r>
            <a:r>
              <a:rPr lang="cs-CZ" altLang="cs-CZ" sz="2400" dirty="0">
                <a:latin typeface="Arial" panose="020B0604020202020204" pitchFamily="34" charset="0"/>
                <a:cs typeface="Arial" panose="020B0604020202020204" pitchFamily="34" charset="0"/>
              </a:rPr>
              <a:t>o některých podrobnostech integrovaného záchranného systému, ve znění pozdějších </a:t>
            </a:r>
            <a:r>
              <a:rPr lang="cs-CZ" altLang="cs-CZ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předpisů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altLang="cs-CZ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Vyhláška č. 240/2012 Sb., prováděcí předpis k zákonu o záchranné službě, ve znění pozdějších předpisů</a:t>
            </a:r>
            <a:endParaRPr lang="cs-CZ" altLang="cs-CZ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17846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489</TotalTime>
  <Words>489</Words>
  <Application>Microsoft Office PowerPoint</Application>
  <PresentationFormat>Vlastní</PresentationFormat>
  <Paragraphs>82</Paragraphs>
  <Slides>12</Slides>
  <Notes>1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12</vt:i4>
      </vt:variant>
    </vt:vector>
  </HeadingPairs>
  <TitlesOfParts>
    <vt:vector size="13" baseType="lpstr">
      <vt:lpstr>Office Theme</vt:lpstr>
      <vt:lpstr>Prezentace aplikace PowerPoint</vt:lpstr>
      <vt:lpstr>Integrovaný záchranný systém</vt:lpstr>
      <vt:lpstr>Integrovaný záchranný systém</vt:lpstr>
      <vt:lpstr>Integrovaný záchranný systém</vt:lpstr>
      <vt:lpstr>Integrovaný záchranný systém</vt:lpstr>
      <vt:lpstr>Integrovaný záchranný systém</vt:lpstr>
      <vt:lpstr>Integrovaný záchranný systém</vt:lpstr>
      <vt:lpstr>Integrovaný záchranný systém</vt:lpstr>
      <vt:lpstr>Složky IZS</vt:lpstr>
      <vt:lpstr>Složky IZS</vt:lpstr>
      <vt:lpstr>Tísňová linka 112</vt:lpstr>
      <vt:lpstr>Použité zdroje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Naďa Holická</dc:creator>
  <cp:lastModifiedBy>Mgr. Eva PFEFFEROVÁ</cp:lastModifiedBy>
  <cp:revision>19</cp:revision>
  <dcterms:created xsi:type="dcterms:W3CDTF">2017-03-15T11:07:40Z</dcterms:created>
  <dcterms:modified xsi:type="dcterms:W3CDTF">2021-11-02T20:44:13Z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2017-03-15T00:00:00Z</vt:filetime>
  </property>
  <property fmtid="{D5CDD505-2E9C-101B-9397-08002B2CF9AE}" pid="3" name="Creator">
    <vt:lpwstr>Adobe InDesign CC 2017 (Windows)</vt:lpwstr>
  </property>
  <property fmtid="{D5CDD505-2E9C-101B-9397-08002B2CF9AE}" pid="4" name="LastSaved">
    <vt:filetime>2017-03-15T00:00:00Z</vt:filetime>
  </property>
</Properties>
</file>