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7" r:id="rId10"/>
    <p:sldId id="261" r:id="rId11"/>
    <p:sldId id="265" r:id="rId12"/>
    <p:sldId id="268" r:id="rId1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-629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3552" y="7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B34886-C297-4C65-8EEE-57927ABF66D0}" type="datetimeFigureOut">
              <a:rPr lang="cs-CZ" smtClean="0"/>
              <a:pPr/>
              <a:t>02.06.2022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5FA4FB-78F8-4E05-96C1-E81D8F35535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006395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6C82C488-41F6-4979-BB60-753B27AF75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xmlns="" id="{61C27BED-B9E3-4FB3-B25D-96FE7C8171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D4C603D5-90C7-418D-9856-33BBD4EEF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7CFD4-DF4D-4D10-B041-48044D216740}" type="datetime1">
              <a:rPr lang="cs-CZ" smtClean="0"/>
              <a:pPr/>
              <a:t>02.06.2022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1B6FA159-9B27-498C-A667-977596B4E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1863DC1B-DFAD-4FC0-9A9D-9952D54C0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3121F-2F87-4890-BA0D-0AD48898A3D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32928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4D412E38-FF87-49F7-8E0E-3E9FBB455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48D60F98-A08E-4E32-BE97-383709473B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7D497713-9FD2-4D67-834A-499642F63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CAADB-CF90-495C-92D3-8A8E566F5B23}" type="datetime1">
              <a:rPr lang="cs-CZ" smtClean="0"/>
              <a:pPr/>
              <a:t>02.06.2022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40631FBA-749E-4FB0-BE0F-C9E0F3C78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4DCEB1AC-4296-4F20-8B59-CD7619D0C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3121F-2F87-4890-BA0D-0AD48898A3D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3711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C6F15AF3-AEA0-4C1A-9579-30CFB3967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xmlns="" id="{9BA6DB9D-64A9-47FF-B8B4-E411E058E3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33BD91C4-0594-4CF8-8D9A-905098D81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62255-8B91-4782-BC5B-9BB52164D87A}" type="datetime1">
              <a:rPr lang="cs-CZ" smtClean="0"/>
              <a:pPr/>
              <a:t>02.06.2022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59C12604-125B-4B08-8B89-CE775602E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BE81D184-B908-4B0C-8AB1-DDEDEB1ED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3121F-2F87-4890-BA0D-0AD48898A3D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770783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B6867A2-0A10-4C65-90EF-2536EFB39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F942A744-0E1F-4142-BBA9-954E1316A0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xmlns="" id="{28F5850E-F405-436D-86F9-3180CDE65C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xmlns="" id="{4D4DFB62-6E6B-48A5-998B-D7F42E46F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13762-9CB4-4E80-988A-B22C80C3E8AC}" type="datetime1">
              <a:rPr lang="cs-CZ" smtClean="0"/>
              <a:pPr/>
              <a:t>02.06.2022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xmlns="" id="{76870116-DAE9-4ECC-80B6-E16EF52C7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xmlns="" id="{DE619B9D-6D5C-4A78-A75A-09871F896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3121F-2F87-4890-BA0D-0AD48898A3D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049895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F95AE3F0-9F9C-4829-97F3-EE818F4BD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xmlns="" id="{8554593B-4475-412E-9ADB-4523CC03DE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xmlns="" id="{D903E563-87DC-4E4D-905B-FF399C6611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xmlns="" id="{FFAB2934-0D13-4B96-B5C2-2352C1C8EC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xmlns="" id="{7DB0E16B-EF74-4986-B67C-E6622D647F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xmlns="" id="{E15F3E2D-58DF-4FD0-B2AA-6386724E9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F3B8C-4FDD-495C-BD9B-971E1E903689}" type="datetime1">
              <a:rPr lang="cs-CZ" smtClean="0"/>
              <a:pPr/>
              <a:t>02.06.2022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xmlns="" id="{51D53A61-152E-4118-9C17-7B29E010B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xmlns="" id="{8CCD1068-5908-4C45-A0C7-0B985B5FC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3121F-2F87-4890-BA0D-0AD48898A3D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235933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C86FD694-22B3-4CCD-8DFA-C48F3CD45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xmlns="" id="{EECBE387-B9B5-434F-B4CC-E87E4B053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17E47-E1B7-487E-8E07-D9A47942C875}" type="datetime1">
              <a:rPr lang="cs-CZ" smtClean="0"/>
              <a:pPr/>
              <a:t>02.06.2022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xmlns="" id="{92F1D5D7-F44A-4FA3-AA68-DB0572466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xmlns="" id="{6D22BB9B-7EA1-4D29-9D13-069582B8E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3121F-2F87-4890-BA0D-0AD48898A3D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53043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xmlns="" id="{B1E71BE1-ACE7-45A3-9FAA-58A6AA9D1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919F-5607-4705-BFFE-C66DC027C1B7}" type="datetime1">
              <a:rPr lang="cs-CZ" smtClean="0"/>
              <a:pPr/>
              <a:t>02.06.2022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xmlns="" id="{26213CFF-C912-4E73-AFD6-C4E6BE7BC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xmlns="" id="{9B2A2AFC-D324-412A-BD8D-EDDFB7969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3121F-2F87-4890-BA0D-0AD48898A3D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023616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4CFDD420-3F97-42A1-843F-1DA014990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4C6C933B-7FEF-4B5C-8083-7E7B162B2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xmlns="" id="{3B0A0B1D-0FDB-4400-BEB2-58DA63C1E2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xmlns="" id="{1F26D129-AD0C-4F23-A487-58CBFEA75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A8778-7211-466E-8606-54E2CEC2803D}" type="datetime1">
              <a:rPr lang="cs-CZ" smtClean="0"/>
              <a:pPr/>
              <a:t>02.06.2022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xmlns="" id="{586D0A03-F734-4671-A4C8-48EE6AC16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xmlns="" id="{AC9AC75F-B0F2-4A60-97DC-12FC801CC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3121F-2F87-4890-BA0D-0AD48898A3D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96909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F9C7C4F2-45D4-42A6-8907-C05867AD0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xmlns="" id="{80C90117-5EC9-4D36-AF18-B2A6B438C0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xmlns="" id="{55FE2DF5-1E25-4678-8BD1-EAE4026906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xmlns="" id="{FAD7E86A-911B-4CC8-86C7-F5119053F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97208-D16E-4FB1-9775-28B6E3E4FF0A}" type="datetime1">
              <a:rPr lang="cs-CZ" smtClean="0"/>
              <a:pPr/>
              <a:t>02.06.2022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xmlns="" id="{FC66E330-0851-4CE5-B163-AB1F1ED13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xmlns="" id="{0A64E435-108A-4D08-B73A-2AAB86745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3121F-2F87-4890-BA0D-0AD48898A3D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170321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31C6A251-10E2-4F82-8CD3-EA1C9B413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xmlns="" id="{D2ED8061-2EE8-49FE-B464-80E74BAFF7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0A4F6BFF-B8A2-44AB-A9CE-2C13C6141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73A12-EC05-49BD-93A0-838697B98904}" type="datetime1">
              <a:rPr lang="cs-CZ" smtClean="0"/>
              <a:pPr/>
              <a:t>02.06.2022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48F7061A-2E36-4E3A-832A-27D83445F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FE5E0CC2-22AC-4054-9C23-18592B7A7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3121F-2F87-4890-BA0D-0AD48898A3D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818127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xmlns="" id="{48598C48-F362-4704-A9EB-05C1770244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xmlns="" id="{94A51E36-3C49-4D02-BFF8-69CEAC8B66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3285A993-2F83-43E8-A0F0-D70BD9011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87117-FC75-4301-88FB-1580BE526A9D}" type="datetime1">
              <a:rPr lang="cs-CZ" smtClean="0"/>
              <a:pPr/>
              <a:t>02.06.2022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979904BD-6076-4A0D-98F3-65B3D6EE5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DA4B96A0-12AA-463B-B25A-CF4D07B7E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3121F-2F87-4890-BA0D-0AD48898A3D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998359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xmlns="" id="{66B27932-4DA1-4A3A-B881-B6A1B891E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xmlns="" id="{45EA1BF5-B5EE-4A5A-89CB-5B469FEC02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6EDC1AD7-1434-4ACF-A1C6-CA2E6AB958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F2B1E-E255-4427-AF3A-57F8AFC3A333}" type="datetime1">
              <a:rPr lang="cs-CZ" smtClean="0"/>
              <a:pPr/>
              <a:t>02.06.2022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5DC8CBCA-AB6F-4681-AD03-F78775E71A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91B8F723-1D1D-4403-8406-8474656849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3121F-2F87-4890-BA0D-0AD48898A3D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15456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zip.cz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>
            <a:extLst>
              <a:ext uri="{FF2B5EF4-FFF2-40B4-BE49-F238E27FC236}">
                <a16:creationId xmlns:a16="http://schemas.microsoft.com/office/drawing/2014/main" xmlns="" id="{73204C83-C7DF-417E-A854-A08D364B4F7E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413164" y="457200"/>
            <a:ext cx="9010302" cy="4554785"/>
          </a:xfrm>
        </p:spPr>
        <p:txBody>
          <a:bodyPr>
            <a:normAutofit/>
          </a:bodyPr>
          <a:lstStyle/>
          <a:p>
            <a:endParaRPr lang="cs-CZ" dirty="0"/>
          </a:p>
          <a:p>
            <a:endParaRPr lang="cs-CZ" dirty="0"/>
          </a:p>
          <a:p>
            <a:pPr marL="0" indent="0" algn="ctr">
              <a:buNone/>
            </a:pPr>
            <a:r>
              <a:rPr lang="cs-CZ" smtClean="0"/>
              <a:t>Workshop </a:t>
            </a:r>
            <a:r>
              <a:rPr lang="cs-CZ" dirty="0"/>
              <a:t>k projektu</a:t>
            </a:r>
          </a:p>
          <a:p>
            <a:pPr marL="0" indent="0" algn="ctr">
              <a:buNone/>
            </a:pPr>
            <a:endParaRPr lang="cs-CZ" dirty="0"/>
          </a:p>
          <a:p>
            <a:pPr marL="0" indent="0" algn="ctr">
              <a:buNone/>
            </a:pPr>
            <a:r>
              <a:rPr lang="cs-CZ" sz="2400" b="1" dirty="0">
                <a:solidFill>
                  <a:srgbClr val="0D0D0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ZVYŠOVÁNÍ INFORMOVANOSTI NEFORMÁLNÍCH PEČUJÍCÍCH O OSOBY S CHRONICKÝM ONEMOCNĚNÍM</a:t>
            </a:r>
            <a:endParaRPr lang="cs-CZ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cs-CZ" dirty="0"/>
          </a:p>
          <a:p>
            <a:pPr marL="0" indent="0" algn="ctr">
              <a:buNone/>
            </a:pPr>
            <a:endParaRPr lang="cs-CZ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xmlns="" id="{BCB51D26-9C19-4C19-A484-893A737EF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555" y="4044909"/>
            <a:ext cx="4042062" cy="452191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65842475-A9C2-46B8-84FD-54FEC76868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742" y="3525183"/>
            <a:ext cx="3325091" cy="1330625"/>
          </a:xfrm>
          <a:prstGeom prst="rect">
            <a:avLst/>
          </a:prstGeom>
        </p:spPr>
      </p:pic>
      <p:sp>
        <p:nvSpPr>
          <p:cNvPr id="7" name="Zástupný symbol pro zápatí 6">
            <a:extLst>
              <a:ext uri="{FF2B5EF4-FFF2-40B4-BE49-F238E27FC236}">
                <a16:creationId xmlns:a16="http://schemas.microsoft.com/office/drawing/2014/main" xmlns="" id="{CE9DDF02-36DD-47F8-A507-01391DDA5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1643" y="5511338"/>
            <a:ext cx="11105803" cy="1210137"/>
          </a:xfrm>
        </p:spPr>
        <p:txBody>
          <a:bodyPr/>
          <a:lstStyle/>
          <a:p>
            <a:r>
              <a:rPr lang="cs-CZ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 č. 18/22/PPZ  „Zvyšování informovanosti neformálních pečujících o osoby s chronickým onemocněním“ je realizován za finanční podpory Ministerstva zdravotnictví ČR.</a:t>
            </a:r>
          </a:p>
        </p:txBody>
      </p:sp>
    </p:spTree>
    <p:extLst>
      <p:ext uri="{BB962C8B-B14F-4D97-AF65-F5344CB8AC3E}">
        <p14:creationId xmlns:p14="http://schemas.microsoft.com/office/powerpoint/2010/main" xmlns="" val="2136846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3065675A-57C4-4E3A-B57D-69E18D49C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68135"/>
            <a:ext cx="9144000" cy="4215740"/>
          </a:xfrm>
        </p:spPr>
        <p:txBody>
          <a:bodyPr>
            <a:normAutofit fontScale="90000"/>
          </a:bodyPr>
          <a:lstStyle/>
          <a:p>
            <a:pPr algn="ctr"/>
            <a:r>
              <a:rPr lang="cs-CZ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cs-CZ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cs-CZ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cs-CZ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cs-CZ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cs-CZ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cs-CZ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cs-CZ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cs-CZ" sz="28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cs-CZ" sz="28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cs-CZ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cs-CZ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cs-CZ" sz="28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cs-CZ" sz="28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cs-CZ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cs-CZ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cs-CZ" sz="28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cs-CZ" sz="28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cs-CZ" sz="36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Sledování projevů a změn příznaků vybraných chronických onemocnění v domácím prostředí…..</a:t>
            </a:r>
            <a:r>
              <a:rPr lang="cs-CZ" sz="4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cs-CZ" sz="4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cs-CZ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cs-CZ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cs-CZ" dirty="0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xmlns="" id="{052BE292-639B-4E94-B901-14D6DE7234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sz="2400" dirty="0" smtClean="0"/>
              <a:t>Mgr. Jaroslava Nováková</a:t>
            </a:r>
          </a:p>
          <a:p>
            <a:r>
              <a:rPr lang="cs-CZ" sz="2400" dirty="0" smtClean="0"/>
              <a:t>ZČU </a:t>
            </a:r>
            <a:r>
              <a:rPr lang="cs-CZ" sz="2400" dirty="0"/>
              <a:t>v Plzni, Fakulta zdravotnických studií</a:t>
            </a:r>
          </a:p>
        </p:txBody>
      </p:sp>
    </p:spTree>
    <p:extLst>
      <p:ext uri="{BB962C8B-B14F-4D97-AF65-F5344CB8AC3E}">
        <p14:creationId xmlns:p14="http://schemas.microsoft.com/office/powerpoint/2010/main" xmlns="" val="113567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Definice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/>
          <a:lstStyle/>
          <a:p>
            <a:r>
              <a:rPr lang="cs-CZ" b="1" dirty="0"/>
              <a:t>Chronické onemocnění</a:t>
            </a:r>
            <a:r>
              <a:rPr lang="cs-CZ" dirty="0"/>
              <a:t> je takové onemocnění, které přetrvává dlouhou dobu (podle některých definic déle než tři měsíce) a které je prakticky nevyléčitelné. </a:t>
            </a:r>
            <a:endParaRPr lang="cs-CZ" dirty="0" smtClean="0"/>
          </a:p>
          <a:p>
            <a:r>
              <a:rPr lang="cs-CZ" dirty="0" smtClean="0"/>
              <a:t>Cílem </a:t>
            </a:r>
            <a:r>
              <a:rPr lang="cs-CZ" dirty="0"/>
              <a:t>zdravotní péče u chronických onemocnění je zajištění co nejvyšší </a:t>
            </a:r>
            <a:r>
              <a:rPr lang="cs-CZ" b="1" dirty="0"/>
              <a:t>kvality života nemocného</a:t>
            </a:r>
            <a:r>
              <a:rPr lang="cs-CZ" dirty="0"/>
              <a:t>, a to stabilizací stavu a zabráněním rozvoje komplikací</a:t>
            </a:r>
            <a:r>
              <a:rPr lang="cs-CZ" dirty="0" smtClean="0"/>
              <a:t>.</a:t>
            </a:r>
          </a:p>
          <a:p>
            <a:r>
              <a:rPr lang="cs-CZ" dirty="0"/>
              <a:t>Mezi nejčastější nevyléčitelná chronická onemocnění patří například cukrovka, astma, </a:t>
            </a: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chronické srdeční selhání</a:t>
            </a:r>
            <a:r>
              <a:rPr lang="cs-CZ" dirty="0"/>
              <a:t>, chronická obstrukční plicní nemoc, chronické onemocnění ledvin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5985164" y="6008914"/>
            <a:ext cx="45601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Národní zdravotnický informační portál</a:t>
            </a:r>
          </a:p>
          <a:p>
            <a:r>
              <a:rPr lang="cs-CZ" dirty="0" smtClean="0">
                <a:hlinkClick r:id="rId2"/>
              </a:rPr>
              <a:t>https</a:t>
            </a:r>
            <a:r>
              <a:rPr lang="cs-CZ" dirty="0">
                <a:hlinkClick r:id="rId2"/>
              </a:rPr>
              <a:t>://www.nzip.cz</a:t>
            </a:r>
            <a:r>
              <a:rPr lang="cs-CZ" dirty="0" smtClean="0">
                <a:hlinkClick r:id="rId2"/>
              </a:rPr>
              <a:t>/</a:t>
            </a:r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2928897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Srdeční selhání</a:t>
            </a:r>
            <a:endParaRPr lang="cs-CZ"/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Srdeční selhání</a:t>
            </a:r>
            <a:r>
              <a:rPr lang="cs-CZ" dirty="0"/>
              <a:t> je stav, kdy srdce není schopno přečerpávat krev v souladu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s </a:t>
            </a:r>
            <a:r>
              <a:rPr lang="cs-CZ" dirty="0"/>
              <a:t>metabolickými potřebami organismu</a:t>
            </a:r>
            <a:r>
              <a:rPr lang="cs-CZ" dirty="0" smtClean="0"/>
              <a:t>.</a:t>
            </a:r>
          </a:p>
          <a:p>
            <a:r>
              <a:rPr lang="cs-CZ" dirty="0" smtClean="0"/>
              <a:t>Akutní…</a:t>
            </a:r>
          </a:p>
          <a:p>
            <a:r>
              <a:rPr lang="cs-CZ" dirty="0" smtClean="0"/>
              <a:t>Chronické….</a:t>
            </a:r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4635250" cy="3862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8297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0" y="1825625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4400" dirty="0" smtClean="0"/>
              <a:t>Mám </a:t>
            </a:r>
            <a:r>
              <a:rPr lang="cs-CZ" sz="4400" dirty="0"/>
              <a:t>srdeční selhání….mám srdeční nedostatečnost…..??!!</a:t>
            </a:r>
          </a:p>
        </p:txBody>
      </p:sp>
      <p:sp>
        <p:nvSpPr>
          <p:cNvPr id="5" name="Šipka doprava 4"/>
          <p:cNvSpPr/>
          <p:nvPr/>
        </p:nvSpPr>
        <p:spPr>
          <a:xfrm>
            <a:off x="1983178" y="4191989"/>
            <a:ext cx="7042068" cy="12706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086728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Projevy srdečního selhání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Pocit zadýchání, nedostatečného dechu nebo dušnosti při různě velké námaze</a:t>
            </a:r>
          </a:p>
          <a:p>
            <a:r>
              <a:rPr lang="cs-CZ" dirty="0" smtClean="0"/>
              <a:t>Únava, celková slabost</a:t>
            </a:r>
          </a:p>
          <a:p>
            <a:r>
              <a:rPr lang="cs-CZ" dirty="0" smtClean="0"/>
              <a:t>Otoky dolních končetin</a:t>
            </a:r>
          </a:p>
          <a:p>
            <a:r>
              <a:rPr lang="cs-CZ" dirty="0" smtClean="0"/>
              <a:t>Nechutenství</a:t>
            </a:r>
          </a:p>
          <a:p>
            <a:r>
              <a:rPr lang="cs-CZ" dirty="0" smtClean="0"/>
              <a:t>Poruchy spánku nebo záchvaty noční dušnosti</a:t>
            </a:r>
          </a:p>
          <a:p>
            <a:r>
              <a:rPr lang="cs-CZ" dirty="0" smtClean="0"/>
              <a:t>Pocit nedostatečného dechu i v klidu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114352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Diagnóza srdečního selhání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Stanoví lékař na základě popisu příznaků a obtíží a dalších vyšetření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646" y="3004889"/>
            <a:ext cx="3219450" cy="286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249073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 smtClean="0"/>
              <a:t>Chronické srdeční selhání _udržení kvality života</a:t>
            </a:r>
            <a:endParaRPr lang="cs-CZ" sz="4000" b="1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86583" y="1825625"/>
            <a:ext cx="3284833" cy="4351338"/>
          </a:xfrm>
          <a:prstGeom prst="rect">
            <a:avLst/>
          </a:prstGeom>
        </p:spPr>
      </p:pic>
      <p:sp>
        <p:nvSpPr>
          <p:cNvPr id="5" name="Zástupný symbol pro obsah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 smtClean="0"/>
              <a:t>Medikamentózní léčba</a:t>
            </a:r>
          </a:p>
          <a:p>
            <a:r>
              <a:rPr lang="cs-CZ" dirty="0" smtClean="0"/>
              <a:t>Nemedikamentózní léčba</a:t>
            </a:r>
          </a:p>
          <a:p>
            <a:r>
              <a:rPr lang="cs-CZ" dirty="0" smtClean="0"/>
              <a:t>Změna životního stylu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82541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Užívání léků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29554"/>
          </a:xfrm>
        </p:spPr>
        <p:txBody>
          <a:bodyPr>
            <a:normAutofit lnSpcReduction="10000"/>
          </a:bodyPr>
          <a:lstStyle/>
          <a:p>
            <a:r>
              <a:rPr lang="cs-CZ" dirty="0" smtClean="0"/>
              <a:t>Seznam léků aktuálně užívaných</a:t>
            </a:r>
          </a:p>
          <a:p>
            <a:r>
              <a:rPr lang="cs-CZ" dirty="0" smtClean="0"/>
              <a:t>Pozor na doplňky stravy a volně prodejné léky – léky na BOLEST</a:t>
            </a:r>
          </a:p>
          <a:p>
            <a:r>
              <a:rPr lang="cs-CZ" dirty="0" smtClean="0"/>
              <a:t>Léky užívat pravidelně</a:t>
            </a:r>
          </a:p>
          <a:p>
            <a:r>
              <a:rPr lang="cs-CZ" dirty="0" smtClean="0"/>
              <a:t>Vysazení konzultovat s lékařem</a:t>
            </a:r>
          </a:p>
          <a:p>
            <a:r>
              <a:rPr lang="cs-CZ" dirty="0" smtClean="0"/>
              <a:t>Informovat všechny zdravotníky o aktuálně užívaných lécích </a:t>
            </a:r>
          </a:p>
          <a:p>
            <a:r>
              <a:rPr lang="cs-CZ" dirty="0" smtClean="0"/>
              <a:t>Používat dávkovače nebo jiné vhodné pomůcky</a:t>
            </a:r>
          </a:p>
          <a:p>
            <a:r>
              <a:rPr lang="cs-CZ" dirty="0" smtClean="0"/>
              <a:t>Originální krabičky, lahvičky</a:t>
            </a:r>
          </a:p>
          <a:p>
            <a:r>
              <a:rPr lang="cs-CZ" dirty="0" smtClean="0"/>
              <a:t>Zásoba léků</a:t>
            </a:r>
          </a:p>
          <a:p>
            <a:r>
              <a:rPr lang="cs-CZ" dirty="0" smtClean="0"/>
              <a:t>Bezpečné užívání léků</a:t>
            </a:r>
          </a:p>
          <a:p>
            <a:r>
              <a:rPr lang="cs-CZ" dirty="0" smtClean="0"/>
              <a:t>NĚKDO DALŠÍ VÍ, CO UŽÍVÁM ZA LÉKY</a:t>
            </a:r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88516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</a:t>
            </a:r>
            <a:r>
              <a:rPr lang="cs-CZ" dirty="0" smtClean="0"/>
              <a:t>ežimová opatření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Sledování příjmu  tekutin, monitorace hmotnosti – ZAZNAMENÁVAT </a:t>
            </a:r>
          </a:p>
          <a:p>
            <a:r>
              <a:rPr lang="cs-CZ" dirty="0" smtClean="0"/>
              <a:t>Strava – pozor na sůl</a:t>
            </a:r>
          </a:p>
          <a:p>
            <a:r>
              <a:rPr lang="cs-CZ" dirty="0" smtClean="0"/>
              <a:t>Pohyb</a:t>
            </a:r>
          </a:p>
          <a:p>
            <a:r>
              <a:rPr lang="cs-CZ" dirty="0" smtClean="0"/>
              <a:t>Pozor na infekce…..</a:t>
            </a:r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624094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Sledování varovných příznaků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Rychlý vzestup hmotnosti</a:t>
            </a:r>
          </a:p>
          <a:p>
            <a:r>
              <a:rPr lang="cs-CZ" dirty="0" smtClean="0"/>
              <a:t>Otoky nohou</a:t>
            </a:r>
          </a:p>
          <a:p>
            <a:r>
              <a:rPr lang="cs-CZ" dirty="0" smtClean="0"/>
              <a:t>Zhoršení tolerance zátěže</a:t>
            </a:r>
          </a:p>
          <a:p>
            <a:r>
              <a:rPr lang="cs-CZ" dirty="0" smtClean="0"/>
              <a:t>Kašel, noční kašel</a:t>
            </a:r>
          </a:p>
          <a:p>
            <a:r>
              <a:rPr lang="cs-CZ" dirty="0" smtClean="0"/>
              <a:t>Arytmie</a:t>
            </a:r>
          </a:p>
          <a:p>
            <a:endParaRPr lang="cs-CZ" dirty="0"/>
          </a:p>
          <a:p>
            <a:r>
              <a:rPr lang="cs-CZ" dirty="0" smtClean="0"/>
              <a:t>Zvýšená teplota….další projevy možné infekce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4150211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je v životě reálné…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Nebát se říci si o pomoc</a:t>
            </a:r>
          </a:p>
          <a:p>
            <a:r>
              <a:rPr lang="cs-CZ" dirty="0"/>
              <a:t>Sdílet úspěchy i neúspěchy</a:t>
            </a:r>
          </a:p>
          <a:p>
            <a:r>
              <a:rPr lang="cs-CZ" dirty="0"/>
              <a:t>Radovat se</a:t>
            </a:r>
          </a:p>
          <a:p>
            <a:r>
              <a:rPr lang="cs-CZ" dirty="0"/>
              <a:t>Motivovat sebe i ostatní</a:t>
            </a:r>
          </a:p>
          <a:p>
            <a:endParaRPr lang="cs-CZ" dirty="0" smtClean="0"/>
          </a:p>
          <a:p>
            <a:endParaRPr lang="cs-CZ" dirty="0"/>
          </a:p>
          <a:p>
            <a:endParaRPr lang="cs-CZ" dirty="0" smtClean="0"/>
          </a:p>
          <a:p>
            <a:r>
              <a:rPr lang="cs-CZ" sz="1100" dirty="0"/>
              <a:t>SOVOVÁ, Eliška a Jan LUKL. </a:t>
            </a:r>
            <a:r>
              <a:rPr lang="cs-CZ" sz="1100" i="1" dirty="0"/>
              <a:t>100 1 otázek a odpovědí pro kardiaky</a:t>
            </a:r>
            <a:r>
              <a:rPr lang="cs-CZ" sz="1100" dirty="0"/>
              <a:t>. Praha: Grada, 2005. ISBN 80-247-1166-4.</a:t>
            </a:r>
          </a:p>
          <a:p>
            <a:r>
              <a:rPr lang="cs-CZ" sz="1100" dirty="0"/>
              <a:t>ŠPINAR, Jindřich a Jiří VÍTOVEC. </a:t>
            </a:r>
            <a:r>
              <a:rPr lang="cs-CZ" sz="1100" i="1" dirty="0"/>
              <a:t>Jak dobře žít s nemocným srdcem</a:t>
            </a:r>
            <a:r>
              <a:rPr lang="cs-CZ" sz="1100" dirty="0"/>
              <a:t>. Praha: Grada, 2007. ISBN 978-80-247-1822-4.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56218" y="2042556"/>
            <a:ext cx="4271158" cy="2669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1755796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245</Words>
  <Application>Microsoft Office PowerPoint</Application>
  <PresentationFormat>Vlastní</PresentationFormat>
  <Paragraphs>68</Paragraphs>
  <Slides>12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3" baseType="lpstr">
      <vt:lpstr>Motiv Office</vt:lpstr>
      <vt:lpstr>Snímek 1</vt:lpstr>
      <vt:lpstr>         Sledování projevů a změn příznaků vybraných chronických onemocnění v domácím prostředí…..   </vt:lpstr>
      <vt:lpstr>Definice </vt:lpstr>
      <vt:lpstr>Srdeční selhání</vt:lpstr>
      <vt:lpstr>Snímek 5</vt:lpstr>
      <vt:lpstr>Projevy srdečního selhání</vt:lpstr>
      <vt:lpstr>Diagnóza srdečního selhání </vt:lpstr>
      <vt:lpstr>Chronické srdeční selhání _udržení kvality života</vt:lpstr>
      <vt:lpstr>Užívání léků</vt:lpstr>
      <vt:lpstr>Režimová opatření</vt:lpstr>
      <vt:lpstr>Sledování varovných příznaků</vt:lpstr>
      <vt:lpstr>Co je v životě reálné…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Jana Horova</dc:creator>
  <cp:lastModifiedBy>Jarka</cp:lastModifiedBy>
  <cp:revision>18</cp:revision>
  <dcterms:created xsi:type="dcterms:W3CDTF">2022-04-23T11:04:53Z</dcterms:created>
  <dcterms:modified xsi:type="dcterms:W3CDTF">2022-06-02T17:42:15Z</dcterms:modified>
</cp:coreProperties>
</file>