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78" r:id="rId2"/>
    <p:sldId id="256" r:id="rId3"/>
    <p:sldId id="269" r:id="rId4"/>
    <p:sldId id="270" r:id="rId5"/>
    <p:sldId id="271" r:id="rId6"/>
    <p:sldId id="272" r:id="rId7"/>
    <p:sldId id="273" r:id="rId8"/>
    <p:sldId id="277" r:id="rId9"/>
    <p:sldId id="280" r:id="rId10"/>
    <p:sldId id="274" r:id="rId11"/>
    <p:sldId id="275" r:id="rId12"/>
    <p:sldId id="276" r:id="rId13"/>
    <p:sldId id="279" r:id="rId14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76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22E23B-3F54-40E3-AB41-8A8C89325F64}" type="datetimeFigureOut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0DADDAD-2ECA-4C27-8CCC-AF57F6F6BE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237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60942-5483-4835-8A5E-E2C0A82CCF11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3BF0E-78C5-4866-9844-5BFC2333D9A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D65E-D138-4CF1-AC26-7DB2515D89FA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9638E-B37E-424C-8AA0-7C6F8C429FA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CC3BF-5A71-4BF7-95B8-8F88BF529D98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3E569-6269-4B38-9343-75D959DC3D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F07D0-A0B7-4CB9-9D0A-23003A921D1D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3AA55-A25A-44F8-8B35-F9DE91DAA4F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A8A65-CB30-4CBC-B253-A4DAD7D744CC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00F7-A3C2-4B1C-A58D-F5CD1150D04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5DB1F-857E-476B-87D1-14938C60E6DE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8E171-9EBE-4308-8D3B-36052FC348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7885B-2530-4C4B-BACA-0735C049324E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0E086-C3BC-4AFF-8613-5ED07C571A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6A9A5-8F5F-4ACC-B5EC-7DD3E626B5D7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E54A7-2A27-4FF8-9547-3A8671C6120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10990-3539-4C3D-A155-9E1EE1046F09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7F9C7-0DC8-4885-95CA-9A4E6B48C9E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7DE40-6909-4D2D-94B8-18B27F5DE9A9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0C110-8243-4925-9648-177E37C0A95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D0C79-B825-4365-BE1D-620E6866C7BB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62FB9-153E-425D-BDDB-5E4E987BDE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F7A780-538A-42F8-9C48-CA07994F4AF5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3D0470-2EE9-41CD-ADC1-0FC32413F8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y-PvBo75PDo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sns-stbk.cz/svp/www/ucebni-osnovy_clovek-a-svet-prace_clovek-a-svet-prace_2.htm" TargetMode="External"/><Relationship Id="rId2" Type="http://schemas.openxmlformats.org/officeDocument/2006/relationships/hyperlink" Target="http://www.nuv.cz/uploads/RVP_ZV_2017_verze_cerven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9F4285D8-52CC-4CC7-A6A5-8510B31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96752"/>
            <a:ext cx="7330617" cy="4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9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F12B8086-806E-4F5C-8396-67D7B0CF05C3}"/>
              </a:ext>
            </a:extLst>
          </p:cNvPr>
          <p:cNvSpPr/>
          <p:nvPr/>
        </p:nvSpPr>
        <p:spPr>
          <a:xfrm>
            <a:off x="755576" y="2348880"/>
            <a:ext cx="7558479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sz="3200" b="1" dirty="0"/>
              <a:t>Obsah vzdělávání v pracovní výchově</a:t>
            </a:r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56F55E10-B6B2-4EA4-AC30-794638B31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22" y="5770287"/>
            <a:ext cx="4327978" cy="85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6">
            <a:extLst>
              <a:ext uri="{FF2B5EF4-FFF2-40B4-BE49-F238E27FC236}">
                <a16:creationId xmlns:a16="http://schemas.microsoft.com/office/drawing/2014/main" id="{4203D7EA-85D6-487B-8C6B-D66F1C487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6052567"/>
            <a:ext cx="4968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cs-CZ" altLang="cs-CZ" sz="1200" dirty="0">
                <a:solidFill>
                  <a:srgbClr val="000000"/>
                </a:solidFill>
              </a:rPr>
              <a:t>Projekt „</a:t>
            </a:r>
            <a:r>
              <a:rPr lang="cs-CZ" altLang="cs-CZ" sz="1200" dirty="0" err="1">
                <a:solidFill>
                  <a:srgbClr val="000000"/>
                </a:solidFill>
              </a:rPr>
              <a:t>Inspire</a:t>
            </a:r>
            <a:r>
              <a:rPr lang="cs-CZ" altLang="cs-CZ" sz="1200" dirty="0">
                <a:solidFill>
                  <a:srgbClr val="000000"/>
                </a:solidFill>
              </a:rPr>
              <a:t>“ je spolufinancován Evropskou unií</a:t>
            </a:r>
            <a:endParaRPr lang="cs-CZ" altLang="cs-CZ" sz="1200" dirty="0"/>
          </a:p>
          <a:p>
            <a:pPr eaLnBrk="1" hangingPunct="1"/>
            <a:r>
              <a:rPr lang="cs-CZ" altLang="cs-CZ" sz="1200" dirty="0">
                <a:solidFill>
                  <a:srgbClr val="000000"/>
                </a:solidFill>
              </a:rPr>
              <a:t>Registrační číslo: CZ.02.3.68/0.0/0.0/19_068/0015764</a:t>
            </a:r>
            <a:endParaRPr lang="cs-CZ" altLang="cs-CZ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3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Obsah vzdělávání v pracovní výchově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i="1" dirty="0">
                <a:latin typeface="Arial" charset="0"/>
              </a:rPr>
              <a:t>Učivo tvoří systém vědomostí, dovedností a návyků, jejichž osvojení zabezpečuje rozvoj duševních a fyzických žákovských schopností potřebných pro další život.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dirty="0">
                <a:latin typeface="Arial" charset="0"/>
              </a:rPr>
              <a:t>Rozdělení učiva: Základní učivo a rozšiřující učivo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4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Výběr učiva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i="1" dirty="0">
                <a:latin typeface="Arial" charset="0"/>
              </a:rPr>
              <a:t>Encyklopedismus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>
                <a:latin typeface="Arial" charset="0"/>
              </a:rPr>
              <a:t>Předměty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>
                <a:latin typeface="Arial" charset="0"/>
              </a:rPr>
              <a:t>Množství poznatků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>
                <a:latin typeface="Arial" charset="0"/>
              </a:rPr>
              <a:t>Předávání informací učitel – žák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>
                <a:latin typeface="Arial" charset="0"/>
              </a:rPr>
              <a:t>Co neustálý růst množství informací?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i="1" dirty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i="1" dirty="0">
                <a:latin typeface="Arial" charset="0"/>
              </a:rPr>
              <a:t>Didaktický formalismus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dirty="0">
                <a:latin typeface="Arial" charset="0"/>
              </a:rPr>
              <a:t>Rozvoj myšlení – rozumových schopností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dirty="0">
                <a:latin typeface="Arial" charset="0"/>
              </a:rPr>
              <a:t>Rozdílné druhy myšlení (matematika x jazyky…)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dirty="0">
                <a:latin typeface="Arial" charset="0"/>
              </a:rPr>
              <a:t>Základna pro rozvoj individuálních schopností a nadání…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395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5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332656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b="1" dirty="0"/>
              <a:t>Výběr učiva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400" i="1" dirty="0" err="1">
                <a:latin typeface="Arial" charset="0"/>
              </a:rPr>
              <a:t>Exemplarismus</a:t>
            </a:r>
            <a:endParaRPr lang="cs-CZ" sz="2400" i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dirty="0">
                <a:latin typeface="Arial" charset="0"/>
              </a:rPr>
              <a:t>Učivo se soustředí na významné body oboru (milníky)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dirty="0">
                <a:latin typeface="Arial" charset="0"/>
              </a:rPr>
              <a:t>zanedbávají se další prvky obsahu, např. navazující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400" i="1" dirty="0" err="1">
                <a:latin typeface="Arial" charset="0"/>
              </a:rPr>
              <a:t>Polytechnicismus</a:t>
            </a:r>
            <a:endParaRPr lang="cs-CZ" sz="2400" i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dirty="0">
                <a:latin typeface="Arial" charset="0"/>
              </a:rPr>
              <a:t>Technické vzdělávání převažuje nad humanitním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dirty="0">
                <a:latin typeface="Arial" charset="0"/>
              </a:rPr>
              <a:t>Výběr učiva poplatný době (dle názorů)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dirty="0">
                <a:latin typeface="Arial" charset="0"/>
              </a:rPr>
              <a:t>Předimenzování učiva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400" i="1" dirty="0">
                <a:latin typeface="Arial" charset="0"/>
              </a:rPr>
              <a:t>Didaktický pragmatismus (J. </a:t>
            </a:r>
            <a:r>
              <a:rPr lang="cs-CZ" sz="2400" i="1" dirty="0" err="1">
                <a:latin typeface="Arial" charset="0"/>
              </a:rPr>
              <a:t>Dewey</a:t>
            </a:r>
            <a:r>
              <a:rPr lang="cs-CZ" sz="2400" i="1" dirty="0">
                <a:latin typeface="Arial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dirty="0">
                <a:latin typeface="Arial" charset="0"/>
              </a:rPr>
              <a:t>Žák určuje množství a kvalitu informací</a:t>
            </a:r>
          </a:p>
          <a:p>
            <a:pPr marL="333375" lvl="1" indent="0">
              <a:lnSpc>
                <a:spcPct val="100000"/>
              </a:lnSpc>
              <a:spcBef>
                <a:spcPts val="450"/>
              </a:spcBef>
              <a:buClr>
                <a:srgbClr val="3B812F"/>
              </a:buClr>
              <a:buSzPct val="60000"/>
              <a:buNone/>
              <a:tabLst>
                <a:tab pos="892175" algn="l"/>
                <a:tab pos="1806575" algn="l"/>
                <a:tab pos="2720975" algn="l"/>
                <a:tab pos="3635375" algn="l"/>
                <a:tab pos="4549775" algn="l"/>
                <a:tab pos="5464175" algn="l"/>
                <a:tab pos="6378575" algn="l"/>
                <a:tab pos="7292975" algn="l"/>
                <a:tab pos="8207375" algn="l"/>
                <a:tab pos="9121775" algn="l"/>
                <a:tab pos="10036175" algn="l"/>
                <a:tab pos="10313988" algn="l"/>
                <a:tab pos="10763250" algn="l"/>
                <a:tab pos="10766425" algn="l"/>
                <a:tab pos="10769600" algn="l"/>
                <a:tab pos="10772775" algn="l"/>
                <a:tab pos="10775950" algn="l"/>
                <a:tab pos="10779125" algn="l"/>
              </a:tabLst>
            </a:pPr>
            <a:r>
              <a:rPr lang="en-GB" altLang="cs-CZ" sz="2400" i="1" dirty="0" err="1">
                <a:solidFill>
                  <a:srgbClr val="000000"/>
                </a:solidFill>
              </a:rPr>
              <a:t>Důraz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na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aktivitě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žáků</a:t>
            </a:r>
            <a:r>
              <a:rPr lang="en-GB" altLang="cs-CZ" sz="2400" i="1" dirty="0">
                <a:solidFill>
                  <a:srgbClr val="000000"/>
                </a:solidFill>
              </a:rPr>
              <a:t>, </a:t>
            </a:r>
            <a:r>
              <a:rPr lang="en-GB" altLang="cs-CZ" sz="2400" i="1" dirty="0" err="1">
                <a:solidFill>
                  <a:srgbClr val="000000"/>
                </a:solidFill>
              </a:rPr>
              <a:t>jejich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samostatnosti</a:t>
            </a:r>
            <a:r>
              <a:rPr lang="cs-CZ" altLang="cs-CZ" sz="2400" i="1" dirty="0">
                <a:solidFill>
                  <a:srgbClr val="000000"/>
                </a:solidFill>
              </a:rPr>
              <a:t>, </a:t>
            </a:r>
            <a:r>
              <a:rPr lang="en-GB" altLang="cs-CZ" sz="2400" i="1" dirty="0" err="1">
                <a:solidFill>
                  <a:srgbClr val="000000"/>
                </a:solidFill>
              </a:rPr>
              <a:t>Rozvíjení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iniciativy</a:t>
            </a:r>
            <a:r>
              <a:rPr lang="en-GB" altLang="cs-CZ" sz="2400" i="1" dirty="0">
                <a:solidFill>
                  <a:srgbClr val="000000"/>
                </a:solidFill>
              </a:rPr>
              <a:t>, </a:t>
            </a:r>
            <a:r>
              <a:rPr lang="en-GB" altLang="cs-CZ" sz="2400" i="1" dirty="0" err="1">
                <a:solidFill>
                  <a:srgbClr val="000000"/>
                </a:solidFill>
              </a:rPr>
              <a:t>tvořivosti</a:t>
            </a:r>
            <a:r>
              <a:rPr lang="en-GB" altLang="cs-CZ" sz="2400" i="1" dirty="0">
                <a:solidFill>
                  <a:srgbClr val="000000"/>
                </a:solidFill>
              </a:rPr>
              <a:t>, </a:t>
            </a:r>
            <a:r>
              <a:rPr lang="en-GB" altLang="cs-CZ" sz="2400" i="1" dirty="0" err="1">
                <a:solidFill>
                  <a:srgbClr val="000000"/>
                </a:solidFill>
              </a:rPr>
              <a:t>dovednosti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řešit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problémy</a:t>
            </a:r>
            <a:r>
              <a:rPr lang="cs-CZ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Vlastní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praktické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dovednosti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žáků</a:t>
            </a:r>
            <a:r>
              <a:rPr lang="en-GB" altLang="cs-CZ" sz="2400" i="1" dirty="0">
                <a:solidFill>
                  <a:srgbClr val="000000"/>
                </a:solidFill>
              </a:rPr>
              <a:t>, </a:t>
            </a:r>
            <a:r>
              <a:rPr lang="en-GB" altLang="cs-CZ" sz="2400" i="1" dirty="0" err="1">
                <a:solidFill>
                  <a:srgbClr val="000000"/>
                </a:solidFill>
              </a:rPr>
              <a:t>experimentování</a:t>
            </a:r>
            <a:r>
              <a:rPr lang="en-GB" altLang="cs-CZ" sz="2400" i="1" dirty="0">
                <a:solidFill>
                  <a:srgbClr val="000000"/>
                </a:solidFill>
              </a:rPr>
              <a:t>.</a:t>
            </a:r>
          </a:p>
          <a:p>
            <a:pPr marL="333375" lvl="1" indent="0">
              <a:lnSpc>
                <a:spcPct val="100000"/>
              </a:lnSpc>
              <a:spcBef>
                <a:spcPts val="450"/>
              </a:spcBef>
              <a:buClr>
                <a:srgbClr val="3B812F"/>
              </a:buClr>
              <a:buSzPct val="60000"/>
              <a:buNone/>
              <a:tabLst>
                <a:tab pos="892175" algn="l"/>
                <a:tab pos="1806575" algn="l"/>
                <a:tab pos="2720975" algn="l"/>
                <a:tab pos="3635375" algn="l"/>
                <a:tab pos="4549775" algn="l"/>
                <a:tab pos="5464175" algn="l"/>
                <a:tab pos="6378575" algn="l"/>
                <a:tab pos="7292975" algn="l"/>
                <a:tab pos="8207375" algn="l"/>
                <a:tab pos="9121775" algn="l"/>
                <a:tab pos="10036175" algn="l"/>
                <a:tab pos="10313988" algn="l"/>
                <a:tab pos="10763250" algn="l"/>
                <a:tab pos="10766425" algn="l"/>
                <a:tab pos="10769600" algn="l"/>
                <a:tab pos="10772775" algn="l"/>
                <a:tab pos="10775950" algn="l"/>
                <a:tab pos="10779125" algn="l"/>
              </a:tabLst>
            </a:pPr>
            <a:r>
              <a:rPr lang="en-GB" altLang="cs-CZ" sz="2400" i="1" dirty="0" err="1">
                <a:solidFill>
                  <a:srgbClr val="000000"/>
                </a:solidFill>
              </a:rPr>
              <a:t>Současné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snahy</a:t>
            </a:r>
            <a:r>
              <a:rPr lang="en-GB" altLang="cs-CZ" sz="2400" i="1" dirty="0">
                <a:solidFill>
                  <a:srgbClr val="000000"/>
                </a:solidFill>
              </a:rPr>
              <a:t> o </a:t>
            </a:r>
            <a:r>
              <a:rPr lang="en-GB" altLang="cs-CZ" sz="2400" i="1" dirty="0" err="1">
                <a:solidFill>
                  <a:srgbClr val="000000"/>
                </a:solidFill>
              </a:rPr>
              <a:t>inovační</a:t>
            </a:r>
            <a:r>
              <a:rPr lang="en-GB" altLang="cs-CZ" sz="2400" i="1" dirty="0">
                <a:solidFill>
                  <a:srgbClr val="000000"/>
                </a:solidFill>
              </a:rPr>
              <a:t> a </a:t>
            </a:r>
            <a:r>
              <a:rPr lang="en-GB" altLang="cs-CZ" sz="2400" i="1" dirty="0" err="1">
                <a:solidFill>
                  <a:srgbClr val="000000"/>
                </a:solidFill>
              </a:rPr>
              <a:t>alternativní</a:t>
            </a:r>
            <a:r>
              <a:rPr lang="en-GB" altLang="cs-CZ" sz="2400" i="1" dirty="0">
                <a:solidFill>
                  <a:srgbClr val="000000"/>
                </a:solidFill>
              </a:rPr>
              <a:t> </a:t>
            </a:r>
            <a:r>
              <a:rPr lang="en-GB" altLang="cs-CZ" sz="2400" i="1" dirty="0" err="1">
                <a:solidFill>
                  <a:srgbClr val="000000"/>
                </a:solidFill>
              </a:rPr>
              <a:t>přístupy</a:t>
            </a:r>
            <a:r>
              <a:rPr lang="cs-CZ" altLang="cs-CZ" sz="2400" i="1" dirty="0">
                <a:solidFill>
                  <a:srgbClr val="000000"/>
                </a:solidFill>
              </a:rPr>
              <a:t>.</a:t>
            </a:r>
            <a:endParaRPr lang="en-GB" altLang="cs-CZ" sz="2400" i="1" dirty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cs-CZ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079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6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Sociálně kulturní proces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dirty="0"/>
              <a:t>– přenos z generace na generaci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b="1" dirty="0"/>
          </a:p>
          <a:p>
            <a:pPr marL="514350" indent="-514350" eaLnBrk="1" hangingPunct="1">
              <a:lnSpc>
                <a:spcPct val="90000"/>
              </a:lnSpc>
              <a:buAutoNum type="arabicParenR"/>
            </a:pPr>
            <a:r>
              <a:rPr lang="cs-CZ" dirty="0"/>
              <a:t>Poznatky</a:t>
            </a:r>
          </a:p>
          <a:p>
            <a:pPr marL="514350" indent="-514350" eaLnBrk="1" hangingPunct="1">
              <a:lnSpc>
                <a:spcPct val="90000"/>
              </a:lnSpc>
              <a:buAutoNum type="arabicParenR"/>
            </a:pPr>
            <a:r>
              <a:rPr lang="cs-CZ" dirty="0"/>
              <a:t>Dovednosti a návyky</a:t>
            </a:r>
          </a:p>
          <a:p>
            <a:pPr marL="514350" indent="-514350" eaLnBrk="1" hangingPunct="1">
              <a:lnSpc>
                <a:spcPct val="90000"/>
              </a:lnSpc>
              <a:buAutoNum type="arabicParenR"/>
            </a:pPr>
            <a:r>
              <a:rPr lang="cs-CZ" dirty="0"/>
              <a:t>Zkušenosti z tvořivé činnosti</a:t>
            </a:r>
          </a:p>
          <a:p>
            <a:pPr marL="514350" indent="-514350" eaLnBrk="1" hangingPunct="1">
              <a:lnSpc>
                <a:spcPct val="90000"/>
              </a:lnSpc>
              <a:buAutoNum type="arabicParenR"/>
            </a:pPr>
            <a:r>
              <a:rPr lang="cs-CZ" dirty="0"/>
              <a:t>Emocionálně-citové zkušenosti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dirty="0"/>
              <a:t>	(budování hodnotového systému)</a:t>
            </a:r>
          </a:p>
        </p:txBody>
      </p:sp>
      <p:pic>
        <p:nvPicPr>
          <p:cNvPr id="1026" name="Picture 2" descr="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144"/>
            <a:ext cx="2971056" cy="181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0" y="6452307"/>
            <a:ext cx="6244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Zdroj: https://jakubkouril.blog.idnes.cz/blog.aspx?c=421636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0" y="4720379"/>
            <a:ext cx="3275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hlinkClick r:id="rId3"/>
              </a:rPr>
              <a:t>https://</a:t>
            </a:r>
            <a:r>
              <a:rPr lang="cs-CZ" dirty="0" err="1">
                <a:hlinkClick r:id="rId3"/>
              </a:rPr>
              <a:t>youtu.be</a:t>
            </a:r>
            <a:r>
              <a:rPr lang="cs-CZ" dirty="0">
                <a:hlinkClick r:id="rId3"/>
              </a:rPr>
              <a:t>/y-</a:t>
            </a:r>
            <a:r>
              <a:rPr lang="cs-CZ" dirty="0" err="1">
                <a:hlinkClick r:id="rId3"/>
              </a:rPr>
              <a:t>PvBo75PDo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92900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7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Didaktická analýza učiva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dirty="0"/>
              <a:t>Učitel proniká do učiva s cílem vystihnout jeho výchovnou a vzdělávací hodnotu.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dirty="0"/>
              <a:t>Podmínky analýzy:</a:t>
            </a:r>
          </a:p>
          <a:p>
            <a:pPr marL="514350" indent="-514350" eaLnBrk="1" hangingPunct="1">
              <a:lnSpc>
                <a:spcPct val="90000"/>
              </a:lnSpc>
              <a:buAutoNum type="arabicParenR"/>
            </a:pPr>
            <a:r>
              <a:rPr lang="cs-CZ" dirty="0"/>
              <a:t>Zvládnutí obsahu učitelem</a:t>
            </a:r>
          </a:p>
          <a:p>
            <a:pPr marL="514350" indent="-514350" eaLnBrk="1" hangingPunct="1">
              <a:lnSpc>
                <a:spcPct val="90000"/>
              </a:lnSpc>
              <a:buAutoNum type="arabicParenR"/>
            </a:pPr>
            <a:r>
              <a:rPr lang="cs-CZ" dirty="0"/>
              <a:t>Zohlednění cílové skupiny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Pojmová analýza: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Vytvoření logické pojmové struktury v daném učivu (pojmová mapa)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Vztahy mezi pojmy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920205" y="5664044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Chov ovcí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3296469" y="5664044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Dopravní prostředky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7112893" y="566063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/>
              <a:t>les</a:t>
            </a:r>
          </a:p>
        </p:txBody>
      </p:sp>
      <p:grpSp>
        <p:nvGrpSpPr>
          <p:cNvPr id="14" name="Skupina 13"/>
          <p:cNvGrpSpPr/>
          <p:nvPr/>
        </p:nvGrpSpPr>
        <p:grpSpPr>
          <a:xfrm>
            <a:off x="6700136" y="5622397"/>
            <a:ext cx="1440160" cy="576679"/>
            <a:chOff x="6516217" y="5667657"/>
            <a:chExt cx="1440160" cy="576679"/>
          </a:xfrm>
        </p:grpSpPr>
        <p:sp>
          <p:nvSpPr>
            <p:cNvPr id="9" name="Obdélník 8"/>
            <p:cNvSpPr/>
            <p:nvPr/>
          </p:nvSpPr>
          <p:spPr>
            <a:xfrm>
              <a:off x="6516217" y="5667657"/>
              <a:ext cx="1440160" cy="5766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7" name="TextovéPole 6"/>
            <p:cNvSpPr txBox="1"/>
            <p:nvPr/>
          </p:nvSpPr>
          <p:spPr>
            <a:xfrm>
              <a:off x="7112893" y="5718139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400" dirty="0"/>
                <a:t>?</a:t>
              </a:r>
            </a:p>
          </p:txBody>
        </p:sp>
      </p:grpSp>
      <p:grpSp>
        <p:nvGrpSpPr>
          <p:cNvPr id="13" name="Skupina 12"/>
          <p:cNvGrpSpPr/>
          <p:nvPr/>
        </p:nvGrpSpPr>
        <p:grpSpPr>
          <a:xfrm>
            <a:off x="3250158" y="5580851"/>
            <a:ext cx="2534315" cy="576679"/>
            <a:chOff x="3203847" y="5664145"/>
            <a:chExt cx="2534315" cy="576679"/>
          </a:xfrm>
        </p:grpSpPr>
        <p:sp>
          <p:nvSpPr>
            <p:cNvPr id="8" name="Obdélník 7"/>
            <p:cNvSpPr/>
            <p:nvPr/>
          </p:nvSpPr>
          <p:spPr>
            <a:xfrm>
              <a:off x="3203847" y="5664145"/>
              <a:ext cx="2534315" cy="5766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TextovéPole 10"/>
            <p:cNvSpPr txBox="1"/>
            <p:nvPr/>
          </p:nvSpPr>
          <p:spPr>
            <a:xfrm>
              <a:off x="4292910" y="5725163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400" dirty="0"/>
                <a:t>?</a:t>
              </a:r>
            </a:p>
          </p:txBody>
        </p:sp>
      </p:grpSp>
      <p:grpSp>
        <p:nvGrpSpPr>
          <p:cNvPr id="10" name="Skupina 9"/>
          <p:cNvGrpSpPr/>
          <p:nvPr/>
        </p:nvGrpSpPr>
        <p:grpSpPr>
          <a:xfrm>
            <a:off x="778386" y="5594330"/>
            <a:ext cx="1656184" cy="576679"/>
            <a:chOff x="683568" y="5674679"/>
            <a:chExt cx="1656184" cy="576679"/>
          </a:xfrm>
        </p:grpSpPr>
        <p:sp>
          <p:nvSpPr>
            <p:cNvPr id="6" name="Obdélník 5"/>
            <p:cNvSpPr/>
            <p:nvPr/>
          </p:nvSpPr>
          <p:spPr>
            <a:xfrm>
              <a:off x="683568" y="5674679"/>
              <a:ext cx="1656184" cy="5766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TextovéPole 11"/>
            <p:cNvSpPr txBox="1"/>
            <p:nvPr/>
          </p:nvSpPr>
          <p:spPr>
            <a:xfrm>
              <a:off x="1333566" y="5732187"/>
              <a:ext cx="356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400" dirty="0"/>
                <a:t>?</a:t>
              </a:r>
            </a:p>
          </p:txBody>
        </p:sp>
      </p:grpSp>
      <p:sp>
        <p:nvSpPr>
          <p:cNvPr id="15" name="TextovéPole 14"/>
          <p:cNvSpPr txBox="1"/>
          <p:nvPr/>
        </p:nvSpPr>
        <p:spPr>
          <a:xfrm>
            <a:off x="4531980" y="4961843"/>
            <a:ext cx="4544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Přilnavost: Plamínek a 4 </a:t>
            </a:r>
            <a:r>
              <a:rPr lang="cs-CZ" dirty="0" err="1"/>
              <a:t>koláci</a:t>
            </a:r>
            <a:r>
              <a:rPr lang="cs-CZ" dirty="0"/>
              <a:t>, 5:50, 9:50 </a:t>
            </a:r>
          </a:p>
          <a:p>
            <a:endParaRPr lang="cs-CZ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1606478" y="6309320"/>
            <a:ext cx="2552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err="1"/>
              <a:t>Mentimeter</a:t>
            </a:r>
            <a:r>
              <a:rPr lang="cs-CZ" dirty="0"/>
              <a:t> </a:t>
            </a:r>
            <a:r>
              <a:rPr lang="cs-CZ" dirty="0" err="1"/>
              <a:t>WordCloud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1004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8</a:t>
            </a:fld>
            <a:endParaRPr lang="cs-CZ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75" y="152454"/>
            <a:ext cx="8471978" cy="6516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3BB6034C-2D92-4B6B-9735-A5002117FE73}"/>
              </a:ext>
            </a:extLst>
          </p:cNvPr>
          <p:cNvSpPr txBox="1"/>
          <p:nvPr/>
        </p:nvSpPr>
        <p:spPr>
          <a:xfrm>
            <a:off x="0" y="648469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(Zdroj: vlastní archiv)</a:t>
            </a:r>
          </a:p>
        </p:txBody>
      </p:sp>
    </p:spTree>
    <p:extLst>
      <p:ext uri="{BB962C8B-B14F-4D97-AF65-F5344CB8AC3E}">
        <p14:creationId xmlns:p14="http://schemas.microsoft.com/office/powerpoint/2010/main" val="53962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9</a:t>
            </a:fld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8880"/>
            <a:ext cx="5112568" cy="6659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07EFAE39-624E-4D30-B038-8A78ADE340DF}"/>
              </a:ext>
            </a:extLst>
          </p:cNvPr>
          <p:cNvSpPr txBox="1"/>
          <p:nvPr/>
        </p:nvSpPr>
        <p:spPr>
          <a:xfrm>
            <a:off x="0" y="648469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(Zdroj: vlastní archiv)</a:t>
            </a:r>
          </a:p>
        </p:txBody>
      </p:sp>
    </p:spTree>
    <p:extLst>
      <p:ext uri="{BB962C8B-B14F-4D97-AF65-F5344CB8AC3E}">
        <p14:creationId xmlns:p14="http://schemas.microsoft.com/office/powerpoint/2010/main" val="1856693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10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Operační analýza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/>
              <a:t>Analýza operací a činností, které s učivem uskutečňujeme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/>
              <a:t>Rozbor učebních úloh a námětů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4780760" y="344359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dirty="0"/>
              <a:t>?</a:t>
            </a:r>
          </a:p>
        </p:txBody>
      </p:sp>
      <p:pic>
        <p:nvPicPr>
          <p:cNvPr id="1028" name="Picture 4" descr="Výsledek obrázku pro kelímkový telef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37" y="3212976"/>
            <a:ext cx="4346318" cy="325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3F3BCE4-0C59-427D-9AE8-A284FE10F00F}"/>
              </a:ext>
            </a:extLst>
          </p:cNvPr>
          <p:cNvSpPr txBox="1"/>
          <p:nvPr/>
        </p:nvSpPr>
        <p:spPr>
          <a:xfrm>
            <a:off x="0" y="648469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(Zdroj: vlastní archiv)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3C7DF95-AC10-4012-9B06-53FA12B54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123" y="2523379"/>
            <a:ext cx="2195736" cy="1463824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1232FADA-6E84-4FEC-8023-99800377AD78}"/>
              </a:ext>
            </a:extLst>
          </p:cNvPr>
          <p:cNvSpPr txBox="1"/>
          <p:nvPr/>
        </p:nvSpPr>
        <p:spPr>
          <a:xfrm>
            <a:off x="5148064" y="4209607"/>
            <a:ext cx="26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/>
              <a:t>(Zdroj: pixabay.com, volné dílo)</a:t>
            </a:r>
          </a:p>
        </p:txBody>
      </p:sp>
    </p:spTree>
    <p:extLst>
      <p:ext uri="{BB962C8B-B14F-4D97-AF65-F5344CB8AC3E}">
        <p14:creationId xmlns:p14="http://schemas.microsoft.com/office/powerpoint/2010/main" val="3725000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11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Mezipředmětová analýza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/>
              <a:t>Návaznost učiva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/>
              <a:t>Časová a obsahová návaznost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/>
              <a:t>Pro lepší pochopení a osvojení učiva žáky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dirty="0"/>
              <a:t>Návaznost na vzdělávací program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cs-CZ" sz="2800" i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i="1" dirty="0"/>
              <a:t>Mezipředmětové vztahy: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i="1" dirty="0"/>
              <a:t>Učivo se opírá o poznatky z jiného předmětu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i="1" dirty="0"/>
              <a:t>Žáci mají obraz v souvislostech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635309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12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Pracovní výchova na 1. stupni ZŠ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b="1" dirty="0"/>
              <a:t>Bezpečnost práce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b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b="1" dirty="0" err="1"/>
              <a:t>RVP</a:t>
            </a:r>
            <a:endParaRPr lang="cs-CZ" sz="2800" b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dirty="0">
                <a:hlinkClick r:id="rId2"/>
              </a:rPr>
              <a:t>http://</a:t>
            </a:r>
            <a:r>
              <a:rPr lang="cs-CZ" sz="2800" dirty="0" err="1">
                <a:hlinkClick r:id="rId2"/>
              </a:rPr>
              <a:t>www.nuv.cz</a:t>
            </a:r>
            <a:r>
              <a:rPr lang="cs-CZ" sz="2800" dirty="0">
                <a:hlinkClick r:id="rId2"/>
              </a:rPr>
              <a:t>/</a:t>
            </a:r>
            <a:r>
              <a:rPr lang="cs-CZ" sz="2800" dirty="0" err="1">
                <a:hlinkClick r:id="rId2"/>
              </a:rPr>
              <a:t>uploads</a:t>
            </a:r>
            <a:r>
              <a:rPr lang="cs-CZ" sz="2800" dirty="0">
                <a:hlinkClick r:id="rId2"/>
              </a:rPr>
              <a:t>/</a:t>
            </a:r>
            <a:r>
              <a:rPr lang="cs-CZ" sz="2800" dirty="0" err="1">
                <a:hlinkClick r:id="rId2"/>
              </a:rPr>
              <a:t>RVP_ZV_2017_verze_cerven.pdf</a:t>
            </a:r>
            <a:endParaRPr lang="cs-CZ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b="1" dirty="0" err="1"/>
              <a:t>ŠVP</a:t>
            </a:r>
            <a:endParaRPr lang="cs-CZ" sz="2800" b="1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dirty="0"/>
              <a:t>Votice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dirty="0"/>
              <a:t>Praha 10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sz="2800" dirty="0"/>
              <a:t>Šternberk - </a:t>
            </a:r>
            <a:r>
              <a:rPr lang="cs-CZ" sz="2800" dirty="0">
                <a:hlinkClick r:id="rId3"/>
              </a:rPr>
              <a:t>http://</a:t>
            </a:r>
            <a:r>
              <a:rPr lang="cs-CZ" sz="2800" dirty="0" err="1">
                <a:hlinkClick r:id="rId3"/>
              </a:rPr>
              <a:t>www.zsns-stbk.cz</a:t>
            </a:r>
            <a:r>
              <a:rPr lang="cs-CZ" sz="2800" dirty="0">
                <a:hlinkClick r:id="rId3"/>
              </a:rPr>
              <a:t>/</a:t>
            </a:r>
            <a:r>
              <a:rPr lang="cs-CZ" sz="2800" dirty="0" err="1">
                <a:hlinkClick r:id="rId3"/>
              </a:rPr>
              <a:t>svp</a:t>
            </a:r>
            <a:r>
              <a:rPr lang="cs-CZ" sz="2800" dirty="0">
                <a:hlinkClick r:id="rId3"/>
              </a:rPr>
              <a:t>/www/</a:t>
            </a:r>
            <a:r>
              <a:rPr lang="cs-CZ" sz="2800" dirty="0" err="1">
                <a:hlinkClick r:id="rId3"/>
              </a:rPr>
              <a:t>ucebni</a:t>
            </a:r>
            <a:r>
              <a:rPr lang="cs-CZ" sz="2800" dirty="0">
                <a:hlinkClick r:id="rId3"/>
              </a:rPr>
              <a:t>-</a:t>
            </a:r>
            <a:r>
              <a:rPr lang="cs-CZ" sz="2800" dirty="0" err="1">
                <a:hlinkClick r:id="rId3"/>
              </a:rPr>
              <a:t>osnovy_clovek</a:t>
            </a:r>
            <a:r>
              <a:rPr lang="cs-CZ" sz="2800" dirty="0">
                <a:hlinkClick r:id="rId3"/>
              </a:rPr>
              <a:t>-a-</a:t>
            </a:r>
            <a:r>
              <a:rPr lang="cs-CZ" sz="2800" dirty="0" err="1">
                <a:hlinkClick r:id="rId3"/>
              </a:rPr>
              <a:t>svet</a:t>
            </a:r>
            <a:r>
              <a:rPr lang="cs-CZ" sz="2800" dirty="0">
                <a:hlinkClick r:id="rId3"/>
              </a:rPr>
              <a:t>-</a:t>
            </a:r>
            <a:r>
              <a:rPr lang="cs-CZ" sz="2800" dirty="0" err="1">
                <a:hlinkClick r:id="rId3"/>
              </a:rPr>
              <a:t>prace_clovek</a:t>
            </a:r>
            <a:r>
              <a:rPr lang="cs-CZ" sz="2800" dirty="0">
                <a:hlinkClick r:id="rId3"/>
              </a:rPr>
              <a:t>-a-</a:t>
            </a:r>
            <a:r>
              <a:rPr lang="cs-CZ" sz="2800" dirty="0" err="1">
                <a:hlinkClick r:id="rId3"/>
              </a:rPr>
              <a:t>svet</a:t>
            </a:r>
            <a:r>
              <a:rPr lang="cs-CZ" sz="2800" dirty="0">
                <a:hlinkClick r:id="rId3"/>
              </a:rPr>
              <a:t>-</a:t>
            </a:r>
            <a:r>
              <a:rPr lang="cs-CZ" sz="2800" dirty="0" err="1">
                <a:hlinkClick r:id="rId3"/>
              </a:rPr>
              <a:t>prace_2.htm</a:t>
            </a:r>
            <a:endParaRPr lang="cs-CZ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966743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13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08D797F-6079-4AAB-B664-67178B33C37D}"/>
              </a:ext>
            </a:extLst>
          </p:cNvPr>
          <p:cNvSpPr/>
          <p:nvPr/>
        </p:nvSpPr>
        <p:spPr>
          <a:xfrm>
            <a:off x="457200" y="548680"/>
            <a:ext cx="8435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dirty="0"/>
              <a:t>Zdroje:</a:t>
            </a:r>
          </a:p>
          <a:p>
            <a:pPr>
              <a:defRPr/>
            </a:pPr>
            <a:r>
              <a:rPr lang="cs-CZ" dirty="0"/>
              <a:t>Honzíková, Jarmila; </a:t>
            </a:r>
            <a:r>
              <a:rPr lang="cs-CZ" dirty="0" err="1"/>
              <a:t>Bajtoš</a:t>
            </a:r>
            <a:r>
              <a:rPr lang="cs-CZ" dirty="0"/>
              <a:t>, Ján. Didaktika pracovní výchovy na 1. stupni ZŠ. Plzeň: Západočeská univerzita, 2004. ISBN 80-7043-255-1.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Kolektiv autorů, Pracovní sešit Pracovní výchova pro 3. a 4. ročník, Raabe Slovensko 2018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Krotký a kol. Pracovní sešit Technika pro 6. ročník, </a:t>
            </a:r>
            <a:r>
              <a:rPr lang="cs-CZ" dirty="0" err="1"/>
              <a:t>TakTik</a:t>
            </a:r>
            <a:r>
              <a:rPr lang="cs-CZ" dirty="0"/>
              <a:t> Praha 2022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Obrázky a fotografie vlastní, pokud není uvedeno jinak.</a:t>
            </a:r>
          </a:p>
        </p:txBody>
      </p:sp>
    </p:spTree>
    <p:extLst>
      <p:ext uri="{BB962C8B-B14F-4D97-AF65-F5344CB8AC3E}">
        <p14:creationId xmlns:p14="http://schemas.microsoft.com/office/powerpoint/2010/main" val="308740192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849</TotalTime>
  <Words>511</Words>
  <Application>Microsoft Office PowerPoint</Application>
  <PresentationFormat>Předvádění na obrazovce (4:3)</PresentationFormat>
  <Paragraphs>103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Calibri</vt:lpstr>
      <vt:lpstr>Trebuchet MS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Západočeská Univerzita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Pracovní výchova s didaktikou</dc:title>
  <dc:creator>jhonziko</dc:creator>
  <cp:lastModifiedBy>conor</cp:lastModifiedBy>
  <cp:revision>74</cp:revision>
  <dcterms:created xsi:type="dcterms:W3CDTF">2014-02-17T07:38:52Z</dcterms:created>
  <dcterms:modified xsi:type="dcterms:W3CDTF">2023-05-25T06:01:51Z</dcterms:modified>
</cp:coreProperties>
</file>